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57"/>
  </p:notesMasterIdLst>
  <p:handoutMasterIdLst>
    <p:handoutMasterId r:id="rId58"/>
  </p:handoutMasterIdLst>
  <p:sldIdLst>
    <p:sldId id="256" r:id="rId2"/>
    <p:sldId id="280" r:id="rId3"/>
    <p:sldId id="292" r:id="rId4"/>
    <p:sldId id="311" r:id="rId5"/>
    <p:sldId id="281" r:id="rId6"/>
    <p:sldId id="312" r:id="rId7"/>
    <p:sldId id="313" r:id="rId8"/>
    <p:sldId id="314" r:id="rId9"/>
    <p:sldId id="315" r:id="rId10"/>
    <p:sldId id="316" r:id="rId11"/>
    <p:sldId id="317" r:id="rId12"/>
    <p:sldId id="318" r:id="rId13"/>
    <p:sldId id="319" r:id="rId14"/>
    <p:sldId id="320"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4" r:id="rId30"/>
    <p:sldId id="373" r:id="rId31"/>
    <p:sldId id="375" r:id="rId32"/>
    <p:sldId id="376" r:id="rId33"/>
    <p:sldId id="377" r:id="rId34"/>
    <p:sldId id="378" r:id="rId35"/>
    <p:sldId id="379" r:id="rId36"/>
    <p:sldId id="380" r:id="rId37"/>
    <p:sldId id="381"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Lst>
  <p:sldSz cx="9144000" cy="6858000" type="screen4x3"/>
  <p:notesSz cx="7104063"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A51"/>
    <a:srgbClr val="13551B"/>
    <a:srgbClr val="1D8129"/>
    <a:srgbClr val="78B832"/>
    <a:srgbClr val="2CAE2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8" autoAdjust="0"/>
    <p:restoredTop sz="90779" autoAdjust="0"/>
  </p:normalViewPr>
  <p:slideViewPr>
    <p:cSldViewPr>
      <p:cViewPr varScale="1">
        <p:scale>
          <a:sx n="118" d="100"/>
          <a:sy n="118" d="100"/>
        </p:scale>
        <p:origin x="-1434" y="-114"/>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2106" y="-90"/>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ea typeface="+mn-ea"/>
              </a:defRPr>
            </a:lvl1pPr>
          </a:lstStyle>
          <a:p>
            <a:pPr>
              <a:defRPr/>
            </a:pPr>
            <a:fld id="{C75CF944-5A0A-4980-A738-44B5242F51F0}" type="datetimeFigureOut">
              <a:rPr lang="zh-CN" altLang="en-US"/>
              <a:pPr>
                <a:defRPr/>
              </a:pPr>
              <a:t>2016/3/22</a:t>
            </a:fld>
            <a:endParaRPr lang="zh-CN" altLang="en-US"/>
          </a:p>
        </p:txBody>
      </p:sp>
      <p:sp>
        <p:nvSpPr>
          <p:cNvPr id="4" name="页脚占位符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3992" y="9721106"/>
            <a:ext cx="3078427" cy="511731"/>
          </a:xfrm>
          <a:prstGeom prst="rect">
            <a:avLst/>
          </a:prstGeom>
        </p:spPr>
        <p:txBody>
          <a:bodyPr vert="horz" wrap="square" lIns="99075" tIns="49538" rIns="99075" bIns="49538" numCol="1" anchor="b" anchorCtr="0" compatLnSpc="1">
            <a:prstTxWarp prst="textNoShape">
              <a:avLst/>
            </a:prstTxWarp>
          </a:bodyPr>
          <a:lstStyle>
            <a:lvl1pPr algn="r">
              <a:defRPr sz="1300">
                <a:latin typeface="Calibri" panose="020F0502020204030204" pitchFamily="34" charset="0"/>
              </a:defRPr>
            </a:lvl1pPr>
          </a:lstStyle>
          <a:p>
            <a:fld id="{24485DAB-55CB-4263-849F-5801EAE330F5}" type="slidenum">
              <a:rPr lang="zh-CN" altLang="en-US"/>
              <a:pPr/>
              <a:t>‹#›</a:t>
            </a:fld>
            <a:endParaRPr lang="zh-CN" altLang="en-US"/>
          </a:p>
        </p:txBody>
      </p:sp>
    </p:spTree>
    <p:extLst>
      <p:ext uri="{BB962C8B-B14F-4D97-AF65-F5344CB8AC3E}">
        <p14:creationId xmlns:p14="http://schemas.microsoft.com/office/powerpoint/2010/main" val="47985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zh-CN" altLang="en-US"/>
          </a:p>
        </p:txBody>
      </p:sp>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3AFEBCB1-BC87-4663-8A33-2C0813580556}" type="datetimeFigureOut">
              <a:rPr lang="zh-CN" altLang="en-US" smtClean="0"/>
              <a:t>2016/3/22</a:t>
            </a:fld>
            <a:endParaRPr lang="zh-CN" altLang="en-US"/>
          </a:p>
        </p:txBody>
      </p:sp>
      <p:sp>
        <p:nvSpPr>
          <p:cNvPr id="4" name="幻灯片图像占位符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1DEA4ACE-701F-4FE7-873E-658B890175D9}" type="slidenum">
              <a:rPr lang="zh-CN" altLang="en-US" smtClean="0"/>
              <a:t>‹#›</a:t>
            </a:fld>
            <a:endParaRPr lang="zh-CN" altLang="en-US"/>
          </a:p>
        </p:txBody>
      </p:sp>
    </p:spTree>
    <p:extLst>
      <p:ext uri="{BB962C8B-B14F-4D97-AF65-F5344CB8AC3E}">
        <p14:creationId xmlns:p14="http://schemas.microsoft.com/office/powerpoint/2010/main" val="409569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EA4ACE-701F-4FE7-873E-658B890175D9}" type="slidenum">
              <a:rPr lang="zh-CN" altLang="en-US" smtClean="0"/>
              <a:t>14</a:t>
            </a:fld>
            <a:endParaRPr lang="zh-CN" altLang="en-US"/>
          </a:p>
        </p:txBody>
      </p:sp>
    </p:spTree>
    <p:extLst>
      <p:ext uri="{BB962C8B-B14F-4D97-AF65-F5344CB8AC3E}">
        <p14:creationId xmlns:p14="http://schemas.microsoft.com/office/powerpoint/2010/main" val="329966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value of phi(n) for large composite n can</a:t>
            </a:r>
            <a:r>
              <a:rPr lang="en-US" altLang="zh-CN" baseline="0" dirty="0" smtClean="0"/>
              <a:t> be found only if the number n can be factored into primes. In other words, the difficulty of finding phi(n) depends on the difficulty of finding the factorization of n</a:t>
            </a:r>
            <a:endParaRPr lang="zh-CN" altLang="en-US" dirty="0"/>
          </a:p>
        </p:txBody>
      </p:sp>
      <p:sp>
        <p:nvSpPr>
          <p:cNvPr id="4" name="灯片编号占位符 3"/>
          <p:cNvSpPr>
            <a:spLocks noGrp="1"/>
          </p:cNvSpPr>
          <p:nvPr>
            <p:ph type="sldNum" sz="quarter" idx="10"/>
          </p:nvPr>
        </p:nvSpPr>
        <p:spPr/>
        <p:txBody>
          <a:bodyPr/>
          <a:lstStyle/>
          <a:p>
            <a:fld id="{1DEA4ACE-701F-4FE7-873E-658B890175D9}" type="slidenum">
              <a:rPr lang="zh-CN" altLang="en-US" smtClean="0"/>
              <a:t>21</a:t>
            </a:fld>
            <a:endParaRPr lang="zh-CN" altLang="en-US"/>
          </a:p>
        </p:txBody>
      </p:sp>
    </p:spTree>
    <p:extLst>
      <p:ext uri="{BB962C8B-B14F-4D97-AF65-F5344CB8AC3E}">
        <p14:creationId xmlns:p14="http://schemas.microsoft.com/office/powerpoint/2010/main" val="3999875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Recall  that is </a:t>
            </a:r>
            <a:r>
              <a:rPr lang="en-US" altLang="zh-CN" dirty="0" err="1" smtClean="0"/>
              <a:t>rsa</a:t>
            </a:r>
            <a:r>
              <a:rPr lang="en-US" altLang="zh-CN" dirty="0" smtClean="0"/>
              <a:t>,</a:t>
            </a:r>
            <a:r>
              <a:rPr lang="en-US" altLang="zh-CN" baseline="0" dirty="0" smtClean="0"/>
              <a:t> we depend on the “hard” math problem of factoring a product of large primes.</a:t>
            </a:r>
            <a:endParaRPr lang="zh-CN" altLang="en-US" dirty="0"/>
          </a:p>
        </p:txBody>
      </p:sp>
      <p:sp>
        <p:nvSpPr>
          <p:cNvPr id="4" name="灯片编号占位符 3"/>
          <p:cNvSpPr>
            <a:spLocks noGrp="1"/>
          </p:cNvSpPr>
          <p:nvPr>
            <p:ph type="sldNum" sz="quarter" idx="10"/>
          </p:nvPr>
        </p:nvSpPr>
        <p:spPr/>
        <p:txBody>
          <a:bodyPr/>
          <a:lstStyle/>
          <a:p>
            <a:fld id="{1DEA4ACE-701F-4FE7-873E-658B890175D9}" type="slidenum">
              <a:rPr lang="zh-CN" altLang="en-US" smtClean="0"/>
              <a:t>35</a:t>
            </a:fld>
            <a:endParaRPr lang="zh-CN" altLang="en-US"/>
          </a:p>
        </p:txBody>
      </p:sp>
    </p:spTree>
    <p:extLst>
      <p:ext uri="{BB962C8B-B14F-4D97-AF65-F5344CB8AC3E}">
        <p14:creationId xmlns:p14="http://schemas.microsoft.com/office/powerpoint/2010/main" val="2101553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同心圆 3"/>
          <p:cNvSpPr/>
          <p:nvPr userDrawn="1"/>
        </p:nvSpPr>
        <p:spPr>
          <a:xfrm rot="2315675">
            <a:off x="53176" y="1234866"/>
            <a:ext cx="1062163" cy="1121191"/>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rgbClr val="92D050"/>
            </a:solidFill>
            <a:prstDash val="solid"/>
          </a:ln>
          <a:effectLst>
            <a:outerShdw blurRad="12700" dist="15000" dir="4500000" algn="tl" rotWithShape="0">
              <a:schemeClr val="bg2">
                <a:shade val="10000"/>
                <a:satMod val="200000"/>
                <a:alpha val="35000"/>
              </a:schemeClr>
            </a:outerShdw>
          </a:effectLst>
          <a:scene3d>
            <a:camera prst="orthographicFront"/>
            <a:lightRig rig="threePt" dir="t"/>
          </a:scene3d>
          <a:sp3d>
            <a:bevelT prst="slop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饼形 4"/>
          <p:cNvSpPr/>
          <p:nvPr userDrawn="1"/>
        </p:nvSpPr>
        <p:spPr>
          <a:xfrm>
            <a:off x="-936104" y="-888256"/>
            <a:ext cx="1835696" cy="1796976"/>
          </a:xfrm>
          <a:prstGeom prst="pie">
            <a:avLst>
              <a:gd name="adj1" fmla="val 0"/>
              <a:gd name="adj2" fmla="val 5402120"/>
            </a:avLst>
          </a:prstGeom>
          <a:solidFill>
            <a:schemeClr val="bg2">
              <a:lumMod val="50000"/>
              <a:lumOff val="50000"/>
              <a:alpha val="33000"/>
            </a:schemeClr>
          </a:solidFill>
          <a:ln w="3175" cap="rnd" cmpd="sng" algn="ctr">
            <a:solidFill>
              <a:srgbClr val="1D8129"/>
            </a:solidFill>
            <a:prstDash val="solid"/>
          </a:ln>
          <a:effectLst>
            <a:reflection blurRad="6350" stA="52000" endA="300" endPos="35000" dir="5400000" sy="-100000" algn="bl" rotWithShape="0"/>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椭圆 5"/>
          <p:cNvSpPr/>
          <p:nvPr userDrawn="1"/>
        </p:nvSpPr>
        <p:spPr>
          <a:xfrm>
            <a:off x="34925" y="0"/>
            <a:ext cx="1703388" cy="1700213"/>
          </a:xfrm>
          <a:prstGeom prst="ellipse">
            <a:avLst/>
          </a:prstGeom>
          <a:noFill/>
          <a:ln w="27305" cap="rnd" cmpd="sng" algn="ctr">
            <a:solidFill>
              <a:schemeClr val="bg2">
                <a:lumMod val="75000"/>
                <a:lumOff val="25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矩形 6"/>
          <p:cNvSpPr/>
          <p:nvPr/>
        </p:nvSpPr>
        <p:spPr>
          <a:xfrm>
            <a:off x="2282825" y="0"/>
            <a:ext cx="62499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矩形 7"/>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椭圆 8"/>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0" name="椭圆 9"/>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1" name="矩形 10"/>
          <p:cNvSpPr/>
          <p:nvPr userDrawn="1"/>
        </p:nvSpPr>
        <p:spPr>
          <a:xfrm>
            <a:off x="755650" y="0"/>
            <a:ext cx="7561263"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pic>
        <p:nvPicPr>
          <p:cNvPr id="12" name="图片 11" descr="中山先生.PNG"/>
          <p:cNvPicPr>
            <a:picLocks noChangeAspect="1"/>
          </p:cNvPicPr>
          <p:nvPr userDrawn="1"/>
        </p:nvPicPr>
        <p:blipFill>
          <a:blip r:embed="rId2" cstate="print">
            <a:lum contrast="40000"/>
          </a:blip>
          <a:stretch>
            <a:fillRect/>
          </a:stretch>
        </p:blipFill>
        <p:spPr>
          <a:xfrm>
            <a:off x="7559915" y="764704"/>
            <a:ext cx="972525" cy="3600400"/>
          </a:xfrm>
          <a:prstGeom prst="rect">
            <a:avLst/>
          </a:prstGeom>
          <a:ln>
            <a:noFill/>
          </a:ln>
          <a:effectLst>
            <a:softEdge rad="112500"/>
          </a:effectLst>
        </p:spPr>
      </p:pic>
      <p:pic>
        <p:nvPicPr>
          <p:cNvPr id="13" name="Picture 4" descr="SMIE-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9500" y="188913"/>
            <a:ext cx="2484438"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标题 13"/>
          <p:cNvSpPr txBox="1">
            <a:spLocks/>
          </p:cNvSpPr>
          <p:nvPr userDrawn="1"/>
        </p:nvSpPr>
        <p:spPr>
          <a:xfrm>
            <a:off x="1187450" y="1341438"/>
            <a:ext cx="6335713" cy="1052512"/>
          </a:xfrm>
          <a:prstGeom prst="rect">
            <a:avLst/>
          </a:prstGeom>
        </p:spPr>
        <p:txBody>
          <a:bodyPr anchor="b">
            <a:normAutofit fontScale="92500"/>
          </a:bodyPr>
          <a:lstStyle>
            <a:lvl1pPr algn="l">
              <a:defRPr/>
            </a:lvl1pPr>
            <a:extLst/>
          </a:lstStyle>
          <a:p>
            <a:pPr fontAlgn="auto">
              <a:spcAft>
                <a:spcPts val="0"/>
              </a:spcAft>
              <a:defRPr/>
            </a:pPr>
            <a:r>
              <a:rPr lang="zh-CN" altLang="en-US"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单击此处编辑母版标题样式</a:t>
            </a:r>
            <a:endPar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5" name="椭圆 14"/>
          <p:cNvSpPr/>
          <p:nvPr userDrawn="1"/>
        </p:nvSpPr>
        <p:spPr>
          <a:xfrm>
            <a:off x="899592" y="1484784"/>
            <a:ext cx="144016" cy="137542"/>
          </a:xfrm>
          <a:prstGeom prst="ellipse">
            <a:avLst/>
          </a:prstGeom>
          <a:solidFill>
            <a:schemeClr val="bg2">
              <a:lumMod val="75000"/>
              <a:lumOff val="25000"/>
            </a:schemeClr>
          </a:solidFill>
          <a:ln w="2000" cap="rnd" cmpd="sng" algn="ctr">
            <a:solidFill>
              <a:schemeClr val="bg2">
                <a:lumMod val="10000"/>
                <a:lumOff val="90000"/>
                <a:alpha val="60000"/>
              </a:schemeClr>
            </a:solidFill>
            <a:prstDash val="solid"/>
          </a:ln>
          <a:effectLst>
            <a:glow rad="139700">
              <a:schemeClr val="accent1">
                <a:satMod val="175000"/>
                <a:alpha val="40000"/>
              </a:schemeClr>
            </a:glow>
          </a:effectLst>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7" name="矩形 16"/>
          <p:cNvSpPr/>
          <p:nvPr userDrawn="1"/>
        </p:nvSpPr>
        <p:spPr bwMode="invGray">
          <a:xfrm>
            <a:off x="467544" y="0"/>
            <a:ext cx="144016" cy="6858000"/>
          </a:xfrm>
          <a:prstGeom prst="rect">
            <a:avLst/>
          </a:prstGeom>
          <a:solidFill>
            <a:srgbClr val="287A51"/>
          </a:solidFill>
          <a:ln w="25400" cap="rnd" cmpd="sng" algn="ctr">
            <a:noFill/>
            <a:prstDash val="solid"/>
          </a:ln>
          <a:effectLst>
            <a:outerShdw blurRad="38550" dist="38000" dir="10800000" algn="tl" rotWithShape="0">
              <a:schemeClr val="bg2">
                <a:shade val="20000"/>
                <a:satMod val="110000"/>
                <a:alpha val="25000"/>
              </a:schemeClr>
            </a:outerShdw>
          </a:effectLst>
          <a:scene3d>
            <a:camera prst="orthographicFront"/>
            <a:lightRig rig="threePt" dir="t"/>
          </a:scene3d>
          <a:sp3d>
            <a:bevelT w="114300" prst="hardEdg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标题 1"/>
          <p:cNvSpPr>
            <a:spLocks noGrp="1"/>
          </p:cNvSpPr>
          <p:nvPr>
            <p:ph type="title"/>
          </p:nvPr>
        </p:nvSpPr>
        <p:spPr>
          <a:xfrm>
            <a:off x="1763688" y="3068960"/>
            <a:ext cx="5904656" cy="2069976"/>
          </a:xfrm>
        </p:spPr>
        <p:txBody>
          <a:bodyPr anchor="t"/>
          <a:lstStyle>
            <a:lvl1pPr algn="l">
              <a:lnSpc>
                <a:spcPts val="4500"/>
              </a:lnSpc>
              <a:buNone/>
              <a:defRPr sz="4000" b="1" cap="all"/>
            </a:lvl1pPr>
            <a:extLst/>
          </a:lstStyle>
          <a:p>
            <a:r>
              <a:rPr lang="zh-CN" altLang="en-US" smtClean="0"/>
              <a:t>单击此处编辑母版标题样式</a:t>
            </a:r>
            <a:endParaRPr lang="en-US" dirty="0"/>
          </a:p>
        </p:txBody>
      </p:sp>
      <p:sp>
        <p:nvSpPr>
          <p:cNvPr id="16" name="副标题 21"/>
          <p:cNvSpPr>
            <a:spLocks noGrp="1"/>
          </p:cNvSpPr>
          <p:nvPr>
            <p:ph type="subTitle" idx="13"/>
          </p:nvPr>
        </p:nvSpPr>
        <p:spPr>
          <a:xfrm>
            <a:off x="1763688" y="4725144"/>
            <a:ext cx="4536504" cy="103252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18" name="日期占位符 3"/>
          <p:cNvSpPr>
            <a:spLocks noGrp="1"/>
          </p:cNvSpPr>
          <p:nvPr>
            <p:ph type="dt" sz="half" idx="14"/>
          </p:nvPr>
        </p:nvSpPr>
        <p:spPr/>
        <p:txBody>
          <a:bodyPr/>
          <a:lstStyle>
            <a:lvl1pPr>
              <a:defRPr/>
            </a:lvl1pPr>
            <a:extLst/>
          </a:lstStyle>
          <a:p>
            <a:pPr>
              <a:defRPr/>
            </a:pPr>
            <a:fld id="{0257442C-B3BD-45E5-8B10-DC49C2E84A50}" type="datetimeFigureOut">
              <a:rPr lang="zh-CN" altLang="en-US"/>
              <a:pPr>
                <a:defRPr/>
              </a:pPr>
              <a:t>2016/3/22</a:t>
            </a:fld>
            <a:endParaRPr lang="zh-CN" altLang="en-US"/>
          </a:p>
        </p:txBody>
      </p:sp>
      <p:sp>
        <p:nvSpPr>
          <p:cNvPr id="19" name="页脚占位符 4"/>
          <p:cNvSpPr>
            <a:spLocks noGrp="1"/>
          </p:cNvSpPr>
          <p:nvPr>
            <p:ph type="ftr" sz="quarter" idx="15"/>
          </p:nvPr>
        </p:nvSpPr>
        <p:spPr/>
        <p:txBody>
          <a:bodyPr/>
          <a:lstStyle>
            <a:lvl1pPr>
              <a:defRPr/>
            </a:lvl1pPr>
            <a:extLst/>
          </a:lstStyle>
          <a:p>
            <a:pPr>
              <a:defRPr/>
            </a:pPr>
            <a:endParaRPr lang="zh-CN" altLang="en-US"/>
          </a:p>
        </p:txBody>
      </p:sp>
      <p:sp>
        <p:nvSpPr>
          <p:cNvPr id="20" name="灯片编号占位符 5"/>
          <p:cNvSpPr>
            <a:spLocks noGrp="1"/>
          </p:cNvSpPr>
          <p:nvPr>
            <p:ph type="sldNum" sz="quarter" idx="16"/>
          </p:nvPr>
        </p:nvSpPr>
        <p:spPr/>
        <p:txBody>
          <a:bodyPr/>
          <a:lstStyle>
            <a:lvl1pPr>
              <a:defRPr/>
            </a:lvl1pPr>
          </a:lstStyle>
          <a:p>
            <a:fld id="{965BBC08-C513-434B-82E3-2A23CE7C091F}" type="slidenum">
              <a:rPr lang="zh-CN" altLang="en-US"/>
              <a:pPr/>
              <a:t>‹#›</a:t>
            </a:fld>
            <a:endParaRPr lang="zh-CN" altLang="en-US"/>
          </a:p>
        </p:txBody>
      </p:sp>
    </p:spTree>
    <p:extLst>
      <p:ext uri="{BB962C8B-B14F-4D97-AF65-F5344CB8AC3E}">
        <p14:creationId xmlns:p14="http://schemas.microsoft.com/office/powerpoint/2010/main" val="176920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矩形 4"/>
          <p:cNvSpPr/>
          <p:nvPr/>
        </p:nvSpPr>
        <p:spPr>
          <a:xfrm>
            <a:off x="762000" y="1412776"/>
            <a:ext cx="4026024" cy="3865984"/>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流程图: 过程 5"/>
          <p:cNvSpPr/>
          <p:nvPr/>
        </p:nvSpPr>
        <p:spPr>
          <a:xfrm rot="19468671">
            <a:off x="319088" y="1171575"/>
            <a:ext cx="685800"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流程图: 过程 6"/>
          <p:cNvSpPr/>
          <p:nvPr/>
        </p:nvSpPr>
        <p:spPr>
          <a:xfrm rot="2103354" flipH="1">
            <a:off x="4572000" y="118427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pic>
        <p:nvPicPr>
          <p:cNvPr id="8" name="Picture 2"/>
          <p:cNvPicPr>
            <a:picLocks noChangeAspect="1" noChangeArrowheads="1"/>
          </p:cNvPicPr>
          <p:nvPr userDrawn="1"/>
        </p:nvPicPr>
        <p:blipFill>
          <a:blip r:embed="rId2" cstate="print"/>
          <a:srcRect/>
          <a:stretch>
            <a:fillRect/>
          </a:stretch>
        </p:blipFill>
        <p:spPr bwMode="auto">
          <a:xfrm>
            <a:off x="6444496" y="116632"/>
            <a:ext cx="2592000" cy="983889"/>
          </a:xfrm>
          <a:prstGeom prst="rect">
            <a:avLst/>
          </a:prstGeom>
          <a:ln>
            <a:noFill/>
          </a:ln>
          <a:effectLst>
            <a:softEdge rad="112500"/>
          </a:effectLst>
        </p:spPr>
      </p:pic>
      <p:sp>
        <p:nvSpPr>
          <p:cNvPr id="2" name="标题 1"/>
          <p:cNvSpPr>
            <a:spLocks noGrp="1"/>
          </p:cNvSpPr>
          <p:nvPr>
            <p:ph type="title"/>
          </p:nvPr>
        </p:nvSpPr>
        <p:spPr>
          <a:xfrm>
            <a:off x="5508104" y="1591816"/>
            <a:ext cx="2743200" cy="1981200"/>
          </a:xfrm>
        </p:spPr>
        <p:txBody>
          <a:bodyPr anchor="b">
            <a:noAutofit/>
          </a:bodyPr>
          <a:lstStyle>
            <a:lvl1pPr algn="l">
              <a:buNone/>
              <a:defRPr sz="2100" b="1">
                <a:effectLst/>
              </a:defRPr>
            </a:lvl1pPr>
            <a:extLst/>
          </a:lstStyle>
          <a:p>
            <a:r>
              <a:rPr lang="zh-CN" altLang="en-US" smtClean="0"/>
              <a:t>单击此处编辑母版标题样式</a:t>
            </a:r>
            <a:endParaRPr lang="en-US" dirty="0"/>
          </a:p>
        </p:txBody>
      </p:sp>
      <p:sp>
        <p:nvSpPr>
          <p:cNvPr id="3" name="图片占位符 2"/>
          <p:cNvSpPr>
            <a:spLocks noGrp="1"/>
          </p:cNvSpPr>
          <p:nvPr>
            <p:ph type="pic" idx="1"/>
          </p:nvPr>
        </p:nvSpPr>
        <p:spPr>
          <a:xfrm>
            <a:off x="899592" y="1628800"/>
            <a:ext cx="3744416" cy="2866459"/>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899592" y="4725144"/>
            <a:ext cx="3744416" cy="477416"/>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9" name="日期占位符 4"/>
          <p:cNvSpPr>
            <a:spLocks noGrp="1"/>
          </p:cNvSpPr>
          <p:nvPr>
            <p:ph type="dt" sz="half" idx="10"/>
          </p:nvPr>
        </p:nvSpPr>
        <p:spPr/>
        <p:txBody>
          <a:bodyPr/>
          <a:lstStyle>
            <a:lvl1pPr>
              <a:defRPr/>
            </a:lvl1pPr>
            <a:extLst/>
          </a:lstStyle>
          <a:p>
            <a:pPr>
              <a:defRPr/>
            </a:pPr>
            <a:fld id="{D6C49751-D2E6-48AF-B200-A9F5C67C09D2}" type="datetimeFigureOut">
              <a:rPr lang="zh-CN" altLang="en-US"/>
              <a:pPr>
                <a:defRPr/>
              </a:pPr>
              <a:t>2016/3/22</a:t>
            </a:fld>
            <a:endParaRPr lang="zh-CN" altLang="en-US"/>
          </a:p>
        </p:txBody>
      </p:sp>
      <p:sp>
        <p:nvSpPr>
          <p:cNvPr id="10" name="页脚占位符 5"/>
          <p:cNvSpPr>
            <a:spLocks noGrp="1"/>
          </p:cNvSpPr>
          <p:nvPr>
            <p:ph type="ftr" sz="quarter" idx="11"/>
          </p:nvPr>
        </p:nvSpPr>
        <p:spPr/>
        <p:txBody>
          <a:bodyPr/>
          <a:lstStyle>
            <a:lvl1pPr>
              <a:defRPr/>
            </a:lvl1pPr>
            <a:extLst/>
          </a:lstStyle>
          <a:p>
            <a:pPr>
              <a:defRPr/>
            </a:pPr>
            <a:endParaRPr lang="zh-CN" altLang="en-US"/>
          </a:p>
        </p:txBody>
      </p:sp>
      <p:sp>
        <p:nvSpPr>
          <p:cNvPr id="11" name="灯片编号占位符 6"/>
          <p:cNvSpPr>
            <a:spLocks noGrp="1"/>
          </p:cNvSpPr>
          <p:nvPr>
            <p:ph type="sldNum" sz="quarter" idx="12"/>
          </p:nvPr>
        </p:nvSpPr>
        <p:spPr/>
        <p:txBody>
          <a:bodyPr/>
          <a:lstStyle>
            <a:lvl1pPr>
              <a:defRPr/>
            </a:lvl1pPr>
          </a:lstStyle>
          <a:p>
            <a:fld id="{FB2C6A5C-D56D-4D74-815F-6215DB21D1F8}" type="slidenum">
              <a:rPr lang="zh-CN" altLang="en-US"/>
              <a:pPr/>
              <a:t>‹#›</a:t>
            </a:fld>
            <a:endParaRPr lang="zh-CN" altLang="en-US"/>
          </a:p>
        </p:txBody>
      </p:sp>
    </p:spTree>
    <p:extLst>
      <p:ext uri="{BB962C8B-B14F-4D97-AF65-F5344CB8AC3E}">
        <p14:creationId xmlns:p14="http://schemas.microsoft.com/office/powerpoint/2010/main" val="3761001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199E5A22-5805-4186-9F9A-49F673FC4DB9}" type="datetimeFigureOut">
              <a:rPr lang="zh-CN" altLang="en-US"/>
              <a:pPr>
                <a:defRPr/>
              </a:pPr>
              <a:t>2016/3/22</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10538747-85E5-4642-B8EC-A9E49FB7BCF7}" type="slidenum">
              <a:rPr lang="zh-CN" altLang="en-US"/>
              <a:pPr/>
              <a:t>‹#›</a:t>
            </a:fld>
            <a:endParaRPr lang="zh-CN" altLang="en-US"/>
          </a:p>
        </p:txBody>
      </p:sp>
    </p:spTree>
    <p:extLst>
      <p:ext uri="{BB962C8B-B14F-4D97-AF65-F5344CB8AC3E}">
        <p14:creationId xmlns:p14="http://schemas.microsoft.com/office/powerpoint/2010/main" val="986072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E58653E1-3B7A-49FB-AD11-2DF1F76591CC}" type="datetimeFigureOut">
              <a:rPr lang="zh-CN" altLang="en-US"/>
              <a:pPr>
                <a:defRPr/>
              </a:pPr>
              <a:t>2016/3/22</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8EEB8A0F-D241-4384-ACAB-C387C20840F8}" type="slidenum">
              <a:rPr lang="zh-CN" altLang="en-US"/>
              <a:pPr/>
              <a:t>‹#›</a:t>
            </a:fld>
            <a:endParaRPr lang="zh-CN" altLang="en-US"/>
          </a:p>
        </p:txBody>
      </p:sp>
    </p:spTree>
    <p:extLst>
      <p:ext uri="{BB962C8B-B14F-4D97-AF65-F5344CB8AC3E}">
        <p14:creationId xmlns:p14="http://schemas.microsoft.com/office/powerpoint/2010/main" val="3394575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buNone/>
              <a:defRPr/>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23"/>
          <p:cNvSpPr>
            <a:spLocks noGrp="1"/>
          </p:cNvSpPr>
          <p:nvPr>
            <p:ph type="dt" sz="half" idx="10"/>
          </p:nvPr>
        </p:nvSpPr>
        <p:spPr/>
        <p:txBody>
          <a:bodyPr/>
          <a:lstStyle>
            <a:lvl1pPr>
              <a:defRPr/>
            </a:lvl1pPr>
          </a:lstStyle>
          <a:p>
            <a:pPr>
              <a:defRPr/>
            </a:pPr>
            <a:fld id="{D9680FA3-E041-4D49-98E7-80037F869A7F}" type="datetimeFigureOut">
              <a:rPr lang="zh-CN" altLang="en-US"/>
              <a:pPr>
                <a:defRPr/>
              </a:pPr>
              <a:t>2016/3/22</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1CC84DF9-30F1-4D14-9F57-2FC9ABF30B48}" type="slidenum">
              <a:rPr lang="zh-CN" altLang="en-US"/>
              <a:pPr/>
              <a:t>‹#›</a:t>
            </a:fld>
            <a:endParaRPr lang="zh-CN" altLang="en-US"/>
          </a:p>
        </p:txBody>
      </p:sp>
    </p:spTree>
    <p:extLst>
      <p:ext uri="{BB962C8B-B14F-4D97-AF65-F5344CB8AC3E}">
        <p14:creationId xmlns:p14="http://schemas.microsoft.com/office/powerpoint/2010/main" val="3355763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pic>
        <p:nvPicPr>
          <p:cNvPr id="4" name="图片 3" descr="中大珠海校区教学楼_副本.png"/>
          <p:cNvPicPr>
            <a:picLocks noChangeAspect="1"/>
          </p:cNvPicPr>
          <p:nvPr userDrawn="1"/>
        </p:nvPicPr>
        <p:blipFill>
          <a:blip r:embed="rId2" cstate="print">
            <a:lum/>
          </a:blip>
          <a:stretch>
            <a:fillRect/>
          </a:stretch>
        </p:blipFill>
        <p:spPr>
          <a:xfrm>
            <a:off x="683568" y="5949280"/>
            <a:ext cx="7920880" cy="1008113"/>
          </a:xfrm>
          <a:prstGeom prst="rect">
            <a:avLst/>
          </a:prstGeom>
          <a:ln>
            <a:noFill/>
          </a:ln>
          <a:effectLst>
            <a:softEdge rad="112500"/>
          </a:effectLst>
        </p:spPr>
      </p:pic>
      <p:sp>
        <p:nvSpPr>
          <p:cNvPr id="6" name="竖排文字占位符 2"/>
          <p:cNvSpPr>
            <a:spLocks noGrp="1"/>
          </p:cNvSpPr>
          <p:nvPr>
            <p:ph type="body" orient="vert" idx="1"/>
          </p:nvPr>
        </p:nvSpPr>
        <p:spPr>
          <a:xfrm>
            <a:off x="1466408" y="1508720"/>
            <a:ext cx="7498080" cy="4800600"/>
          </a:xfrm>
        </p:spPr>
        <p:txBody>
          <a:bodyPr vert="eaVert"/>
          <a:lstStyle>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1" name="标题 1"/>
          <p:cNvSpPr>
            <a:spLocks noGrp="1"/>
          </p:cNvSpPr>
          <p:nvPr>
            <p:ph type="title"/>
          </p:nvPr>
        </p:nvSpPr>
        <p:spPr>
          <a:xfrm>
            <a:off x="1435608" y="274638"/>
            <a:ext cx="7498080" cy="1143000"/>
          </a:xfrm>
        </p:spPr>
        <p:txBody>
          <a:bodyPr/>
          <a:lstStyle>
            <a:extLst/>
          </a:lstStyle>
          <a:p>
            <a:r>
              <a:rPr lang="zh-CN" altLang="en-US" smtClean="0"/>
              <a:t>单击此处编辑母版标题样式</a:t>
            </a:r>
            <a:endParaRPr lang="en-US"/>
          </a:p>
        </p:txBody>
      </p:sp>
      <p:sp>
        <p:nvSpPr>
          <p:cNvPr id="5" name="日期占位符 6"/>
          <p:cNvSpPr>
            <a:spLocks noGrp="1"/>
          </p:cNvSpPr>
          <p:nvPr>
            <p:ph type="dt" sz="half" idx="10"/>
          </p:nvPr>
        </p:nvSpPr>
        <p:spPr/>
        <p:txBody>
          <a:bodyPr/>
          <a:lstStyle>
            <a:lvl1pPr>
              <a:defRPr/>
            </a:lvl1pPr>
          </a:lstStyle>
          <a:p>
            <a:pPr>
              <a:defRPr/>
            </a:pPr>
            <a:fld id="{7F9E93FE-7A73-4C9C-9F49-9A18BC446901}" type="datetimeFigureOut">
              <a:rPr lang="zh-CN" altLang="en-US"/>
              <a:pPr>
                <a:defRPr/>
              </a:pPr>
              <a:t>2016/3/22</a:t>
            </a:fld>
            <a:endParaRPr lang="zh-CN" altLang="en-US" dirty="0"/>
          </a:p>
        </p:txBody>
      </p:sp>
      <p:sp>
        <p:nvSpPr>
          <p:cNvPr id="7" name="页脚占位符 7"/>
          <p:cNvSpPr>
            <a:spLocks noGrp="1"/>
          </p:cNvSpPr>
          <p:nvPr>
            <p:ph type="ftr" sz="quarter" idx="11"/>
          </p:nvPr>
        </p:nvSpPr>
        <p:spPr/>
        <p:txBody>
          <a:bodyPr/>
          <a:lstStyle>
            <a:lvl1pPr>
              <a:defRPr dirty="0"/>
            </a:lvl1pPr>
          </a:lstStyle>
          <a:p>
            <a:pPr>
              <a:defRPr/>
            </a:pPr>
            <a:endParaRPr lang="zh-CN" altLang="en-US"/>
          </a:p>
        </p:txBody>
      </p:sp>
      <p:sp>
        <p:nvSpPr>
          <p:cNvPr id="8" name="灯片编号占位符 8"/>
          <p:cNvSpPr>
            <a:spLocks noGrp="1"/>
          </p:cNvSpPr>
          <p:nvPr>
            <p:ph type="sldNum" sz="quarter" idx="12"/>
          </p:nvPr>
        </p:nvSpPr>
        <p:spPr/>
        <p:txBody>
          <a:bodyPr/>
          <a:lstStyle>
            <a:lvl1pPr>
              <a:defRPr/>
            </a:lvl1pPr>
          </a:lstStyle>
          <a:p>
            <a:fld id="{C03BE249-4D7E-4684-A055-872EA284AE3E}" type="slidenum">
              <a:rPr lang="zh-CN" altLang="en-US"/>
              <a:pPr/>
              <a:t>‹#›</a:t>
            </a:fld>
            <a:endParaRPr lang="zh-CN" altLang="en-US"/>
          </a:p>
        </p:txBody>
      </p:sp>
    </p:spTree>
    <p:extLst>
      <p:ext uri="{BB962C8B-B14F-4D97-AF65-F5344CB8AC3E}">
        <p14:creationId xmlns:p14="http://schemas.microsoft.com/office/powerpoint/2010/main" val="424575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椭圆 3"/>
          <p:cNvSpPr/>
          <p:nvPr/>
        </p:nvSpPr>
        <p:spPr>
          <a:xfrm>
            <a:off x="1157288" y="1344613"/>
            <a:ext cx="63500" cy="65087"/>
          </a:xfrm>
          <a:prstGeom prst="ellipse">
            <a:avLst/>
          </a:prstGeom>
          <a:noFill/>
          <a:ln w="12700" cap="rnd" cmpd="sng" algn="ctr">
            <a:solidFill>
              <a:schemeClr val="accent6">
                <a:lumMod val="40000"/>
                <a:lumOff val="6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pic>
        <p:nvPicPr>
          <p:cNvPr id="5" name="图片 16"/>
          <p:cNvPicPr>
            <a:picLocks noChangeAspect="1" noChangeArrowheads="1"/>
          </p:cNvPicPr>
          <p:nvPr userDrawn="1"/>
        </p:nvPicPr>
        <p:blipFill>
          <a:blip r:embed="rId2" cstate="print"/>
          <a:srcRect/>
          <a:stretch>
            <a:fillRect/>
          </a:stretch>
        </p:blipFill>
        <p:spPr bwMode="auto">
          <a:xfrm>
            <a:off x="899592" y="5765761"/>
            <a:ext cx="7632848" cy="975607"/>
          </a:xfrm>
          <a:prstGeom prst="rect">
            <a:avLst/>
          </a:prstGeom>
          <a:ln>
            <a:noFill/>
          </a:ln>
          <a:effectLst>
            <a:softEdge rad="112500"/>
          </a:effectLst>
        </p:spPr>
      </p:pic>
      <p:sp>
        <p:nvSpPr>
          <p:cNvPr id="14" name="标题 13"/>
          <p:cNvSpPr>
            <a:spLocks noGrp="1"/>
          </p:cNvSpPr>
          <p:nvPr>
            <p:ph type="ctrTitle"/>
          </p:nvPr>
        </p:nvSpPr>
        <p:spPr>
          <a:xfrm>
            <a:off x="1432560" y="359898"/>
            <a:ext cx="7406640" cy="1472184"/>
          </a:xfrm>
        </p:spPr>
        <p:txBody>
          <a:bodyPr anchor="b"/>
          <a:lstStyle>
            <a:lvl1pPr algn="l">
              <a:defRPr/>
            </a:lvl1pPr>
            <a:extLst/>
          </a:lstStyle>
          <a:p>
            <a:r>
              <a:rPr lang="zh-CN" altLang="en-US" smtClean="0"/>
              <a:t>单击此处编辑母版标题样式</a:t>
            </a:r>
            <a:endParaRPr lang="en-US" dirty="0"/>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6" name="日期占位符 6"/>
          <p:cNvSpPr>
            <a:spLocks noGrp="1"/>
          </p:cNvSpPr>
          <p:nvPr>
            <p:ph type="dt" sz="half" idx="10"/>
          </p:nvPr>
        </p:nvSpPr>
        <p:spPr/>
        <p:txBody>
          <a:bodyPr/>
          <a:lstStyle>
            <a:lvl1pPr>
              <a:defRPr/>
            </a:lvl1pPr>
            <a:extLst/>
          </a:lstStyle>
          <a:p>
            <a:pPr>
              <a:defRPr/>
            </a:pPr>
            <a:fld id="{85A4FEFC-EBE4-42D1-B5E4-24813909F82B}" type="datetimeFigureOut">
              <a:rPr lang="zh-CN" altLang="en-US"/>
              <a:pPr>
                <a:defRPr/>
              </a:pPr>
              <a:t>2016/3/22</a:t>
            </a:fld>
            <a:endParaRPr lang="zh-CN" altLang="en-US"/>
          </a:p>
        </p:txBody>
      </p:sp>
      <p:sp>
        <p:nvSpPr>
          <p:cNvPr id="7" name="页脚占位符 19"/>
          <p:cNvSpPr>
            <a:spLocks noGrp="1"/>
          </p:cNvSpPr>
          <p:nvPr>
            <p:ph type="ftr" sz="quarter" idx="11"/>
          </p:nvPr>
        </p:nvSpPr>
        <p:spPr/>
        <p:txBody>
          <a:bodyPr/>
          <a:lstStyle>
            <a:lvl1pPr>
              <a:defRPr/>
            </a:lvl1pPr>
            <a:extLst/>
          </a:lstStyle>
          <a:p>
            <a:pPr>
              <a:defRPr/>
            </a:pPr>
            <a:endParaRPr lang="zh-CN" altLang="en-US"/>
          </a:p>
        </p:txBody>
      </p:sp>
      <p:sp>
        <p:nvSpPr>
          <p:cNvPr id="8" name="灯片编号占位符 9"/>
          <p:cNvSpPr>
            <a:spLocks noGrp="1"/>
          </p:cNvSpPr>
          <p:nvPr>
            <p:ph type="sldNum" sz="quarter" idx="12"/>
          </p:nvPr>
        </p:nvSpPr>
        <p:spPr/>
        <p:txBody>
          <a:bodyPr/>
          <a:lstStyle>
            <a:lvl1pPr>
              <a:defRPr/>
            </a:lvl1pPr>
          </a:lstStyle>
          <a:p>
            <a:fld id="{3F951B5F-C660-4EC6-A289-238780674C84}" type="slidenum">
              <a:rPr lang="zh-CN" altLang="en-US"/>
              <a:pPr/>
              <a:t>‹#›</a:t>
            </a:fld>
            <a:endParaRPr lang="zh-CN" altLang="en-US"/>
          </a:p>
        </p:txBody>
      </p:sp>
    </p:spTree>
    <p:extLst>
      <p:ext uri="{BB962C8B-B14F-4D97-AF65-F5344CB8AC3E}">
        <p14:creationId xmlns:p14="http://schemas.microsoft.com/office/powerpoint/2010/main" val="318754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椭圆 3"/>
          <p:cNvSpPr/>
          <p:nvPr/>
        </p:nvSpPr>
        <p:spPr>
          <a:xfrm>
            <a:off x="1157288" y="1344613"/>
            <a:ext cx="63500" cy="65087"/>
          </a:xfrm>
          <a:prstGeom prst="ellipse">
            <a:avLst/>
          </a:prstGeom>
          <a:noFill/>
          <a:ln w="12700" cap="rnd" cmpd="sng" algn="ctr">
            <a:solidFill>
              <a:schemeClr val="accent6">
                <a:lumMod val="40000"/>
                <a:lumOff val="6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pic>
        <p:nvPicPr>
          <p:cNvPr id="5" name="图片 16"/>
          <p:cNvPicPr>
            <a:picLocks noChangeAspect="1" noChangeArrowheads="1"/>
          </p:cNvPicPr>
          <p:nvPr userDrawn="1"/>
        </p:nvPicPr>
        <p:blipFill>
          <a:blip r:embed="rId2" cstate="print"/>
          <a:srcRect/>
          <a:stretch>
            <a:fillRect/>
          </a:stretch>
        </p:blipFill>
        <p:spPr bwMode="auto">
          <a:xfrm>
            <a:off x="827584" y="5733256"/>
            <a:ext cx="7632848" cy="1008112"/>
          </a:xfrm>
          <a:prstGeom prst="rect">
            <a:avLst/>
          </a:prstGeom>
          <a:ln>
            <a:noFill/>
          </a:ln>
          <a:effectLst>
            <a:softEdge rad="112500"/>
          </a:effectLst>
        </p:spPr>
      </p:pic>
      <p:sp>
        <p:nvSpPr>
          <p:cNvPr id="14" name="标题 13"/>
          <p:cNvSpPr>
            <a:spLocks noGrp="1"/>
          </p:cNvSpPr>
          <p:nvPr>
            <p:ph type="ctrTitle"/>
          </p:nvPr>
        </p:nvSpPr>
        <p:spPr>
          <a:xfrm>
            <a:off x="1432560" y="359898"/>
            <a:ext cx="7406640" cy="1472184"/>
          </a:xfrm>
        </p:spPr>
        <p:txBody>
          <a:bodyPr anchor="b"/>
          <a:lstStyle>
            <a:lvl1pPr algn="l">
              <a:defRPr/>
            </a:lvl1pPr>
            <a:extLst/>
          </a:lstStyle>
          <a:p>
            <a:r>
              <a:rPr lang="zh-CN" altLang="en-US" smtClean="0"/>
              <a:t>单击此处编辑母版标题样式</a:t>
            </a:r>
            <a:endParaRPr lang="en-US" dirty="0"/>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6" name="日期占位符 6"/>
          <p:cNvSpPr>
            <a:spLocks noGrp="1"/>
          </p:cNvSpPr>
          <p:nvPr>
            <p:ph type="dt" sz="half" idx="10"/>
          </p:nvPr>
        </p:nvSpPr>
        <p:spPr/>
        <p:txBody>
          <a:bodyPr/>
          <a:lstStyle>
            <a:lvl1pPr>
              <a:defRPr/>
            </a:lvl1pPr>
            <a:extLst/>
          </a:lstStyle>
          <a:p>
            <a:pPr>
              <a:defRPr/>
            </a:pPr>
            <a:fld id="{F2D7B089-7751-4169-93D7-54B7645A3B39}" type="datetimeFigureOut">
              <a:rPr lang="zh-CN" altLang="en-US"/>
              <a:pPr>
                <a:defRPr/>
              </a:pPr>
              <a:t>2016/3/22</a:t>
            </a:fld>
            <a:endParaRPr lang="zh-CN" altLang="en-US"/>
          </a:p>
        </p:txBody>
      </p:sp>
      <p:sp>
        <p:nvSpPr>
          <p:cNvPr id="7" name="页脚占位符 19"/>
          <p:cNvSpPr>
            <a:spLocks noGrp="1"/>
          </p:cNvSpPr>
          <p:nvPr>
            <p:ph type="ftr" sz="quarter" idx="11"/>
          </p:nvPr>
        </p:nvSpPr>
        <p:spPr/>
        <p:txBody>
          <a:bodyPr/>
          <a:lstStyle>
            <a:lvl1pPr>
              <a:defRPr/>
            </a:lvl1pPr>
            <a:extLst/>
          </a:lstStyle>
          <a:p>
            <a:pPr>
              <a:defRPr/>
            </a:pPr>
            <a:endParaRPr lang="zh-CN" altLang="en-US"/>
          </a:p>
        </p:txBody>
      </p:sp>
      <p:sp>
        <p:nvSpPr>
          <p:cNvPr id="8" name="灯片编号占位符 9"/>
          <p:cNvSpPr>
            <a:spLocks noGrp="1"/>
          </p:cNvSpPr>
          <p:nvPr>
            <p:ph type="sldNum" sz="quarter" idx="12"/>
          </p:nvPr>
        </p:nvSpPr>
        <p:spPr/>
        <p:txBody>
          <a:bodyPr/>
          <a:lstStyle>
            <a:lvl1pPr>
              <a:defRPr/>
            </a:lvl1pPr>
          </a:lstStyle>
          <a:p>
            <a:fld id="{D9C9B9F4-A36D-4C42-8EF4-1642E07045B6}" type="slidenum">
              <a:rPr lang="zh-CN" altLang="en-US"/>
              <a:pPr/>
              <a:t>‹#›</a:t>
            </a:fld>
            <a:endParaRPr lang="zh-CN" altLang="en-US"/>
          </a:p>
        </p:txBody>
      </p:sp>
    </p:spTree>
    <p:extLst>
      <p:ext uri="{BB962C8B-B14F-4D97-AF65-F5344CB8AC3E}">
        <p14:creationId xmlns:p14="http://schemas.microsoft.com/office/powerpoint/2010/main" val="305612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effectLst/>
                <a:latin typeface="Times New Roman" panose="02020603050405020304" pitchFamily="18" charset="0"/>
                <a:cs typeface="Times New Roman" panose="02020603050405020304" pitchFamily="18" charset="0"/>
              </a:defRPr>
            </a:lvl1pPr>
            <a:extLst/>
          </a:lstStyle>
          <a:p>
            <a:r>
              <a:rPr lang="zh-CN" altLang="en-US" dirty="0" smtClean="0"/>
              <a:t>单击此处编辑母版标题样式</a:t>
            </a:r>
            <a:r>
              <a:rPr lang="en-US" altLang="zh-CN" dirty="0" smtClean="0"/>
              <a:t>a</a:t>
            </a:r>
            <a:endParaRPr lang="en-US" dirty="0"/>
          </a:p>
        </p:txBody>
      </p:sp>
      <p:sp>
        <p:nvSpPr>
          <p:cNvPr id="3" name="内容占位符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23"/>
          <p:cNvSpPr>
            <a:spLocks noGrp="1"/>
          </p:cNvSpPr>
          <p:nvPr>
            <p:ph type="dt" sz="half" idx="10"/>
          </p:nvPr>
        </p:nvSpPr>
        <p:spPr/>
        <p:txBody>
          <a:bodyPr/>
          <a:lstStyle>
            <a:lvl1pPr>
              <a:defRPr/>
            </a:lvl1pPr>
          </a:lstStyle>
          <a:p>
            <a:pPr>
              <a:defRPr/>
            </a:pPr>
            <a:fld id="{7B1E7FA5-934D-45A0-9E02-06867AC70C79}" type="datetimeFigureOut">
              <a:rPr lang="zh-CN" altLang="en-US"/>
              <a:pPr>
                <a:defRPr/>
              </a:pPr>
              <a:t>2016/3/22</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07CBC872-1287-43CE-81F9-EB822AA84066}" type="slidenum">
              <a:rPr lang="zh-CN" altLang="en-US"/>
              <a:pPr/>
              <a:t>‹#›</a:t>
            </a:fld>
            <a:endParaRPr lang="zh-CN" altLang="en-US"/>
          </a:p>
        </p:txBody>
      </p:sp>
    </p:spTree>
    <p:extLst>
      <p:ext uri="{BB962C8B-B14F-4D97-AF65-F5344CB8AC3E}">
        <p14:creationId xmlns:p14="http://schemas.microsoft.com/office/powerpoint/2010/main" val="2017636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lang="zh-CN" altLang="en-US" smtClean="0"/>
              <a:t>单击此处编辑母版标题样式</a:t>
            </a:r>
            <a:endParaRPr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3"/>
          <p:cNvSpPr>
            <a:spLocks noGrp="1"/>
          </p:cNvSpPr>
          <p:nvPr>
            <p:ph type="dt" sz="half" idx="10"/>
          </p:nvPr>
        </p:nvSpPr>
        <p:spPr/>
        <p:txBody>
          <a:bodyPr/>
          <a:lstStyle>
            <a:lvl1pPr>
              <a:defRPr/>
            </a:lvl1pPr>
          </a:lstStyle>
          <a:p>
            <a:pPr>
              <a:defRPr/>
            </a:pPr>
            <a:fld id="{BEAC935A-053A-4B09-875D-8B0E76876B34}" type="datetimeFigureOut">
              <a:rPr lang="zh-CN" altLang="en-US"/>
              <a:pPr>
                <a:defRPr/>
              </a:pPr>
              <a:t>2016/3/22</a:t>
            </a:fld>
            <a:endParaRPr lang="zh-CN" altLang="en-US" dirty="0"/>
          </a:p>
        </p:txBody>
      </p:sp>
      <p:sp>
        <p:nvSpPr>
          <p:cNvPr id="6" name="页脚占位符 9"/>
          <p:cNvSpPr>
            <a:spLocks noGrp="1"/>
          </p:cNvSpPr>
          <p:nvPr>
            <p:ph type="ftr" sz="quarter" idx="11"/>
          </p:nvPr>
        </p:nvSpPr>
        <p:spPr/>
        <p:txBody>
          <a:bodyPr/>
          <a:lstStyle>
            <a:lvl1pPr>
              <a:defRPr/>
            </a:lvl1pPr>
          </a:lstStyle>
          <a:p>
            <a:pPr>
              <a:defRPr/>
            </a:pPr>
            <a:endParaRPr lang="zh-CN" altLang="en-US"/>
          </a:p>
        </p:txBody>
      </p:sp>
      <p:sp>
        <p:nvSpPr>
          <p:cNvPr id="7" name="灯片编号占位符 21"/>
          <p:cNvSpPr>
            <a:spLocks noGrp="1"/>
          </p:cNvSpPr>
          <p:nvPr>
            <p:ph type="sldNum" sz="quarter" idx="12"/>
          </p:nvPr>
        </p:nvSpPr>
        <p:spPr/>
        <p:txBody>
          <a:bodyPr/>
          <a:lstStyle>
            <a:lvl1pPr>
              <a:defRPr/>
            </a:lvl1pPr>
          </a:lstStyle>
          <a:p>
            <a:fld id="{74018AD7-E313-4414-80D6-9FB6E8AB5238}" type="slidenum">
              <a:rPr lang="zh-CN" altLang="en-US"/>
              <a:pPr/>
              <a:t>‹#›</a:t>
            </a:fld>
            <a:endParaRPr lang="zh-CN" altLang="en-US"/>
          </a:p>
        </p:txBody>
      </p:sp>
    </p:spTree>
    <p:extLst>
      <p:ext uri="{BB962C8B-B14F-4D97-AF65-F5344CB8AC3E}">
        <p14:creationId xmlns:p14="http://schemas.microsoft.com/office/powerpoint/2010/main" val="11171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6444496" y="116632"/>
            <a:ext cx="2592000" cy="983889"/>
          </a:xfrm>
          <a:prstGeom prst="rect">
            <a:avLst/>
          </a:prstGeom>
          <a:ln>
            <a:noFill/>
          </a:ln>
          <a:effectLst>
            <a:softEdge rad="112500"/>
          </a:effectLst>
        </p:spPr>
      </p:pic>
      <p:sp>
        <p:nvSpPr>
          <p:cNvPr id="2" name="标题 1"/>
          <p:cNvSpPr>
            <a:spLocks noGrp="1"/>
          </p:cNvSpPr>
          <p:nvPr>
            <p:ph type="title"/>
          </p:nvPr>
        </p:nvSpPr>
        <p:spPr>
          <a:xfrm>
            <a:off x="457200" y="5160336"/>
            <a:ext cx="8229600" cy="1143000"/>
          </a:xfrm>
        </p:spPr>
        <p:txBody>
          <a:bodyPr/>
          <a:lstStyle>
            <a:lvl1pPr algn="ctr">
              <a:defRPr sz="4500" b="1" cap="none" baseline="0"/>
            </a:lvl1pPr>
            <a:extLst/>
          </a:lstStyle>
          <a:p>
            <a:r>
              <a:rPr lang="zh-CN" altLang="en-US" smtClean="0"/>
              <a:t>单击此处编辑母版标题样式</a:t>
            </a:r>
            <a:endParaRPr lang="en-US" dirty="0"/>
          </a:p>
        </p:txBody>
      </p:sp>
      <p:sp>
        <p:nvSpPr>
          <p:cNvPr id="3" name="文本占位符 2"/>
          <p:cNvSpPr>
            <a:spLocks noGrp="1"/>
          </p:cNvSpPr>
          <p:nvPr>
            <p:ph type="body" idx="1"/>
          </p:nvPr>
        </p:nvSpPr>
        <p:spPr>
          <a:xfrm>
            <a:off x="457200" y="1132736"/>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716016" y="1132736"/>
            <a:ext cx="4032448"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844824"/>
            <a:ext cx="4023360" cy="3239312"/>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内容占位符 5"/>
          <p:cNvSpPr>
            <a:spLocks noGrp="1"/>
          </p:cNvSpPr>
          <p:nvPr>
            <p:ph sz="quarter" idx="4"/>
          </p:nvPr>
        </p:nvSpPr>
        <p:spPr>
          <a:xfrm>
            <a:off x="4716016" y="1844824"/>
            <a:ext cx="4023360" cy="3250704"/>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日期占位符 6"/>
          <p:cNvSpPr>
            <a:spLocks noGrp="1"/>
          </p:cNvSpPr>
          <p:nvPr>
            <p:ph type="dt" sz="half" idx="10"/>
          </p:nvPr>
        </p:nvSpPr>
        <p:spPr/>
        <p:txBody>
          <a:bodyPr/>
          <a:lstStyle>
            <a:lvl1pPr>
              <a:defRPr/>
            </a:lvl1pPr>
            <a:extLst/>
          </a:lstStyle>
          <a:p>
            <a:pPr>
              <a:defRPr/>
            </a:pPr>
            <a:fld id="{F51100F4-7B9D-4B26-B9DD-64DD7C7AF909}" type="datetimeFigureOut">
              <a:rPr lang="zh-CN" altLang="en-US"/>
              <a:pPr>
                <a:defRPr/>
              </a:pPr>
              <a:t>2016/3/22</a:t>
            </a:fld>
            <a:endParaRPr lang="zh-CN" altLang="en-US"/>
          </a:p>
        </p:txBody>
      </p:sp>
      <p:sp>
        <p:nvSpPr>
          <p:cNvPr id="9" name="页脚占位符 7"/>
          <p:cNvSpPr>
            <a:spLocks noGrp="1"/>
          </p:cNvSpPr>
          <p:nvPr>
            <p:ph type="ftr" sz="quarter" idx="11"/>
          </p:nvPr>
        </p:nvSpPr>
        <p:spPr/>
        <p:txBody>
          <a:bodyPr/>
          <a:lstStyle>
            <a:lvl1pPr>
              <a:defRPr/>
            </a:lvl1pPr>
            <a:extLst/>
          </a:lstStyle>
          <a:p>
            <a:pPr>
              <a:defRPr/>
            </a:pPr>
            <a:endParaRPr lang="zh-CN" altLang="en-US"/>
          </a:p>
        </p:txBody>
      </p:sp>
      <p:sp>
        <p:nvSpPr>
          <p:cNvPr id="10" name="灯片编号占位符 8"/>
          <p:cNvSpPr>
            <a:spLocks noGrp="1"/>
          </p:cNvSpPr>
          <p:nvPr>
            <p:ph type="sldNum" sz="quarter" idx="12"/>
          </p:nvPr>
        </p:nvSpPr>
        <p:spPr/>
        <p:txBody>
          <a:bodyPr/>
          <a:lstStyle>
            <a:lvl1pPr>
              <a:defRPr/>
            </a:lvl1pPr>
          </a:lstStyle>
          <a:p>
            <a:fld id="{E39358A6-C6A2-44E7-8023-8192C0650D59}" type="slidenum">
              <a:rPr lang="zh-CN" altLang="en-US"/>
              <a:pPr/>
              <a:t>‹#›</a:t>
            </a:fld>
            <a:endParaRPr lang="zh-CN" altLang="en-US"/>
          </a:p>
        </p:txBody>
      </p:sp>
    </p:spTree>
    <p:extLst>
      <p:ext uri="{BB962C8B-B14F-4D97-AF65-F5344CB8AC3E}">
        <p14:creationId xmlns:p14="http://schemas.microsoft.com/office/powerpoint/2010/main" val="344619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331640" y="1484784"/>
            <a:ext cx="7498080" cy="1143000"/>
          </a:xfrm>
        </p:spPr>
        <p:txBody>
          <a:bodyPr/>
          <a:lstStyle>
            <a:extLst/>
          </a:lstStyle>
          <a:p>
            <a:r>
              <a:rPr lang="zh-CN" altLang="en-US" smtClean="0"/>
              <a:t>单击此处编辑母版标题样式</a:t>
            </a:r>
            <a:endParaRPr lang="en-US" dirty="0"/>
          </a:p>
        </p:txBody>
      </p:sp>
      <p:sp>
        <p:nvSpPr>
          <p:cNvPr id="7" name="副标题 21"/>
          <p:cNvSpPr>
            <a:spLocks noGrp="1"/>
          </p:cNvSpPr>
          <p:nvPr>
            <p:ph type="subTitle" idx="1"/>
          </p:nvPr>
        </p:nvSpPr>
        <p:spPr>
          <a:xfrm>
            <a:off x="2483768" y="3212976"/>
            <a:ext cx="6372200" cy="1656184"/>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4" name="日期占位符 23"/>
          <p:cNvSpPr>
            <a:spLocks noGrp="1"/>
          </p:cNvSpPr>
          <p:nvPr>
            <p:ph type="dt" sz="half" idx="10"/>
          </p:nvPr>
        </p:nvSpPr>
        <p:spPr/>
        <p:txBody>
          <a:bodyPr/>
          <a:lstStyle>
            <a:lvl1pPr>
              <a:defRPr/>
            </a:lvl1pPr>
          </a:lstStyle>
          <a:p>
            <a:pPr>
              <a:defRPr/>
            </a:pPr>
            <a:fld id="{0D058329-8A30-4B75-969A-3BE2CD69BA35}" type="datetimeFigureOut">
              <a:rPr lang="zh-CN" altLang="en-US"/>
              <a:pPr>
                <a:defRPr/>
              </a:pPr>
              <a:t>2016/3/22</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44D8B4B5-1042-4146-9656-4675871C1343}" type="slidenum">
              <a:rPr lang="zh-CN" altLang="en-US"/>
              <a:pPr/>
              <a:t>‹#›</a:t>
            </a:fld>
            <a:endParaRPr lang="zh-CN" altLang="en-US"/>
          </a:p>
        </p:txBody>
      </p:sp>
    </p:spTree>
    <p:extLst>
      <p:ext uri="{BB962C8B-B14F-4D97-AF65-F5344CB8AC3E}">
        <p14:creationId xmlns:p14="http://schemas.microsoft.com/office/powerpoint/2010/main" val="73492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pic>
        <p:nvPicPr>
          <p:cNvPr id="4" name="图片 3"/>
          <p:cNvPicPr/>
          <p:nvPr userDrawn="1"/>
        </p:nvPicPr>
        <p:blipFill>
          <a:blip r:embed="rId2" cstate="print"/>
          <a:srcRect r="10059"/>
          <a:stretch>
            <a:fillRect/>
          </a:stretch>
        </p:blipFill>
        <p:spPr bwMode="auto">
          <a:xfrm>
            <a:off x="899592" y="4869160"/>
            <a:ext cx="3888432" cy="1656184"/>
          </a:xfrm>
          <a:prstGeom prst="rect">
            <a:avLst/>
          </a:prstGeom>
          <a:ln>
            <a:noFill/>
          </a:ln>
          <a:effectLst>
            <a:softEdge rad="112500"/>
          </a:effectLst>
        </p:spPr>
      </p:pic>
      <p:sp>
        <p:nvSpPr>
          <p:cNvPr id="2" name="标题 1"/>
          <p:cNvSpPr>
            <a:spLocks noGrp="1"/>
          </p:cNvSpPr>
          <p:nvPr>
            <p:ph type="title"/>
          </p:nvPr>
        </p:nvSpPr>
        <p:spPr>
          <a:xfrm>
            <a:off x="1331640" y="1484784"/>
            <a:ext cx="7498080" cy="1143000"/>
          </a:xfrm>
        </p:spPr>
        <p:txBody>
          <a:bodyPr/>
          <a:lstStyle>
            <a:extLst/>
          </a:lstStyle>
          <a:p>
            <a:r>
              <a:rPr lang="zh-CN" altLang="en-US" smtClean="0"/>
              <a:t>单击此处编辑母版标题样式</a:t>
            </a:r>
            <a:endParaRPr lang="en-US" dirty="0"/>
          </a:p>
        </p:txBody>
      </p:sp>
      <p:sp>
        <p:nvSpPr>
          <p:cNvPr id="7" name="副标题 21"/>
          <p:cNvSpPr>
            <a:spLocks noGrp="1"/>
          </p:cNvSpPr>
          <p:nvPr>
            <p:ph type="subTitle" idx="1"/>
          </p:nvPr>
        </p:nvSpPr>
        <p:spPr>
          <a:xfrm>
            <a:off x="2483768" y="3212976"/>
            <a:ext cx="6372200" cy="1656184"/>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5" name="日期占位符 2"/>
          <p:cNvSpPr>
            <a:spLocks noGrp="1"/>
          </p:cNvSpPr>
          <p:nvPr>
            <p:ph type="dt" sz="half" idx="10"/>
          </p:nvPr>
        </p:nvSpPr>
        <p:spPr/>
        <p:txBody>
          <a:bodyPr/>
          <a:lstStyle>
            <a:lvl1pPr>
              <a:defRPr/>
            </a:lvl1pPr>
            <a:extLst/>
          </a:lstStyle>
          <a:p>
            <a:pPr>
              <a:defRPr/>
            </a:pPr>
            <a:fld id="{C1FDBA76-FCDD-47B0-A38D-E9F29246B4BF}" type="datetimeFigureOut">
              <a:rPr lang="zh-CN" altLang="en-US"/>
              <a:pPr>
                <a:defRPr/>
              </a:pPr>
              <a:t>2016/3/22</a:t>
            </a:fld>
            <a:endParaRPr lang="zh-CN" altLang="en-US"/>
          </a:p>
        </p:txBody>
      </p:sp>
      <p:sp>
        <p:nvSpPr>
          <p:cNvPr id="6" name="页脚占位符 3"/>
          <p:cNvSpPr>
            <a:spLocks noGrp="1"/>
          </p:cNvSpPr>
          <p:nvPr>
            <p:ph type="ftr" sz="quarter" idx="11"/>
          </p:nvPr>
        </p:nvSpPr>
        <p:spPr/>
        <p:txBody>
          <a:bodyPr/>
          <a:lstStyle>
            <a:lvl1pPr>
              <a:defRPr/>
            </a:lvl1pPr>
            <a:extLst/>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fld id="{F69CF492-7E2E-4B7A-9FDC-42BFEABD197E}" type="slidenum">
              <a:rPr lang="zh-CN" altLang="en-US"/>
              <a:pPr/>
              <a:t>‹#›</a:t>
            </a:fld>
            <a:endParaRPr lang="zh-CN" altLang="en-US"/>
          </a:p>
        </p:txBody>
      </p:sp>
    </p:spTree>
    <p:extLst>
      <p:ext uri="{BB962C8B-B14F-4D97-AF65-F5344CB8AC3E}">
        <p14:creationId xmlns:p14="http://schemas.microsoft.com/office/powerpoint/2010/main" val="212588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6444496" y="116632"/>
            <a:ext cx="2592000" cy="983889"/>
          </a:xfrm>
          <a:prstGeom prst="rect">
            <a:avLst/>
          </a:prstGeom>
          <a:ln>
            <a:noFill/>
          </a:ln>
          <a:effectLst>
            <a:softEdge rad="112500"/>
          </a:effectLst>
        </p:spPr>
      </p:pic>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zh-CN" altLang="en-US" smtClean="0"/>
              <a:t>单击此处编辑母版标题样式</a:t>
            </a:r>
            <a:endParaRPr lang="en-US" dirty="0"/>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日期占位符 4"/>
          <p:cNvSpPr>
            <a:spLocks noGrp="1"/>
          </p:cNvSpPr>
          <p:nvPr>
            <p:ph type="dt" sz="half" idx="10"/>
          </p:nvPr>
        </p:nvSpPr>
        <p:spPr/>
        <p:txBody>
          <a:bodyPr/>
          <a:lstStyle>
            <a:lvl1pPr>
              <a:defRPr/>
            </a:lvl1pPr>
            <a:extLst/>
          </a:lstStyle>
          <a:p>
            <a:pPr>
              <a:defRPr/>
            </a:pPr>
            <a:fld id="{385D2DBF-D006-420A-8EB9-6B3145E6EDE5}" type="datetimeFigureOut">
              <a:rPr lang="zh-CN" altLang="en-US"/>
              <a:pPr>
                <a:defRPr/>
              </a:pPr>
              <a:t>2016/3/22</a:t>
            </a:fld>
            <a:endParaRPr lang="zh-CN" altLang="en-US"/>
          </a:p>
        </p:txBody>
      </p:sp>
      <p:sp>
        <p:nvSpPr>
          <p:cNvPr id="7" name="页脚占位符 5"/>
          <p:cNvSpPr>
            <a:spLocks noGrp="1"/>
          </p:cNvSpPr>
          <p:nvPr>
            <p:ph type="ftr" sz="quarter" idx="11"/>
          </p:nvPr>
        </p:nvSpPr>
        <p:spPr/>
        <p:txBody>
          <a:bodyPr/>
          <a:lstStyle>
            <a:lvl1pPr>
              <a:defRPr/>
            </a:lvl1pPr>
            <a:extLst/>
          </a:lstStyle>
          <a:p>
            <a:pPr>
              <a:defRPr/>
            </a:pPr>
            <a:endParaRPr lang="zh-CN" altLang="en-US"/>
          </a:p>
        </p:txBody>
      </p:sp>
      <p:sp>
        <p:nvSpPr>
          <p:cNvPr id="8" name="灯片编号占位符 6"/>
          <p:cNvSpPr>
            <a:spLocks noGrp="1"/>
          </p:cNvSpPr>
          <p:nvPr>
            <p:ph type="sldNum" sz="quarter" idx="12"/>
          </p:nvPr>
        </p:nvSpPr>
        <p:spPr/>
        <p:txBody>
          <a:bodyPr/>
          <a:lstStyle>
            <a:lvl1pPr>
              <a:defRPr/>
            </a:lvl1pPr>
          </a:lstStyle>
          <a:p>
            <a:fld id="{9A11663E-8ED5-4E9F-8D63-91CAA6D78E8A}" type="slidenum">
              <a:rPr lang="zh-CN" altLang="en-US"/>
              <a:pPr/>
              <a:t>‹#›</a:t>
            </a:fld>
            <a:endParaRPr lang="zh-CN" altLang="en-US"/>
          </a:p>
        </p:txBody>
      </p:sp>
    </p:spTree>
    <p:extLst>
      <p:ext uri="{BB962C8B-B14F-4D97-AF65-F5344CB8AC3E}">
        <p14:creationId xmlns:p14="http://schemas.microsoft.com/office/powerpoint/2010/main" val="302906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同心圆 10"/>
          <p:cNvSpPr/>
          <p:nvPr/>
        </p:nvSpPr>
        <p:spPr>
          <a:xfrm rot="2315675">
            <a:off x="35773" y="1333591"/>
            <a:ext cx="1062163" cy="1121191"/>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rgbClr val="92D050"/>
            </a:solidFill>
            <a:prstDash val="solid"/>
          </a:ln>
          <a:effectLst>
            <a:outerShdw blurRad="12700" dist="15000" dir="4500000" algn="tl" rotWithShape="0">
              <a:schemeClr val="bg2">
                <a:shade val="10000"/>
                <a:satMod val="200000"/>
                <a:alpha val="35000"/>
              </a:schemeClr>
            </a:outerShdw>
          </a:effectLst>
          <a:scene3d>
            <a:camera prst="orthographicFront"/>
            <a:lightRig rig="threePt" dir="t"/>
          </a:scene3d>
          <a:sp3d>
            <a:bevelT prst="slop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饼形 6"/>
          <p:cNvSpPr/>
          <p:nvPr/>
        </p:nvSpPr>
        <p:spPr>
          <a:xfrm>
            <a:off x="-879372" y="-930145"/>
            <a:ext cx="1758743" cy="1860290"/>
          </a:xfrm>
          <a:prstGeom prst="pie">
            <a:avLst>
              <a:gd name="adj1" fmla="val 0"/>
              <a:gd name="adj2" fmla="val 5402120"/>
            </a:avLst>
          </a:prstGeom>
          <a:solidFill>
            <a:schemeClr val="bg2">
              <a:lumMod val="50000"/>
              <a:lumOff val="50000"/>
              <a:alpha val="33000"/>
            </a:schemeClr>
          </a:solidFill>
          <a:ln w="3175" cap="rnd" cmpd="sng" algn="ctr">
            <a:solidFill>
              <a:srgbClr val="1D8129"/>
            </a:solidFill>
            <a:prstDash val="solid"/>
          </a:ln>
          <a:effectLst>
            <a:reflection blurRad="6350" stA="52000" endA="300" endPos="35000" dir="5400000" sy="-100000" algn="bl" rotWithShape="0"/>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椭圆 7"/>
          <p:cNvSpPr/>
          <p:nvPr/>
        </p:nvSpPr>
        <p:spPr>
          <a:xfrm>
            <a:off x="-11113" y="25400"/>
            <a:ext cx="1703388" cy="1747838"/>
          </a:xfrm>
          <a:prstGeom prst="ellipse">
            <a:avLst/>
          </a:prstGeom>
          <a:noFill/>
          <a:ln w="27305" cap="rnd" cmpd="sng" algn="ctr">
            <a:solidFill>
              <a:schemeClr val="bg2">
                <a:lumMod val="75000"/>
                <a:lumOff val="25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矩形 11"/>
          <p:cNvSpPr/>
          <p:nvPr/>
        </p:nvSpPr>
        <p:spPr>
          <a:xfrm>
            <a:off x="755650" y="0"/>
            <a:ext cx="7777163"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标题占位符 4"/>
          <p:cNvSpPr>
            <a:spLocks noGrp="1"/>
          </p:cNvSpPr>
          <p:nvPr>
            <p:ph type="title"/>
          </p:nvPr>
        </p:nvSpPr>
        <p:spPr>
          <a:xfrm>
            <a:off x="1249363" y="846138"/>
            <a:ext cx="7210425" cy="1143000"/>
          </a:xfrm>
          <a:prstGeom prst="rect">
            <a:avLst/>
          </a:prstGeom>
        </p:spPr>
        <p:txBody>
          <a:bodyPr anchor="ctr">
            <a:normAutofit/>
          </a:bodyPr>
          <a:lstStyle>
            <a:extLst/>
          </a:lstStyle>
          <a:p>
            <a:r>
              <a:rPr lang="zh-CN" altLang="en-US" dirty="0" smtClean="0"/>
              <a:t>单击此处编辑母版标题样式</a:t>
            </a:r>
            <a:endParaRPr lang="en-US" dirty="0"/>
          </a:p>
        </p:txBody>
      </p:sp>
      <p:sp>
        <p:nvSpPr>
          <p:cNvPr id="1033" name="文本占位符 8"/>
          <p:cNvSpPr>
            <a:spLocks noGrp="1"/>
          </p:cNvSpPr>
          <p:nvPr>
            <p:ph type="body" idx="1"/>
          </p:nvPr>
        </p:nvSpPr>
        <p:spPr bwMode="auto">
          <a:xfrm>
            <a:off x="1258888" y="1868488"/>
            <a:ext cx="7273925"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6CE3988C-3E27-4BD5-9B99-9B3B3C113861}" type="datetimeFigureOut">
              <a:rPr lang="zh-CN" altLang="en-US"/>
              <a:pPr>
                <a:defRPr/>
              </a:pPr>
              <a:t>2016/3/22</a:t>
            </a:fld>
            <a:endParaRPr lang="zh-CN" altLang="en-US" dirty="0"/>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endParaRPr lang="zh-CN" altLang="en-US"/>
          </a:p>
        </p:txBody>
      </p:sp>
      <p:sp>
        <p:nvSpPr>
          <p:cNvPr id="22" name="灯片编号占位符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005526"/>
                </a:solidFill>
                <a:latin typeface="Franklin Gothic Book" panose="020B0503020102020204" pitchFamily="34" charset="0"/>
                <a:ea typeface="黑体" panose="02010609060101010101" pitchFamily="49" charset="-122"/>
              </a:defRPr>
            </a:lvl1pPr>
          </a:lstStyle>
          <a:p>
            <a:fld id="{FF296CA9-E9CD-4711-98C6-6889CB95D897}" type="slidenum">
              <a:rPr lang="zh-CN" altLang="en-US"/>
              <a:pPr/>
              <a:t>‹#›</a:t>
            </a:fld>
            <a:endParaRPr lang="zh-CN" altLang="en-US"/>
          </a:p>
        </p:txBody>
      </p:sp>
      <p:sp>
        <p:nvSpPr>
          <p:cNvPr id="15" name="矩形 14"/>
          <p:cNvSpPr/>
          <p:nvPr/>
        </p:nvSpPr>
        <p:spPr bwMode="invGray">
          <a:xfrm>
            <a:off x="467544" y="0"/>
            <a:ext cx="144016" cy="6858000"/>
          </a:xfrm>
          <a:prstGeom prst="rect">
            <a:avLst/>
          </a:prstGeom>
          <a:solidFill>
            <a:srgbClr val="287A51"/>
          </a:solidFill>
          <a:ln w="25400" cap="rnd" cmpd="sng" algn="ctr">
            <a:noFill/>
            <a:prstDash val="solid"/>
          </a:ln>
          <a:effectLst>
            <a:outerShdw blurRad="38550" dist="38000" dir="10800000" algn="tl" rotWithShape="0">
              <a:schemeClr val="bg2">
                <a:shade val="20000"/>
                <a:satMod val="110000"/>
                <a:alpha val="25000"/>
              </a:schemeClr>
            </a:outerShdw>
          </a:effectLst>
          <a:scene3d>
            <a:camera prst="orthographicFront"/>
            <a:lightRig rig="threePt" dir="t"/>
          </a:scene3d>
          <a:sp3d>
            <a:bevelT w="114300" prst="hardEdg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pic>
        <p:nvPicPr>
          <p:cNvPr id="1040" name="Picture 4" descr="SMIE-Logo"/>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5963" y="188913"/>
            <a:ext cx="25209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椭圆 12"/>
          <p:cNvSpPr/>
          <p:nvPr/>
        </p:nvSpPr>
        <p:spPr>
          <a:xfrm>
            <a:off x="683568" y="1556792"/>
            <a:ext cx="144016" cy="137542"/>
          </a:xfrm>
          <a:prstGeom prst="ellipse">
            <a:avLst/>
          </a:prstGeom>
          <a:solidFill>
            <a:schemeClr val="bg2">
              <a:lumMod val="75000"/>
              <a:lumOff val="25000"/>
            </a:schemeClr>
          </a:solidFill>
          <a:ln w="2000" cap="rnd" cmpd="sng" algn="ctr">
            <a:solidFill>
              <a:schemeClr val="bg2">
                <a:lumMod val="10000"/>
                <a:lumOff val="90000"/>
                <a:alpha val="60000"/>
              </a:schemeClr>
            </a:solidFill>
            <a:prstDash val="solid"/>
          </a:ln>
          <a:effectLst>
            <a:glow rad="139700">
              <a:schemeClr val="accent1">
                <a:satMod val="175000"/>
                <a:alpha val="40000"/>
              </a:schemeClr>
            </a:glow>
          </a:effectLst>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58" r:id="rId4"/>
    <p:sldLayoutId id="2147484059" r:id="rId5"/>
    <p:sldLayoutId id="2147484067" r:id="rId6"/>
    <p:sldLayoutId id="2147484060" r:id="rId7"/>
    <p:sldLayoutId id="2147484068" r:id="rId8"/>
    <p:sldLayoutId id="2147484069" r:id="rId9"/>
    <p:sldLayoutId id="2147484070" r:id="rId10"/>
    <p:sldLayoutId id="2147484061" r:id="rId11"/>
    <p:sldLayoutId id="2147484062" r:id="rId12"/>
    <p:sldLayoutId id="2147484063" r:id="rId13"/>
    <p:sldLayoutId id="2147484071" r:id="rId14"/>
  </p:sldLayoutIdLst>
  <p:txStyles>
    <p:titleStyle>
      <a:lvl1pPr algn="l" rtl="0" eaLnBrk="0" fontAlgn="base" hangingPunct="0">
        <a:spcBef>
          <a:spcPct val="0"/>
        </a:spcBef>
        <a:spcAft>
          <a:spcPct val="0"/>
        </a:spcAft>
        <a:defRPr sz="4300" kern="1200">
          <a:solidFill>
            <a:srgbClr val="323232"/>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2pPr>
      <a:lvl3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3pPr>
      <a:lvl4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4pPr>
      <a:lvl5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5pPr>
      <a:lvl6pPr marL="4572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6pPr>
      <a:lvl7pPr marL="9144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7pPr>
      <a:lvl8pPr marL="13716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8pPr>
      <a:lvl9pPr marL="18288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1B587C"/>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4E8542"/>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5616" y="1700808"/>
            <a:ext cx="7405688" cy="1473200"/>
          </a:xfrm>
        </p:spPr>
        <p:txBody>
          <a:bodyPr>
            <a:normAutofit fontScale="90000"/>
          </a:bodyPr>
          <a:lstStyle/>
          <a:p>
            <a:pPr eaLnBrk="1" fontAlgn="auto" hangingPunct="1">
              <a:spcAft>
                <a:spcPts val="0"/>
              </a:spcAft>
              <a:defRPr/>
            </a:pPr>
            <a:r>
              <a:rPr lang="en-US" altLang="zh-CN" sz="5300" dirty="0" smtClean="0">
                <a:solidFill>
                  <a:schemeClr val="tx2">
                    <a:satMod val="130000"/>
                  </a:schemeClr>
                </a:solidFill>
                <a:latin typeface="Georgia" panose="02040502050405020303" pitchFamily="18" charset="0"/>
                <a:cs typeface="Times New Roman" panose="02020603050405020304" pitchFamily="18" charset="0"/>
              </a:rPr>
              <a:t>MIE-311</a:t>
            </a:r>
            <a:br>
              <a:rPr lang="en-US" altLang="zh-CN" sz="5300" dirty="0" smtClean="0">
                <a:solidFill>
                  <a:schemeClr val="tx2">
                    <a:satMod val="130000"/>
                  </a:schemeClr>
                </a:solidFill>
                <a:latin typeface="Georgia" panose="02040502050405020303" pitchFamily="18" charset="0"/>
                <a:cs typeface="Times New Roman" panose="02020603050405020304" pitchFamily="18" charset="0"/>
              </a:rPr>
            </a:br>
            <a:r>
              <a:rPr lang="en-US" altLang="zh-CN" sz="5300" dirty="0" smtClean="0">
                <a:solidFill>
                  <a:schemeClr val="tx2">
                    <a:satMod val="130000"/>
                  </a:schemeClr>
                </a:solidFill>
                <a:latin typeface="Georgia" panose="02040502050405020303" pitchFamily="18" charset="0"/>
                <a:cs typeface="Times New Roman" panose="02020603050405020304" pitchFamily="18" charset="0"/>
              </a:rPr>
              <a:t>Mobile Network Security</a:t>
            </a:r>
            <a:endParaRPr lang="zh-CN" altLang="en-US" dirty="0">
              <a:solidFill>
                <a:schemeClr val="tx2">
                  <a:satMod val="130000"/>
                </a:schemeClr>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5364089" y="4941168"/>
            <a:ext cx="3157216" cy="1752600"/>
          </a:xfrm>
        </p:spPr>
        <p:txBody>
          <a:bodyPr>
            <a:normAutofit/>
          </a:bodyPr>
          <a:lstStyle/>
          <a:p>
            <a:pPr eaLnBrk="1" fontAlgn="auto" hangingPunct="1">
              <a:spcAft>
                <a:spcPts val="0"/>
              </a:spcAft>
              <a:buFont typeface="Wingdings 2"/>
              <a:buNone/>
              <a:defRPr/>
            </a:pPr>
            <a:r>
              <a:rPr lang="en-US" altLang="zh-CN" sz="1800" dirty="0" err="1" smtClean="0"/>
              <a:t>Zhe</a:t>
            </a:r>
            <a:r>
              <a:rPr lang="en-US" altLang="zh-CN" sz="1800" dirty="0" smtClean="0"/>
              <a:t> </a:t>
            </a:r>
            <a:r>
              <a:rPr lang="en-US" altLang="zh-CN" sz="1800" dirty="0" err="1" smtClean="0"/>
              <a:t>XuanYuan</a:t>
            </a:r>
            <a:r>
              <a:rPr lang="en-US" altLang="zh-CN" sz="1800" dirty="0" smtClean="0"/>
              <a:t> (</a:t>
            </a:r>
            <a:r>
              <a:rPr lang="zh-CN" altLang="en-US" sz="1800" dirty="0" smtClean="0"/>
              <a:t>轩辕哲</a:t>
            </a:r>
            <a:r>
              <a:rPr lang="en-US" altLang="zh-CN" sz="1800" dirty="0" smtClean="0"/>
              <a:t>) </a:t>
            </a:r>
          </a:p>
          <a:p>
            <a:pPr eaLnBrk="1" fontAlgn="auto" hangingPunct="1">
              <a:spcAft>
                <a:spcPts val="0"/>
              </a:spcAft>
              <a:buFont typeface="Wingdings 2"/>
              <a:buNone/>
              <a:defRPr/>
            </a:pPr>
            <a:r>
              <a:rPr lang="en-US" altLang="zh-CN" sz="1800" dirty="0" smtClean="0"/>
              <a:t>xuanyuanz@mail.sysu.edu.cn</a:t>
            </a:r>
            <a:endParaRPr lang="zh-CN" alt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effectLst/>
                <a:latin typeface="Times New Roman" panose="02020603050405020304" pitchFamily="18" charset="0"/>
                <a:cs typeface="Times New Roman" panose="02020603050405020304" pitchFamily="18" charset="0"/>
              </a:rPr>
              <a:t>A Two-key Cipher not Satisfying C1 &amp; C2</a:t>
            </a:r>
            <a:endParaRPr lang="zh-CN" altLang="en-US" sz="3200" dirty="0">
              <a:effectLst/>
            </a:endParaRPr>
          </a:p>
        </p:txBody>
      </p:sp>
      <p:sp>
        <p:nvSpPr>
          <p:cNvPr id="3" name="内容占位符 2"/>
          <p:cNvSpPr>
            <a:spLocks noGrp="1"/>
          </p:cNvSpPr>
          <p:nvPr>
            <p:ph idx="1"/>
          </p:nvPr>
        </p:nvSpPr>
        <p:spPr/>
        <p:txBody>
          <a:bodyPr/>
          <a:lstStyle/>
          <a:p>
            <a:r>
              <a:rPr lang="en-US" altLang="zh-CN" sz="2400" b="1" dirty="0">
                <a:latin typeface="Times New Roman" panose="02020603050405020304" pitchFamily="18" charset="0"/>
                <a:cs typeface="Times New Roman" panose="02020603050405020304" pitchFamily="18" charset="0"/>
              </a:rPr>
              <a:t>Definition: </a:t>
            </a:r>
            <a:r>
              <a:rPr lang="en-US" altLang="zh-CN" sz="2400" dirty="0">
                <a:latin typeface="Times New Roman" panose="02020603050405020304" pitchFamily="18" charset="0"/>
                <a:cs typeface="Times New Roman" panose="02020603050405020304" pitchFamily="18" charset="0"/>
              </a:rPr>
              <a:t>Let </a:t>
            </a:r>
            <a:r>
              <a:rPr lang="en-US" altLang="zh-CN" sz="2400" i="1"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 be an </a:t>
            </a:r>
            <a:r>
              <a:rPr lang="en-US" altLang="zh-CN" sz="2400" i="1"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 matrix over </a:t>
            </a:r>
            <a:r>
              <a:rPr lang="en-US" altLang="zh-CN" sz="2400" i="1" dirty="0">
                <a:latin typeface="Times New Roman" panose="02020603050405020304" pitchFamily="18" charset="0"/>
                <a:cs typeface="Times New Roman" panose="02020603050405020304" pitchFamily="18" charset="0"/>
              </a:rPr>
              <a:t>F</a:t>
            </a:r>
            <a:r>
              <a:rPr lang="en-US" altLang="zh-CN" sz="2400" i="1"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If there exists an </a:t>
            </a:r>
            <a:r>
              <a:rPr lang="en-US" altLang="zh-CN" sz="2400" i="1"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 matrix </a:t>
            </a:r>
            <a:r>
              <a:rPr lang="en-US" altLang="zh-CN" sz="2400" i="1" dirty="0">
                <a:latin typeface="Times New Roman" panose="02020603050405020304" pitchFamily="18" charset="0"/>
                <a:cs typeface="Times New Roman" panose="02020603050405020304" pitchFamily="18" charset="0"/>
              </a:rPr>
              <a:t>B</a:t>
            </a:r>
            <a:r>
              <a:rPr lang="en-US" altLang="zh-CN" sz="2400"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rPr>
              <a:t>F</a:t>
            </a:r>
            <a:r>
              <a:rPr lang="en-US" altLang="zh-CN" sz="2400" i="1"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such that </a:t>
            </a:r>
            <a:endParaRPr lang="en-US" altLang="zh-CN" sz="2400" dirty="0" smtClean="0">
              <a:latin typeface="Times New Roman" panose="02020603050405020304" pitchFamily="18" charset="0"/>
              <a:cs typeface="Times New Roman" panose="02020603050405020304" pitchFamily="18" charset="0"/>
            </a:endParaRPr>
          </a:p>
          <a:p>
            <a:pPr marL="82550" indent="0" algn="ctr">
              <a:buNone/>
            </a:pPr>
            <a:r>
              <a:rPr lang="en-US" altLang="zh-CN" sz="2400" i="1" dirty="0" smtClean="0">
                <a:latin typeface="Times New Roman" panose="02020603050405020304" pitchFamily="18" charset="0"/>
                <a:cs typeface="Times New Roman" panose="02020603050405020304" pitchFamily="18" charset="0"/>
              </a:rPr>
              <a:t>A B </a:t>
            </a:r>
            <a:r>
              <a:rPr lang="en-US" altLang="zh-CN" sz="2400" i="1" dirty="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I</a:t>
            </a:r>
            <a:r>
              <a:rPr lang="en-US" altLang="zh-CN" sz="2400" i="1" baseline="-25000" dirty="0" smtClean="0">
                <a:latin typeface="Times New Roman" panose="02020603050405020304" pitchFamily="18" charset="0"/>
                <a:cs typeface="Times New Roman" panose="02020603050405020304" pitchFamily="18" charset="0"/>
              </a:rPr>
              <a:t>n</a:t>
            </a:r>
          </a:p>
          <a:p>
            <a:pPr marL="82550" indent="0">
              <a:buNone/>
            </a:pPr>
            <a:r>
              <a:rPr lang="en-US" altLang="zh-CN" sz="2400" dirty="0" smtClean="0">
                <a:latin typeface="Times New Roman" panose="02020603050405020304" pitchFamily="18" charset="0"/>
                <a:cs typeface="Times New Roman" panose="02020603050405020304" pitchFamily="18" charset="0"/>
              </a:rPr>
              <a:t>i.e</a:t>
            </a:r>
            <a:r>
              <a:rPr lang="en-US" altLang="zh-CN" sz="2400" dirty="0">
                <a:latin typeface="Times New Roman" panose="02020603050405020304" pitchFamily="18" charset="0"/>
                <a:cs typeface="Times New Roman" panose="02020603050405020304" pitchFamily="18" charset="0"/>
              </a:rPr>
              <a:t>., the </a:t>
            </a:r>
            <a:r>
              <a:rPr lang="en-US" altLang="zh-CN" sz="2400" i="1"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rPr>
              <a:t>n </a:t>
            </a:r>
            <a:r>
              <a:rPr lang="en-US" altLang="zh-CN" sz="2400" dirty="0">
                <a:latin typeface="Times New Roman" panose="02020603050405020304" pitchFamily="18" charset="0"/>
                <a:cs typeface="Times New Roman" panose="02020603050405020304" pitchFamily="18" charset="0"/>
              </a:rPr>
              <a:t>identity matrix, then </a:t>
            </a:r>
            <a:r>
              <a:rPr lang="en-US" altLang="zh-CN" sz="2400" i="1"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 is said </a:t>
            </a:r>
            <a:r>
              <a:rPr lang="en-US" altLang="zh-CN" sz="2400" b="1" dirty="0">
                <a:latin typeface="Times New Roman" panose="02020603050405020304" pitchFamily="18" charset="0"/>
                <a:cs typeface="Times New Roman" panose="02020603050405020304" pitchFamily="18" charset="0"/>
              </a:rPr>
              <a:t>invertible</a:t>
            </a:r>
            <a:r>
              <a:rPr lang="en-US" altLang="zh-CN" sz="2400" dirty="0">
                <a:latin typeface="Times New Roman" panose="02020603050405020304" pitchFamily="18" charset="0"/>
                <a:cs typeface="Times New Roman" panose="02020603050405020304" pitchFamily="18" charset="0"/>
              </a:rPr>
              <a:t>, and </a:t>
            </a:r>
            <a:r>
              <a:rPr lang="en-US" altLang="zh-CN" sz="2400" i="1" dirty="0">
                <a:latin typeface="Times New Roman" panose="02020603050405020304" pitchFamily="18" charset="0"/>
                <a:cs typeface="Times New Roman" panose="02020603050405020304" pitchFamily="18" charset="0"/>
              </a:rPr>
              <a:t>B</a:t>
            </a:r>
            <a:r>
              <a:rPr lang="en-US" altLang="zh-CN" sz="2400" dirty="0">
                <a:latin typeface="Times New Roman" panose="02020603050405020304" pitchFamily="18" charset="0"/>
                <a:cs typeface="Times New Roman" panose="02020603050405020304" pitchFamily="18" charset="0"/>
              </a:rPr>
              <a:t> is the </a:t>
            </a:r>
            <a:r>
              <a:rPr lang="en-US" altLang="zh-CN" sz="2400" b="1" dirty="0">
                <a:latin typeface="Times New Roman" panose="02020603050405020304" pitchFamily="18" charset="0"/>
                <a:cs typeface="Times New Roman" panose="02020603050405020304" pitchFamily="18" charset="0"/>
              </a:rPr>
              <a:t>inverse matrix </a:t>
            </a:r>
            <a:r>
              <a:rPr lang="en-US" altLang="zh-CN" sz="2400" dirty="0">
                <a:latin typeface="Times New Roman" panose="02020603050405020304" pitchFamily="18" charset="0"/>
                <a:cs typeface="Times New Roman" panose="02020603050405020304" pitchFamily="18" charset="0"/>
              </a:rPr>
              <a:t>of </a:t>
            </a:r>
            <a:r>
              <a:rPr lang="en-US" altLang="zh-CN" sz="2400" i="1" dirty="0">
                <a:latin typeface="Times New Roman" panose="02020603050405020304" pitchFamily="18" charset="0"/>
                <a:cs typeface="Times New Roman" panose="02020603050405020304" pitchFamily="18" charset="0"/>
              </a:rPr>
              <a:t>A</a:t>
            </a:r>
            <a:r>
              <a:rPr lang="en-US" altLang="zh-CN" sz="2400" dirty="0" smtClean="0">
                <a:latin typeface="Times New Roman" panose="02020603050405020304" pitchFamily="18" charset="0"/>
                <a:cs typeface="Times New Roman" panose="02020603050405020304" pitchFamily="18" charset="0"/>
              </a:rPr>
              <a:t>.</a:t>
            </a:r>
          </a:p>
          <a:p>
            <a:r>
              <a:rPr lang="en-US" altLang="zh-CN" sz="2400" b="1" dirty="0" smtClean="0">
                <a:latin typeface="Times New Roman" panose="02020603050405020304" pitchFamily="18" charset="0"/>
                <a:cs typeface="Times New Roman" panose="02020603050405020304" pitchFamily="18" charset="0"/>
              </a:rPr>
              <a:t>Example</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 is the inverse of itself:</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563888" y="4653136"/>
            <a:ext cx="2076450" cy="1409700"/>
          </a:xfrm>
          <a:prstGeom prst="rect">
            <a:avLst/>
          </a:prstGeom>
        </p:spPr>
      </p:pic>
    </p:spTree>
    <p:extLst>
      <p:ext uri="{BB962C8B-B14F-4D97-AF65-F5344CB8AC3E}">
        <p14:creationId xmlns:p14="http://schemas.microsoft.com/office/powerpoint/2010/main" val="933035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effectLst/>
                <a:latin typeface="Times New Roman" panose="02020603050405020304" pitchFamily="18" charset="0"/>
                <a:cs typeface="Times New Roman" panose="02020603050405020304" pitchFamily="18" charset="0"/>
              </a:rPr>
              <a:t>A Two-key Cipher not Satisfying C1 &amp; C2</a:t>
            </a:r>
            <a:endParaRPr lang="zh-CN" alt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z="2000" dirty="0">
                    <a:latin typeface="Times New Roman" panose="02020603050405020304" pitchFamily="18" charset="0"/>
                    <a:cs typeface="Times New Roman" panose="02020603050405020304" pitchFamily="18" charset="0"/>
                  </a:rPr>
                  <a:t>Let </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 = </a:t>
                </a:r>
                <a:r>
                  <a:rPr lang="en-US" altLang="zh-CN" sz="2000" i="1" dirty="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 = {0, 1}</a:t>
                </a:r>
                <a:r>
                  <a:rPr lang="en-US" altLang="zh-CN" sz="2000" baseline="30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all the finite binary strings, and let </a:t>
                </a:r>
                <a:r>
                  <a:rPr lang="en-US" altLang="zh-CN" sz="2000" i="1" dirty="0">
                    <a:latin typeface="Times New Roman" panose="02020603050405020304" pitchFamily="18" charset="0"/>
                    <a:cs typeface="Times New Roman" panose="02020603050405020304" pitchFamily="18" charset="0"/>
                  </a:rPr>
                  <a:t>K</a:t>
                </a:r>
                <a:r>
                  <a:rPr lang="en-US" altLang="zh-CN" sz="2000" dirty="0">
                    <a:latin typeface="Times New Roman" panose="02020603050405020304" pitchFamily="18" charset="0"/>
                    <a:cs typeface="Times New Roman" panose="02020603050405020304" pitchFamily="18" charset="0"/>
                  </a:rPr>
                  <a:t> be the set of </a:t>
                </a:r>
                <a:r>
                  <a:rPr lang="en-US" altLang="zh-CN" sz="2000" dirty="0" smtClean="0">
                    <a:latin typeface="Times New Roman" panose="02020603050405020304" pitchFamily="18" charset="0"/>
                    <a:cs typeface="Times New Roman" panose="02020603050405020304" pitchFamily="18" charset="0"/>
                  </a:rPr>
                  <a:t>all invertible </a:t>
                </a:r>
                <a:r>
                  <a:rPr lang="en-US" altLang="zh-CN" sz="2000" dirty="0">
                    <a:latin typeface="Times New Roman" panose="02020603050405020304" pitchFamily="18" charset="0"/>
                    <a:cs typeface="Times New Roman" panose="02020603050405020304" pitchFamily="18" charset="0"/>
                  </a:rPr>
                  <a:t>512 × 512 matrices</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k over </a:t>
                </a:r>
                <a:r>
                  <a:rPr lang="en-US" altLang="zh-CN" sz="2000" i="1" dirty="0">
                    <a:latin typeface="Times New Roman" panose="02020603050405020304" pitchFamily="18" charset="0"/>
                    <a:cs typeface="Times New Roman" panose="02020603050405020304" pitchFamily="18" charset="0"/>
                  </a:rPr>
                  <a:t>F</a:t>
                </a:r>
                <a:r>
                  <a:rPr lang="en-US" altLang="zh-CN" sz="2000" i="1"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 {0, 1} with </a:t>
                </a:r>
                <a:r>
                  <a:rPr lang="en-US" altLang="zh-CN" sz="2000" i="1" dirty="0">
                    <a:latin typeface="Times New Roman" panose="02020603050405020304" pitchFamily="18" charset="0"/>
                    <a:cs typeface="Times New Roman" panose="02020603050405020304" pitchFamily="18" charset="0"/>
                  </a:rPr>
                  <a:t>k</a:t>
                </a:r>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k</a:t>
                </a:r>
                <a:r>
                  <a:rPr lang="en-US" altLang="zh-CN" sz="2000" baseline="30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Each message </a:t>
                </a:r>
                <a:r>
                  <a:rPr lang="en-US" altLang="zh-CN" sz="2000" dirty="0">
                    <a:latin typeface="Times New Roman" panose="02020603050405020304" pitchFamily="18" charset="0"/>
                    <a:cs typeface="Times New Roman" panose="02020603050405020304" pitchFamily="18" charset="0"/>
                  </a:rPr>
                  <a:t>is broken into blocks of length 512 bits. The encryption </a:t>
                </a:r>
                <a:r>
                  <a:rPr lang="en-US" altLang="zh-CN" sz="2000" dirty="0" smtClean="0">
                    <a:latin typeface="Times New Roman" panose="02020603050405020304" pitchFamily="18" charset="0"/>
                    <a:cs typeface="Times New Roman" panose="02020603050405020304" pitchFamily="18" charset="0"/>
                  </a:rPr>
                  <a:t>and decryption </a:t>
                </a:r>
                <a:r>
                  <a:rPr lang="en-US" altLang="zh-CN" sz="2000" dirty="0">
                    <a:latin typeface="Times New Roman" panose="02020603050405020304" pitchFamily="18" charset="0"/>
                    <a:cs typeface="Times New Roman" panose="02020603050405020304" pitchFamily="18" charset="0"/>
                  </a:rPr>
                  <a:t>algorithms work on blocks</a:t>
                </a:r>
                <a:r>
                  <a:rPr lang="en-US" altLang="zh-CN" sz="2000" dirty="0" smtClean="0">
                    <a:latin typeface="Times New Roman" panose="02020603050405020304" pitchFamily="18" charset="0"/>
                    <a:cs typeface="Times New Roman" panose="02020603050405020304" pitchFamily="18" charset="0"/>
                  </a:rPr>
                  <a:t>.</a:t>
                </a:r>
              </a:p>
              <a:p>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Encryption and decryption</a:t>
                </a:r>
                <a:r>
                  <a:rPr lang="en-US" altLang="zh-CN" sz="2000" dirty="0">
                    <a:latin typeface="Times New Roman" panose="02020603050405020304" pitchFamily="18" charset="0"/>
                    <a:cs typeface="Times New Roman" panose="02020603050405020304" pitchFamily="18" charset="0"/>
                  </a:rPr>
                  <a:t>: For a 512-bit plaintext block </a:t>
                </a:r>
                <a:r>
                  <a:rPr lang="en-US" altLang="zh-CN" sz="2000"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and ciphertext </a:t>
                </a:r>
                <a:r>
                  <a:rPr lang="en-US" altLang="zh-CN" sz="2000" dirty="0">
                    <a:latin typeface="Times New Roman" panose="02020603050405020304" pitchFamily="18" charset="0"/>
                    <a:cs typeface="Times New Roman" panose="02020603050405020304" pitchFamily="18" charset="0"/>
                  </a:rPr>
                  <a:t>block </a:t>
                </a:r>
                <a:r>
                  <a:rPr lang="en-US" altLang="zh-CN" sz="2000" i="1" dirty="0">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rPr>
                  <a:t>,</a:t>
                </a:r>
              </a:p>
              <a:p>
                <a:pPr marL="82550" indent="0" algn="ctr">
                  <a:buNone/>
                </a:pPr>
                <a:r>
                  <a:rPr lang="en-US" altLang="zh-CN" sz="2000" i="1" dirty="0">
                    <a:latin typeface="Times New Roman" panose="02020603050405020304" pitchFamily="18" charset="0"/>
                    <a:cs typeface="Times New Roman" panose="02020603050405020304" pitchFamily="18" charset="0"/>
                  </a:rPr>
                  <a:t>E</a:t>
                </a:r>
                <a:r>
                  <a:rPr lang="en-US" altLang="zh-CN" sz="2000" i="1" baseline="-25000" dirty="0">
                    <a:latin typeface="Times New Roman" panose="02020603050405020304" pitchFamily="18" charset="0"/>
                    <a:cs typeface="Times New Roman" panose="02020603050405020304" pitchFamily="18" charset="0"/>
                  </a:rPr>
                  <a:t>k</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 </a:t>
                </a:r>
                <a:r>
                  <a:rPr lang="en-US" altLang="zh-CN" sz="2000" i="1" dirty="0" err="1">
                    <a:latin typeface="Times New Roman" panose="02020603050405020304" pitchFamily="18" charset="0"/>
                    <a:cs typeface="Times New Roman" panose="02020603050405020304" pitchFamily="18" charset="0"/>
                  </a:rPr>
                  <a:t>kx</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D</a:t>
                </a:r>
                <a:r>
                  <a:rPr lang="en-US" altLang="zh-CN" sz="2000" baseline="-25000" dirty="0">
                    <a:latin typeface="Times New Roman" panose="02020603050405020304" pitchFamily="18" charset="0"/>
                    <a:cs typeface="Times New Roman" panose="02020603050405020304" pitchFamily="18" charset="0"/>
                  </a:rPr>
                  <a:t>k</a:t>
                </a:r>
                <a:r>
                  <a:rPr lang="en-US" altLang="zh-CN" sz="2000" dirty="0">
                    <a:latin typeface="Times New Roman" panose="02020603050405020304" pitchFamily="18" charset="0"/>
                    <a:cs typeface="Times New Roman" panose="02020603050405020304" pitchFamily="18" charset="0"/>
                  </a:rPr>
                  <a:t>(y) = </a:t>
                </a:r>
                <a:r>
                  <a:rPr lang="en-US" altLang="zh-CN" sz="2000" i="1" dirty="0">
                    <a:latin typeface="Times New Roman" panose="02020603050405020304" pitchFamily="18" charset="0"/>
                    <a:cs typeface="Times New Roman" panose="02020603050405020304" pitchFamily="18" charset="0"/>
                  </a:rPr>
                  <a:t>k</a:t>
                </a:r>
                <a:r>
                  <a:rPr lang="en-US" altLang="zh-CN" sz="2000" baseline="30000" dirty="0">
                    <a:latin typeface="Times New Roman" panose="02020603050405020304" pitchFamily="18" charset="0"/>
                    <a:cs typeface="Times New Roman" panose="02020603050405020304" pitchFamily="18" charset="0"/>
                  </a:rPr>
                  <a:t>−1 </a:t>
                </a:r>
                <a:r>
                  <a:rPr lang="en-US" altLang="zh-CN" sz="2000" i="1" dirty="0" smtClean="0">
                    <a:latin typeface="Times New Roman" panose="02020603050405020304" pitchFamily="18" charset="0"/>
                    <a:cs typeface="Times New Roman" panose="02020603050405020304" pitchFamily="18" charset="0"/>
                  </a:rPr>
                  <a:t>y</a:t>
                </a:r>
                <a:r>
                  <a:rPr lang="en-US" altLang="zh-CN" sz="2000" dirty="0" smtClean="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82550" indent="0">
                  <a:buNone/>
                </a:pPr>
                <a:r>
                  <a:rPr lang="en-US" altLang="zh-CN" sz="2000" dirty="0" smtClean="0">
                    <a:latin typeface="Times New Roman" panose="02020603050405020304" pitchFamily="18" charset="0"/>
                    <a:cs typeface="Times New Roman" panose="02020603050405020304" pitchFamily="18" charset="0"/>
                  </a:rPr>
                  <a:t>    where </a:t>
                </a:r>
                <a:r>
                  <a:rPr lang="en-US" altLang="zh-CN" sz="2000" dirty="0">
                    <a:latin typeface="Times New Roman" panose="02020603050405020304" pitchFamily="18" charset="0"/>
                    <a:cs typeface="Times New Roman" panose="02020603050405020304" pitchFamily="18" charset="0"/>
                  </a:rPr>
                  <a:t>all the arithmetic operations involved in </a:t>
                </a:r>
                <a:r>
                  <a:rPr lang="en-US" altLang="zh-CN" sz="2000" dirty="0" smtClean="0">
                    <a:latin typeface="Times New Roman" panose="02020603050405020304" pitchFamily="18" charset="0"/>
                    <a:cs typeface="Times New Roman" panose="02020603050405020304" pitchFamily="18" charset="0"/>
                  </a:rPr>
                  <a:t>  computing</a:t>
                </a:r>
                <a:r>
                  <a:rPr lang="en-US" altLang="zh-CN" sz="2000" i="1" dirty="0" smtClean="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kx</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are modulo-2</a:t>
                </a:r>
                <a:r>
                  <a:rPr lang="en-US" altLang="zh-CN" sz="2000" dirty="0" smtClean="0">
                    <a:latin typeface="Times New Roman" panose="02020603050405020304" pitchFamily="18" charset="0"/>
                    <a:cs typeface="Times New Roman" panose="02020603050405020304" pitchFamily="18" charset="0"/>
                  </a:rPr>
                  <a:t>.</a:t>
                </a:r>
              </a:p>
              <a:p>
                <a:pPr marL="82550" indent="0">
                  <a:buNone/>
                </a:pP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Comment: C1 and C2 are not </a:t>
                </a:r>
                <a:r>
                  <a:rPr lang="en-US" altLang="zh-CN" sz="2000" dirty="0" smtClean="0">
                    <a:latin typeface="Times New Roman" panose="02020603050405020304" pitchFamily="18" charset="0"/>
                    <a:cs typeface="Times New Roman" panose="02020603050405020304" pitchFamily="18" charset="0"/>
                  </a:rPr>
                  <a:t>satisfied</a:t>
                </a:r>
                <a:r>
                  <a:rPr lang="en-US" altLang="zh-CN" sz="2000" dirty="0">
                    <a:latin typeface="Times New Roman" panose="02020603050405020304" pitchFamily="18" charset="0"/>
                    <a:cs typeface="Times New Roman" panose="02020603050405020304" pitchFamily="18" charset="0"/>
                  </a:rPr>
                  <a:t>. Why?</a:t>
                </a:r>
                <a:endParaRPr lang="zh-CN" altLang="en-US" sz="18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698" r="-6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9695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en-US" altLang="zh-CN" sz="3200" dirty="0">
                <a:latin typeface="Times New Roman" panose="02020603050405020304" pitchFamily="18" charset="0"/>
                <a:cs typeface="Times New Roman" panose="02020603050405020304" pitchFamily="18" charset="0"/>
              </a:rPr>
              <a:t>Existence and Construction Problems</a:t>
            </a:r>
            <a:endParaRPr lang="zh-CN" altLang="en-US" sz="6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400" b="1" dirty="0">
                <a:latin typeface="Times New Roman" panose="02020603050405020304" pitchFamily="18" charset="0"/>
                <a:cs typeface="Times New Roman" panose="02020603050405020304" pitchFamily="18" charset="0"/>
              </a:rPr>
              <a:t>Question: </a:t>
            </a:r>
            <a:r>
              <a:rPr lang="en-US" altLang="zh-CN" sz="2400" dirty="0">
                <a:latin typeface="Times New Roman" panose="02020603050405020304" pitchFamily="18" charset="0"/>
                <a:cs typeface="Times New Roman" panose="02020603050405020304" pitchFamily="18" charset="0"/>
              </a:rPr>
              <a:t>Are there any public-key crypto systems meeting the five requirements described in the previous page? </a:t>
            </a:r>
            <a:endParaRPr lang="en-US" altLang="zh-CN" sz="2400" dirty="0" smtClean="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Answer</a:t>
            </a:r>
            <a:r>
              <a:rPr lang="en-US" altLang="zh-CN"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Several are designed that are believed to meet these requirements. But there is no proof. </a:t>
            </a:r>
            <a:endParaRPr lang="en-US" altLang="zh-CN" sz="2400" dirty="0" smtClean="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Main </a:t>
            </a:r>
            <a:r>
              <a:rPr lang="en-US" altLang="zh-CN" sz="2400" b="1" dirty="0">
                <a:latin typeface="Times New Roman" panose="02020603050405020304" pitchFamily="18" charset="0"/>
                <a:cs typeface="Times New Roman" panose="02020603050405020304" pitchFamily="18" charset="0"/>
              </a:rPr>
              <a:t>problem: </a:t>
            </a:r>
            <a:r>
              <a:rPr lang="en-US" altLang="zh-CN" sz="2400" dirty="0">
                <a:latin typeface="Times New Roman" panose="02020603050405020304" pitchFamily="18" charset="0"/>
                <a:cs typeface="Times New Roman" panose="02020603050405020304" pitchFamily="18" charset="0"/>
              </a:rPr>
              <a:t>The complexity of breaking the systems has not been determined (and it seems hard to do).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How </a:t>
            </a:r>
            <a:r>
              <a:rPr lang="en-US" altLang="zh-CN" sz="2400" dirty="0">
                <a:latin typeface="Times New Roman" panose="02020603050405020304" pitchFamily="18" charset="0"/>
                <a:cs typeface="Times New Roman" panose="02020603050405020304" pitchFamily="18" charset="0"/>
              </a:rPr>
              <a:t>to construct a public-key crypto system?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Using </a:t>
            </a:r>
            <a:r>
              <a:rPr lang="en-US" altLang="zh-CN" sz="2400" dirty="0">
                <a:latin typeface="Times New Roman" panose="02020603050405020304" pitchFamily="18" charset="0"/>
                <a:cs typeface="Times New Roman" panose="02020603050405020304" pitchFamily="18" charset="0"/>
              </a:rPr>
              <a:t>some problems that are believed to be hard to solve, for example instances of NP-hard problems, or one-way functions.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803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effectLst/>
                <a:latin typeface="Times New Roman" panose="02020603050405020304" pitchFamily="18" charset="0"/>
                <a:cs typeface="Times New Roman" panose="02020603050405020304" pitchFamily="18" charset="0"/>
              </a:rPr>
              <a:t>Advantages and Disadvantages</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dirty="0">
                <a:latin typeface="Times New Roman" panose="02020603050405020304" pitchFamily="18" charset="0"/>
                <a:cs typeface="Times New Roman" panose="02020603050405020304" pitchFamily="18" charset="0"/>
              </a:rPr>
              <a:t>It is not necessary for a sender and a receiver to share a secret key for secure communications. </a:t>
            </a:r>
          </a:p>
          <a:p>
            <a:r>
              <a:rPr lang="en-US" altLang="zh-CN" sz="2000" dirty="0" smtClean="0">
                <a:latin typeface="Times New Roman" panose="02020603050405020304" pitchFamily="18" charset="0"/>
                <a:cs typeface="Times New Roman" panose="02020603050405020304" pitchFamily="18" charset="0"/>
              </a:rPr>
              <a:t>A </a:t>
            </a:r>
            <a:r>
              <a:rPr lang="en-US" altLang="zh-CN" sz="2000" dirty="0">
                <a:latin typeface="Times New Roman" panose="02020603050405020304" pitchFamily="18" charset="0"/>
                <a:cs typeface="Times New Roman" panose="02020603050405020304" pitchFamily="18" charset="0"/>
              </a:rPr>
              <a:t>person needs to have only one secret-key in order to have secure communications with a group of people. </a:t>
            </a:r>
            <a:endParaRPr lang="en-US" altLang="zh-CN" sz="2000" dirty="0" smtClean="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Some </a:t>
            </a:r>
            <a:r>
              <a:rPr lang="en-US" altLang="zh-CN" sz="2000" dirty="0">
                <a:latin typeface="Times New Roman" panose="02020603050405020304" pitchFamily="18" charset="0"/>
                <a:cs typeface="Times New Roman" panose="02020603050405020304" pitchFamily="18" charset="0"/>
              </a:rPr>
              <a:t>public-key crypto system may be used for digital signature (nonrepudiation) and/or key exchange. </a:t>
            </a:r>
            <a:endParaRPr lang="en-US" altLang="zh-CN" sz="2000" dirty="0" smtClean="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The </a:t>
            </a:r>
            <a:r>
              <a:rPr lang="en-US" altLang="zh-CN" sz="2000" dirty="0">
                <a:latin typeface="Times New Roman" panose="02020603050405020304" pitchFamily="18" charset="0"/>
                <a:cs typeface="Times New Roman" panose="02020603050405020304" pitchFamily="18" charset="0"/>
              </a:rPr>
              <a:t>main disadvantage is that known good public-key crypto systems are much slower than known good </a:t>
            </a:r>
            <a:r>
              <a:rPr lang="en-US" altLang="zh-CN" sz="2000" dirty="0" smtClean="0">
                <a:latin typeface="Times New Roman" panose="02020603050405020304" pitchFamily="18" charset="0"/>
                <a:cs typeface="Times New Roman" panose="02020603050405020304" pitchFamily="18" charset="0"/>
              </a:rPr>
              <a:t>symmetric-key </a:t>
            </a:r>
            <a:r>
              <a:rPr lang="en-US" altLang="zh-CN" sz="2000" dirty="0">
                <a:latin typeface="Times New Roman" panose="02020603050405020304" pitchFamily="18" charset="0"/>
                <a:cs typeface="Times New Roman" panose="02020603050405020304" pitchFamily="18" charset="0"/>
              </a:rPr>
              <a:t>crypto systems. </a:t>
            </a:r>
            <a:endParaRPr lang="en-US" altLang="zh-CN" sz="2000" dirty="0" smtClean="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So </a:t>
            </a:r>
            <a:r>
              <a:rPr lang="en-US" altLang="zh-CN" sz="2000" dirty="0">
                <a:latin typeface="Times New Roman" panose="02020603050405020304" pitchFamily="18" charset="0"/>
                <a:cs typeface="Times New Roman" panose="02020603050405020304" pitchFamily="18" charset="0"/>
              </a:rPr>
              <a:t>public-key crypto systems are not used for encrypting massive data, but for key management and signature applications.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540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200" dirty="0">
                <a:effectLst/>
                <a:latin typeface="Times New Roman" panose="02020603050405020304" pitchFamily="18" charset="0"/>
                <a:cs typeface="Times New Roman" panose="02020603050405020304" pitchFamily="18" charset="0"/>
              </a:rPr>
              <a:t>History of Public-Key Cryptography </a:t>
            </a:r>
            <a:endParaRPr lang="en-US" sz="3600" dirty="0">
              <a:effectLst/>
              <a:latin typeface="Times New Roman" panose="02020603050405020304" pitchFamily="18" charset="0"/>
              <a:cs typeface="Times New Roman" panose="02020603050405020304" pitchFamily="18" charset="0"/>
            </a:endParaRPr>
          </a:p>
        </p:txBody>
      </p:sp>
      <p:sp>
        <p:nvSpPr>
          <p:cNvPr id="12" name="内容占位符 2"/>
          <p:cNvSpPr>
            <a:spLocks noGrp="1"/>
          </p:cNvSpPr>
          <p:nvPr>
            <p:ph idx="1"/>
          </p:nvPr>
        </p:nvSpPr>
        <p:spPr>
          <a:xfrm>
            <a:off x="754559" y="1876057"/>
            <a:ext cx="7705229" cy="4968552"/>
          </a:xfrm>
        </p:spPr>
        <p:txBody>
          <a:bodyPr/>
          <a:lstStyle/>
          <a:p>
            <a:r>
              <a:rPr lang="en-US" altLang="zh-CN" sz="2000" dirty="0" smtClean="0">
                <a:latin typeface="Times New Roman" panose="02020603050405020304" pitchFamily="18" charset="0"/>
                <a:cs typeface="Times New Roman" panose="02020603050405020304" pitchFamily="18" charset="0"/>
              </a:rPr>
              <a:t>The </a:t>
            </a:r>
            <a:r>
              <a:rPr lang="en-US" altLang="zh-CN" sz="2000" dirty="0">
                <a:latin typeface="Times New Roman" panose="02020603050405020304" pitchFamily="18" charset="0"/>
                <a:cs typeface="Times New Roman" panose="02020603050405020304" pitchFamily="18" charset="0"/>
              </a:rPr>
              <a:t>idea of public-key cryptography was published by W. </a:t>
            </a:r>
            <a:r>
              <a:rPr lang="en-US" altLang="zh-CN" sz="2000" dirty="0" err="1">
                <a:latin typeface="Times New Roman" panose="02020603050405020304" pitchFamily="18" charset="0"/>
                <a:cs typeface="Times New Roman" panose="02020603050405020304" pitchFamily="18" charset="0"/>
              </a:rPr>
              <a:t>Diffie</a:t>
            </a:r>
            <a:r>
              <a:rPr lang="en-US" altLang="zh-CN" sz="2000" dirty="0">
                <a:latin typeface="Times New Roman" panose="02020603050405020304" pitchFamily="18" charset="0"/>
                <a:cs typeface="Times New Roman" panose="02020603050405020304" pitchFamily="18" charset="0"/>
              </a:rPr>
              <a:t> and M. Hellman, and independently by R. </a:t>
            </a:r>
            <a:r>
              <a:rPr lang="en-US" altLang="zh-CN" sz="2000" dirty="0" err="1">
                <a:latin typeface="Times New Roman" panose="02020603050405020304" pitchFamily="18" charset="0"/>
                <a:cs typeface="Times New Roman" panose="02020603050405020304" pitchFamily="18" charset="0"/>
              </a:rPr>
              <a:t>Merkle</a:t>
            </a:r>
            <a:r>
              <a:rPr lang="en-US" altLang="zh-CN" sz="2000" dirty="0">
                <a:latin typeface="Times New Roman" panose="02020603050405020304" pitchFamily="18" charset="0"/>
                <a:cs typeface="Times New Roman" panose="02020603050405020304" pitchFamily="18" charset="0"/>
              </a:rPr>
              <a:t> in 1976. It is regarded as a revolution in the history of cryptography! </a:t>
            </a:r>
            <a:endParaRPr lang="en-US" altLang="zh-CN" sz="2000" dirty="0" smtClean="0">
              <a:latin typeface="Times New Roman" panose="02020603050405020304" pitchFamily="18" charset="0"/>
              <a:cs typeface="Times New Roman" panose="02020603050405020304" pitchFamily="18" charset="0"/>
            </a:endParaRPr>
          </a:p>
          <a:p>
            <a:endParaRPr lang="en-US" altLang="zh-CN" sz="2000" dirty="0" smtClean="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Admiral </a:t>
            </a:r>
            <a:r>
              <a:rPr lang="en-US" altLang="zh-CN" sz="2000" dirty="0">
                <a:latin typeface="Times New Roman" panose="02020603050405020304" pitchFamily="18" charset="0"/>
                <a:cs typeface="Times New Roman" panose="02020603050405020304" pitchFamily="18" charset="0"/>
              </a:rPr>
              <a:t>Bobby Inman, while director of the NSA, claimed that public-key cryptography had been discovered at NSA in the mid-1960s. </a:t>
            </a:r>
            <a:endParaRPr lang="en-US" altLang="zh-CN" sz="2000" dirty="0" smtClean="0">
              <a:latin typeface="Times New Roman" panose="02020603050405020304" pitchFamily="18" charset="0"/>
              <a:cs typeface="Times New Roman" panose="02020603050405020304" pitchFamily="18" charset="0"/>
            </a:endParaRPr>
          </a:p>
          <a:p>
            <a:endParaRPr lang="en-US" altLang="zh-CN" sz="2000" dirty="0" smtClean="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The first </a:t>
            </a:r>
            <a:r>
              <a:rPr lang="en-US" altLang="zh-CN" sz="2000" dirty="0">
                <a:latin typeface="Times New Roman" panose="02020603050405020304" pitchFamily="18" charset="0"/>
                <a:cs typeface="Times New Roman" panose="02020603050405020304" pitchFamily="18" charset="0"/>
              </a:rPr>
              <a:t>documented introduction of these concepts was given in 1970 by the Communications-Electronics Security Group, Britain’s counterpart of NSA, in a classified report by James Ellis. This has become publicly known only in the last few years.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050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effectLst/>
                <a:latin typeface="Times New Roman" panose="02020603050405020304" pitchFamily="18" charset="0"/>
                <a:cs typeface="Times New Roman" panose="02020603050405020304" pitchFamily="18" charset="0"/>
              </a:rPr>
              <a:t>History of Public-Key Cryptography </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dirty="0">
                <a:latin typeface="Times New Roman" panose="02020603050405020304" pitchFamily="18" charset="0"/>
                <a:cs typeface="Times New Roman" panose="02020603050405020304" pitchFamily="18" charset="0"/>
              </a:rPr>
              <a:t>The Knapsack public-key crypto system was developed by Ralph </a:t>
            </a:r>
            <a:r>
              <a:rPr lang="en-US" altLang="zh-CN" sz="2000" dirty="0" err="1">
                <a:latin typeface="Times New Roman" panose="02020603050405020304" pitchFamily="18" charset="0"/>
                <a:cs typeface="Times New Roman" panose="02020603050405020304" pitchFamily="18" charset="0"/>
              </a:rPr>
              <a:t>Merkle</a:t>
            </a:r>
            <a:r>
              <a:rPr lang="en-US" altLang="zh-CN" sz="2000" dirty="0">
                <a:latin typeface="Times New Roman" panose="02020603050405020304" pitchFamily="18" charset="0"/>
                <a:cs typeface="Times New Roman" panose="02020603050405020304" pitchFamily="18" charset="0"/>
              </a:rPr>
              <a:t> and Martin Hellman in 1978, but was broken in 1982 by Shamir and </a:t>
            </a:r>
            <a:r>
              <a:rPr lang="en-US" altLang="zh-CN" sz="2000" dirty="0" err="1">
                <a:latin typeface="Times New Roman" panose="02020603050405020304" pitchFamily="18" charset="0"/>
                <a:cs typeface="Times New Roman" panose="02020603050405020304" pitchFamily="18" charset="0"/>
              </a:rPr>
              <a:t>Zipple</a:t>
            </a:r>
            <a:r>
              <a:rPr lang="en-US" altLang="zh-CN" sz="2000" dirty="0">
                <a:latin typeface="Times New Roman" panose="02020603050405020304" pitchFamily="18" charset="0"/>
                <a:cs typeface="Times New Roman" panose="02020603050405020304" pitchFamily="18" charset="0"/>
              </a:rPr>
              <a:t>. It is for encryption only. </a:t>
            </a:r>
            <a:endParaRPr lang="en-US" altLang="zh-CN" sz="2000" dirty="0" smtClean="0">
              <a:latin typeface="Times New Roman" panose="02020603050405020304" pitchFamily="18" charset="0"/>
              <a:cs typeface="Times New Roman" panose="02020603050405020304" pitchFamily="18" charset="0"/>
            </a:endParaRPr>
          </a:p>
          <a:p>
            <a:endParaRPr lang="en-US" altLang="zh-CN" sz="2000" dirty="0" smtClean="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In </a:t>
            </a:r>
            <a:r>
              <a:rPr lang="en-US" altLang="zh-CN" sz="2000" dirty="0">
                <a:latin typeface="Times New Roman" panose="02020603050405020304" pitchFamily="18" charset="0"/>
                <a:cs typeface="Times New Roman" panose="02020603050405020304" pitchFamily="18" charset="0"/>
              </a:rPr>
              <a:t>the same year (1978), another system was invented by Ron </a:t>
            </a:r>
            <a:r>
              <a:rPr lang="en-US" altLang="zh-CN" sz="2000" dirty="0" err="1">
                <a:solidFill>
                  <a:srgbClr val="FF0000"/>
                </a:solidFill>
                <a:latin typeface="Times New Roman" panose="02020603050405020304" pitchFamily="18" charset="0"/>
                <a:cs typeface="Times New Roman" panose="02020603050405020304" pitchFamily="18" charset="0"/>
              </a:rPr>
              <a:t>R</a:t>
            </a:r>
            <a:r>
              <a:rPr lang="en-US" altLang="zh-CN" sz="2000" dirty="0" err="1">
                <a:latin typeface="Times New Roman" panose="02020603050405020304" pitchFamily="18" charset="0"/>
                <a:cs typeface="Times New Roman" panose="02020603050405020304" pitchFamily="18" charset="0"/>
              </a:rPr>
              <a:t>ivest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Adi</a:t>
            </a:r>
            <a:r>
              <a:rPr lang="en-US" altLang="zh-CN" sz="2000" dirty="0">
                <a:latin typeface="Times New Roman" panose="02020603050405020304" pitchFamily="18" charset="0"/>
                <a:cs typeface="Times New Roman" panose="02020603050405020304" pitchFamily="18" charset="0"/>
              </a:rPr>
              <a:t> </a:t>
            </a:r>
            <a:r>
              <a:rPr lang="en-US" altLang="zh-CN" sz="2000" dirty="0">
                <a:solidFill>
                  <a:srgbClr val="FF0000"/>
                </a:solidFill>
                <a:latin typeface="Times New Roman" panose="02020603050405020304" pitchFamily="18" charset="0"/>
                <a:cs typeface="Times New Roman" panose="02020603050405020304" pitchFamily="18" charset="0"/>
              </a:rPr>
              <a:t>S</a:t>
            </a:r>
            <a:r>
              <a:rPr lang="en-US" altLang="zh-CN" sz="2000" dirty="0">
                <a:latin typeface="Times New Roman" panose="02020603050405020304" pitchFamily="18" charset="0"/>
                <a:cs typeface="Times New Roman" panose="02020603050405020304" pitchFamily="18" charset="0"/>
              </a:rPr>
              <a:t>hamir, and Leonard </a:t>
            </a:r>
            <a:r>
              <a:rPr lang="en-US" altLang="zh-CN" sz="2000" dirty="0" err="1">
                <a:solidFill>
                  <a:srgbClr val="FF0000"/>
                </a:solidFill>
                <a:latin typeface="Times New Roman" panose="02020603050405020304" pitchFamily="18" charset="0"/>
                <a:cs typeface="Times New Roman" panose="02020603050405020304" pitchFamily="18" charset="0"/>
              </a:rPr>
              <a:t>A</a:t>
            </a:r>
            <a:r>
              <a:rPr lang="en-US" altLang="zh-CN" sz="2000" dirty="0" err="1">
                <a:latin typeface="Times New Roman" panose="02020603050405020304" pitchFamily="18" charset="0"/>
                <a:cs typeface="Times New Roman" panose="02020603050405020304" pitchFamily="18" charset="0"/>
              </a:rPr>
              <a:t>dleman</a:t>
            </a:r>
            <a:r>
              <a:rPr lang="en-US" altLang="zh-CN" sz="2000" dirty="0">
                <a:latin typeface="Times New Roman" panose="02020603050405020304" pitchFamily="18" charset="0"/>
                <a:cs typeface="Times New Roman" panose="02020603050405020304" pitchFamily="18" charset="0"/>
              </a:rPr>
              <a:t>. It is known as </a:t>
            </a:r>
            <a:r>
              <a:rPr lang="en-US" altLang="zh-CN" sz="2000" dirty="0">
                <a:solidFill>
                  <a:srgbClr val="FF0000"/>
                </a:solidFill>
                <a:latin typeface="Times New Roman" panose="02020603050405020304" pitchFamily="18" charset="0"/>
                <a:cs typeface="Times New Roman" panose="02020603050405020304" pitchFamily="18" charset="0"/>
              </a:rPr>
              <a:t>RSA</a:t>
            </a:r>
            <a:r>
              <a:rPr lang="en-US" altLang="zh-CN" sz="2000" dirty="0">
                <a:latin typeface="Times New Roman" panose="02020603050405020304" pitchFamily="18" charset="0"/>
                <a:cs typeface="Times New Roman" panose="02020603050405020304" pitchFamily="18" charset="0"/>
              </a:rPr>
              <a:t>. It is easy to understand and to implement, and is one of a few that are still regarded as secure. It can be used for both encryption and </a:t>
            </a:r>
            <a:r>
              <a:rPr lang="en-US" altLang="zh-CN" sz="2000" dirty="0" smtClean="0">
                <a:latin typeface="Times New Roman" panose="02020603050405020304" pitchFamily="18" charset="0"/>
                <a:cs typeface="Times New Roman" panose="02020603050405020304" pitchFamily="18" charset="0"/>
              </a:rPr>
              <a:t>signature</a:t>
            </a:r>
          </a:p>
          <a:p>
            <a:endParaRPr lang="en-US" altLang="zh-CN" sz="2000" dirty="0" smtClean="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ECC </a:t>
            </a:r>
            <a:r>
              <a:rPr lang="en-US" altLang="zh-CN" sz="2000" dirty="0">
                <a:latin typeface="Times New Roman" panose="02020603050405020304" pitchFamily="18" charset="0"/>
                <a:cs typeface="Times New Roman" panose="02020603050405020304" pitchFamily="18" charset="0"/>
              </a:rPr>
              <a:t>(Elliptic Curve Cryptography) which uses the same basic idea as RSA but more complicated mathematical </a:t>
            </a:r>
            <a:r>
              <a:rPr lang="en-US" altLang="zh-CN" sz="2000" dirty="0" smtClean="0">
                <a:latin typeface="Times New Roman" panose="02020603050405020304" pitchFamily="18" charset="0"/>
                <a:cs typeface="Times New Roman" panose="02020603050405020304" pitchFamily="18" charset="0"/>
              </a:rPr>
              <a:t>structures</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143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anose="02020603050405020304" pitchFamily="18" charset="0"/>
                <a:cs typeface="Times New Roman" panose="02020603050405020304" pitchFamily="18" charset="0"/>
              </a:rPr>
              <a:t>Applications in Encryption</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dirty="0">
                <a:latin typeface="Times New Roman" panose="02020603050405020304" pitchFamily="18" charset="0"/>
                <a:cs typeface="Times New Roman" panose="02020603050405020304" pitchFamily="18" charset="0"/>
              </a:rPr>
              <a:t>Given a public-key system</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M, C, K</a:t>
            </a:r>
            <a:r>
              <a:rPr lang="en-US" altLang="zh-CN" sz="2000" i="1" baseline="-25000" dirty="0">
                <a:latin typeface="Times New Roman" panose="02020603050405020304" pitchFamily="18" charset="0"/>
                <a:cs typeface="Times New Roman" panose="02020603050405020304" pitchFamily="18" charset="0"/>
              </a:rPr>
              <a:t>e</a:t>
            </a:r>
            <a:r>
              <a:rPr lang="en-US" altLang="zh-CN" sz="2000" i="1" dirty="0">
                <a:latin typeface="Times New Roman" panose="02020603050405020304" pitchFamily="18" charset="0"/>
                <a:cs typeface="Times New Roman" panose="02020603050405020304" pitchFamily="18" charset="0"/>
              </a:rPr>
              <a:t>, K</a:t>
            </a:r>
            <a:r>
              <a:rPr lang="en-US" altLang="zh-CN" sz="2000" i="1" baseline="-25000" dirty="0">
                <a:latin typeface="Times New Roman" panose="02020603050405020304" pitchFamily="18" charset="0"/>
                <a:cs typeface="Times New Roman" panose="02020603050405020304" pitchFamily="18" charset="0"/>
              </a:rPr>
              <a:t>d</a:t>
            </a:r>
            <a:r>
              <a:rPr lang="en-US" altLang="zh-CN" sz="2000" i="1" dirty="0">
                <a:latin typeface="Times New Roman" panose="02020603050405020304" pitchFamily="18" charset="0"/>
                <a:cs typeface="Times New Roman" panose="02020603050405020304" pitchFamily="18" charset="0"/>
              </a:rPr>
              <a:t>, E</a:t>
            </a:r>
            <a:r>
              <a:rPr lang="en-US" altLang="zh-CN" sz="2000" i="1" baseline="-25000" dirty="0">
                <a:latin typeface="Times New Roman" panose="02020603050405020304" pitchFamily="18" charset="0"/>
                <a:cs typeface="Times New Roman" panose="02020603050405020304" pitchFamily="18" charset="0"/>
              </a:rPr>
              <a:t>k</a:t>
            </a:r>
            <a:r>
              <a:rPr lang="en-US" altLang="zh-CN" sz="2000" i="1" baseline="-50000" dirty="0">
                <a:latin typeface="Times New Roman" panose="02020603050405020304" pitchFamily="18" charset="0"/>
                <a:cs typeface="Times New Roman" panose="02020603050405020304" pitchFamily="18" charset="0"/>
              </a:rPr>
              <a:t>e</a:t>
            </a:r>
            <a:r>
              <a:rPr lang="en-US" altLang="zh-CN" sz="2000" i="1" dirty="0">
                <a:latin typeface="Times New Roman" panose="02020603050405020304" pitchFamily="18" charset="0"/>
                <a:cs typeface="Times New Roman" panose="02020603050405020304" pitchFamily="18" charset="0"/>
              </a:rPr>
              <a:t> , </a:t>
            </a: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a:latin typeface="Times New Roman" panose="02020603050405020304" pitchFamily="18" charset="0"/>
                <a:cs typeface="Times New Roman" panose="02020603050405020304" pitchFamily="18" charset="0"/>
              </a:rPr>
              <a:t>k</a:t>
            </a:r>
            <a:r>
              <a:rPr lang="en-US" altLang="zh-CN" sz="2000" i="1" baseline="-50000" dirty="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p>
          <a:p>
            <a:endParaRPr lang="zh-CN" altLang="en-US" sz="2000" dirty="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Alice </a:t>
            </a:r>
            <a:r>
              <a:rPr lang="en-US" altLang="zh-CN" sz="2000" dirty="0">
                <a:latin typeface="Times New Roman" panose="02020603050405020304" pitchFamily="18" charset="0"/>
                <a:cs typeface="Times New Roman" panose="02020603050405020304" pitchFamily="18" charset="0"/>
              </a:rPr>
              <a:t>generates a key pair </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k</a:t>
            </a:r>
            <a:r>
              <a:rPr lang="en-US" altLang="zh-CN" sz="2000" i="1" baseline="-25000" dirty="0" smtClean="0">
                <a:latin typeface="Times New Roman" panose="02020603050405020304" pitchFamily="18" charset="0"/>
                <a:cs typeface="Times New Roman" panose="02020603050405020304" pitchFamily="18" charset="0"/>
              </a:rPr>
              <a:t>e</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k</a:t>
            </a:r>
            <a:r>
              <a:rPr lang="en-US" altLang="zh-CN" sz="2000" i="1" baseline="-25000" dirty="0" smtClean="0">
                <a:latin typeface="Times New Roman" panose="02020603050405020304" pitchFamily="18" charset="0"/>
                <a:cs typeface="Times New Roman" panose="02020603050405020304" pitchFamily="18" charset="0"/>
              </a:rPr>
              <a:t>d</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keeps the decryption key </a:t>
            </a:r>
            <a:r>
              <a:rPr lang="en-US" altLang="zh-CN" sz="2000" i="1" dirty="0">
                <a:latin typeface="Times New Roman" panose="02020603050405020304" pitchFamily="18" charset="0"/>
                <a:cs typeface="Times New Roman" panose="02020603050405020304" pitchFamily="18" charset="0"/>
              </a:rPr>
              <a:t>k</a:t>
            </a:r>
            <a:r>
              <a:rPr lang="en-US" altLang="zh-CN" sz="2000" i="1" baseline="-25000" dirty="0">
                <a:latin typeface="Times New Roman" panose="02020603050405020304" pitchFamily="18" charset="0"/>
                <a:cs typeface="Times New Roman" panose="02020603050405020304" pitchFamily="18" charset="0"/>
              </a:rPr>
              <a:t>d </a:t>
            </a:r>
            <a:r>
              <a:rPr lang="en-US" altLang="zh-CN" sz="2000" i="1" baseline="-25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confidential</a:t>
            </a:r>
            <a:r>
              <a:rPr lang="en-US" altLang="zh-CN" sz="2000" dirty="0">
                <a:latin typeface="Times New Roman" panose="02020603050405020304" pitchFamily="18" charset="0"/>
                <a:cs typeface="Times New Roman" panose="02020603050405020304" pitchFamily="18" charset="0"/>
              </a:rPr>
              <a:t>, and publishes the encryption key </a:t>
            </a:r>
            <a:r>
              <a:rPr lang="en-US" altLang="zh-CN" sz="2000" i="1" dirty="0">
                <a:latin typeface="Times New Roman" panose="02020603050405020304" pitchFamily="18" charset="0"/>
                <a:cs typeface="Times New Roman" panose="02020603050405020304" pitchFamily="18" charset="0"/>
              </a:rPr>
              <a:t>k</a:t>
            </a:r>
            <a:r>
              <a:rPr lang="en-US" altLang="zh-CN" sz="2000" i="1" baseline="-25000" dirty="0">
                <a:latin typeface="Times New Roman" panose="02020603050405020304" pitchFamily="18" charset="0"/>
                <a:cs typeface="Times New Roman" panose="02020603050405020304" pitchFamily="18" charset="0"/>
              </a:rPr>
              <a:t>e</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and </a:t>
            </a:r>
            <a:r>
              <a:rPr lang="en-US" altLang="zh-CN" sz="2000" dirty="0">
                <a:latin typeface="Times New Roman" panose="02020603050405020304" pitchFamily="18" charset="0"/>
                <a:cs typeface="Times New Roman" panose="02020603050405020304" pitchFamily="18" charset="0"/>
              </a:rPr>
              <a:t>the encryption algorithm in a public directory. </a:t>
            </a:r>
            <a:endParaRPr lang="en-US" altLang="zh-CN" sz="2000" dirty="0" smtClean="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If </a:t>
            </a:r>
            <a:r>
              <a:rPr lang="en-US" altLang="zh-CN" sz="2000" dirty="0">
                <a:latin typeface="Times New Roman" panose="02020603050405020304" pitchFamily="18" charset="0"/>
                <a:cs typeface="Times New Roman" panose="02020603050405020304" pitchFamily="18" charset="0"/>
              </a:rPr>
              <a:t>Bob wants to send a message </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 to Alice, he finds Alice’s encryption key </a:t>
            </a:r>
            <a:r>
              <a:rPr lang="en-US" altLang="zh-CN" sz="2000" i="1" dirty="0">
                <a:latin typeface="Times New Roman" panose="02020603050405020304" pitchFamily="18" charset="0"/>
                <a:cs typeface="Times New Roman" panose="02020603050405020304" pitchFamily="18" charset="0"/>
              </a:rPr>
              <a:t>k</a:t>
            </a:r>
            <a:r>
              <a:rPr lang="en-US" altLang="zh-CN" sz="2000" i="1" baseline="-25000" dirty="0">
                <a:latin typeface="Times New Roman" panose="02020603050405020304" pitchFamily="18" charset="0"/>
                <a:cs typeface="Times New Roman" panose="02020603050405020304" pitchFamily="18" charset="0"/>
              </a:rPr>
              <a:t>e</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and the encryption algorithm in the public directory, encrypts the message to get </a:t>
            </a:r>
            <a:endParaRPr lang="en-US" altLang="zh-CN" sz="2000" dirty="0" smtClean="0">
              <a:latin typeface="Times New Roman" panose="02020603050405020304" pitchFamily="18" charset="0"/>
              <a:cs typeface="Times New Roman" panose="02020603050405020304" pitchFamily="18" charset="0"/>
            </a:endParaRPr>
          </a:p>
          <a:p>
            <a:pPr marL="82550" indent="0" algn="ctr">
              <a:buNone/>
            </a:pPr>
            <a:r>
              <a:rPr lang="en-US" altLang="zh-CN" sz="2000" i="1" dirty="0" smtClean="0">
                <a:latin typeface="Times New Roman" panose="02020603050405020304" pitchFamily="18" charset="0"/>
                <a:cs typeface="Times New Roman" panose="02020603050405020304" pitchFamily="18" charset="0"/>
              </a:rPr>
              <a:t>c</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E</a:t>
            </a:r>
            <a:r>
              <a:rPr lang="en-US" altLang="zh-CN" sz="2000" i="1" baseline="-25000" dirty="0">
                <a:latin typeface="Times New Roman" panose="02020603050405020304" pitchFamily="18" charset="0"/>
                <a:cs typeface="Times New Roman" panose="02020603050405020304" pitchFamily="18" charset="0"/>
              </a:rPr>
              <a:t>k</a:t>
            </a:r>
            <a:r>
              <a:rPr lang="en-US" altLang="zh-CN" sz="2000" i="1" baseline="-50000" dirty="0">
                <a:latin typeface="Times New Roman" panose="02020603050405020304" pitchFamily="18" charset="0"/>
                <a:cs typeface="Times New Roman" panose="02020603050405020304" pitchFamily="18" charset="0"/>
              </a:rPr>
              <a:t>e</a:t>
            </a:r>
            <a:r>
              <a:rPr lang="en-US" altLang="zh-CN" sz="2000" i="1"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 </a:t>
            </a:r>
            <a:endParaRPr lang="en-US" altLang="zh-CN" sz="2000" dirty="0" smtClean="0">
              <a:latin typeface="Times New Roman" panose="02020603050405020304" pitchFamily="18" charset="0"/>
              <a:cs typeface="Times New Roman" panose="02020603050405020304" pitchFamily="18" charset="0"/>
            </a:endParaRPr>
          </a:p>
          <a:p>
            <a:pPr marL="82550" indent="0">
              <a:buNone/>
            </a:pPr>
            <a:r>
              <a:rPr lang="en-US" altLang="zh-CN" sz="2000" dirty="0" smtClean="0">
                <a:latin typeface="Times New Roman" panose="02020603050405020304" pitchFamily="18" charset="0"/>
                <a:cs typeface="Times New Roman" panose="02020603050405020304" pitchFamily="18" charset="0"/>
              </a:rPr>
              <a:t>and </a:t>
            </a:r>
            <a:r>
              <a:rPr lang="en-US" altLang="zh-CN" sz="2000" dirty="0">
                <a:latin typeface="Times New Roman" panose="02020603050405020304" pitchFamily="18" charset="0"/>
                <a:cs typeface="Times New Roman" panose="02020603050405020304" pitchFamily="18" charset="0"/>
              </a:rPr>
              <a:t>sends </a:t>
            </a:r>
            <a:r>
              <a:rPr lang="en-US" altLang="zh-CN" sz="2000" i="1" dirty="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 to </a:t>
            </a:r>
            <a:r>
              <a:rPr lang="en-US" altLang="zh-CN" sz="2000" i="1"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 </a:t>
            </a:r>
          </a:p>
          <a:p>
            <a:r>
              <a:rPr lang="en-US" altLang="zh-CN" sz="2000" dirty="0" smtClean="0">
                <a:latin typeface="Times New Roman" panose="02020603050405020304" pitchFamily="18" charset="0"/>
                <a:cs typeface="Times New Roman" panose="02020603050405020304" pitchFamily="18" charset="0"/>
              </a:rPr>
              <a:t>After </a:t>
            </a:r>
            <a:r>
              <a:rPr lang="en-US" altLang="zh-CN" sz="2000" dirty="0">
                <a:latin typeface="Times New Roman" panose="02020603050405020304" pitchFamily="18" charset="0"/>
                <a:cs typeface="Times New Roman" panose="02020603050405020304" pitchFamily="18" charset="0"/>
              </a:rPr>
              <a:t>receiving </a:t>
            </a:r>
            <a:r>
              <a:rPr lang="en-US" altLang="zh-CN" sz="2000" i="1" dirty="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 Alice uses her decryption key and computes </a:t>
            </a:r>
            <a:endParaRPr lang="en-US" altLang="zh-CN" sz="2000" dirty="0" smtClean="0">
              <a:latin typeface="Times New Roman" panose="02020603050405020304" pitchFamily="18" charset="0"/>
              <a:cs typeface="Times New Roman" panose="02020603050405020304" pitchFamily="18" charset="0"/>
            </a:endParaRPr>
          </a:p>
          <a:p>
            <a:pPr marL="82550" indent="0" algn="ctr">
              <a:buNone/>
            </a:pPr>
            <a:r>
              <a:rPr lang="en-US" altLang="zh-CN" sz="2000"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k</a:t>
            </a:r>
            <a:r>
              <a:rPr lang="en-US" altLang="zh-CN" sz="2000" i="1" baseline="-50000" dirty="0" smtClean="0">
                <a:latin typeface="Times New Roman" panose="02020603050405020304" pitchFamily="18" charset="0"/>
                <a:cs typeface="Times New Roman" panose="02020603050405020304" pitchFamily="18" charset="0"/>
              </a:rPr>
              <a:t>d</a:t>
            </a:r>
            <a:r>
              <a:rPr lang="en-US" altLang="zh-CN" sz="2000" i="1"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 = D</a:t>
            </a:r>
            <a:r>
              <a:rPr lang="en-US" altLang="zh-CN" sz="2000" i="1" baseline="-25000" dirty="0">
                <a:latin typeface="Times New Roman" panose="02020603050405020304" pitchFamily="18" charset="0"/>
                <a:cs typeface="Times New Roman" panose="02020603050405020304" pitchFamily="18" charset="0"/>
              </a:rPr>
              <a:t>k</a:t>
            </a:r>
            <a:r>
              <a:rPr lang="en-US" altLang="zh-CN" sz="2000" i="1" baseline="-50000" dirty="0">
                <a:latin typeface="Times New Roman" panose="02020603050405020304" pitchFamily="18" charset="0"/>
                <a:cs typeface="Times New Roman" panose="02020603050405020304" pitchFamily="18" charset="0"/>
              </a:rPr>
              <a:t>d</a:t>
            </a:r>
            <a:r>
              <a:rPr lang="en-US" altLang="zh-CN" sz="2000" i="1"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E</a:t>
            </a:r>
            <a:r>
              <a:rPr lang="en-US" altLang="zh-CN" sz="2000" i="1" baseline="-25000" dirty="0">
                <a:latin typeface="Times New Roman" panose="02020603050405020304" pitchFamily="18" charset="0"/>
                <a:cs typeface="Times New Roman" panose="02020603050405020304" pitchFamily="18" charset="0"/>
              </a:rPr>
              <a:t>k</a:t>
            </a:r>
            <a:r>
              <a:rPr lang="en-US" altLang="zh-CN" sz="2000" i="1" baseline="-50000" dirty="0">
                <a:latin typeface="Times New Roman" panose="02020603050405020304" pitchFamily="18" charset="0"/>
                <a:cs typeface="Times New Roman" panose="02020603050405020304" pitchFamily="18" charset="0"/>
              </a:rPr>
              <a:t>e</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 = </a:t>
            </a:r>
            <a:r>
              <a:rPr lang="en-US" altLang="zh-CN" sz="2000" i="1" dirty="0" smtClean="0">
                <a:latin typeface="Times New Roman" panose="02020603050405020304" pitchFamily="18" charset="0"/>
                <a:cs typeface="Times New Roman" panose="02020603050405020304" pitchFamily="18" charset="0"/>
              </a:rPr>
              <a:t>m</a:t>
            </a:r>
            <a:endParaRPr lang="zh-CN" alt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043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effectLst/>
                <a:latin typeface="Times New Roman" panose="02020603050405020304" pitchFamily="18" charset="0"/>
                <a:cs typeface="Times New Roman" panose="02020603050405020304" pitchFamily="18" charset="0"/>
              </a:rPr>
              <a:t>Applications in Digital Signature</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dirty="0">
                <a:latin typeface="Times New Roman" panose="02020603050405020304" pitchFamily="18" charset="0"/>
                <a:cs typeface="Times New Roman" panose="02020603050405020304" pitchFamily="18" charset="0"/>
              </a:rPr>
              <a:t>Suppose that the system has the further property </a:t>
            </a:r>
            <a:endParaRPr lang="en-US" altLang="zh-CN" sz="2000" dirty="0" smtClean="0">
              <a:latin typeface="Times New Roman" panose="02020603050405020304" pitchFamily="18" charset="0"/>
              <a:cs typeface="Times New Roman" panose="02020603050405020304" pitchFamily="18" charset="0"/>
            </a:endParaRPr>
          </a:p>
          <a:p>
            <a:pPr marL="82550" indent="0" algn="ctr">
              <a:buNone/>
            </a:pPr>
            <a:r>
              <a:rPr lang="en-US" altLang="zh-CN" sz="2000" i="1" dirty="0" smtClean="0">
                <a:latin typeface="Times New Roman" panose="02020603050405020304" pitchFamily="18" charset="0"/>
                <a:cs typeface="Times New Roman" panose="02020603050405020304" pitchFamily="18" charset="0"/>
              </a:rPr>
              <a:t>E</a:t>
            </a:r>
            <a:r>
              <a:rPr lang="en-US" altLang="zh-CN" sz="2000" i="1" baseline="-25000" dirty="0" smtClean="0">
                <a:latin typeface="Times New Roman" panose="02020603050405020304" pitchFamily="18" charset="0"/>
                <a:cs typeface="Times New Roman" panose="02020603050405020304" pitchFamily="18" charset="0"/>
              </a:rPr>
              <a:t>k</a:t>
            </a:r>
            <a:r>
              <a:rPr lang="en-US" altLang="zh-CN" sz="2000" i="1" baseline="-50000" dirty="0" smtClean="0">
                <a:latin typeface="Times New Roman" panose="02020603050405020304" pitchFamily="18" charset="0"/>
                <a:cs typeface="Times New Roman" panose="02020603050405020304" pitchFamily="18" charset="0"/>
              </a:rPr>
              <a:t>e </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k</a:t>
            </a:r>
            <a:r>
              <a:rPr lang="en-US" altLang="zh-CN" sz="2000" i="1" baseline="-50000" dirty="0" smtClean="0">
                <a:latin typeface="Times New Roman" panose="02020603050405020304" pitchFamily="18" charset="0"/>
                <a:cs typeface="Times New Roman" panose="02020603050405020304" pitchFamily="18" charset="0"/>
              </a:rPr>
              <a:t>d</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 </a:t>
            </a:r>
            <a:r>
              <a:rPr lang="en-US" altLang="zh-CN" sz="2000"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for all x ∈ C. </a:t>
            </a:r>
            <a:endParaRPr lang="en-US" altLang="zh-CN" sz="2000" dirty="0" smtClean="0">
              <a:latin typeface="Times New Roman" panose="02020603050405020304" pitchFamily="18" charset="0"/>
              <a:cs typeface="Times New Roman" panose="02020603050405020304" pitchFamily="18" charset="0"/>
            </a:endParaRPr>
          </a:p>
          <a:p>
            <a:pPr marL="82550" indent="0">
              <a:buNone/>
            </a:pPr>
            <a:r>
              <a:rPr lang="en-US" altLang="zh-CN"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In particular, this implies that </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 and </a:t>
            </a:r>
            <a:r>
              <a:rPr lang="en-US" altLang="zh-CN" sz="2000" i="1" dirty="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 have the same size. Usually M = </a:t>
            </a:r>
            <a:r>
              <a:rPr lang="en-US" altLang="zh-CN" sz="2000" i="1" dirty="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 Then we can use such a system to sign messages. </a:t>
            </a:r>
            <a:endParaRPr lang="en-US" altLang="zh-CN" sz="2000" dirty="0" smtClean="0">
              <a:latin typeface="Times New Roman" panose="02020603050405020304" pitchFamily="18" charset="0"/>
              <a:cs typeface="Times New Roman" panose="02020603050405020304" pitchFamily="18" charset="0"/>
            </a:endParaRPr>
          </a:p>
          <a:p>
            <a:pPr marL="82550" indent="0">
              <a:buNone/>
            </a:pPr>
            <a:endParaRPr lang="en-US" altLang="zh-CN" sz="2000" dirty="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To </a:t>
            </a:r>
            <a:r>
              <a:rPr lang="en-US" altLang="zh-CN" sz="2000" dirty="0">
                <a:latin typeface="Times New Roman" panose="02020603050405020304" pitchFamily="18" charset="0"/>
                <a:cs typeface="Times New Roman" panose="02020603050405020304" pitchFamily="18" charset="0"/>
              </a:rPr>
              <a:t>sign a message </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 the sender applies a public hash function </a:t>
            </a:r>
            <a:r>
              <a:rPr lang="en-US" altLang="zh-CN" sz="2000" i="1" dirty="0">
                <a:latin typeface="Times New Roman" panose="02020603050405020304" pitchFamily="18" charset="0"/>
                <a:cs typeface="Times New Roman" panose="02020603050405020304" pitchFamily="18" charset="0"/>
              </a:rPr>
              <a:t>f</a:t>
            </a:r>
            <a:r>
              <a:rPr lang="en-US" altLang="zh-CN" sz="2000" dirty="0">
                <a:latin typeface="Times New Roman" panose="02020603050405020304" pitchFamily="18" charset="0"/>
                <a:cs typeface="Times New Roman" panose="02020603050405020304" pitchFamily="18" charset="0"/>
              </a:rPr>
              <a:t> to m obtaining </a:t>
            </a:r>
            <a:r>
              <a:rPr lang="en-US" altLang="zh-CN" sz="2000" i="1" dirty="0">
                <a:latin typeface="Times New Roman" panose="02020603050405020304" pitchFamily="18" charset="0"/>
                <a:cs typeface="Times New Roman" panose="02020603050405020304" pitchFamily="18" charset="0"/>
              </a:rPr>
              <a:t>f</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 which is called the message digest. </a:t>
            </a:r>
            <a:endParaRPr lang="en-US" altLang="zh-CN" sz="2000" dirty="0" smtClean="0">
              <a:latin typeface="Times New Roman" panose="02020603050405020304" pitchFamily="18" charset="0"/>
              <a:cs typeface="Times New Roman" panose="02020603050405020304" pitchFamily="18" charset="0"/>
            </a:endParaRPr>
          </a:p>
          <a:p>
            <a:endParaRPr lang="en-US" altLang="zh-CN" sz="2000" dirty="0" smtClean="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He </a:t>
            </a:r>
            <a:r>
              <a:rPr lang="en-US" altLang="zh-CN" sz="2000" dirty="0">
                <a:latin typeface="Times New Roman" panose="02020603050405020304" pitchFamily="18" charset="0"/>
                <a:cs typeface="Times New Roman" panose="02020603050405020304" pitchFamily="18" charset="0"/>
              </a:rPr>
              <a:t>then uses his private key to sign on the message digest, obtaining </a:t>
            </a: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k</a:t>
            </a:r>
            <a:r>
              <a:rPr lang="en-US" altLang="zh-CN" sz="2000" i="1" baseline="-50000" dirty="0" smtClean="0">
                <a:latin typeface="Times New Roman" panose="02020603050405020304" pitchFamily="18" charset="0"/>
                <a:cs typeface="Times New Roman" panose="02020603050405020304" pitchFamily="18" charset="0"/>
              </a:rPr>
              <a:t>d</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f</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 Then he sends the data </a:t>
            </a:r>
            <a:endParaRPr lang="en-US" altLang="zh-CN" sz="2000" dirty="0" smtClean="0">
              <a:latin typeface="Times New Roman" panose="02020603050405020304" pitchFamily="18" charset="0"/>
              <a:cs typeface="Times New Roman" panose="02020603050405020304" pitchFamily="18" charset="0"/>
            </a:endParaRPr>
          </a:p>
          <a:p>
            <a:pPr marL="82550" indent="0" algn="ctr">
              <a:buNone/>
            </a:pPr>
            <a:r>
              <a:rPr lang="en-US" altLang="zh-CN" sz="2000" i="1" dirty="0" smtClean="0">
                <a:latin typeface="Times New Roman" panose="02020603050405020304" pitchFamily="18" charset="0"/>
                <a:cs typeface="Times New Roman" panose="02020603050405020304" pitchFamily="18" charset="0"/>
              </a:rPr>
              <a:t>m</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D</a:t>
            </a:r>
            <a:r>
              <a:rPr lang="en-US" altLang="zh-CN" sz="2000" i="1" baseline="-25000" dirty="0">
                <a:latin typeface="Times New Roman" panose="02020603050405020304" pitchFamily="18" charset="0"/>
                <a:cs typeface="Times New Roman" panose="02020603050405020304" pitchFamily="18" charset="0"/>
              </a:rPr>
              <a:t>k</a:t>
            </a:r>
            <a:r>
              <a:rPr lang="en-US" altLang="zh-CN" sz="2000" i="1" baseline="-50000" dirty="0">
                <a:latin typeface="Times New Roman" panose="02020603050405020304" pitchFamily="18" charset="0"/>
                <a:cs typeface="Times New Roman" panose="02020603050405020304" pitchFamily="18" charset="0"/>
              </a:rPr>
              <a:t>d</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f</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m</a:t>
            </a:r>
            <a:r>
              <a:rPr lang="en-US" altLang="zh-CN" sz="2000" dirty="0" smtClean="0">
                <a:latin typeface="Times New Roman" panose="02020603050405020304" pitchFamily="18" charset="0"/>
                <a:cs typeface="Times New Roman" panose="02020603050405020304" pitchFamily="18" charset="0"/>
              </a:rPr>
              <a:t>))</a:t>
            </a:r>
          </a:p>
          <a:p>
            <a:pPr marL="82550" indent="0">
              <a:buNone/>
            </a:pP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to the receiver. </a:t>
            </a:r>
            <a:endParaRPr lang="en-US" altLang="zh-CN" sz="2000" dirty="0" smtClean="0">
              <a:latin typeface="Times New Roman" panose="02020603050405020304" pitchFamily="18" charset="0"/>
              <a:cs typeface="Times New Roman" panose="02020603050405020304" pitchFamily="18" charset="0"/>
            </a:endParaRPr>
          </a:p>
          <a:p>
            <a:r>
              <a:rPr lang="en-US" altLang="zh-CN" sz="2000" b="1" dirty="0" smtClean="0">
                <a:latin typeface="Times New Roman" panose="02020603050405020304" pitchFamily="18" charset="0"/>
                <a:cs typeface="Times New Roman" panose="02020603050405020304" pitchFamily="18" charset="0"/>
              </a:rPr>
              <a:t>Question</a:t>
            </a:r>
            <a:r>
              <a:rPr lang="en-US" altLang="zh-CN" sz="2000" dirty="0">
                <a:latin typeface="Times New Roman" panose="02020603050405020304" pitchFamily="18" charset="0"/>
                <a:cs typeface="Times New Roman" panose="02020603050405020304" pitchFamily="18" charset="0"/>
              </a:rPr>
              <a:t>: Why do we need a hash function here?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30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effectLst/>
                <a:latin typeface="Times New Roman" panose="02020603050405020304" pitchFamily="18" charset="0"/>
                <a:cs typeface="Times New Roman" panose="02020603050405020304" pitchFamily="18" charset="0"/>
              </a:rPr>
              <a:t>Applications in Digital Signature</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Checking the validity of signature </a:t>
            </a:r>
            <a:r>
              <a:rPr lang="en-US" altLang="zh-CN" sz="2400" dirty="0" smtClean="0">
                <a:latin typeface="Times New Roman" panose="02020603050405020304" pitchFamily="18" charset="0"/>
                <a:cs typeface="Times New Roman" panose="02020603050405020304" pitchFamily="18" charset="0"/>
              </a:rPr>
              <a:t>:</a:t>
            </a:r>
          </a:p>
          <a:p>
            <a:pPr lvl="1"/>
            <a:r>
              <a:rPr lang="en-US" altLang="zh-CN" sz="1800" dirty="0" smtClean="0">
                <a:latin typeface="Times New Roman" panose="02020603050405020304" pitchFamily="18" charset="0"/>
                <a:cs typeface="Times New Roman" panose="02020603050405020304" pitchFamily="18" charset="0"/>
              </a:rPr>
              <a:t>To </a:t>
            </a:r>
            <a:r>
              <a:rPr lang="en-US" altLang="zh-CN" sz="1800" dirty="0">
                <a:latin typeface="Times New Roman" panose="02020603050405020304" pitchFamily="18" charset="0"/>
                <a:cs typeface="Times New Roman" panose="02020603050405020304" pitchFamily="18" charset="0"/>
              </a:rPr>
              <a:t>check the validity of the sender’s signature, the receiver breaks the received message c into two parts </a:t>
            </a:r>
            <a:r>
              <a:rPr lang="en-US" altLang="zh-CN" sz="1800" i="1" dirty="0">
                <a:latin typeface="Times New Roman" panose="02020603050405020304" pitchFamily="18" charset="0"/>
                <a:cs typeface="Times New Roman" panose="02020603050405020304" pitchFamily="18" charset="0"/>
              </a:rPr>
              <a:t>m</a:t>
            </a:r>
            <a:r>
              <a:rPr lang="en-US"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c2</a:t>
            </a:r>
            <a:r>
              <a:rPr lang="en-US" altLang="zh-CN" sz="1800" dirty="0">
                <a:latin typeface="Times New Roman" panose="02020603050405020304" pitchFamily="18" charset="0"/>
                <a:cs typeface="Times New Roman" panose="02020603050405020304" pitchFamily="18" charset="0"/>
              </a:rPr>
              <a:t>, where </a:t>
            </a:r>
            <a:r>
              <a:rPr lang="en-US" altLang="zh-CN" sz="1800" i="1" dirty="0">
                <a:latin typeface="Times New Roman" panose="02020603050405020304" pitchFamily="18" charset="0"/>
                <a:cs typeface="Times New Roman" panose="02020603050405020304" pitchFamily="18" charset="0"/>
              </a:rPr>
              <a:t>c2</a:t>
            </a:r>
            <a:r>
              <a:rPr lang="en-US" altLang="zh-CN" sz="1800" dirty="0">
                <a:latin typeface="Times New Roman" panose="02020603050405020304" pitchFamily="18" charset="0"/>
                <a:cs typeface="Times New Roman" panose="02020603050405020304" pitchFamily="18" charset="0"/>
              </a:rPr>
              <a:t> has a fixed length (i.e., the length of the signature). </a:t>
            </a:r>
            <a:endParaRPr lang="en-US" altLang="zh-CN" sz="1800" dirty="0" smtClean="0">
              <a:latin typeface="Times New Roman" panose="02020603050405020304" pitchFamily="18" charset="0"/>
              <a:cs typeface="Times New Roman" panose="02020603050405020304" pitchFamily="18" charset="0"/>
            </a:endParaRPr>
          </a:p>
          <a:p>
            <a:pPr lvl="1"/>
            <a:r>
              <a:rPr lang="en-US" altLang="zh-CN" sz="1800" dirty="0" smtClean="0">
                <a:latin typeface="Times New Roman" panose="02020603050405020304" pitchFamily="18" charset="0"/>
                <a:cs typeface="Times New Roman" panose="02020603050405020304" pitchFamily="18" charset="0"/>
              </a:rPr>
              <a:t>Then </a:t>
            </a:r>
            <a:r>
              <a:rPr lang="en-US" altLang="zh-CN" sz="1800" dirty="0">
                <a:latin typeface="Times New Roman" panose="02020603050405020304" pitchFamily="18" charset="0"/>
                <a:cs typeface="Times New Roman" panose="02020603050405020304" pitchFamily="18" charset="0"/>
              </a:rPr>
              <a:t>he uses the sender’s public key to obtain </a:t>
            </a:r>
            <a:r>
              <a:rPr lang="en-US" altLang="zh-CN" sz="1800" i="1" dirty="0">
                <a:solidFill>
                  <a:srgbClr val="2C2900"/>
                </a:solidFill>
                <a:latin typeface="Times New Roman" panose="02020603050405020304" pitchFamily="18" charset="0"/>
                <a:cs typeface="Times New Roman" panose="02020603050405020304" pitchFamily="18" charset="0"/>
              </a:rPr>
              <a:t>E</a:t>
            </a:r>
            <a:r>
              <a:rPr lang="en-US" altLang="zh-CN" sz="1800" i="1" baseline="-25000" dirty="0">
                <a:solidFill>
                  <a:srgbClr val="2C2900"/>
                </a:solidFill>
                <a:latin typeface="Times New Roman" panose="02020603050405020304" pitchFamily="18" charset="0"/>
                <a:cs typeface="Times New Roman" panose="02020603050405020304" pitchFamily="18" charset="0"/>
              </a:rPr>
              <a:t>k</a:t>
            </a:r>
            <a:r>
              <a:rPr lang="en-US" altLang="zh-CN" sz="1800" i="1" baseline="-50000" dirty="0">
                <a:solidFill>
                  <a:srgbClr val="2C2900"/>
                </a:solidFill>
                <a:latin typeface="Times New Roman" panose="02020603050405020304" pitchFamily="18" charset="0"/>
                <a:cs typeface="Times New Roman" panose="02020603050405020304" pitchFamily="18" charset="0"/>
              </a:rPr>
              <a:t>e</a:t>
            </a:r>
            <a:r>
              <a:rPr lang="en-US" altLang="zh-CN" sz="1800" dirty="0" smtClean="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c2</a:t>
            </a:r>
            <a:r>
              <a:rPr lang="en-US" altLang="zh-CN" sz="1800" dirty="0">
                <a:latin typeface="Times New Roman" panose="02020603050405020304" pitchFamily="18" charset="0"/>
                <a:cs typeface="Times New Roman" panose="02020603050405020304" pitchFamily="18" charset="0"/>
              </a:rPr>
              <a:t>). </a:t>
            </a:r>
            <a:endParaRPr lang="en-US" altLang="zh-CN" sz="1800" dirty="0" smtClean="0">
              <a:latin typeface="Times New Roman" panose="02020603050405020304" pitchFamily="18" charset="0"/>
              <a:cs typeface="Times New Roman" panose="02020603050405020304" pitchFamily="18" charset="0"/>
            </a:endParaRPr>
          </a:p>
          <a:p>
            <a:pPr lvl="1"/>
            <a:r>
              <a:rPr lang="en-US" altLang="zh-CN" sz="1800" dirty="0" smtClean="0">
                <a:latin typeface="Times New Roman" panose="02020603050405020304" pitchFamily="18" charset="0"/>
                <a:cs typeface="Times New Roman" panose="02020603050405020304" pitchFamily="18" charset="0"/>
              </a:rPr>
              <a:t>He </a:t>
            </a:r>
            <a:r>
              <a:rPr lang="en-US" altLang="zh-CN" sz="1800" dirty="0">
                <a:latin typeface="Times New Roman" panose="02020603050405020304" pitchFamily="18" charset="0"/>
                <a:cs typeface="Times New Roman" panose="02020603050405020304" pitchFamily="18" charset="0"/>
              </a:rPr>
              <a:t>computes </a:t>
            </a:r>
            <a:r>
              <a:rPr lang="en-US" altLang="zh-CN" sz="1800" i="1" dirty="0">
                <a:latin typeface="Times New Roman" panose="02020603050405020304" pitchFamily="18" charset="0"/>
                <a:cs typeface="Times New Roman" panose="02020603050405020304" pitchFamily="18" charset="0"/>
              </a:rPr>
              <a:t>f</a:t>
            </a:r>
            <a:r>
              <a:rPr lang="en-US"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m</a:t>
            </a:r>
            <a:r>
              <a:rPr lang="en-US" altLang="zh-CN" sz="1800" dirty="0">
                <a:latin typeface="Times New Roman" panose="02020603050405020304" pitchFamily="18" charset="0"/>
                <a:cs typeface="Times New Roman" panose="02020603050405020304" pitchFamily="18" charset="0"/>
              </a:rPr>
              <a:t>), (the hash function is public). </a:t>
            </a:r>
          </a:p>
          <a:p>
            <a:pPr lvl="1"/>
            <a:r>
              <a:rPr lang="en-US" altLang="zh-CN" sz="1800" dirty="0" smtClean="0">
                <a:latin typeface="Times New Roman" panose="02020603050405020304" pitchFamily="18" charset="0"/>
                <a:cs typeface="Times New Roman" panose="02020603050405020304" pitchFamily="18" charset="0"/>
              </a:rPr>
              <a:t>Finally</a:t>
            </a:r>
            <a:r>
              <a:rPr lang="en-US" altLang="zh-CN" sz="1800" dirty="0">
                <a:latin typeface="Times New Roman" panose="02020603050405020304" pitchFamily="18" charset="0"/>
                <a:cs typeface="Times New Roman" panose="02020603050405020304" pitchFamily="18" charset="0"/>
              </a:rPr>
              <a:t>, he compares </a:t>
            </a:r>
            <a:r>
              <a:rPr lang="en-US" altLang="zh-CN" sz="1800" i="1" dirty="0">
                <a:latin typeface="Times New Roman" panose="02020603050405020304" pitchFamily="18" charset="0"/>
                <a:cs typeface="Times New Roman" panose="02020603050405020304" pitchFamily="18" charset="0"/>
              </a:rPr>
              <a:t>f</a:t>
            </a:r>
            <a:r>
              <a:rPr lang="en-US"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m</a:t>
            </a:r>
            <a:r>
              <a:rPr lang="en-US" altLang="zh-CN" sz="1800" dirty="0">
                <a:latin typeface="Times New Roman" panose="02020603050405020304" pitchFamily="18" charset="0"/>
                <a:cs typeface="Times New Roman" panose="02020603050405020304" pitchFamily="18" charset="0"/>
              </a:rPr>
              <a:t>) with </a:t>
            </a:r>
            <a:r>
              <a:rPr lang="en-US" altLang="zh-CN" sz="1800" i="1" dirty="0">
                <a:solidFill>
                  <a:srgbClr val="2C2900"/>
                </a:solidFill>
                <a:latin typeface="Times New Roman" panose="02020603050405020304" pitchFamily="18" charset="0"/>
                <a:cs typeface="Times New Roman" panose="02020603050405020304" pitchFamily="18" charset="0"/>
              </a:rPr>
              <a:t>E</a:t>
            </a:r>
            <a:r>
              <a:rPr lang="en-US" altLang="zh-CN" sz="1800" i="1" baseline="-25000" dirty="0">
                <a:solidFill>
                  <a:srgbClr val="2C2900"/>
                </a:solidFill>
                <a:latin typeface="Times New Roman" panose="02020603050405020304" pitchFamily="18" charset="0"/>
                <a:cs typeface="Times New Roman" panose="02020603050405020304" pitchFamily="18" charset="0"/>
              </a:rPr>
              <a:t>k</a:t>
            </a:r>
            <a:r>
              <a:rPr lang="en-US" altLang="zh-CN" sz="1800" i="1" baseline="-50000" dirty="0">
                <a:solidFill>
                  <a:srgbClr val="2C2900"/>
                </a:solidFill>
                <a:latin typeface="Times New Roman" panose="02020603050405020304" pitchFamily="18" charset="0"/>
                <a:cs typeface="Times New Roman" panose="02020603050405020304" pitchFamily="18" charset="0"/>
              </a:rPr>
              <a:t>e</a:t>
            </a:r>
            <a:r>
              <a:rPr lang="en-US" altLang="zh-CN" sz="1800" dirty="0">
                <a:latin typeface="Times New Roman" panose="02020603050405020304" pitchFamily="18" charset="0"/>
                <a:cs typeface="Times New Roman" panose="02020603050405020304" pitchFamily="18" charset="0"/>
              </a:rPr>
              <a:t> (</a:t>
            </a:r>
            <a:r>
              <a:rPr lang="en-US" altLang="zh-CN" sz="1800" i="1" dirty="0">
                <a:latin typeface="Times New Roman" panose="02020603050405020304" pitchFamily="18" charset="0"/>
                <a:cs typeface="Times New Roman" panose="02020603050405020304" pitchFamily="18" charset="0"/>
              </a:rPr>
              <a:t>c2</a:t>
            </a:r>
            <a:r>
              <a:rPr lang="en-US" altLang="zh-CN" sz="1800" dirty="0" smtClean="0">
                <a:latin typeface="Times New Roman" panose="02020603050405020304" pitchFamily="18" charset="0"/>
                <a:cs typeface="Times New Roman" panose="02020603050405020304" pitchFamily="18" charset="0"/>
              </a:rPr>
              <a:t>) </a:t>
            </a:r>
          </a:p>
          <a:p>
            <a:pPr lvl="1"/>
            <a:r>
              <a:rPr lang="en-US" altLang="zh-CN" sz="1800" dirty="0" smtClean="0">
                <a:latin typeface="Times New Roman" panose="02020603050405020304" pitchFamily="18" charset="0"/>
                <a:cs typeface="Times New Roman" panose="02020603050405020304" pitchFamily="18" charset="0"/>
              </a:rPr>
              <a:t>If </a:t>
            </a:r>
            <a:r>
              <a:rPr lang="en-US" altLang="zh-CN" sz="1800" dirty="0">
                <a:latin typeface="Times New Roman" panose="02020603050405020304" pitchFamily="18" charset="0"/>
                <a:cs typeface="Times New Roman" panose="02020603050405020304" pitchFamily="18" charset="0"/>
              </a:rPr>
              <a:t>they match, he accepts </a:t>
            </a:r>
            <a:r>
              <a:rPr lang="en-US" altLang="zh-CN" sz="1800" i="1" dirty="0">
                <a:latin typeface="Times New Roman" panose="02020603050405020304" pitchFamily="18" charset="0"/>
                <a:cs typeface="Times New Roman" panose="02020603050405020304" pitchFamily="18" charset="0"/>
              </a:rPr>
              <a:t>m</a:t>
            </a:r>
            <a:r>
              <a:rPr lang="en-US"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c2</a:t>
            </a:r>
            <a:r>
              <a:rPr lang="en-US" altLang="zh-CN" sz="1800" dirty="0">
                <a:latin typeface="Times New Roman" panose="02020603050405020304" pitchFamily="18" charset="0"/>
                <a:cs typeface="Times New Roman" panose="02020603050405020304" pitchFamily="18" charset="0"/>
              </a:rPr>
              <a:t> as a valid message with signature from the sender. Otherwise he rejects it.</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689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anose="02020603050405020304" pitchFamily="18" charset="0"/>
                <a:cs typeface="Times New Roman" panose="02020603050405020304" pitchFamily="18" charset="0"/>
              </a:rPr>
              <a:t>Applications in Key Exchange</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400" b="1" dirty="0">
                <a:latin typeface="Times New Roman" panose="02020603050405020304" pitchFamily="18" charset="0"/>
                <a:cs typeface="Times New Roman" panose="02020603050405020304" pitchFamily="18" charset="0"/>
              </a:rPr>
              <a:t>Session key: </a:t>
            </a:r>
            <a:r>
              <a:rPr lang="en-US" altLang="zh-CN" sz="2400" dirty="0">
                <a:latin typeface="Times New Roman" panose="02020603050405020304" pitchFamily="18" charset="0"/>
                <a:cs typeface="Times New Roman" panose="02020603050405020304" pitchFamily="18" charset="0"/>
              </a:rPr>
              <a:t>Two parties want to communicate using a one-key cipher for encryption. They need a session key for each session of communication. Session key exchange/distribution </a:t>
            </a:r>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Two </a:t>
            </a:r>
            <a:r>
              <a:rPr lang="en-US" altLang="zh-CN" sz="2400" dirty="0">
                <a:latin typeface="Times New Roman" panose="02020603050405020304" pitchFamily="18" charset="0"/>
                <a:cs typeface="Times New Roman" panose="02020603050405020304" pitchFamily="18" charset="0"/>
              </a:rPr>
              <a:t>sides cooperate to exchange a session key. </a:t>
            </a:r>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Several </a:t>
            </a:r>
            <a:r>
              <a:rPr lang="en-US" altLang="zh-CN" sz="2400" dirty="0">
                <a:latin typeface="Times New Roman" panose="02020603050405020304" pitchFamily="18" charset="0"/>
                <a:cs typeface="Times New Roman" panose="02020603050405020304" pitchFamily="18" charset="0"/>
              </a:rPr>
              <a:t>different approaches are possible, involving the private key(s) of one or both parties</a:t>
            </a:r>
            <a:r>
              <a:rPr lang="en-US" altLang="zh-CN"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86038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100" dirty="0">
                <a:solidFill>
                  <a:schemeClr val="tx2">
                    <a:satMod val="130000"/>
                  </a:schemeClr>
                </a:solidFill>
                <a:effectLst/>
                <a:latin typeface="Times New Roman" panose="02020603050405020304" pitchFamily="18" charset="0"/>
                <a:cs typeface="Times New Roman" panose="02020603050405020304" pitchFamily="18" charset="0"/>
              </a:rPr>
              <a:t>Lecture </a:t>
            </a:r>
            <a:r>
              <a:rPr lang="en-US" altLang="zh-CN" sz="3100" dirty="0" smtClean="0">
                <a:solidFill>
                  <a:schemeClr val="tx2">
                    <a:satMod val="130000"/>
                  </a:schemeClr>
                </a:solidFill>
                <a:effectLst/>
                <a:latin typeface="Times New Roman" panose="02020603050405020304" pitchFamily="18" charset="0"/>
                <a:cs typeface="Times New Roman" panose="02020603050405020304" pitchFamily="18" charset="0"/>
              </a:rPr>
              <a:t>3: As</a:t>
            </a:r>
            <a:r>
              <a:rPr lang="en-US" altLang="zh-CN" sz="3200" dirty="0" smtClean="0">
                <a:solidFill>
                  <a:schemeClr val="tx2">
                    <a:satMod val="130000"/>
                  </a:schemeClr>
                </a:solidFill>
                <a:effectLst/>
                <a:latin typeface="Times New Roman" panose="02020603050405020304" pitchFamily="18" charset="0"/>
                <a:cs typeface="Times New Roman" panose="02020603050405020304" pitchFamily="18" charset="0"/>
              </a:rPr>
              <a:t>ymmetric encryption</a:t>
            </a:r>
            <a:endParaRPr lang="zh-CN" altLang="en-US" sz="3100" dirty="0">
              <a:solidFill>
                <a:schemeClr val="tx2">
                  <a:satMod val="130000"/>
                </a:schemeClr>
              </a:solidFill>
              <a:effectLst/>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a:xfrm>
            <a:off x="1249363" y="2132856"/>
            <a:ext cx="7273925" cy="4368800"/>
          </a:xfrm>
        </p:spPr>
        <p:txBody>
          <a:bodyPr/>
          <a:lstStyle/>
          <a:p>
            <a:r>
              <a:rPr lang="en-US" altLang="zh-CN" sz="2800" dirty="0" smtClean="0">
                <a:solidFill>
                  <a:schemeClr val="tx2">
                    <a:satMod val="130000"/>
                  </a:schemeClr>
                </a:solidFill>
                <a:latin typeface="Times New Roman" panose="02020603050405020304" pitchFamily="18" charset="0"/>
                <a:cs typeface="Times New Roman" panose="02020603050405020304" pitchFamily="18" charset="0"/>
              </a:rPr>
              <a:t>Asymmetric encryption principles</a:t>
            </a:r>
          </a:p>
          <a:p>
            <a:pPr lvl="1"/>
            <a:r>
              <a:rPr lang="en-US" altLang="zh-CN" sz="2000" dirty="0">
                <a:solidFill>
                  <a:schemeClr val="tx2">
                    <a:satMod val="130000"/>
                  </a:schemeClr>
                </a:solidFill>
                <a:latin typeface="Times New Roman" panose="02020603050405020304" pitchFamily="18" charset="0"/>
                <a:cs typeface="Times New Roman" panose="02020603050405020304" pitchFamily="18" charset="0"/>
              </a:rPr>
              <a:t>Introduction to Public-Key Cryptography</a:t>
            </a:r>
          </a:p>
          <a:p>
            <a:pPr lvl="1"/>
            <a:r>
              <a:rPr lang="en-US" altLang="zh-CN" sz="2000" dirty="0" smtClean="0">
                <a:solidFill>
                  <a:schemeClr val="tx2">
                    <a:satMod val="130000"/>
                  </a:schemeClr>
                </a:solidFill>
                <a:latin typeface="Times New Roman" panose="02020603050405020304" pitchFamily="18" charset="0"/>
                <a:cs typeface="Times New Roman" panose="02020603050405020304" pitchFamily="18" charset="0"/>
              </a:rPr>
              <a:t>The </a:t>
            </a:r>
            <a:r>
              <a:rPr lang="en-US" altLang="zh-CN" sz="2000" dirty="0">
                <a:solidFill>
                  <a:schemeClr val="tx2">
                    <a:satMod val="130000"/>
                  </a:schemeClr>
                </a:solidFill>
                <a:latin typeface="Times New Roman" panose="02020603050405020304" pitchFamily="18" charset="0"/>
                <a:cs typeface="Times New Roman" panose="02020603050405020304" pitchFamily="18" charset="0"/>
              </a:rPr>
              <a:t>RSA Public-Key Cryptosystem</a:t>
            </a:r>
          </a:p>
          <a:p>
            <a:pPr lvl="1"/>
            <a:r>
              <a:rPr lang="en-US" altLang="zh-CN" sz="2000" dirty="0" smtClean="0">
                <a:solidFill>
                  <a:schemeClr val="tx2">
                    <a:satMod val="130000"/>
                  </a:schemeClr>
                </a:solidFill>
                <a:latin typeface="Times New Roman" panose="02020603050405020304" pitchFamily="18" charset="0"/>
                <a:cs typeface="Times New Roman" panose="02020603050405020304" pitchFamily="18" charset="0"/>
              </a:rPr>
              <a:t>The </a:t>
            </a:r>
            <a:r>
              <a:rPr lang="en-US" altLang="zh-CN" sz="2000" dirty="0" err="1">
                <a:solidFill>
                  <a:schemeClr val="tx2">
                    <a:satMod val="130000"/>
                  </a:schemeClr>
                </a:solidFill>
                <a:latin typeface="Times New Roman" panose="02020603050405020304" pitchFamily="18" charset="0"/>
                <a:cs typeface="Times New Roman" panose="02020603050405020304" pitchFamily="18" charset="0"/>
              </a:rPr>
              <a:t>ElGamal</a:t>
            </a:r>
            <a:r>
              <a:rPr lang="en-US" altLang="zh-CN" sz="2000" dirty="0">
                <a:solidFill>
                  <a:schemeClr val="tx2">
                    <a:satMod val="130000"/>
                  </a:schemeClr>
                </a:solidFill>
                <a:latin typeface="Times New Roman" panose="02020603050405020304" pitchFamily="18" charset="0"/>
                <a:cs typeface="Times New Roman" panose="02020603050405020304" pitchFamily="18" charset="0"/>
              </a:rPr>
              <a:t> Public-Key Cryptosystem</a:t>
            </a:r>
          </a:p>
          <a:p>
            <a:pPr lvl="1"/>
            <a:r>
              <a:rPr lang="en-US" altLang="zh-CN" sz="2000" dirty="0" smtClean="0">
                <a:solidFill>
                  <a:schemeClr val="tx2">
                    <a:satMod val="130000"/>
                  </a:schemeClr>
                </a:solidFill>
                <a:latin typeface="Times New Roman" panose="02020603050405020304" pitchFamily="18" charset="0"/>
                <a:cs typeface="Times New Roman" panose="02020603050405020304" pitchFamily="18" charset="0"/>
              </a:rPr>
              <a:t>Public </a:t>
            </a:r>
            <a:r>
              <a:rPr lang="en-US" altLang="zh-CN" sz="2000" dirty="0">
                <a:solidFill>
                  <a:schemeClr val="tx2">
                    <a:satMod val="130000"/>
                  </a:schemeClr>
                </a:solidFill>
                <a:latin typeface="Times New Roman" panose="02020603050405020304" pitchFamily="18" charset="0"/>
                <a:cs typeface="Times New Roman" panose="02020603050405020304" pitchFamily="18" charset="0"/>
              </a:rPr>
              <a:t>Key Infrastructure (PKI)</a:t>
            </a:r>
            <a:endParaRPr lang="en-US" altLang="zh-CN" sz="2000" dirty="0" smtClean="0">
              <a:solidFill>
                <a:schemeClr val="tx2">
                  <a:satMod val="130000"/>
                </a:schemeClr>
              </a:solidFill>
              <a:latin typeface="Times New Roman" panose="02020603050405020304" pitchFamily="18" charset="0"/>
              <a:cs typeface="Times New Roman" panose="02020603050405020304" pitchFamily="18" charset="0"/>
            </a:endParaRPr>
          </a:p>
          <a:p>
            <a:pPr lvl="1"/>
            <a:endParaRPr lang="en-US" altLang="zh-CN" sz="2000" dirty="0" smtClean="0">
              <a:solidFill>
                <a:schemeClr val="tx2">
                  <a:satMod val="130000"/>
                </a:schemeClr>
              </a:solidFill>
              <a:latin typeface="Times New Roman" panose="02020603050405020304" pitchFamily="18" charset="0"/>
              <a:cs typeface="Times New Roman" panose="02020603050405020304" pitchFamily="18" charset="0"/>
            </a:endParaRPr>
          </a:p>
          <a:p>
            <a:endParaRPr lang="en-US" altLang="zh-CN" sz="2800" dirty="0" smtClean="0"/>
          </a:p>
          <a:p>
            <a:pPr lvl="1"/>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679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effectLst/>
                <a:latin typeface="Times New Roman" panose="02020603050405020304" pitchFamily="18" charset="0"/>
                <a:cs typeface="Times New Roman" panose="02020603050405020304" pitchFamily="18" charset="0"/>
              </a:rPr>
              <a:t>The RSA Public-Key Cryptosystem</a:t>
            </a:r>
            <a:endParaRPr lang="zh-CN" altLang="en-US" sz="36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800" dirty="0">
                <a:latin typeface="Times New Roman" panose="02020603050405020304" pitchFamily="18" charset="0"/>
                <a:cs typeface="Times New Roman" panose="02020603050405020304" pitchFamily="18" charset="0"/>
              </a:rPr>
              <a:t>Euler’s </a:t>
            </a:r>
            <a:r>
              <a:rPr lang="en-US" altLang="zh-CN" sz="2800" dirty="0" err="1">
                <a:latin typeface="Times New Roman" panose="02020603050405020304" pitchFamily="18" charset="0"/>
                <a:cs typeface="Times New Roman" panose="02020603050405020304" pitchFamily="18" charset="0"/>
              </a:rPr>
              <a:t>Totient</a:t>
            </a:r>
            <a:r>
              <a:rPr lang="en-US" altLang="zh-CN" sz="2800" dirty="0">
                <a:latin typeface="Times New Roman" panose="02020603050405020304" pitchFamily="18" charset="0"/>
                <a:cs typeface="Times New Roman" panose="02020603050405020304" pitchFamily="18" charset="0"/>
              </a:rPr>
              <a:t> Function </a:t>
            </a:r>
            <a:r>
              <a:rPr lang="el-GR" altLang="zh-CN" sz="2800" i="1" dirty="0">
                <a:latin typeface="Times New Roman" panose="02020603050405020304" pitchFamily="18" charset="0"/>
                <a:cs typeface="Times New Roman" panose="02020603050405020304" pitchFamily="18" charset="0"/>
              </a:rPr>
              <a:t>φ</a:t>
            </a:r>
            <a:r>
              <a:rPr lang="el-GR"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r>
              <a:rPr lang="en-US" altLang="zh-CN" sz="2800" i="1" dirty="0">
                <a:latin typeface="Times New Roman" panose="02020603050405020304" pitchFamily="18" charset="0"/>
                <a:cs typeface="Times New Roman" panose="02020603050405020304" pitchFamily="18" charset="0"/>
              </a:rPr>
              <a:t>φ</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The number of positive integers less than </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that </a:t>
            </a:r>
            <a:r>
              <a:rPr lang="en-US" altLang="zh-CN" sz="2800" dirty="0">
                <a:latin typeface="Times New Roman" panose="02020603050405020304" pitchFamily="18" charset="0"/>
                <a:cs typeface="Times New Roman" panose="02020603050405020304" pitchFamily="18" charset="0"/>
              </a:rPr>
              <a:t>is relative prime to </a:t>
            </a:r>
            <a:r>
              <a:rPr lang="en-US" altLang="zh-CN" sz="2800" i="1" dirty="0">
                <a:latin typeface="Times New Roman" panose="02020603050405020304" pitchFamily="18" charset="0"/>
                <a:cs typeface="Times New Roman" panose="02020603050405020304" pitchFamily="18" charset="0"/>
              </a:rPr>
              <a:t>n</a:t>
            </a:r>
            <a:r>
              <a:rPr lang="en-US" altLang="zh-CN" sz="2800" dirty="0" smtClean="0">
                <a:latin typeface="Times New Roman" panose="02020603050405020304" pitchFamily="18" charset="0"/>
                <a:cs typeface="Times New Roman" panose="02020603050405020304" pitchFamily="18" charset="0"/>
              </a:rPr>
              <a:t>.</a:t>
            </a:r>
          </a:p>
          <a:p>
            <a:endParaRPr lang="en-US" altLang="zh-CN" sz="2800" dirty="0" smtClean="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Example: </a:t>
            </a:r>
            <a:endParaRPr lang="en-US" altLang="zh-CN" sz="2800" dirty="0" smtClean="0">
              <a:latin typeface="Times New Roman" panose="02020603050405020304" pitchFamily="18" charset="0"/>
              <a:cs typeface="Times New Roman" panose="02020603050405020304" pitchFamily="18" charset="0"/>
            </a:endParaRPr>
          </a:p>
          <a:p>
            <a:pPr lvl="1"/>
            <a:r>
              <a:rPr lang="en-US" altLang="zh-CN" sz="2000" i="1" dirty="0" smtClean="0">
                <a:latin typeface="Times New Roman" panose="02020603050405020304" pitchFamily="18" charset="0"/>
                <a:cs typeface="Times New Roman" panose="02020603050405020304" pitchFamily="18" charset="0"/>
              </a:rPr>
              <a:t>φ</a:t>
            </a:r>
            <a:r>
              <a:rPr lang="en-US" altLang="zh-CN" sz="2000" dirty="0" smtClean="0">
                <a:latin typeface="Times New Roman" panose="02020603050405020304" pitchFamily="18" charset="0"/>
                <a:cs typeface="Times New Roman" panose="02020603050405020304" pitchFamily="18" charset="0"/>
              </a:rPr>
              <a:t>(7</a:t>
            </a:r>
            <a:r>
              <a:rPr lang="en-US" altLang="zh-CN" sz="2000" dirty="0">
                <a:latin typeface="Times New Roman" panose="02020603050405020304" pitchFamily="18" charset="0"/>
                <a:cs typeface="Times New Roman" panose="02020603050405020304" pitchFamily="18" charset="0"/>
              </a:rPr>
              <a:t>) = 6 </a:t>
            </a:r>
            <a:r>
              <a:rPr lang="en-US" altLang="zh-CN" sz="2000" dirty="0" smtClean="0">
                <a:latin typeface="Times New Roman" panose="02020603050405020304" pitchFamily="18" charset="0"/>
                <a:cs typeface="Times New Roman" panose="02020603050405020304" pitchFamily="18" charset="0"/>
              </a:rPr>
              <a:t> because </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 1 ≤ </a:t>
            </a:r>
            <a:r>
              <a:rPr lang="en-US" altLang="zh-CN" sz="2000"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&lt; 7, </a:t>
            </a:r>
            <a:r>
              <a:rPr lang="en-US" altLang="zh-CN" sz="2000" i="1" dirty="0" err="1">
                <a:latin typeface="Times New Roman" panose="02020603050405020304" pitchFamily="18" charset="0"/>
                <a:cs typeface="Times New Roman" panose="02020603050405020304" pitchFamily="18" charset="0"/>
              </a:rPr>
              <a:t>gcd</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7) = 1} = {1, 2, 3, 4, 5, 6}. </a:t>
            </a:r>
            <a:endParaRPr lang="en-US" altLang="zh-CN" sz="2000" dirty="0" smtClean="0">
              <a:latin typeface="Times New Roman" panose="02020603050405020304" pitchFamily="18" charset="0"/>
              <a:cs typeface="Times New Roman" panose="02020603050405020304" pitchFamily="18" charset="0"/>
            </a:endParaRPr>
          </a:p>
          <a:p>
            <a:pPr lvl="1"/>
            <a:r>
              <a:rPr lang="en-US" altLang="zh-CN" sz="2000" i="1" dirty="0" smtClean="0">
                <a:latin typeface="Times New Roman" panose="02020603050405020304" pitchFamily="18" charset="0"/>
                <a:cs typeface="Times New Roman" panose="02020603050405020304" pitchFamily="18" charset="0"/>
              </a:rPr>
              <a:t>φ</a:t>
            </a:r>
            <a:r>
              <a:rPr lang="en-US" altLang="zh-CN" sz="2000" dirty="0" smtClean="0">
                <a:latin typeface="Times New Roman" panose="02020603050405020304" pitchFamily="18" charset="0"/>
                <a:cs typeface="Times New Roman" panose="02020603050405020304" pitchFamily="18" charset="0"/>
              </a:rPr>
              <a:t>(6</a:t>
            </a:r>
            <a:r>
              <a:rPr lang="en-US" altLang="zh-CN" sz="2000" dirty="0">
                <a:latin typeface="Times New Roman" panose="02020603050405020304" pitchFamily="18" charset="0"/>
                <a:cs typeface="Times New Roman" panose="02020603050405020304" pitchFamily="18" charset="0"/>
              </a:rPr>
              <a:t>) = 2 because {</a:t>
            </a:r>
            <a:r>
              <a:rPr lang="en-US" altLang="zh-CN" sz="2000"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 1 ≤ </a:t>
            </a:r>
            <a:r>
              <a:rPr lang="en-US" altLang="zh-CN" sz="2000"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&lt; 6, </a:t>
            </a:r>
            <a:r>
              <a:rPr lang="en-US" altLang="zh-CN" sz="2000" i="1" dirty="0" err="1">
                <a:latin typeface="Times New Roman" panose="02020603050405020304" pitchFamily="18" charset="0"/>
                <a:cs typeface="Times New Roman" panose="02020603050405020304" pitchFamily="18" charset="0"/>
              </a:rPr>
              <a:t>gcd</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6) = 1} = {1, 5}. </a:t>
            </a:r>
            <a:endParaRPr lang="en-US" altLang="zh-CN" sz="2000" dirty="0" smtClean="0">
              <a:latin typeface="Times New Roman" panose="02020603050405020304" pitchFamily="18" charset="0"/>
              <a:cs typeface="Times New Roman" panose="02020603050405020304" pitchFamily="18" charset="0"/>
            </a:endParaRPr>
          </a:p>
          <a:p>
            <a:pPr lvl="1"/>
            <a:r>
              <a:rPr lang="en-US" altLang="zh-CN" sz="2000" dirty="0" smtClean="0">
                <a:latin typeface="Times New Roman" panose="02020603050405020304" pitchFamily="18" charset="0"/>
                <a:cs typeface="Times New Roman" panose="02020603050405020304" pitchFamily="18" charset="0"/>
              </a:rPr>
              <a:t>Question</a:t>
            </a:r>
            <a:r>
              <a:rPr lang="en-US" altLang="zh-CN" sz="2000" dirty="0">
                <a:latin typeface="Times New Roman" panose="02020603050405020304" pitchFamily="18" charset="0"/>
                <a:cs typeface="Times New Roman" panose="02020603050405020304" pitchFamily="18" charset="0"/>
              </a:rPr>
              <a:t>: What is </a:t>
            </a:r>
            <a:r>
              <a:rPr lang="en-US" altLang="zh-CN" sz="2000" i="1" dirty="0">
                <a:latin typeface="Times New Roman" panose="02020603050405020304" pitchFamily="18" charset="0"/>
                <a:cs typeface="Times New Roman" panose="02020603050405020304" pitchFamily="18" charset="0"/>
              </a:rPr>
              <a:t>φ</a:t>
            </a:r>
            <a:r>
              <a:rPr lang="en-US" altLang="zh-CN" sz="2000" dirty="0">
                <a:latin typeface="Times New Roman" panose="02020603050405020304" pitchFamily="18" charset="0"/>
                <a:cs typeface="Times New Roman" panose="02020603050405020304" pitchFamily="18" charset="0"/>
              </a:rPr>
              <a:t>(8)?</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326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effectLst/>
                <a:latin typeface="Times New Roman" panose="02020603050405020304" pitchFamily="18" charset="0"/>
                <a:cs typeface="Times New Roman" panose="02020603050405020304" pitchFamily="18" charset="0"/>
              </a:rPr>
              <a:t>Formula for Euler’s </a:t>
            </a:r>
            <a:r>
              <a:rPr lang="en-US" altLang="zh-CN" sz="3600" dirty="0" err="1">
                <a:effectLst/>
                <a:latin typeface="Times New Roman" panose="02020603050405020304" pitchFamily="18" charset="0"/>
                <a:cs typeface="Times New Roman" panose="02020603050405020304" pitchFamily="18" charset="0"/>
              </a:rPr>
              <a:t>Totient</a:t>
            </a:r>
            <a:r>
              <a:rPr lang="en-US" altLang="zh-CN" sz="3600" dirty="0">
                <a:effectLst/>
                <a:latin typeface="Times New Roman" panose="02020603050405020304" pitchFamily="18" charset="0"/>
                <a:cs typeface="Times New Roman" panose="02020603050405020304" pitchFamily="18" charset="0"/>
              </a:rPr>
              <a:t> Function</a:t>
            </a:r>
            <a:endParaRPr lang="zh-CN" altLang="en-US" sz="36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Theorem: </a:t>
            </a:r>
            <a:endParaRPr lang="en-US" altLang="zh-CN" dirty="0" smtClean="0">
              <a:latin typeface="Times New Roman" panose="02020603050405020304" pitchFamily="18" charset="0"/>
              <a:cs typeface="Times New Roman" panose="02020603050405020304" pitchFamily="18" charset="0"/>
            </a:endParaRPr>
          </a:p>
          <a:p>
            <a:pPr lvl="1"/>
            <a:r>
              <a:rPr lang="en-US" altLang="zh-CN" i="1" dirty="0" smtClean="0">
                <a:latin typeface="Times New Roman" panose="02020603050405020304" pitchFamily="18" charset="0"/>
                <a:cs typeface="Times New Roman" panose="02020603050405020304" pitchFamily="18" charset="0"/>
              </a:rPr>
              <a:t>φ</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 </a:t>
            </a:r>
            <a:r>
              <a:rPr lang="en-US" altLang="zh-CN" i="1" dirty="0" smtClean="0">
                <a:latin typeface="Times New Roman" panose="02020603050405020304" pitchFamily="18" charset="0"/>
                <a:cs typeface="Times New Roman" panose="02020603050405020304" pitchFamily="18" charset="0"/>
              </a:rPr>
              <a:t>p</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for any prime number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lvl="1"/>
            <a:r>
              <a:rPr lang="en-US" altLang="zh-CN" i="1" dirty="0" smtClean="0">
                <a:latin typeface="Times New Roman" panose="02020603050405020304" pitchFamily="18" charset="0"/>
                <a:cs typeface="Times New Roman" panose="02020603050405020304" pitchFamily="18" charset="0"/>
              </a:rPr>
              <a:t>φ</a:t>
            </a:r>
            <a:r>
              <a:rPr lang="en-US" altLang="zh-CN"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pq</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p − 1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q − 1</a:t>
            </a:r>
            <a:r>
              <a:rPr lang="en-US" altLang="zh-CN" dirty="0">
                <a:latin typeface="Times New Roman" panose="02020603050405020304" pitchFamily="18" charset="0"/>
                <a:cs typeface="Times New Roman" panose="02020603050405020304" pitchFamily="18" charset="0"/>
              </a:rPr>
              <a:t>) for any two distinct primes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q</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Why?(Assignment)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608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anose="02020603050405020304" pitchFamily="18" charset="0"/>
                <a:cs typeface="Times New Roman" panose="02020603050405020304" pitchFamily="18" charset="0"/>
              </a:rPr>
              <a:t>Fermat’s </a:t>
            </a:r>
            <a:r>
              <a:rPr lang="en-US" altLang="zh-CN" dirty="0" smtClean="0">
                <a:effectLst/>
                <a:latin typeface="Times New Roman" panose="02020603050405020304" pitchFamily="18" charset="0"/>
                <a:cs typeface="Times New Roman" panose="02020603050405020304" pitchFamily="18" charset="0"/>
              </a:rPr>
              <a:t>Theorem</a:t>
            </a:r>
            <a:endParaRPr lang="zh-CN" altLang="en-US" dirty="0">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Fermat’s Theorem</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If </a:t>
                </a:r>
                <a:r>
                  <a:rPr lang="en-US" altLang="zh-CN" i="1" dirty="0" smtClean="0">
                    <a:latin typeface="Times New Roman" panose="02020603050405020304" pitchFamily="18" charset="0"/>
                    <a:cs typeface="Times New Roman" panose="02020603050405020304" pitchFamily="18" charset="0"/>
                  </a:rPr>
                  <a:t>p</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prime, </a:t>
                </a:r>
                <a:r>
                  <a:rPr lang="en-US" altLang="zh-CN" dirty="0" smtClean="0">
                    <a:latin typeface="Times New Roman" panose="02020603050405020304" pitchFamily="18" charset="0"/>
                    <a:cs typeface="Times New Roman" panose="02020603050405020304" pitchFamily="18" charset="0"/>
                  </a:rPr>
                  <a:t>for every </a:t>
                </a:r>
                <a14:m>
                  <m:oMath xmlns:m="http://schemas.openxmlformats.org/officeDocument/2006/math">
                    <m:r>
                      <a:rPr lang="en-US" altLang="zh-CN" i="1">
                        <a:latin typeface="Cambria Math"/>
                      </a:rPr>
                      <m:t>𝑎</m:t>
                    </m:r>
                    <m:r>
                      <a:rPr lang="en-US" altLang="zh-CN" i="1">
                        <a:latin typeface="Cambria Math"/>
                        <a:ea typeface="Cambria Math"/>
                      </a:rPr>
                      <m:t>∈</m:t>
                    </m:r>
                    <m:sSub>
                      <m:sSubPr>
                        <m:ctrlPr>
                          <a:rPr lang="en-US" altLang="zh-CN" i="1" smtClean="0">
                            <a:latin typeface="Cambria Math"/>
                            <a:ea typeface="Cambria Math"/>
                          </a:rPr>
                        </m:ctrlPr>
                      </m:sSubPr>
                      <m:e>
                        <m:r>
                          <a:rPr lang="en-US" altLang="zh-CN" b="0" i="1" smtClean="0">
                            <a:latin typeface="Cambria Math"/>
                            <a:ea typeface="Cambria Math"/>
                          </a:rPr>
                          <m:t>𝑍</m:t>
                        </m:r>
                      </m:e>
                      <m:sub>
                        <m:r>
                          <a:rPr lang="en-US" altLang="zh-CN" b="0" i="1" smtClean="0">
                            <a:latin typeface="Cambria Math"/>
                            <a:ea typeface="Cambria Math"/>
                          </a:rPr>
                          <m:t>𝑝</m:t>
                        </m:r>
                      </m:sub>
                    </m:sSub>
                    <m:r>
                      <a:rPr lang="en-US" altLang="zh-CN" i="1">
                        <a:latin typeface="Cambria Math"/>
                        <a:ea typeface="Cambria Math"/>
                      </a:rPr>
                      <m:t> </m:t>
                    </m:r>
                  </m:oMath>
                </a14:m>
                <a:r>
                  <a:rPr lang="en-US" altLang="zh-CN" dirty="0" smtClean="0">
                    <a:latin typeface="Times New Roman" panose="02020603050405020304" pitchFamily="18" charset="0"/>
                    <a:cs typeface="Times New Roman" panose="02020603050405020304" pitchFamily="18" charset="0"/>
                  </a:rPr>
                  <a:t>we </a:t>
                </a:r>
                <a:r>
                  <a:rPr lang="en-US" altLang="zh-CN" dirty="0">
                    <a:latin typeface="Times New Roman" panose="02020603050405020304" pitchFamily="18" charset="0"/>
                    <a:cs typeface="Times New Roman" panose="02020603050405020304" pitchFamily="18" charset="0"/>
                  </a:rPr>
                  <a:t>have </a:t>
                </a:r>
                <a:r>
                  <a:rPr lang="en-US" altLang="zh-CN" i="1" dirty="0" smtClean="0">
                    <a:latin typeface="Times New Roman" panose="02020603050405020304" pitchFamily="18" charset="0"/>
                    <a:cs typeface="Times New Roman" panose="02020603050405020304" pitchFamily="18" charset="0"/>
                  </a:rPr>
                  <a:t>a</a:t>
                </a:r>
                <a:r>
                  <a:rPr lang="en-US" altLang="zh-CN" i="1" baseline="50000" dirty="0" smtClean="0">
                    <a:latin typeface="Times New Roman" panose="02020603050405020304" pitchFamily="18" charset="0"/>
                    <a:cs typeface="Times New Roman" panose="02020603050405020304" pitchFamily="18" charset="0"/>
                  </a:rPr>
                  <a:t>p</a:t>
                </a:r>
                <a:r>
                  <a:rPr lang="en-US" altLang="zh-CN" i="1" baseline="50000" dirty="0">
                    <a:latin typeface="Times New Roman" panose="02020603050405020304" pitchFamily="18" charset="0"/>
                    <a:cs typeface="Times New Roman" panose="02020603050405020304" pitchFamily="18" charset="0"/>
                  </a:rPr>
                  <a:t>−1 </a:t>
                </a:r>
                <a:r>
                  <a:rPr lang="en-US" altLang="zh-CN" dirty="0" smtClean="0">
                    <a:latin typeface="Times New Roman" panose="02020603050405020304" pitchFamily="18" charset="0"/>
                    <a:cs typeface="Times New Roman" panose="02020603050405020304" pitchFamily="18" charset="0"/>
                  </a:rPr>
                  <a:t>mod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a:t>
                </a:r>
              </a:p>
              <a:p>
                <a:pPr lvl="1"/>
                <a:r>
                  <a:rPr lang="en-US" altLang="zh-CN" i="1" dirty="0" err="1" smtClean="0">
                    <a:latin typeface="Times New Roman" panose="02020603050405020304" pitchFamily="18" charset="0"/>
                    <a:cs typeface="Times New Roman" panose="02020603050405020304" pitchFamily="18" charset="0"/>
                  </a:rPr>
                  <a:t>a</a:t>
                </a:r>
                <a:r>
                  <a:rPr lang="en-US" altLang="zh-CN" i="1" baseline="50000" dirty="0" err="1" smtClean="0">
                    <a:latin typeface="Times New Roman" panose="02020603050405020304" pitchFamily="18" charset="0"/>
                    <a:cs typeface="Times New Roman" panose="02020603050405020304" pitchFamily="18" charset="0"/>
                  </a:rPr>
                  <a:t>p</a:t>
                </a:r>
                <a:r>
                  <a:rPr lang="en-US" altLang="zh-CN" i="1" baseline="50000"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mod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 </a:t>
                </a:r>
                <a:r>
                  <a:rPr lang="en-US" altLang="zh-CN" i="1" dirty="0" smtClean="0">
                    <a:latin typeface="Times New Roman" panose="02020603050405020304" pitchFamily="18" charset="0"/>
                    <a:cs typeface="Times New Roman" panose="02020603050405020304" pitchFamily="18" charset="0"/>
                  </a:rPr>
                  <a:t>a</a:t>
                </a:r>
              </a:p>
              <a:p>
                <a:pPr lvl="1"/>
                <a:r>
                  <a:rPr lang="en-US" altLang="zh-CN" i="1" dirty="0" smtClean="0">
                    <a:latin typeface="Times New Roman" panose="02020603050405020304" pitchFamily="18" charset="0"/>
                    <a:cs typeface="Times New Roman" panose="02020603050405020304" pitchFamily="18" charset="0"/>
                  </a:rPr>
                  <a:t>a</a:t>
                </a:r>
                <a:r>
                  <a:rPr lang="en-US" altLang="zh-CN" i="1" baseline="50000" dirty="0" smtClean="0">
                    <a:latin typeface="Times New Roman" panose="02020603050405020304" pitchFamily="18" charset="0"/>
                    <a:cs typeface="Times New Roman" panose="02020603050405020304" pitchFamily="18" charset="0"/>
                  </a:rPr>
                  <a:t>−</a:t>
                </a:r>
                <a:r>
                  <a:rPr lang="en-US" altLang="zh-CN" i="1" baseline="50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mod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a</a:t>
                </a:r>
                <a:r>
                  <a:rPr lang="en-US" altLang="zh-CN" i="1" baseline="50000" dirty="0">
                    <a:latin typeface="Times New Roman" panose="02020603050405020304" pitchFamily="18" charset="0"/>
                    <a:cs typeface="Times New Roman" panose="02020603050405020304" pitchFamily="18" charset="0"/>
                  </a:rPr>
                  <a:t>p</a:t>
                </a:r>
                <a:r>
                  <a:rPr lang="en-US" altLang="zh-CN" i="1" baseline="50000" dirty="0" smtClean="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mod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Application: generate a random large prime</a:t>
                </a:r>
              </a:p>
              <a:p>
                <a:pPr lvl="1"/>
                <a:r>
                  <a:rPr lang="en-US" altLang="zh-CN" dirty="0" smtClean="0"/>
                  <a:t>Step 1: choose a random integer</a:t>
                </a:r>
              </a:p>
              <a:p>
                <a:pPr lvl="1"/>
                <a:r>
                  <a:rPr lang="en-US" altLang="zh-CN" dirty="0" smtClean="0"/>
                  <a:t>Step 2: test if </a:t>
                </a:r>
                <a:r>
                  <a:rPr lang="en-US" altLang="zh-CN" i="1" dirty="0" smtClean="0"/>
                  <a:t>2</a:t>
                </a:r>
                <a:r>
                  <a:rPr lang="en-US" altLang="zh-CN" i="1" baseline="50000" dirty="0"/>
                  <a:t>p</a:t>
                </a:r>
                <a:r>
                  <a:rPr lang="en-US" altLang="zh-CN" i="1" baseline="50000" dirty="0" smtClean="0"/>
                  <a:t>−1 </a:t>
                </a:r>
                <a:r>
                  <a:rPr lang="en-US" altLang="zh-CN" dirty="0" smtClean="0"/>
                  <a:t>mod p =1. if not </a:t>
                </a:r>
                <a:r>
                  <a:rPr lang="en-US" altLang="zh-CN" dirty="0" err="1" smtClean="0"/>
                  <a:t>goto</a:t>
                </a:r>
                <a:r>
                  <a:rPr lang="en-US" altLang="zh-CN" dirty="0" smtClean="0"/>
                  <a:t> step 1</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955" r="-754" b="-92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72940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anose="02020603050405020304" pitchFamily="18" charset="0"/>
                <a:cs typeface="Times New Roman" panose="02020603050405020304" pitchFamily="18" charset="0"/>
              </a:rPr>
              <a:t>Euler’s Theorem</a:t>
            </a:r>
            <a:endParaRPr lang="zh-CN" altLang="en-US" dirty="0">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z="2800" b="1" dirty="0" smtClean="0">
                    <a:latin typeface="Times New Roman" panose="02020603050405020304" pitchFamily="18" charset="0"/>
                    <a:cs typeface="Times New Roman" panose="02020603050405020304" pitchFamily="18" charset="0"/>
                  </a:rPr>
                  <a:t>Euler’s Theorem</a:t>
                </a:r>
                <a:r>
                  <a:rPr lang="en-US" altLang="zh-CN" sz="2800" dirty="0">
                    <a:latin typeface="Times New Roman" panose="02020603050405020304" pitchFamily="18" charset="0"/>
                    <a:cs typeface="Times New Roman" panose="02020603050405020304" pitchFamily="18" charset="0"/>
                  </a:rPr>
                  <a:t>: For every integer </a:t>
                </a:r>
                <a14:m>
                  <m:oMath xmlns:m="http://schemas.openxmlformats.org/officeDocument/2006/math">
                    <m:r>
                      <a:rPr lang="en-US" altLang="zh-CN" sz="2800" b="0" i="1" smtClean="0">
                        <a:latin typeface="Cambria Math"/>
                        <a:cs typeface="Times New Roman" panose="02020603050405020304" pitchFamily="18" charset="0"/>
                      </a:rPr>
                      <m:t>𝑎</m:t>
                    </m:r>
                    <m:r>
                      <a:rPr lang="en-US" altLang="zh-CN" sz="2800" b="0" i="1" smtClean="0">
                        <a:latin typeface="Cambria Math"/>
                        <a:ea typeface="Cambria Math"/>
                      </a:rPr>
                      <m:t>∈</m:t>
                    </m:r>
                    <m:sSup>
                      <m:sSupPr>
                        <m:ctrlPr>
                          <a:rPr lang="en-US" altLang="zh-CN" sz="2800" b="0" i="1" smtClean="0">
                            <a:latin typeface="Cambria Math"/>
                            <a:ea typeface="Cambria Math"/>
                          </a:rPr>
                        </m:ctrlPr>
                      </m:sSupPr>
                      <m:e>
                        <m:sSubSup>
                          <m:sSubSupPr>
                            <m:ctrlPr>
                              <a:rPr lang="en-US" altLang="zh-CN" sz="2800" i="1">
                                <a:latin typeface="Cambria Math"/>
                                <a:ea typeface="Cambria Math"/>
                              </a:rPr>
                            </m:ctrlPr>
                          </m:sSubSupPr>
                          <m:e>
                            <m:r>
                              <a:rPr lang="en-US" altLang="zh-CN" sz="2800" i="1">
                                <a:latin typeface="Cambria Math"/>
                                <a:ea typeface="Cambria Math"/>
                              </a:rPr>
                              <m:t>𝑍</m:t>
                            </m:r>
                          </m:e>
                          <m:sub>
                            <m:r>
                              <a:rPr lang="en-US" altLang="zh-CN" sz="2800" i="1">
                                <a:latin typeface="Cambria Math"/>
                                <a:ea typeface="Cambria Math"/>
                              </a:rPr>
                              <m:t>𝑛</m:t>
                            </m:r>
                          </m:sub>
                          <m:sup/>
                        </m:sSubSup>
                      </m:e>
                      <m:sup>
                        <m:r>
                          <a:rPr lang="en-US" altLang="zh-CN" sz="2800" b="0" i="1" smtClean="0">
                            <a:latin typeface="Cambria Math"/>
                            <a:ea typeface="Cambria Math"/>
                          </a:rPr>
                          <m:t>∗</m:t>
                        </m:r>
                      </m:sup>
                    </m:sSup>
                  </m:oMath>
                </a14:m>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and </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that are relatively prime, </a:t>
                </a:r>
                <a:endParaRPr lang="en-US" altLang="zh-CN" sz="2800" dirty="0" smtClean="0">
                  <a:latin typeface="Times New Roman" panose="02020603050405020304" pitchFamily="18" charset="0"/>
                  <a:cs typeface="Times New Roman" panose="02020603050405020304" pitchFamily="18" charset="0"/>
                </a:endParaRPr>
              </a:p>
              <a:p>
                <a:pPr marL="82550" indent="0" algn="ctr">
                  <a:buNone/>
                </a:pPr>
                <a:r>
                  <a:rPr lang="en-US" altLang="zh-CN" sz="2800" i="1" dirty="0" smtClean="0">
                    <a:latin typeface="Times New Roman" panose="02020603050405020304" pitchFamily="18" charset="0"/>
                    <a:cs typeface="Times New Roman" panose="02020603050405020304" pitchFamily="18" charset="0"/>
                  </a:rPr>
                  <a:t>a</a:t>
                </a:r>
                <a:r>
                  <a:rPr lang="en-US" altLang="zh-CN" sz="2800" i="1" baseline="50000" dirty="0" smtClean="0">
                    <a:latin typeface="Times New Roman" panose="02020603050405020304" pitchFamily="18" charset="0"/>
                    <a:cs typeface="Times New Roman" panose="02020603050405020304" pitchFamily="18" charset="0"/>
                  </a:rPr>
                  <a:t>φ(n</a:t>
                </a:r>
                <a:r>
                  <a:rPr lang="en-US" altLang="zh-CN" sz="2800" i="1" baseline="50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mod </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 </a:t>
                </a:r>
                <a:r>
                  <a:rPr lang="en-US" altLang="zh-CN" sz="2800" dirty="0" smtClean="0">
                    <a:latin typeface="Times New Roman" panose="02020603050405020304" pitchFamily="18" charset="0"/>
                    <a:cs typeface="Times New Roman" panose="02020603050405020304" pitchFamily="18" charset="0"/>
                  </a:rPr>
                  <a:t>1</a:t>
                </a:r>
              </a:p>
              <a:p>
                <a:endParaRPr lang="en-US" altLang="zh-CN" sz="2000" b="1" dirty="0" smtClean="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r>
                  <a:rPr lang="en-US" altLang="zh-CN" sz="2000" b="1" dirty="0" smtClean="0">
                    <a:latin typeface="Times New Roman" panose="02020603050405020304" pitchFamily="18" charset="0"/>
                    <a:cs typeface="Times New Roman" panose="02020603050405020304" pitchFamily="18" charset="0"/>
                  </a:rPr>
                  <a:t>Example</a:t>
                </a:r>
                <a:r>
                  <a:rPr lang="en-US" altLang="zh-CN" sz="2000" dirty="0">
                    <a:latin typeface="Times New Roman" panose="02020603050405020304" pitchFamily="18" charset="0"/>
                    <a:cs typeface="Times New Roman" panose="02020603050405020304" pitchFamily="18" charset="0"/>
                  </a:rPr>
                  <a:t>: Let </a:t>
                </a:r>
                <a:r>
                  <a:rPr lang="en-US" altLang="zh-CN" sz="2000" i="1"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 = 3 and </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 10. Then </a:t>
                </a:r>
                <a:endParaRPr lang="en-US" altLang="zh-CN" sz="2000" dirty="0" smtClean="0">
                  <a:latin typeface="Times New Roman" panose="02020603050405020304" pitchFamily="18" charset="0"/>
                  <a:cs typeface="Times New Roman" panose="02020603050405020304" pitchFamily="18" charset="0"/>
                </a:endParaRPr>
              </a:p>
              <a:p>
                <a:pPr marL="82550" indent="0" algn="ctr">
                  <a:buNone/>
                </a:pPr>
                <a:r>
                  <a:rPr lang="en-US" altLang="zh-CN" sz="2000" i="1" dirty="0" smtClean="0">
                    <a:latin typeface="Times New Roman" panose="02020603050405020304" pitchFamily="18" charset="0"/>
                    <a:cs typeface="Times New Roman" panose="02020603050405020304" pitchFamily="18" charset="0"/>
                  </a:rPr>
                  <a:t>φ</a:t>
                </a:r>
                <a:r>
                  <a:rPr lang="en-US" altLang="zh-CN" sz="2000" dirty="0" smtClean="0">
                    <a:latin typeface="Times New Roman" panose="02020603050405020304" pitchFamily="18" charset="0"/>
                    <a:cs typeface="Times New Roman" panose="02020603050405020304" pitchFamily="18" charset="0"/>
                  </a:rPr>
                  <a:t>(10</a:t>
                </a:r>
                <a:r>
                  <a:rPr lang="en-US" altLang="zh-CN" sz="2000" dirty="0">
                    <a:latin typeface="Times New Roman" panose="02020603050405020304" pitchFamily="18" charset="0"/>
                    <a:cs typeface="Times New Roman" panose="02020603050405020304" pitchFamily="18" charset="0"/>
                  </a:rPr>
                  <a:t>) = 4 </a:t>
                </a:r>
                <a:endParaRPr lang="en-US" altLang="zh-CN" sz="2000" dirty="0" smtClean="0">
                  <a:latin typeface="Times New Roman" panose="02020603050405020304" pitchFamily="18" charset="0"/>
                  <a:cs typeface="Times New Roman" panose="02020603050405020304" pitchFamily="18" charset="0"/>
                </a:endParaRPr>
              </a:p>
              <a:p>
                <a:pPr marL="82550" indent="0">
                  <a:buNone/>
                </a:pPr>
                <a:r>
                  <a:rPr lang="en-US" altLang="zh-CN" sz="2000" dirty="0" smtClean="0">
                    <a:latin typeface="Times New Roman" panose="02020603050405020304" pitchFamily="18" charset="0"/>
                    <a:cs typeface="Times New Roman" panose="02020603050405020304" pitchFamily="18" charset="0"/>
                  </a:rPr>
                  <a:t>and</a:t>
                </a:r>
              </a:p>
              <a:p>
                <a:pPr marL="82550" indent="0" algn="ctr">
                  <a:buNone/>
                </a:pPr>
                <a:r>
                  <a:rPr lang="en-US" altLang="zh-CN" sz="2000"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a</a:t>
                </a:r>
                <a:r>
                  <a:rPr lang="en-US" altLang="zh-CN" sz="2000" i="1" baseline="50000" dirty="0">
                    <a:latin typeface="Times New Roman" panose="02020603050405020304" pitchFamily="18" charset="0"/>
                    <a:cs typeface="Times New Roman" panose="02020603050405020304" pitchFamily="18" charset="0"/>
                  </a:rPr>
                  <a:t>φ(n) </a:t>
                </a:r>
                <a:r>
                  <a:rPr lang="en-US" altLang="zh-CN" sz="2000" dirty="0" smtClean="0">
                    <a:latin typeface="Times New Roman" panose="02020603050405020304" pitchFamily="18" charset="0"/>
                    <a:cs typeface="Times New Roman" panose="02020603050405020304" pitchFamily="18" charset="0"/>
                  </a:rPr>
                  <a:t>mod </a:t>
                </a:r>
                <a:r>
                  <a:rPr lang="en-US" altLang="zh-CN" sz="2000" dirty="0">
                    <a:latin typeface="Times New Roman" panose="02020603050405020304" pitchFamily="18" charset="0"/>
                    <a:cs typeface="Times New Roman" panose="02020603050405020304" pitchFamily="18" charset="0"/>
                  </a:rPr>
                  <a:t>10 = 34 mod 10 = 81 mod 10 = </a:t>
                </a:r>
                <a:r>
                  <a:rPr lang="en-US" altLang="zh-CN" sz="2000" dirty="0" smtClean="0">
                    <a:latin typeface="Times New Roman" panose="02020603050405020304" pitchFamily="18" charset="0"/>
                    <a:cs typeface="Times New Roman" panose="02020603050405020304" pitchFamily="18" charset="0"/>
                  </a:rPr>
                  <a:t>1</a:t>
                </a:r>
              </a:p>
              <a:p>
                <a:endParaRPr lang="en-US" altLang="zh-CN" sz="2000" i="1" dirty="0" smtClean="0">
                  <a:latin typeface="Times New Roman" panose="02020603050405020304" pitchFamily="18" charset="0"/>
                  <a:cs typeface="Times New Roman" panose="02020603050405020304" pitchFamily="18" charset="0"/>
                </a:endParaRPr>
              </a:p>
              <a:p>
                <a:r>
                  <a:rPr lang="en-US" altLang="zh-CN" sz="2000" i="1" dirty="0" smtClean="0">
                    <a:latin typeface="Times New Roman" panose="02020603050405020304" pitchFamily="18" charset="0"/>
                    <a:cs typeface="Times New Roman" panose="02020603050405020304" pitchFamily="18" charset="0"/>
                  </a:rPr>
                  <a:t>a</a:t>
                </a:r>
                <a:r>
                  <a:rPr lang="en-US" altLang="zh-CN" sz="2000" i="1" baseline="42000" dirty="0" smtClean="0">
                    <a:latin typeface="Times New Roman" panose="02020603050405020304" pitchFamily="18" charset="0"/>
                    <a:cs typeface="Times New Roman" panose="02020603050405020304" pitchFamily="18" charset="0"/>
                  </a:rPr>
                  <a:t>k</a:t>
                </a:r>
                <a:r>
                  <a:rPr lang="en-US" altLang="zh-CN" sz="2000" i="1" baseline="50000" dirty="0" smtClean="0">
                    <a:latin typeface="Times New Roman" panose="02020603050405020304" pitchFamily="18" charset="0"/>
                    <a:cs typeface="Times New Roman" panose="02020603050405020304" pitchFamily="18" charset="0"/>
                  </a:rPr>
                  <a:t>φ(n)+1 </a:t>
                </a:r>
                <a:r>
                  <a:rPr lang="en-US" altLang="zh-CN" sz="2000" dirty="0">
                    <a:latin typeface="Times New Roman" panose="02020603050405020304" pitchFamily="18" charset="0"/>
                    <a:cs typeface="Times New Roman" panose="02020603050405020304" pitchFamily="18" charset="0"/>
                  </a:rPr>
                  <a:t>mod </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 </a:t>
                </a:r>
                <a:r>
                  <a:rPr lang="en-US" altLang="zh-CN" sz="2000" i="1" dirty="0" smtClean="0">
                    <a:latin typeface="Times New Roman" panose="02020603050405020304" pitchFamily="18" charset="0"/>
                    <a:cs typeface="Times New Roman" panose="02020603050405020304" pitchFamily="18" charset="0"/>
                  </a:rPr>
                  <a:t>a </a:t>
                </a:r>
                <a:r>
                  <a:rPr lang="en-US" altLang="zh-CN" sz="2000" dirty="0" smtClean="0">
                    <a:latin typeface="Times New Roman" panose="02020603050405020304" pitchFamily="18" charset="0"/>
                    <a:cs typeface="Times New Roman" panose="02020603050405020304" pitchFamily="18" charset="0"/>
                  </a:rPr>
                  <a:t>mod</a:t>
                </a:r>
                <a:r>
                  <a:rPr lang="en-US" altLang="zh-CN" sz="2000" i="1" dirty="0" smtClean="0">
                    <a:latin typeface="Times New Roman" panose="02020603050405020304" pitchFamily="18" charset="0"/>
                    <a:cs typeface="Times New Roman" panose="02020603050405020304" pitchFamily="18" charset="0"/>
                  </a:rPr>
                  <a:t> n</a:t>
                </a:r>
              </a:p>
              <a:p>
                <a:r>
                  <a:rPr lang="en-US" altLang="zh-CN" sz="2000" i="1" dirty="0">
                    <a:latin typeface="Times New Roman" panose="02020603050405020304" pitchFamily="18" charset="0"/>
                    <a:cs typeface="Times New Roman" panose="02020603050405020304" pitchFamily="18" charset="0"/>
                  </a:rPr>
                  <a:t>a</a:t>
                </a:r>
                <a:r>
                  <a:rPr lang="en-US" altLang="zh-CN" sz="2000" i="1" baseline="50000" dirty="0">
                    <a:latin typeface="Times New Roman" panose="02020603050405020304" pitchFamily="18" charset="0"/>
                    <a:cs typeface="Times New Roman" panose="02020603050405020304" pitchFamily="18" charset="0"/>
                  </a:rPr>
                  <a:t>−1 </a:t>
                </a:r>
                <a:r>
                  <a:rPr lang="en-US" altLang="zh-CN" sz="2000" dirty="0">
                    <a:latin typeface="Times New Roman" panose="02020603050405020304" pitchFamily="18" charset="0"/>
                    <a:cs typeface="Times New Roman" panose="02020603050405020304" pitchFamily="18" charset="0"/>
                  </a:rPr>
                  <a:t>mod </a:t>
                </a:r>
                <a:r>
                  <a:rPr lang="en-US" altLang="zh-CN" sz="2000" i="1"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 = </a:t>
                </a:r>
                <a:r>
                  <a:rPr lang="en-US" altLang="zh-CN" sz="2000" i="1" dirty="0" smtClean="0">
                    <a:latin typeface="Times New Roman" panose="02020603050405020304" pitchFamily="18" charset="0"/>
                    <a:cs typeface="Times New Roman" panose="02020603050405020304" pitchFamily="18" charset="0"/>
                  </a:rPr>
                  <a:t>a</a:t>
                </a:r>
                <a:r>
                  <a:rPr lang="en-US" altLang="zh-CN" sz="2000" i="1" baseline="50000" dirty="0">
                    <a:latin typeface="Times New Roman" panose="02020603050405020304" pitchFamily="18" charset="0"/>
                    <a:cs typeface="Times New Roman" panose="02020603050405020304" pitchFamily="18" charset="0"/>
                  </a:rPr>
                  <a:t>φ(n) </a:t>
                </a:r>
                <a:r>
                  <a:rPr lang="en-US" altLang="zh-CN" sz="2000" i="1" baseline="50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mod </a:t>
                </a:r>
                <a:r>
                  <a:rPr lang="en-US" altLang="zh-CN" sz="2000" i="1" dirty="0">
                    <a:latin typeface="Times New Roman" panose="02020603050405020304" pitchFamily="18" charset="0"/>
                    <a:cs typeface="Times New Roman" panose="02020603050405020304" pitchFamily="18" charset="0"/>
                  </a:rPr>
                  <a:t>p</a:t>
                </a:r>
              </a:p>
              <a:p>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397" b="-142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232255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effectLst/>
                <a:latin typeface="Times New Roman" panose="02020603050405020304" pitchFamily="18" charset="0"/>
                <a:cs typeface="Times New Roman" panose="02020603050405020304" pitchFamily="18" charset="0"/>
              </a:rPr>
              <a:t>The RSA Public-Key Cryptosystem</a:t>
            </a:r>
            <a:endParaRPr lang="zh-CN" altLang="en-US" sz="36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Plaintext space: </a:t>
            </a:r>
            <a:r>
              <a:rPr lang="en-US" altLang="zh-CN" sz="2400" i="1" dirty="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 = {0, 1}∗. </a:t>
            </a:r>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Ciphertext </a:t>
            </a:r>
            <a:r>
              <a:rPr lang="en-US" altLang="zh-CN" sz="2400" dirty="0">
                <a:latin typeface="Times New Roman" panose="02020603050405020304" pitchFamily="18" charset="0"/>
                <a:cs typeface="Times New Roman" panose="02020603050405020304" pitchFamily="18" charset="0"/>
              </a:rPr>
              <a:t>space:</a:t>
            </a:r>
            <a:r>
              <a:rPr lang="en-US" altLang="zh-CN" sz="2400" i="1" dirty="0">
                <a:latin typeface="Times New Roman" panose="02020603050405020304" pitchFamily="18" charset="0"/>
                <a:cs typeface="Times New Roman" panose="02020603050405020304" pitchFamily="18" charset="0"/>
              </a:rPr>
              <a:t> C </a:t>
            </a:r>
            <a:r>
              <a:rPr lang="en-US" altLang="zh-CN" sz="2400" dirty="0">
                <a:latin typeface="Times New Roman" panose="02020603050405020304" pitchFamily="18" charset="0"/>
                <a:cs typeface="Times New Roman" panose="02020603050405020304" pitchFamily="18" charset="0"/>
              </a:rPr>
              <a:t>= {0, 1}∗. </a:t>
            </a:r>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Binary </a:t>
            </a:r>
            <a:r>
              <a:rPr lang="en-US" altLang="zh-CN" sz="2400" dirty="0">
                <a:latin typeface="Times New Roman" panose="02020603050405020304" pitchFamily="18" charset="0"/>
                <a:cs typeface="Times New Roman" panose="02020603050405020304" pitchFamily="18" charset="0"/>
              </a:rPr>
              <a:t>representation and integers: A binary block </a:t>
            </a:r>
            <a:endParaRPr lang="en-US" altLang="zh-CN" sz="2400" dirty="0" smtClean="0">
              <a:latin typeface="Times New Roman" panose="02020603050405020304" pitchFamily="18" charset="0"/>
              <a:cs typeface="Times New Roman" panose="02020603050405020304" pitchFamily="18" charset="0"/>
            </a:endParaRPr>
          </a:p>
          <a:p>
            <a:pPr marL="82550" indent="0" algn="ctr">
              <a:buNone/>
            </a:pPr>
            <a:r>
              <a:rPr lang="en-US" altLang="zh-CN" sz="2400" i="1" dirty="0" smtClean="0">
                <a:latin typeface="Times New Roman" panose="02020603050405020304" pitchFamily="18" charset="0"/>
                <a:cs typeface="Times New Roman" panose="02020603050405020304" pitchFamily="18" charset="0"/>
              </a:rPr>
              <a:t>M</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m</a:t>
            </a:r>
            <a:r>
              <a:rPr lang="en-US" altLang="zh-CN" sz="2400" i="1" baseline="-25000" dirty="0">
                <a:latin typeface="Times New Roman" panose="02020603050405020304" pitchFamily="18" charset="0"/>
                <a:cs typeface="Times New Roman" panose="02020603050405020304" pitchFamily="18" charset="0"/>
              </a:rPr>
              <a:t>0</a:t>
            </a:r>
            <a:r>
              <a:rPr lang="en-US" altLang="zh-CN" sz="2400" i="1" dirty="0">
                <a:latin typeface="Times New Roman" panose="02020603050405020304" pitchFamily="18" charset="0"/>
                <a:cs typeface="Times New Roman" panose="02020603050405020304" pitchFamily="18" charset="0"/>
              </a:rPr>
              <a:t>m</a:t>
            </a:r>
            <a:r>
              <a:rPr lang="en-US" altLang="zh-CN" sz="2400" i="1" baseline="-25000" dirty="0">
                <a:latin typeface="Times New Roman" panose="02020603050405020304" pitchFamily="18" charset="0"/>
                <a:cs typeface="Times New Roman" panose="02020603050405020304" pitchFamily="18" charset="0"/>
              </a:rPr>
              <a:t>1</a:t>
            </a:r>
            <a:r>
              <a:rPr lang="en-US" altLang="zh-CN" sz="2400" i="1" dirty="0">
                <a:latin typeface="Times New Roman" panose="02020603050405020304" pitchFamily="18" charset="0"/>
                <a:cs typeface="Times New Roman" panose="02020603050405020304" pitchFamily="18" charset="0"/>
              </a:rPr>
              <a:t> · · · m</a:t>
            </a:r>
            <a:r>
              <a:rPr lang="en-US" altLang="zh-CN" sz="2400" i="1" baseline="-25000" dirty="0">
                <a:latin typeface="Times New Roman" panose="02020603050405020304" pitchFamily="18" charset="0"/>
                <a:cs typeface="Times New Roman" panose="02020603050405020304" pitchFamily="18" charset="0"/>
              </a:rPr>
              <a:t>k−1 </a:t>
            </a:r>
            <a:endParaRPr lang="en-US" altLang="zh-CN" sz="2400" i="1" baseline="-25000" dirty="0" smtClean="0">
              <a:latin typeface="Times New Roman" panose="02020603050405020304" pitchFamily="18" charset="0"/>
              <a:cs typeface="Times New Roman" panose="02020603050405020304" pitchFamily="18" charset="0"/>
            </a:endParaRPr>
          </a:p>
          <a:p>
            <a:pPr marL="82550" indent="0">
              <a:buNone/>
            </a:pPr>
            <a:r>
              <a:rPr lang="en-US" altLang="zh-CN" sz="2400" dirty="0" smtClean="0">
                <a:latin typeface="Times New Roman" panose="02020603050405020304" pitchFamily="18" charset="0"/>
                <a:cs typeface="Times New Roman" panose="02020603050405020304" pitchFamily="18" charset="0"/>
              </a:rPr>
              <a:t>is </a:t>
            </a:r>
            <a:r>
              <a:rPr lang="en-US" altLang="zh-CN" sz="2400" dirty="0">
                <a:latin typeface="Times New Roman" panose="02020603050405020304" pitchFamily="18" charset="0"/>
                <a:cs typeface="Times New Roman" panose="02020603050405020304" pitchFamily="18" charset="0"/>
              </a:rPr>
              <a:t>identified with integer </a:t>
            </a:r>
            <a:endParaRPr lang="en-US" altLang="zh-CN" sz="2400" dirty="0" smtClean="0">
              <a:latin typeface="Times New Roman" panose="02020603050405020304" pitchFamily="18" charset="0"/>
              <a:cs typeface="Times New Roman" panose="02020603050405020304" pitchFamily="18" charset="0"/>
            </a:endParaRPr>
          </a:p>
          <a:p>
            <a:pPr marL="82550" indent="0" algn="ctr">
              <a:buNone/>
            </a:pPr>
            <a:r>
              <a:rPr lang="en-US" altLang="zh-CN" sz="2400" i="1" dirty="0" smtClean="0">
                <a:latin typeface="Times New Roman" panose="02020603050405020304" pitchFamily="18" charset="0"/>
                <a:cs typeface="Times New Roman" panose="02020603050405020304" pitchFamily="18" charset="0"/>
              </a:rPr>
              <a:t>m</a:t>
            </a:r>
            <a:r>
              <a:rPr lang="en-US" altLang="zh-CN" sz="2400" i="1" baseline="-25000" dirty="0" smtClean="0">
                <a:latin typeface="Times New Roman" panose="02020603050405020304" pitchFamily="18" charset="0"/>
                <a:cs typeface="Times New Roman" panose="02020603050405020304" pitchFamily="18" charset="0"/>
              </a:rPr>
              <a:t>0</a:t>
            </a:r>
            <a:r>
              <a:rPr lang="en-US" altLang="zh-CN" sz="2400" i="1" dirty="0" smtClean="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 m</a:t>
            </a:r>
            <a:r>
              <a:rPr lang="en-US" altLang="zh-CN" sz="2400" i="1" baseline="-25000" dirty="0">
                <a:latin typeface="Times New Roman" panose="02020603050405020304" pitchFamily="18" charset="0"/>
                <a:cs typeface="Times New Roman" panose="02020603050405020304" pitchFamily="18" charset="0"/>
              </a:rPr>
              <a:t>1</a:t>
            </a:r>
            <a:r>
              <a:rPr lang="en-US" altLang="zh-CN" sz="2400" i="1" dirty="0">
                <a:latin typeface="Times New Roman" panose="02020603050405020304" pitchFamily="18" charset="0"/>
                <a:cs typeface="Times New Roman" panose="02020603050405020304" pitchFamily="18" charset="0"/>
              </a:rPr>
              <a:t>2 + m</a:t>
            </a:r>
            <a:r>
              <a:rPr lang="en-US" altLang="zh-CN" sz="2400" i="1" baseline="-25000" dirty="0">
                <a:latin typeface="Times New Roman" panose="02020603050405020304" pitchFamily="18" charset="0"/>
                <a:cs typeface="Times New Roman" panose="02020603050405020304" pitchFamily="18" charset="0"/>
              </a:rPr>
              <a:t>2</a:t>
            </a:r>
            <a:r>
              <a:rPr lang="en-US" altLang="zh-CN" sz="2400" i="1" dirty="0">
                <a:latin typeface="Times New Roman" panose="02020603050405020304" pitchFamily="18" charset="0"/>
                <a:cs typeface="Times New Roman" panose="02020603050405020304" pitchFamily="18" charset="0"/>
              </a:rPr>
              <a:t>2</a:t>
            </a:r>
            <a:r>
              <a:rPr lang="en-US" altLang="zh-CN" sz="2400" i="1" baseline="30000" dirty="0">
                <a:latin typeface="Times New Roman" panose="02020603050405020304" pitchFamily="18" charset="0"/>
                <a:cs typeface="Times New Roman" panose="02020603050405020304" pitchFamily="18" charset="0"/>
              </a:rPr>
              <a:t>2</a:t>
            </a:r>
            <a:r>
              <a:rPr lang="en-US" altLang="zh-CN" sz="2400"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 · · + </a:t>
            </a:r>
            <a:r>
              <a:rPr lang="en-US" altLang="zh-CN" sz="2400" i="1" dirty="0">
                <a:latin typeface="Times New Roman" panose="02020603050405020304" pitchFamily="18" charset="0"/>
                <a:cs typeface="Times New Roman" panose="02020603050405020304" pitchFamily="18" charset="0"/>
              </a:rPr>
              <a:t>m</a:t>
            </a:r>
            <a:r>
              <a:rPr lang="en-US" altLang="zh-CN" sz="2400" i="1" baseline="-25000" dirty="0">
                <a:latin typeface="Times New Roman" panose="02020603050405020304" pitchFamily="18" charset="0"/>
                <a:cs typeface="Times New Roman" panose="02020603050405020304" pitchFamily="18" charset="0"/>
              </a:rPr>
              <a:t>k−1</a:t>
            </a:r>
            <a:r>
              <a:rPr lang="en-US" altLang="zh-CN" sz="2400" i="1" dirty="0">
                <a:latin typeface="Times New Roman" panose="02020603050405020304" pitchFamily="18" charset="0"/>
                <a:cs typeface="Times New Roman" panose="02020603050405020304" pitchFamily="18" charset="0"/>
              </a:rPr>
              <a:t>2</a:t>
            </a:r>
            <a:r>
              <a:rPr lang="en-US" altLang="zh-CN" sz="2400" i="1" baseline="30000" dirty="0">
                <a:latin typeface="Times New Roman" panose="02020603050405020304" pitchFamily="18" charset="0"/>
                <a:cs typeface="Times New Roman" panose="02020603050405020304" pitchFamily="18" charset="0"/>
              </a:rPr>
              <a:t>k</a:t>
            </a:r>
            <a:r>
              <a:rPr lang="en-US" altLang="zh-CN" sz="2400" baseline="30000" dirty="0">
                <a:latin typeface="Times New Roman" panose="02020603050405020304" pitchFamily="18" charset="0"/>
                <a:cs typeface="Times New Roman" panose="02020603050405020304" pitchFamily="18" charset="0"/>
              </a:rPr>
              <a:t>−1 </a:t>
            </a:r>
            <a:endParaRPr lang="en-US" altLang="zh-CN" sz="2400" baseline="30000" dirty="0" smtClean="0">
              <a:latin typeface="Times New Roman" panose="02020603050405020304" pitchFamily="18" charset="0"/>
              <a:cs typeface="Times New Roman" panose="02020603050405020304" pitchFamily="18" charset="0"/>
            </a:endParaRPr>
          </a:p>
          <a:p>
            <a:pPr marL="82550" indent="0">
              <a:buNone/>
            </a:pPr>
            <a:r>
              <a:rPr lang="en-US" altLang="zh-CN" sz="2400" dirty="0" smtClean="0">
                <a:latin typeface="Times New Roman" panose="02020603050405020304" pitchFamily="18" charset="0"/>
                <a:cs typeface="Times New Roman" panose="02020603050405020304" pitchFamily="18" charset="0"/>
              </a:rPr>
              <a:t>which </a:t>
            </a:r>
            <a:r>
              <a:rPr lang="en-US" altLang="zh-CN" sz="2400" dirty="0">
                <a:latin typeface="Times New Roman" panose="02020603050405020304" pitchFamily="18" charset="0"/>
                <a:cs typeface="Times New Roman" panose="02020603050405020304" pitchFamily="18" charset="0"/>
              </a:rPr>
              <a:t>is in {</a:t>
            </a:r>
            <a:r>
              <a:rPr lang="en-US" altLang="zh-CN" sz="2400" i="1" dirty="0">
                <a:latin typeface="Times New Roman" panose="02020603050405020304" pitchFamily="18" charset="0"/>
                <a:cs typeface="Times New Roman" panose="02020603050405020304" pitchFamily="18" charset="0"/>
              </a:rPr>
              <a:t>0, 1, · · · , 2</a:t>
            </a:r>
            <a:r>
              <a:rPr lang="en-US" altLang="zh-CN" sz="2400" i="1" baseline="30000" dirty="0">
                <a:latin typeface="Times New Roman" panose="02020603050405020304" pitchFamily="18" charset="0"/>
                <a:cs typeface="Times New Roman" panose="02020603050405020304" pitchFamily="18" charset="0"/>
              </a:rPr>
              <a:t>k</a:t>
            </a:r>
            <a:r>
              <a:rPr lang="en-US" altLang="zh-CN" sz="2400" i="1" dirty="0">
                <a:latin typeface="Times New Roman" panose="02020603050405020304" pitchFamily="18" charset="0"/>
                <a:cs typeface="Times New Roman" panose="02020603050405020304" pitchFamily="18" charset="0"/>
              </a:rPr>
              <a:t> − 1</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062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effectLst/>
                <a:latin typeface="Times New Roman" panose="02020603050405020304" pitchFamily="18" charset="0"/>
                <a:cs typeface="Times New Roman" panose="02020603050405020304" pitchFamily="18" charset="0"/>
              </a:rPr>
              <a:t>The RSA Public-Key Cryptosystem</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800" dirty="0">
                <a:latin typeface="Times New Roman" panose="02020603050405020304" pitchFamily="18" charset="0"/>
                <a:cs typeface="Times New Roman" panose="02020603050405020304" pitchFamily="18" charset="0"/>
              </a:rPr>
              <a:t>Choose two distinct primes </a:t>
            </a:r>
            <a:r>
              <a:rPr lang="en-US" altLang="zh-CN" sz="2800" i="1"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 and </a:t>
            </a:r>
            <a:r>
              <a:rPr lang="en-US" altLang="zh-CN" sz="2800" i="1" dirty="0">
                <a:latin typeface="Times New Roman" panose="02020603050405020304" pitchFamily="18" charset="0"/>
                <a:cs typeface="Times New Roman" panose="02020603050405020304" pitchFamily="18" charset="0"/>
              </a:rPr>
              <a:t>q</a:t>
            </a:r>
            <a:r>
              <a:rPr lang="en-US" altLang="zh-CN" sz="2800" dirty="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Define </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 </a:t>
            </a:r>
            <a:r>
              <a:rPr lang="en-US" altLang="zh-CN" sz="2800" i="1" dirty="0" err="1">
                <a:latin typeface="Times New Roman" panose="02020603050405020304" pitchFamily="18" charset="0"/>
                <a:cs typeface="Times New Roman" panose="02020603050405020304" pitchFamily="18" charset="0"/>
              </a:rPr>
              <a:t>pq</a:t>
            </a:r>
            <a:r>
              <a:rPr lang="en-US" altLang="zh-CN" sz="2800" dirty="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Select </a:t>
            </a:r>
            <a:r>
              <a:rPr lang="en-US" altLang="zh-CN" sz="2800" i="1" dirty="0">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 &lt; </a:t>
            </a:r>
            <a:r>
              <a:rPr lang="el-GR" altLang="zh-CN" sz="2800" i="1" dirty="0">
                <a:latin typeface="Times New Roman" panose="02020603050405020304" pitchFamily="18" charset="0"/>
                <a:cs typeface="Times New Roman" panose="02020603050405020304" pitchFamily="18" charset="0"/>
              </a:rPr>
              <a:t>φ(</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with </a:t>
            </a:r>
            <a:r>
              <a:rPr lang="en-US" altLang="zh-CN" sz="2800" i="1" dirty="0" err="1">
                <a:latin typeface="Times New Roman" panose="02020603050405020304" pitchFamily="18" charset="0"/>
                <a:cs typeface="Times New Roman" panose="02020603050405020304" pitchFamily="18" charset="0"/>
              </a:rPr>
              <a:t>gcd</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 </a:t>
            </a:r>
            <a:r>
              <a:rPr lang="el-GR" altLang="zh-CN" sz="2800" i="1" dirty="0">
                <a:latin typeface="Times New Roman" panose="02020603050405020304" pitchFamily="18" charset="0"/>
                <a:cs typeface="Times New Roman" panose="02020603050405020304" pitchFamily="18" charset="0"/>
              </a:rPr>
              <a:t>φ(</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Compute </a:t>
            </a:r>
            <a:r>
              <a:rPr lang="en-US" altLang="zh-CN" sz="2800" i="1"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d</a:t>
            </a:r>
            <a:r>
              <a:rPr lang="en-US" altLang="zh-CN" sz="2800" baseline="30000" dirty="0">
                <a:latin typeface="Times New Roman" panose="02020603050405020304" pitchFamily="18" charset="0"/>
                <a:cs typeface="Times New Roman" panose="02020603050405020304" pitchFamily="18" charset="0"/>
              </a:rPr>
              <a:t>−1 </a:t>
            </a:r>
            <a:r>
              <a:rPr lang="en-US" altLang="zh-CN" sz="2800" dirty="0">
                <a:latin typeface="Times New Roman" panose="02020603050405020304" pitchFamily="18" charset="0"/>
                <a:cs typeface="Times New Roman" panose="02020603050405020304" pitchFamily="18" charset="0"/>
              </a:rPr>
              <a:t>mod </a:t>
            </a:r>
            <a:r>
              <a:rPr lang="el-GR" altLang="zh-CN" sz="2800" i="1" dirty="0">
                <a:latin typeface="Times New Roman" panose="02020603050405020304" pitchFamily="18" charset="0"/>
                <a:cs typeface="Times New Roman" panose="02020603050405020304" pitchFamily="18" charset="0"/>
              </a:rPr>
              <a:t>φ(</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Public </a:t>
            </a:r>
            <a:r>
              <a:rPr lang="en-US" altLang="zh-CN" sz="2800" dirty="0">
                <a:latin typeface="Times New Roman" panose="02020603050405020304" pitchFamily="18" charset="0"/>
                <a:cs typeface="Times New Roman" panose="02020603050405020304" pitchFamily="18" charset="0"/>
              </a:rPr>
              <a:t>key: (</a:t>
            </a:r>
            <a:r>
              <a:rPr lang="en-US" altLang="zh-CN" sz="2800" i="1"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Private </a:t>
            </a:r>
            <a:r>
              <a:rPr lang="en-US" altLang="zh-CN" sz="2800" dirty="0">
                <a:latin typeface="Times New Roman" panose="02020603050405020304" pitchFamily="18" charset="0"/>
                <a:cs typeface="Times New Roman" panose="02020603050405020304" pitchFamily="18" charset="0"/>
              </a:rPr>
              <a:t>key: </a:t>
            </a:r>
            <a:r>
              <a:rPr lang="en-US" altLang="zh-CN" sz="2800" i="1" dirty="0">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Key </a:t>
            </a:r>
            <a:r>
              <a:rPr lang="en-US" altLang="zh-CN" sz="2800" dirty="0">
                <a:latin typeface="Times New Roman" panose="02020603050405020304" pitchFamily="18" charset="0"/>
                <a:cs typeface="Times New Roman" panose="02020603050405020304" pitchFamily="18" charset="0"/>
              </a:rPr>
              <a:t>spaces: K</a:t>
            </a:r>
            <a:r>
              <a:rPr lang="en-US" altLang="zh-CN" sz="2800" baseline="-25000"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 = </a:t>
            </a:r>
            <a:r>
              <a:rPr lang="en-US" altLang="zh-CN" sz="2800" dirty="0" smtClean="0">
                <a:latin typeface="Times New Roman" panose="02020603050405020304" pitchFamily="18" charset="0"/>
                <a:cs typeface="Times New Roman" panose="02020603050405020304" pitchFamily="18" charset="0"/>
              </a:rPr>
              <a:t>Z</a:t>
            </a:r>
            <a:r>
              <a:rPr lang="el-GR" altLang="zh-CN" sz="2800" baseline="-25000" dirty="0" smtClean="0">
                <a:latin typeface="Times New Roman" panose="02020603050405020304" pitchFamily="18" charset="0"/>
                <a:cs typeface="Times New Roman" panose="02020603050405020304" pitchFamily="18" charset="0"/>
              </a:rPr>
              <a:t>φ(</a:t>
            </a:r>
            <a:r>
              <a:rPr lang="en-US" altLang="zh-CN" sz="2800" baseline="-25000" dirty="0">
                <a:latin typeface="Times New Roman" panose="02020603050405020304" pitchFamily="18" charset="0"/>
                <a:cs typeface="Times New Roman" panose="02020603050405020304" pitchFamily="18" charset="0"/>
              </a:rPr>
              <a:t>n</a:t>
            </a:r>
            <a:r>
              <a:rPr lang="en-US" altLang="zh-CN" sz="2800" baseline="-250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K</a:t>
            </a:r>
            <a:r>
              <a:rPr lang="en-US" altLang="zh-CN" sz="2800" baseline="-25000" dirty="0">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 = </a:t>
            </a:r>
            <a:r>
              <a:rPr lang="en-US" altLang="zh-CN" sz="2800" dirty="0" smtClean="0">
                <a:latin typeface="Times New Roman" panose="02020603050405020304" pitchFamily="18" charset="0"/>
                <a:cs typeface="Times New Roman" panose="02020603050405020304" pitchFamily="18" charset="0"/>
              </a:rPr>
              <a:t>Z</a:t>
            </a:r>
            <a:r>
              <a:rPr lang="el-GR" altLang="zh-CN" sz="2800" baseline="-25000" dirty="0">
                <a:latin typeface="Times New Roman" panose="02020603050405020304" pitchFamily="18" charset="0"/>
                <a:cs typeface="Times New Roman" panose="02020603050405020304" pitchFamily="18" charset="0"/>
              </a:rPr>
              <a:t>φ(</a:t>
            </a:r>
            <a:r>
              <a:rPr lang="en-US" altLang="zh-CN" sz="2800" baseline="-25000" dirty="0">
                <a:latin typeface="Times New Roman" panose="02020603050405020304" pitchFamily="18" charset="0"/>
                <a:cs typeface="Times New Roman" panose="02020603050405020304" pitchFamily="18" charset="0"/>
              </a:rPr>
              <a:t>n)</a:t>
            </a:r>
            <a:r>
              <a:rPr lang="en-US" altLang="zh-CN" sz="2800" dirty="0" smtClean="0">
                <a:latin typeface="Times New Roman" panose="02020603050405020304" pitchFamily="18" charset="0"/>
                <a:cs typeface="Times New Roman" panose="02020603050405020304" pitchFamily="18" charset="0"/>
              </a:rPr>
              <a:t>∗</a:t>
            </a:r>
          </a:p>
          <a:p>
            <a:pPr lvl="1"/>
            <a:r>
              <a:rPr lang="en-US" altLang="zh-CN" sz="2400" dirty="0">
                <a:latin typeface="Times New Roman" panose="02020603050405020304" pitchFamily="18" charset="0"/>
                <a:cs typeface="Times New Roman" panose="02020603050405020304" pitchFamily="18" charset="0"/>
              </a:rPr>
              <a:t>Z</a:t>
            </a:r>
            <a:r>
              <a:rPr lang="el-GR" altLang="zh-CN" sz="2400" baseline="-25000" dirty="0">
                <a:latin typeface="Times New Roman" panose="02020603050405020304" pitchFamily="18" charset="0"/>
                <a:cs typeface="Times New Roman" panose="02020603050405020304" pitchFamily="18" charset="0"/>
              </a:rPr>
              <a:t>φ(</a:t>
            </a:r>
            <a:r>
              <a:rPr lang="en-US" altLang="zh-CN" sz="2400" baseline="-25000" dirty="0">
                <a:latin typeface="Times New Roman" panose="02020603050405020304" pitchFamily="18" charset="0"/>
                <a:cs typeface="Times New Roman" panose="02020603050405020304" pitchFamily="18" charset="0"/>
              </a:rPr>
              <a:t>n</a:t>
            </a:r>
            <a:r>
              <a:rPr lang="en-US" altLang="zh-CN" sz="2400" baseline="-250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the set of positive integers that is less than </a:t>
            </a:r>
            <a:r>
              <a:rPr lang="el-GR" altLang="zh-CN" sz="2400" i="1" dirty="0">
                <a:latin typeface="Times New Roman" panose="02020603050405020304" pitchFamily="18" charset="0"/>
                <a:cs typeface="Times New Roman" panose="02020603050405020304" pitchFamily="18" charset="0"/>
              </a:rPr>
              <a:t>φ(</a:t>
            </a:r>
            <a:r>
              <a:rPr lang="en-US" altLang="zh-CN" sz="2400" i="1" dirty="0">
                <a:latin typeface="Times New Roman" panose="02020603050405020304" pitchFamily="18" charset="0"/>
                <a:cs typeface="Times New Roman" panose="02020603050405020304" pitchFamily="18" charset="0"/>
              </a:rPr>
              <a:t>n</a:t>
            </a:r>
            <a:r>
              <a:rPr lang="en-US" altLang="zh-CN" sz="2400" i="1"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and has multiplicative inverse mod </a:t>
            </a:r>
            <a:r>
              <a:rPr lang="el-GR" altLang="zh-CN" sz="2400" i="1" dirty="0">
                <a:latin typeface="Times New Roman" panose="02020603050405020304" pitchFamily="18" charset="0"/>
                <a:cs typeface="Times New Roman" panose="02020603050405020304" pitchFamily="18" charset="0"/>
              </a:rPr>
              <a:t>φ(</a:t>
            </a:r>
            <a:r>
              <a:rPr lang="en-US" altLang="zh-CN" sz="2400" i="1" dirty="0">
                <a:latin typeface="Times New Roman" panose="02020603050405020304" pitchFamily="18" charset="0"/>
                <a:cs typeface="Times New Roman" panose="02020603050405020304" pitchFamily="18" charset="0"/>
              </a:rPr>
              <a:t>n)</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8947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effectLst/>
                <a:latin typeface="Times New Roman" panose="02020603050405020304" pitchFamily="18" charset="0"/>
                <a:cs typeface="Times New Roman" panose="02020603050405020304" pitchFamily="18" charset="0"/>
              </a:rPr>
              <a:t>The RSA Public-Key Cryptosystem</a:t>
            </a:r>
            <a:endParaRPr lang="zh-CN" altLang="en-US" sz="36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800" dirty="0">
                <a:latin typeface="Times New Roman" panose="02020603050405020304" pitchFamily="18" charset="0"/>
                <a:cs typeface="Times New Roman" panose="02020603050405020304" pitchFamily="18" charset="0"/>
              </a:rPr>
              <a:t>Let </a:t>
            </a:r>
            <a:r>
              <a:rPr lang="en-US" altLang="zh-CN" sz="2800" i="1" dirty="0">
                <a:latin typeface="Times New Roman" panose="02020603050405020304" pitchFamily="18" charset="0"/>
                <a:cs typeface="Times New Roman" panose="02020603050405020304" pitchFamily="18" charset="0"/>
              </a:rPr>
              <a:t>2</a:t>
            </a:r>
            <a:r>
              <a:rPr lang="en-US" altLang="zh-CN" sz="2800" i="1" baseline="30000"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cs typeface="Times New Roman" panose="02020603050405020304" pitchFamily="18" charset="0"/>
              </a:rPr>
              <a:t> &lt; </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&lt; </a:t>
            </a:r>
            <a:r>
              <a:rPr lang="en-US" altLang="zh-CN" sz="2800" i="1" dirty="0">
                <a:latin typeface="Times New Roman" panose="02020603050405020304" pitchFamily="18" charset="0"/>
                <a:cs typeface="Times New Roman" panose="02020603050405020304" pitchFamily="18" charset="0"/>
              </a:rPr>
              <a:t>2</a:t>
            </a:r>
            <a:r>
              <a:rPr lang="en-US" altLang="zh-CN" sz="2800" i="1" baseline="30000" dirty="0">
                <a:latin typeface="Times New Roman" panose="02020603050405020304" pitchFamily="18" charset="0"/>
                <a:cs typeface="Times New Roman" panose="02020603050405020304" pitchFamily="18" charset="0"/>
              </a:rPr>
              <a:t>k+1</a:t>
            </a:r>
            <a:r>
              <a:rPr lang="en-US" altLang="zh-CN" sz="2800" dirty="0">
                <a:latin typeface="Times New Roman" panose="02020603050405020304" pitchFamily="18" charset="0"/>
                <a:cs typeface="Times New Roman" panose="02020603050405020304" pitchFamily="18" charset="0"/>
              </a:rPr>
              <a:t>, i.e., </a:t>
            </a:r>
            <a:r>
              <a:rPr lang="en-US" altLang="zh-CN" sz="2800" i="1"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log</a:t>
            </a:r>
            <a:r>
              <a:rPr lang="en-US" altLang="zh-CN" sz="2800" i="1" baseline="-25000" dirty="0">
                <a:latin typeface="Times New Roman" panose="02020603050405020304" pitchFamily="18" charset="0"/>
                <a:cs typeface="Times New Roman" panose="02020603050405020304" pitchFamily="18" charset="0"/>
              </a:rPr>
              <a:t>2</a:t>
            </a:r>
            <a:r>
              <a:rPr lang="en-US" altLang="zh-CN" sz="2800" i="1" dirty="0">
                <a:latin typeface="Times New Roman" panose="02020603050405020304" pitchFamily="18" charset="0"/>
                <a:cs typeface="Times New Roman" panose="02020603050405020304" pitchFamily="18" charset="0"/>
              </a:rPr>
              <a:t> n</a:t>
            </a:r>
            <a:r>
              <a:rPr lang="en-US" altLang="zh-CN" sz="2800" dirty="0">
                <a:latin typeface="Times New Roman" panose="02020603050405020304" pitchFamily="18" charset="0"/>
                <a:cs typeface="Times New Roman" panose="02020603050405020304" pitchFamily="18" charset="0"/>
              </a:rPr>
              <a:t>⌋. Plaintext is broken into blocks of length k. </a:t>
            </a:r>
            <a:endParaRPr lang="en-US" altLang="zh-CN" sz="2800" dirty="0" smtClean="0">
              <a:latin typeface="Times New Roman" panose="02020603050405020304" pitchFamily="18" charset="0"/>
              <a:cs typeface="Times New Roman" panose="02020603050405020304" pitchFamily="18" charset="0"/>
            </a:endParaRPr>
          </a:p>
          <a:p>
            <a:r>
              <a:rPr lang="en-US" altLang="zh-CN" sz="2800" b="1" dirty="0" smtClean="0">
                <a:latin typeface="Times New Roman" panose="02020603050405020304" pitchFamily="18" charset="0"/>
                <a:cs typeface="Times New Roman" panose="02020603050405020304" pitchFamily="18" charset="0"/>
              </a:rPr>
              <a:t>Encryption</a:t>
            </a:r>
            <a:r>
              <a:rPr lang="en-US" altLang="zh-CN" sz="2800" dirty="0">
                <a:latin typeface="Times New Roman" panose="02020603050405020304" pitchFamily="18" charset="0"/>
                <a:cs typeface="Times New Roman" panose="02020603050405020304" pitchFamily="18" charset="0"/>
              </a:rPr>
              <a:t>: For each block </a:t>
            </a:r>
            <a:r>
              <a:rPr lang="en-US" altLang="zh-CN" sz="2800" i="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pPr marL="82550" indent="0" algn="ctr">
              <a:buNone/>
            </a:pPr>
            <a:r>
              <a:rPr lang="en-US" altLang="zh-CN" sz="2800" i="1" dirty="0" smtClean="0">
                <a:latin typeface="Times New Roman" panose="02020603050405020304" pitchFamily="18" charset="0"/>
                <a:cs typeface="Times New Roman" panose="02020603050405020304" pitchFamily="18" charset="0"/>
              </a:rPr>
              <a:t>C</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M</a:t>
            </a:r>
            <a:r>
              <a:rPr lang="en-US" altLang="zh-CN" sz="2800" i="1" baseline="30000"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 mod </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r>
              <a:rPr lang="en-US" altLang="zh-CN" sz="2800" b="1" dirty="0" smtClean="0">
                <a:latin typeface="Times New Roman" panose="02020603050405020304" pitchFamily="18" charset="0"/>
                <a:cs typeface="Times New Roman" panose="02020603050405020304" pitchFamily="18" charset="0"/>
              </a:rPr>
              <a:t>Decryption</a:t>
            </a:r>
            <a:r>
              <a:rPr lang="en-US" altLang="zh-CN" sz="2800" dirty="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pPr marL="82550" indent="0" algn="ctr">
              <a:buNone/>
            </a:pPr>
            <a:r>
              <a:rPr lang="en-US" altLang="zh-CN" sz="2800" i="1" dirty="0" smtClean="0">
                <a:latin typeface="Times New Roman" panose="02020603050405020304" pitchFamily="18" charset="0"/>
                <a:cs typeface="Times New Roman" panose="02020603050405020304" pitchFamily="18" charset="0"/>
              </a:rPr>
              <a:t>M</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C</a:t>
            </a:r>
            <a:r>
              <a:rPr lang="en-US" altLang="zh-CN" sz="2800" i="1" baseline="30000" dirty="0">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 mod </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Remark</a:t>
            </a:r>
            <a:r>
              <a:rPr lang="en-US" altLang="zh-CN" sz="2800" dirty="0">
                <a:latin typeface="Times New Roman" panose="02020603050405020304" pitchFamily="18" charset="0"/>
                <a:cs typeface="Times New Roman" panose="02020603050405020304" pitchFamily="18" charset="0"/>
              </a:rPr>
              <a:t>: Each message block </a:t>
            </a:r>
            <a:r>
              <a:rPr lang="en-US" altLang="zh-CN" sz="2800" i="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 when viewed as an integer, is at most </a:t>
            </a:r>
            <a:r>
              <a:rPr lang="en-US" altLang="zh-CN" sz="2800" i="1" dirty="0">
                <a:latin typeface="Times New Roman" panose="02020603050405020304" pitchFamily="18" charset="0"/>
                <a:cs typeface="Times New Roman" panose="02020603050405020304" pitchFamily="18" charset="0"/>
              </a:rPr>
              <a:t>2</a:t>
            </a:r>
            <a:r>
              <a:rPr lang="en-US" altLang="zh-CN" sz="2800" i="1" baseline="30000"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n − 1</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7366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anose="02020603050405020304" pitchFamily="18" charset="0"/>
                <a:cs typeface="Times New Roman" panose="02020603050405020304" pitchFamily="18" charset="0"/>
              </a:rPr>
              <a:t>Correctness of Decryption</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800" b="1" dirty="0">
                <a:latin typeface="Times New Roman" panose="02020603050405020304" pitchFamily="18" charset="0"/>
                <a:cs typeface="Times New Roman" panose="02020603050405020304" pitchFamily="18" charset="0"/>
              </a:rPr>
              <a:t>Proof: </a:t>
            </a:r>
            <a:r>
              <a:rPr lang="en-US" altLang="zh-CN" sz="2800" dirty="0">
                <a:latin typeface="Times New Roman" panose="02020603050405020304" pitchFamily="18" charset="0"/>
                <a:cs typeface="Times New Roman" panose="02020603050405020304" pitchFamily="18" charset="0"/>
              </a:rPr>
              <a:t>Case </a:t>
            </a:r>
            <a:r>
              <a:rPr lang="en-US" altLang="zh-CN" sz="2800" dirty="0" smtClean="0">
                <a:latin typeface="Times New Roman" panose="02020603050405020304" pitchFamily="18" charset="0"/>
                <a:cs typeface="Times New Roman" panose="02020603050405020304" pitchFamily="18" charset="0"/>
              </a:rPr>
              <a:t>I:  </a:t>
            </a:r>
            <a:r>
              <a:rPr lang="en-US" altLang="zh-CN" sz="2800" i="1" dirty="0" err="1">
                <a:latin typeface="Times New Roman" panose="02020603050405020304" pitchFamily="18" charset="0"/>
                <a:cs typeface="Times New Roman" panose="02020603050405020304" pitchFamily="18" charset="0"/>
              </a:rPr>
              <a:t>gcd</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 </a:t>
            </a:r>
            <a:r>
              <a:rPr lang="en-US" altLang="zh-CN" sz="2800" dirty="0" smtClean="0">
                <a:latin typeface="Times New Roman" panose="02020603050405020304" pitchFamily="18" charset="0"/>
                <a:cs typeface="Times New Roman" panose="02020603050405020304" pitchFamily="18" charset="0"/>
              </a:rPr>
              <a:t>1</a:t>
            </a:r>
          </a:p>
          <a:p>
            <a:pPr marL="82550" indent="0">
              <a:buNone/>
            </a:pPr>
            <a:r>
              <a:rPr lang="en-US" altLang="zh-CN" sz="2800" dirty="0">
                <a:latin typeface="Times New Roman" panose="02020603050405020304" pitchFamily="18" charset="0"/>
                <a:cs typeface="Times New Roman" panose="02020603050405020304" pitchFamily="18" charset="0"/>
              </a:rPr>
              <a:t>By Euler’s theorem</a:t>
            </a:r>
            <a:r>
              <a:rPr lang="en-US" altLang="zh-CN" sz="2800" dirty="0" smtClean="0">
                <a:latin typeface="Times New Roman" panose="02020603050405020304" pitchFamily="18" charset="0"/>
                <a:cs typeface="Times New Roman" panose="02020603050405020304" pitchFamily="18" charset="0"/>
              </a:rPr>
              <a:t>,</a:t>
            </a:r>
          </a:p>
          <a:p>
            <a:endParaRPr lang="en-US" altLang="zh-CN" sz="2800" dirty="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pPr marL="82550" indent="0">
              <a:buNone/>
            </a:pPr>
            <a:r>
              <a:rPr lang="en-US" altLang="zh-CN" sz="2800" dirty="0">
                <a:latin typeface="Times New Roman" panose="02020603050405020304" pitchFamily="18" charset="0"/>
                <a:cs typeface="Times New Roman" panose="02020603050405020304" pitchFamily="18" charset="0"/>
              </a:rPr>
              <a:t>where </a:t>
            </a:r>
            <a:r>
              <a:rPr lang="en-US" altLang="zh-CN" sz="2800" i="1" dirty="0">
                <a:latin typeface="Times New Roman" panose="02020603050405020304" pitchFamily="18" charset="0"/>
                <a:cs typeface="Times New Roman" panose="02020603050405020304" pitchFamily="18" charset="0"/>
              </a:rPr>
              <a:t>u</a:t>
            </a:r>
            <a:r>
              <a:rPr lang="en-US" altLang="zh-CN" sz="2800" dirty="0">
                <a:latin typeface="Times New Roman" panose="02020603050405020304" pitchFamily="18" charset="0"/>
                <a:cs typeface="Times New Roman" panose="02020603050405020304" pitchFamily="18" charset="0"/>
              </a:rPr>
              <a:t> is some integer.</a:t>
            </a:r>
            <a:endParaRPr lang="zh-CN" altLang="en-US" sz="28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123728" y="3036778"/>
            <a:ext cx="4933950" cy="2228850"/>
          </a:xfrm>
          <a:prstGeom prst="rect">
            <a:avLst/>
          </a:prstGeom>
        </p:spPr>
      </p:pic>
    </p:spTree>
    <p:extLst>
      <p:ext uri="{BB962C8B-B14F-4D97-AF65-F5344CB8AC3E}">
        <p14:creationId xmlns:p14="http://schemas.microsoft.com/office/powerpoint/2010/main" val="16338311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anose="02020603050405020304" pitchFamily="18" charset="0"/>
                <a:cs typeface="Times New Roman" panose="02020603050405020304" pitchFamily="18" charset="0"/>
              </a:rPr>
              <a:t>Correctness of Decryption</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800" b="1" dirty="0">
                <a:latin typeface="Times New Roman" panose="02020603050405020304" pitchFamily="18" charset="0"/>
                <a:cs typeface="Times New Roman" panose="02020603050405020304" pitchFamily="18" charset="0"/>
              </a:rPr>
              <a:t>Proof: </a:t>
            </a:r>
            <a:r>
              <a:rPr lang="en-US" altLang="zh-CN" sz="2800" dirty="0">
                <a:latin typeface="Times New Roman" panose="02020603050405020304" pitchFamily="18" charset="0"/>
                <a:cs typeface="Times New Roman" panose="02020603050405020304" pitchFamily="18" charset="0"/>
              </a:rPr>
              <a:t>Case </a:t>
            </a:r>
            <a:r>
              <a:rPr lang="en-US" altLang="zh-CN" sz="2800" dirty="0" smtClean="0">
                <a:latin typeface="Times New Roman" panose="02020603050405020304" pitchFamily="18" charset="0"/>
                <a:cs typeface="Times New Roman" panose="02020603050405020304" pitchFamily="18" charset="0"/>
              </a:rPr>
              <a:t>II:  </a:t>
            </a:r>
            <a:r>
              <a:rPr lang="en-US" altLang="zh-CN" sz="2800" i="1" dirty="0" err="1">
                <a:latin typeface="Times New Roman" panose="02020603050405020304" pitchFamily="18" charset="0"/>
                <a:cs typeface="Times New Roman" panose="02020603050405020304" pitchFamily="18" charset="0"/>
              </a:rPr>
              <a:t>gcd</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 </a:t>
            </a:r>
            <a:r>
              <a:rPr lang="en-US" altLang="zh-CN" sz="2800" i="1" dirty="0" smtClean="0">
                <a:latin typeface="Times New Roman" panose="02020603050405020304" pitchFamily="18" charset="0"/>
                <a:cs typeface="Times New Roman" panose="02020603050405020304" pitchFamily="18" charset="0"/>
              </a:rPr>
              <a:t>p</a:t>
            </a:r>
          </a:p>
          <a:p>
            <a:pPr marL="82550" indent="0">
              <a:buNone/>
            </a:pPr>
            <a:r>
              <a:rPr lang="en-US" altLang="zh-CN" sz="2800" dirty="0">
                <a:latin typeface="Times New Roman" panose="02020603050405020304" pitchFamily="18" charset="0"/>
                <a:cs typeface="Times New Roman" panose="02020603050405020304" pitchFamily="18" charset="0"/>
              </a:rPr>
              <a:t>We have </a:t>
            </a:r>
            <a:r>
              <a:rPr lang="en-US" altLang="zh-CN" sz="2800" i="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 = </a:t>
            </a:r>
            <a:r>
              <a:rPr lang="en-US" altLang="zh-CN" sz="2800" i="1" dirty="0" err="1">
                <a:latin typeface="Times New Roman" panose="02020603050405020304" pitchFamily="18" charset="0"/>
                <a:cs typeface="Times New Roman" panose="02020603050405020304" pitchFamily="18" charset="0"/>
              </a:rPr>
              <a:t>tp</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0</a:t>
            </a:r>
            <a:r>
              <a:rPr lang="en-US" altLang="zh-CN" sz="2800" dirty="0">
                <a:latin typeface="Times New Roman" panose="02020603050405020304" pitchFamily="18" charset="0"/>
                <a:cs typeface="Times New Roman" panose="02020603050405020304" pitchFamily="18" charset="0"/>
              </a:rPr>
              <a:t> &lt; </a:t>
            </a:r>
            <a:r>
              <a:rPr lang="en-US" altLang="zh-CN" sz="2800" i="1"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 &lt; </a:t>
            </a:r>
            <a:r>
              <a:rPr lang="en-US" altLang="zh-CN" sz="2800" i="1" dirty="0">
                <a:latin typeface="Times New Roman" panose="02020603050405020304" pitchFamily="18" charset="0"/>
                <a:cs typeface="Times New Roman" panose="02020603050405020304" pitchFamily="18" charset="0"/>
              </a:rPr>
              <a:t>q</a:t>
            </a:r>
            <a:r>
              <a:rPr lang="en-US" altLang="zh-CN" sz="2800" dirty="0">
                <a:latin typeface="Times New Roman" panose="02020603050405020304" pitchFamily="18" charset="0"/>
                <a:cs typeface="Times New Roman" panose="02020603050405020304" pitchFamily="18" charset="0"/>
              </a:rPr>
              <a:t>. So </a:t>
            </a:r>
            <a:r>
              <a:rPr lang="en-US" altLang="zh-CN" sz="2800" i="1" dirty="0" err="1">
                <a:latin typeface="Times New Roman" panose="02020603050405020304" pitchFamily="18" charset="0"/>
                <a:cs typeface="Times New Roman" panose="02020603050405020304" pitchFamily="18" charset="0"/>
              </a:rPr>
              <a:t>gcd</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q</a:t>
            </a:r>
            <a:r>
              <a:rPr lang="en-US" altLang="zh-CN" sz="2800" dirty="0">
                <a:latin typeface="Times New Roman" panose="02020603050405020304" pitchFamily="18" charset="0"/>
                <a:cs typeface="Times New Roman" panose="02020603050405020304" pitchFamily="18" charset="0"/>
              </a:rPr>
              <a:t>) = 1. Since </a:t>
            </a:r>
            <a:r>
              <a:rPr lang="en-US" altLang="zh-CN" sz="2800" i="1" dirty="0" err="1">
                <a:latin typeface="Times New Roman" panose="02020603050405020304" pitchFamily="18" charset="0"/>
                <a:cs typeface="Times New Roman" panose="02020603050405020304" pitchFamily="18" charset="0"/>
              </a:rPr>
              <a:t>ed</a:t>
            </a:r>
            <a:r>
              <a:rPr lang="en-US" altLang="zh-CN" sz="2800" dirty="0">
                <a:latin typeface="Times New Roman" panose="02020603050405020304" pitchFamily="18" charset="0"/>
                <a:cs typeface="Times New Roman" panose="02020603050405020304" pitchFamily="18" charset="0"/>
              </a:rPr>
              <a:t> = </a:t>
            </a:r>
            <a:r>
              <a:rPr lang="en-US" altLang="zh-CN" sz="2800" i="1" dirty="0" err="1">
                <a:latin typeface="Times New Roman" panose="02020603050405020304" pitchFamily="18" charset="0"/>
                <a:cs typeface="Times New Roman" panose="02020603050405020304" pitchFamily="18" charset="0"/>
              </a:rPr>
              <a:t>uφ</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 for some </a:t>
            </a:r>
            <a:r>
              <a:rPr lang="en-US" altLang="zh-CN" sz="2800" i="1" dirty="0">
                <a:latin typeface="Times New Roman" panose="02020603050405020304" pitchFamily="18" charset="0"/>
                <a:cs typeface="Times New Roman" panose="02020603050405020304" pitchFamily="18" charset="0"/>
              </a:rPr>
              <a:t>u</a:t>
            </a:r>
            <a:r>
              <a:rPr lang="en-US" altLang="zh-CN" sz="2800" dirty="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pPr marL="82550" indent="0">
              <a:buNone/>
            </a:pPr>
            <a:r>
              <a:rPr lang="en-US" altLang="zh-CN" sz="2800" dirty="0" smtClean="0">
                <a:latin typeface="Times New Roman" panose="02020603050405020304" pitchFamily="18" charset="0"/>
                <a:cs typeface="Times New Roman" panose="02020603050405020304" pitchFamily="18" charset="0"/>
              </a:rPr>
              <a:t>by </a:t>
            </a:r>
            <a:r>
              <a:rPr lang="en-US" altLang="zh-CN" sz="2800" dirty="0" smtClean="0">
                <a:latin typeface="Times New Roman" panose="02020603050405020304" pitchFamily="18" charset="0"/>
                <a:cs typeface="Times New Roman" panose="02020603050405020304" pitchFamily="18" charset="0"/>
              </a:rPr>
              <a:t>Fermat’s</a:t>
            </a:r>
          </a:p>
          <a:p>
            <a:pPr marL="82550" indent="0">
              <a:buNone/>
            </a:pPr>
            <a:endParaRPr lang="en-US" altLang="zh-CN" sz="2800" dirty="0">
              <a:latin typeface="Times New Roman" panose="02020603050405020304" pitchFamily="18" charset="0"/>
              <a:cs typeface="Times New Roman" panose="02020603050405020304" pitchFamily="18" charset="0"/>
            </a:endParaRPr>
          </a:p>
          <a:p>
            <a:pPr marL="82550" indent="0">
              <a:buNone/>
            </a:pPr>
            <a:endParaRPr lang="en-US" altLang="zh-CN" sz="2800" dirty="0" smtClean="0">
              <a:latin typeface="Times New Roman" panose="02020603050405020304" pitchFamily="18" charset="0"/>
              <a:cs typeface="Times New Roman" panose="02020603050405020304" pitchFamily="18" charset="0"/>
            </a:endParaRPr>
          </a:p>
          <a:p>
            <a:pPr marL="82550" indent="0">
              <a:buNone/>
            </a:pPr>
            <a:r>
              <a:rPr lang="en-US" altLang="zh-CN" sz="2800" dirty="0" smtClean="0">
                <a:latin typeface="Times New Roman" panose="02020603050405020304" pitchFamily="18" charset="0"/>
                <a:cs typeface="Times New Roman" panose="02020603050405020304" pitchFamily="18" charset="0"/>
              </a:rPr>
              <a:t>whence</a:t>
            </a:r>
            <a:endParaRPr lang="en-US" altLang="zh-CN" sz="2800" dirty="0">
              <a:latin typeface="Times New Roman" panose="02020603050405020304" pitchFamily="18" charset="0"/>
              <a:cs typeface="Times New Roman" panose="02020603050405020304" pitchFamily="18" charset="0"/>
            </a:endParaRPr>
          </a:p>
          <a:p>
            <a:pPr marL="82550" indent="0">
              <a:buNone/>
            </a:pPr>
            <a:endParaRPr lang="zh-CN" altLang="en-US" sz="28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258888" y="4005064"/>
            <a:ext cx="6543675" cy="676275"/>
          </a:xfrm>
          <a:prstGeom prst="rect">
            <a:avLst/>
          </a:prstGeom>
        </p:spPr>
      </p:pic>
      <p:pic>
        <p:nvPicPr>
          <p:cNvPr id="6" name="图片 5"/>
          <p:cNvPicPr>
            <a:picLocks noChangeAspect="1"/>
          </p:cNvPicPr>
          <p:nvPr/>
        </p:nvPicPr>
        <p:blipFill rotWithShape="1">
          <a:blip r:embed="rId3"/>
          <a:srcRect r="41772"/>
          <a:stretch/>
        </p:blipFill>
        <p:spPr>
          <a:xfrm>
            <a:off x="1465400" y="5369460"/>
            <a:ext cx="5124642" cy="419100"/>
          </a:xfrm>
          <a:prstGeom prst="rect">
            <a:avLst/>
          </a:prstGeom>
        </p:spPr>
      </p:pic>
      <p:pic>
        <p:nvPicPr>
          <p:cNvPr id="7" name="图片 6"/>
          <p:cNvPicPr>
            <a:picLocks noChangeAspect="1"/>
          </p:cNvPicPr>
          <p:nvPr/>
        </p:nvPicPr>
        <p:blipFill>
          <a:blip r:embed="rId4"/>
          <a:stretch>
            <a:fillRect/>
          </a:stretch>
        </p:blipFill>
        <p:spPr>
          <a:xfrm>
            <a:off x="3662926" y="5882347"/>
            <a:ext cx="3619500" cy="523875"/>
          </a:xfrm>
          <a:prstGeom prst="rect">
            <a:avLst/>
          </a:prstGeom>
        </p:spPr>
      </p:pic>
    </p:spTree>
    <p:extLst>
      <p:ext uri="{BB962C8B-B14F-4D97-AF65-F5344CB8AC3E}">
        <p14:creationId xmlns:p14="http://schemas.microsoft.com/office/powerpoint/2010/main" val="20104488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anose="02020603050405020304" pitchFamily="18" charset="0"/>
                <a:cs typeface="Times New Roman" panose="02020603050405020304" pitchFamily="18" charset="0"/>
              </a:rPr>
              <a:t>Correctness of Decryption</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800" dirty="0">
                <a:latin typeface="Times New Roman" panose="02020603050405020304" pitchFamily="18" charset="0"/>
                <a:cs typeface="Times New Roman" panose="02020603050405020304" pitchFamily="18" charset="0"/>
              </a:rPr>
              <a:t>Proof: Case III </a:t>
            </a:r>
            <a:r>
              <a:rPr lang="en-US" altLang="zh-CN" sz="2800" i="1" dirty="0" err="1">
                <a:latin typeface="Times New Roman" panose="02020603050405020304" pitchFamily="18" charset="0"/>
                <a:cs typeface="Times New Roman" panose="02020603050405020304" pitchFamily="18" charset="0"/>
              </a:rPr>
              <a:t>gcd</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q</a:t>
            </a:r>
            <a:r>
              <a:rPr lang="en-US" altLang="zh-CN" sz="2800" dirty="0">
                <a:latin typeface="Times New Roman" panose="02020603050405020304" pitchFamily="18" charset="0"/>
                <a:cs typeface="Times New Roman" panose="02020603050405020304" pitchFamily="18" charset="0"/>
              </a:rPr>
              <a:t>.</a:t>
            </a:r>
          </a:p>
          <a:p>
            <a:pPr marL="82550" indent="0">
              <a:buNone/>
            </a:pPr>
            <a:r>
              <a:rPr lang="en-US" altLang="zh-CN" sz="2800" dirty="0">
                <a:latin typeface="Times New Roman" panose="02020603050405020304" pitchFamily="18" charset="0"/>
                <a:cs typeface="Times New Roman" panose="02020603050405020304" pitchFamily="18" charset="0"/>
              </a:rPr>
              <a:t>Similar to Case II.</a:t>
            </a:r>
          </a:p>
          <a:p>
            <a:r>
              <a:rPr lang="en-US" altLang="zh-CN" sz="2800" dirty="0">
                <a:latin typeface="Times New Roman" panose="02020603050405020304" pitchFamily="18" charset="0"/>
                <a:cs typeface="Times New Roman" panose="02020603050405020304" pitchFamily="18" charset="0"/>
              </a:rPr>
              <a:t>Proof: Case IV </a:t>
            </a:r>
            <a:r>
              <a:rPr lang="en-US" altLang="zh-CN" sz="2800" i="1" dirty="0" err="1">
                <a:latin typeface="Times New Roman" panose="02020603050405020304" pitchFamily="18" charset="0"/>
                <a:cs typeface="Times New Roman" panose="02020603050405020304" pitchFamily="18" charset="0"/>
              </a:rPr>
              <a:t>gcd</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 </a:t>
            </a:r>
            <a:r>
              <a:rPr lang="en-US" altLang="zh-CN" sz="2800" i="1" dirty="0" err="1">
                <a:latin typeface="Times New Roman" panose="02020603050405020304" pitchFamily="18" charset="0"/>
                <a:cs typeface="Times New Roman" panose="02020603050405020304" pitchFamily="18" charset="0"/>
              </a:rPr>
              <a:t>pq</a:t>
            </a:r>
            <a:r>
              <a:rPr lang="en-US" altLang="zh-CN" sz="2800" dirty="0">
                <a:latin typeface="Times New Roman" panose="02020603050405020304" pitchFamily="18" charset="0"/>
                <a:cs typeface="Times New Roman" panose="02020603050405020304" pitchFamily="18" charset="0"/>
              </a:rPr>
              <a:t>.</a:t>
            </a:r>
          </a:p>
          <a:p>
            <a:pPr marL="82550" indent="0">
              <a:buNone/>
            </a:pPr>
            <a:r>
              <a:rPr lang="en-US" altLang="zh-CN" sz="2800" dirty="0">
                <a:latin typeface="Times New Roman" panose="02020603050405020304" pitchFamily="18" charset="0"/>
                <a:cs typeface="Times New Roman" panose="02020603050405020304" pitchFamily="18" charset="0"/>
              </a:rPr>
              <a:t>Trivial because </a:t>
            </a:r>
            <a:r>
              <a:rPr lang="en-US" altLang="zh-CN" sz="2800" i="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 = 0 and </a:t>
            </a:r>
            <a:r>
              <a:rPr lang="en-US" altLang="zh-CN" sz="2800" i="1" dirty="0">
                <a:latin typeface="Times New Roman" panose="02020603050405020304" pitchFamily="18" charset="0"/>
                <a:cs typeface="Times New Roman" panose="02020603050405020304" pitchFamily="18" charset="0"/>
              </a:rPr>
              <a:t>C</a:t>
            </a:r>
            <a:r>
              <a:rPr lang="en-US" altLang="zh-CN" sz="2800" dirty="0">
                <a:latin typeface="Times New Roman" panose="02020603050405020304" pitchFamily="18" charset="0"/>
                <a:cs typeface="Times New Roman" panose="02020603050405020304" pitchFamily="18" charset="0"/>
              </a:rPr>
              <a:t> = 0.</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448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en-US" altLang="zh-CN" sz="2800" dirty="0">
                <a:latin typeface="Times New Roman" panose="02020603050405020304" pitchFamily="18" charset="0"/>
                <a:cs typeface="Times New Roman" panose="02020603050405020304" pitchFamily="18" charset="0"/>
              </a:rPr>
              <a:t>Disadvantages of </a:t>
            </a:r>
            <a:r>
              <a:rPr lang="en-US" altLang="zh-CN" sz="2800" dirty="0" smtClean="0">
                <a:latin typeface="Times New Roman" panose="02020603050405020304" pitchFamily="18" charset="0"/>
                <a:cs typeface="Times New Roman" panose="02020603050405020304" pitchFamily="18" charset="0"/>
              </a:rPr>
              <a:t>Symmetric-Key </a:t>
            </a:r>
            <a:r>
              <a:rPr lang="en-US" altLang="zh-CN" sz="2800" dirty="0">
                <a:latin typeface="Times New Roman" panose="02020603050405020304" pitchFamily="18" charset="0"/>
                <a:cs typeface="Times New Roman" panose="02020603050405020304" pitchFamily="18" charset="0"/>
              </a:rPr>
              <a:t>Cryptography</a:t>
            </a:r>
            <a:endParaRPr lang="en-US" altLang="zh-CN" sz="2800" dirty="0">
              <a:solidFill>
                <a:schemeClr val="tx2">
                  <a:satMod val="130000"/>
                </a:schemeClr>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dirty="0">
                <a:latin typeface="Times New Roman" panose="02020603050405020304" pitchFamily="18" charset="0"/>
                <a:cs typeface="Times New Roman" panose="02020603050405020304" pitchFamily="18" charset="0"/>
              </a:rPr>
              <a:t>One-key crypto system: (</a:t>
            </a:r>
            <a:r>
              <a:rPr lang="en-US" altLang="zh-CN" sz="2000" i="1" dirty="0">
                <a:latin typeface="Times New Roman" panose="02020603050405020304" pitchFamily="18" charset="0"/>
                <a:cs typeface="Times New Roman" panose="02020603050405020304" pitchFamily="18" charset="0"/>
              </a:rPr>
              <a:t>M, C, K, E</a:t>
            </a:r>
            <a:r>
              <a:rPr lang="en-US" altLang="zh-CN" sz="2000" i="1" baseline="-25000" dirty="0">
                <a:latin typeface="Times New Roman" panose="02020603050405020304" pitchFamily="18" charset="0"/>
                <a:cs typeface="Times New Roman" panose="02020603050405020304" pitchFamily="18" charset="0"/>
              </a:rPr>
              <a:t>k</a:t>
            </a:r>
            <a:r>
              <a:rPr lang="en-US" altLang="zh-CN" sz="2000" i="1" dirty="0">
                <a:latin typeface="Times New Roman" panose="02020603050405020304" pitchFamily="18" charset="0"/>
                <a:cs typeface="Times New Roman" panose="02020603050405020304" pitchFamily="18" charset="0"/>
              </a:rPr>
              <a:t>, D</a:t>
            </a:r>
            <a:r>
              <a:rPr lang="en-US" altLang="zh-CN" sz="2000" i="1" baseline="-25000" dirty="0">
                <a:latin typeface="Times New Roman" panose="02020603050405020304" pitchFamily="18" charset="0"/>
                <a:cs typeface="Times New Roman" panose="02020603050405020304" pitchFamily="18" charset="0"/>
              </a:rPr>
              <a:t>k</a:t>
            </a:r>
            <a:r>
              <a:rPr lang="en-US" altLang="zh-CN" sz="2000" dirty="0">
                <a:latin typeface="Times New Roman" panose="02020603050405020304" pitchFamily="18" charset="0"/>
                <a:cs typeface="Times New Roman" panose="02020603050405020304" pitchFamily="18" charset="0"/>
              </a:rPr>
              <a:t>), where the encryption and decryption keys are the same. </a:t>
            </a:r>
            <a:endParaRPr lang="en-US" altLang="zh-CN" sz="2000" dirty="0" smtClean="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The </a:t>
            </a:r>
            <a:r>
              <a:rPr lang="en-US" altLang="zh-CN" sz="2000" dirty="0">
                <a:latin typeface="Times New Roman" panose="02020603050405020304" pitchFamily="18" charset="0"/>
                <a:cs typeface="Times New Roman" panose="02020603050405020304" pitchFamily="18" charset="0"/>
              </a:rPr>
              <a:t>sender and receiver must share the same secret key. Key distribution is a must. </a:t>
            </a:r>
            <a:endParaRPr lang="en-US" altLang="zh-CN" sz="2000" dirty="0" smtClean="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If n </a:t>
            </a:r>
            <a:r>
              <a:rPr lang="en-US" altLang="zh-CN" sz="2000" dirty="0">
                <a:latin typeface="Times New Roman" panose="02020603050405020304" pitchFamily="18" charset="0"/>
                <a:cs typeface="Times New Roman" panose="02020603050405020304" pitchFamily="18" charset="0"/>
              </a:rPr>
              <a:t>people want to communicate (two and two, in all possible ways), each must keep </a:t>
            </a:r>
            <a:r>
              <a:rPr lang="en-US" altLang="zh-CN" sz="2000" dirty="0" smtClean="0">
                <a:latin typeface="Times New Roman" panose="02020603050405020304" pitchFamily="18" charset="0"/>
                <a:cs typeface="Times New Roman" panose="02020603050405020304" pitchFamily="18" charset="0"/>
              </a:rPr>
              <a:t>n-1 </a:t>
            </a:r>
            <a:r>
              <a:rPr lang="en-US" altLang="zh-CN" sz="2000" dirty="0">
                <a:latin typeface="Times New Roman" panose="02020603050405020304" pitchFamily="18" charset="0"/>
                <a:cs typeface="Times New Roman" panose="02020603050405020304" pitchFamily="18" charset="0"/>
              </a:rPr>
              <a:t>secret keys, and the system requires a total of </a:t>
            </a:r>
            <a:endParaRPr lang="en-US" altLang="zh-CN" sz="2000" dirty="0" smtClean="0">
              <a:latin typeface="Times New Roman" panose="02020603050405020304" pitchFamily="18" charset="0"/>
              <a:cs typeface="Times New Roman" panose="02020603050405020304" pitchFamily="18" charset="0"/>
            </a:endParaRPr>
          </a:p>
          <a:p>
            <a:pPr marL="82550" indent="0" algn="ctr">
              <a:buNone/>
            </a:pPr>
            <a:r>
              <a:rPr lang="en-US" altLang="zh-CN" sz="2000" dirty="0" smtClean="0">
                <a:latin typeface="Times New Roman" panose="02020603050405020304" pitchFamily="18" charset="0"/>
                <a:cs typeface="Times New Roman" panose="02020603050405020304" pitchFamily="18" charset="0"/>
              </a:rPr>
              <a:t>(n-1) </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n/2 </a:t>
            </a:r>
          </a:p>
          <a:p>
            <a:pPr marL="82550" indent="0">
              <a:buNone/>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secret </a:t>
            </a:r>
            <a:r>
              <a:rPr lang="en-US" altLang="zh-CN" sz="2000" dirty="0">
                <a:latin typeface="Times New Roman" panose="02020603050405020304" pitchFamily="18" charset="0"/>
                <a:cs typeface="Times New Roman" panose="02020603050405020304" pitchFamily="18" charset="0"/>
              </a:rPr>
              <a:t>keys. This makes key management difficult</a:t>
            </a:r>
            <a:r>
              <a:rPr lang="en-US" altLang="zh-CN" sz="2000" dirty="0" smtClean="0">
                <a:latin typeface="Times New Roman" panose="02020603050405020304" pitchFamily="18" charset="0"/>
                <a:cs typeface="Times New Roman" panose="02020603050405020304" pitchFamily="18" charset="0"/>
              </a:rPr>
              <a:t>.</a:t>
            </a:r>
          </a:p>
          <a:p>
            <a:r>
              <a:rPr lang="en-US" altLang="zh-CN" sz="2000" dirty="0" smtClean="0">
                <a:latin typeface="Times New Roman" panose="02020603050405020304" pitchFamily="18" charset="0"/>
                <a:cs typeface="Times New Roman" panose="02020603050405020304" pitchFamily="18" charset="0"/>
              </a:rPr>
              <a:t>For example: 1000*999/2 = 499500</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2321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effectLst/>
                <a:latin typeface="Times New Roman" panose="02020603050405020304" pitchFamily="18" charset="0"/>
                <a:cs typeface="Times New Roman" panose="02020603050405020304" pitchFamily="18" charset="0"/>
              </a:rPr>
              <a:t>The RSA Public-Key Cryptosystem: Example</a:t>
            </a:r>
            <a:endParaRPr lang="zh-CN" altLang="en-US" sz="28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Parameters</a:t>
            </a:r>
            <a:r>
              <a:rPr lang="en-US" altLang="zh-CN" sz="2400" dirty="0" smtClean="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Public key: (7, 55)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Private </a:t>
            </a:r>
            <a:r>
              <a:rPr lang="en-US" altLang="zh-CN" sz="2400" dirty="0">
                <a:latin typeface="Times New Roman" panose="02020603050405020304" pitchFamily="18" charset="0"/>
                <a:cs typeface="Times New Roman" panose="02020603050405020304" pitchFamily="18" charset="0"/>
              </a:rPr>
              <a:t>key: 23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Encryption</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 = 28, </a:t>
            </a:r>
            <a:r>
              <a:rPr lang="en-US" altLang="zh-CN" sz="2400" i="1" dirty="0">
                <a:latin typeface="Times New Roman" panose="02020603050405020304" pitchFamily="18" charset="0"/>
                <a:cs typeface="Times New Roman" panose="02020603050405020304" pitchFamily="18" charset="0"/>
              </a:rPr>
              <a:t>C</a:t>
            </a:r>
            <a:r>
              <a:rPr lang="en-US" altLang="zh-CN" sz="2400"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rPr>
              <a:t>M</a:t>
            </a:r>
            <a:r>
              <a:rPr lang="en-US" altLang="zh-CN" sz="2400" baseline="30000" dirty="0">
                <a:latin typeface="Times New Roman" panose="02020603050405020304" pitchFamily="18" charset="0"/>
                <a:cs typeface="Times New Roman" panose="02020603050405020304" pitchFamily="18" charset="0"/>
              </a:rPr>
              <a:t>7</a:t>
            </a:r>
            <a:r>
              <a:rPr lang="en-US" altLang="zh-CN" sz="2400" dirty="0">
                <a:latin typeface="Times New Roman" panose="02020603050405020304" pitchFamily="18" charset="0"/>
                <a:cs typeface="Times New Roman" panose="02020603050405020304" pitchFamily="18" charset="0"/>
              </a:rPr>
              <a:t> mod 55 = 52.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Decryption</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rPr>
              <a:t>C</a:t>
            </a:r>
            <a:r>
              <a:rPr lang="en-US" altLang="zh-CN" sz="2400" baseline="30000" dirty="0">
                <a:latin typeface="Times New Roman" panose="02020603050405020304" pitchFamily="18" charset="0"/>
                <a:cs typeface="Times New Roman" panose="02020603050405020304" pitchFamily="18" charset="0"/>
              </a:rPr>
              <a:t>23</a:t>
            </a:r>
            <a:r>
              <a:rPr lang="en-US" altLang="zh-CN" sz="2400" dirty="0">
                <a:latin typeface="Times New Roman" panose="02020603050405020304" pitchFamily="18" charset="0"/>
                <a:cs typeface="Times New Roman" panose="02020603050405020304" pitchFamily="18" charset="0"/>
              </a:rPr>
              <a:t> mod 55 = 28.</a:t>
            </a:r>
            <a:endParaRPr lang="zh-CN" altLang="en-US"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3419872" y="2348880"/>
            <a:ext cx="3286125" cy="1000125"/>
          </a:xfrm>
          <a:prstGeom prst="rect">
            <a:avLst/>
          </a:prstGeom>
        </p:spPr>
      </p:pic>
    </p:spTree>
    <p:extLst>
      <p:ext uri="{BB962C8B-B14F-4D97-AF65-F5344CB8AC3E}">
        <p14:creationId xmlns:p14="http://schemas.microsoft.com/office/powerpoint/2010/main" val="27011023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effectLst/>
                <a:latin typeface="Times New Roman" panose="02020603050405020304" pitchFamily="18" charset="0"/>
                <a:cs typeface="Times New Roman" panose="02020603050405020304" pitchFamily="18" charset="0"/>
              </a:rPr>
              <a:t>The Parameters of the RSA</a:t>
            </a:r>
            <a:endParaRPr lang="zh-CN" altLang="en-US" sz="40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Parameters</a:t>
            </a:r>
            <a:r>
              <a:rPr lang="en-US" altLang="zh-CN" sz="2400" dirty="0" smtClean="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Public key: (</a:t>
            </a:r>
            <a:r>
              <a:rPr lang="en-US" altLang="zh-CN" sz="2400" i="1"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Private </a:t>
            </a:r>
            <a:r>
              <a:rPr lang="en-US" altLang="zh-CN" sz="2400" dirty="0">
                <a:latin typeface="Times New Roman" panose="02020603050405020304" pitchFamily="18" charset="0"/>
                <a:cs typeface="Times New Roman" panose="02020603050405020304" pitchFamily="18" charset="0"/>
              </a:rPr>
              <a:t>key: </a:t>
            </a:r>
            <a:r>
              <a:rPr lang="en-US" altLang="zh-CN" sz="2400" i="1" dirty="0">
                <a:latin typeface="Times New Roman" panose="02020603050405020304" pitchFamily="18" charset="0"/>
                <a:cs typeface="Times New Roman" panose="02020603050405020304" pitchFamily="18" charset="0"/>
              </a:rPr>
              <a:t>d</a:t>
            </a:r>
            <a:r>
              <a:rPr lang="en-US" altLang="zh-CN" sz="2400" dirty="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Other </a:t>
            </a:r>
            <a:r>
              <a:rPr lang="en-US" altLang="zh-CN" sz="2400" dirty="0">
                <a:latin typeface="Times New Roman" panose="02020603050405020304" pitchFamily="18" charset="0"/>
                <a:cs typeface="Times New Roman" panose="02020603050405020304" pitchFamily="18" charset="0"/>
              </a:rPr>
              <a:t>parameters: </a:t>
            </a:r>
            <a:r>
              <a:rPr lang="en-US" altLang="zh-CN" sz="2400" i="1"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q</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φ</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 must be kept secret.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Question</a:t>
            </a:r>
            <a:r>
              <a:rPr lang="en-US" altLang="zh-CN" sz="2400" dirty="0">
                <a:latin typeface="Times New Roman" panose="02020603050405020304" pitchFamily="18" charset="0"/>
                <a:cs typeface="Times New Roman" panose="02020603050405020304" pitchFamily="18" charset="0"/>
              </a:rPr>
              <a:t>: Why?</a:t>
            </a:r>
            <a:endParaRPr lang="zh-CN" altLang="en-US"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987824" y="2370797"/>
            <a:ext cx="2895600" cy="619125"/>
          </a:xfrm>
          <a:prstGeom prst="rect">
            <a:avLst/>
          </a:prstGeom>
        </p:spPr>
      </p:pic>
    </p:spTree>
    <p:extLst>
      <p:ext uri="{BB962C8B-B14F-4D97-AF65-F5344CB8AC3E}">
        <p14:creationId xmlns:p14="http://schemas.microsoft.com/office/powerpoint/2010/main" val="37149685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anose="02020603050405020304" pitchFamily="18" charset="0"/>
                <a:cs typeface="Times New Roman" panose="02020603050405020304" pitchFamily="18" charset="0"/>
              </a:rPr>
              <a:t>The Security of the RSA</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b="1" dirty="0">
                <a:latin typeface="Times New Roman" panose="02020603050405020304" pitchFamily="18" charset="0"/>
                <a:cs typeface="Times New Roman" panose="02020603050405020304" pitchFamily="18" charset="0"/>
              </a:rPr>
              <a:t>Brute force attack</a:t>
            </a:r>
            <a:r>
              <a:rPr lang="en-US" altLang="zh-CN" sz="2000" dirty="0">
                <a:latin typeface="Times New Roman" panose="02020603050405020304" pitchFamily="18" charset="0"/>
                <a:cs typeface="Times New Roman" panose="02020603050405020304" pitchFamily="18" charset="0"/>
              </a:rPr>
              <a:t>: Trying all possible private keys. </a:t>
            </a:r>
            <a:endParaRPr lang="en-US" altLang="zh-CN" sz="2000" dirty="0" smtClean="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The </a:t>
            </a:r>
            <a:r>
              <a:rPr lang="en-US" altLang="zh-CN" sz="2000" dirty="0">
                <a:latin typeface="Times New Roman" panose="02020603050405020304" pitchFamily="18" charset="0"/>
                <a:cs typeface="Times New Roman" panose="02020603050405020304" pitchFamily="18" charset="0"/>
              </a:rPr>
              <a:t>number of decryption keys</a:t>
            </a:r>
            <a:r>
              <a:rPr lang="en-US" altLang="zh-CN" sz="2000" dirty="0" smtClean="0">
                <a:latin typeface="Times New Roman" panose="02020603050405020304" pitchFamily="18" charset="0"/>
                <a:cs typeface="Times New Roman" panose="02020603050405020304" pitchFamily="18" charset="0"/>
              </a:rPr>
              <a:t>:</a:t>
            </a:r>
          </a:p>
          <a:p>
            <a:endParaRPr lang="en-US" altLang="zh-CN" sz="2000" dirty="0">
              <a:latin typeface="Times New Roman" panose="02020603050405020304" pitchFamily="18" charset="0"/>
              <a:cs typeface="Times New Roman" panose="02020603050405020304" pitchFamily="18" charset="0"/>
            </a:endParaRPr>
          </a:p>
          <a:p>
            <a:pPr marL="82550" indent="0" algn="ctr">
              <a:buNone/>
            </a:pPr>
            <a:r>
              <a:rPr lang="en-US" altLang="zh-CN" sz="1800" dirty="0">
                <a:latin typeface="Times New Roman" panose="02020603050405020304" pitchFamily="18" charset="0"/>
                <a:cs typeface="Times New Roman" panose="02020603050405020304" pitchFamily="18" charset="0"/>
              </a:rPr>
              <a:t>|{1 ≤ </a:t>
            </a:r>
            <a:r>
              <a:rPr lang="en-US" altLang="zh-CN" sz="1800" i="1" dirty="0">
                <a:latin typeface="Times New Roman" panose="02020603050405020304" pitchFamily="18" charset="0"/>
                <a:cs typeface="Times New Roman" panose="02020603050405020304" pitchFamily="18" charset="0"/>
              </a:rPr>
              <a:t>d</a:t>
            </a:r>
            <a:r>
              <a:rPr lang="en-US" altLang="zh-CN" sz="1800" dirty="0">
                <a:latin typeface="Times New Roman" panose="02020603050405020304" pitchFamily="18" charset="0"/>
                <a:cs typeface="Times New Roman" panose="02020603050405020304" pitchFamily="18" charset="0"/>
              </a:rPr>
              <a:t> &lt; </a:t>
            </a:r>
            <a:r>
              <a:rPr lang="el-GR" altLang="zh-CN" sz="1800" i="1" dirty="0">
                <a:latin typeface="Times New Roman" panose="02020603050405020304" pitchFamily="18" charset="0"/>
                <a:cs typeface="Times New Roman" panose="02020603050405020304" pitchFamily="18" charset="0"/>
              </a:rPr>
              <a:t>φ</a:t>
            </a:r>
            <a:r>
              <a:rPr lang="el-GR"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n</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gcd</a:t>
            </a:r>
            <a:r>
              <a:rPr lang="en-US"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d</a:t>
            </a:r>
            <a:r>
              <a:rPr lang="en-US" altLang="zh-CN" sz="1800" dirty="0">
                <a:latin typeface="Times New Roman" panose="02020603050405020304" pitchFamily="18" charset="0"/>
                <a:cs typeface="Times New Roman" panose="02020603050405020304" pitchFamily="18" charset="0"/>
              </a:rPr>
              <a:t>, </a:t>
            </a:r>
            <a:r>
              <a:rPr lang="el-GR" altLang="zh-CN" sz="1800" i="1" dirty="0">
                <a:latin typeface="Times New Roman" panose="02020603050405020304" pitchFamily="18" charset="0"/>
                <a:cs typeface="Times New Roman" panose="02020603050405020304" pitchFamily="18" charset="0"/>
              </a:rPr>
              <a:t>φ</a:t>
            </a:r>
            <a:r>
              <a:rPr lang="el-GR"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n</a:t>
            </a:r>
            <a:r>
              <a:rPr lang="en-US" altLang="zh-CN" sz="1800" dirty="0">
                <a:latin typeface="Times New Roman" panose="02020603050405020304" pitchFamily="18" charset="0"/>
                <a:cs typeface="Times New Roman" panose="02020603050405020304" pitchFamily="18" charset="0"/>
              </a:rPr>
              <a:t>)) = 1}| = </a:t>
            </a:r>
            <a:r>
              <a:rPr lang="el-GR" altLang="zh-CN" sz="1800" i="1" dirty="0">
                <a:latin typeface="Times New Roman" panose="02020603050405020304" pitchFamily="18" charset="0"/>
                <a:cs typeface="Times New Roman" panose="02020603050405020304" pitchFamily="18" charset="0"/>
              </a:rPr>
              <a:t>φ</a:t>
            </a:r>
            <a:r>
              <a:rPr lang="el-GR" altLang="zh-CN" sz="1800" dirty="0">
                <a:latin typeface="Times New Roman" panose="02020603050405020304" pitchFamily="18" charset="0"/>
                <a:cs typeface="Times New Roman" panose="02020603050405020304" pitchFamily="18" charset="0"/>
              </a:rPr>
              <a:t>(</a:t>
            </a:r>
            <a:r>
              <a:rPr lang="el-GR" altLang="zh-CN" sz="1800" i="1" dirty="0">
                <a:latin typeface="Times New Roman" panose="02020603050405020304" pitchFamily="18" charset="0"/>
                <a:cs typeface="Times New Roman" panose="02020603050405020304" pitchFamily="18" charset="0"/>
              </a:rPr>
              <a:t>φ</a:t>
            </a:r>
            <a:r>
              <a:rPr lang="el-GR"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n</a:t>
            </a:r>
            <a:r>
              <a:rPr lang="en-US" altLang="zh-CN" sz="1800" dirty="0">
                <a:latin typeface="Times New Roman" panose="02020603050405020304" pitchFamily="18" charset="0"/>
                <a:cs typeface="Times New Roman" panose="02020603050405020304" pitchFamily="18" charset="0"/>
              </a:rPr>
              <a:t>)) = </a:t>
            </a:r>
            <a:r>
              <a:rPr lang="el-GR" altLang="zh-CN" sz="1800" i="1" dirty="0">
                <a:latin typeface="Times New Roman" panose="02020603050405020304" pitchFamily="18" charset="0"/>
                <a:cs typeface="Times New Roman" panose="02020603050405020304" pitchFamily="18" charset="0"/>
              </a:rPr>
              <a:t>φ</a:t>
            </a:r>
            <a:r>
              <a:rPr lang="el-GR"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p</a:t>
            </a:r>
            <a:r>
              <a:rPr lang="en-US" altLang="zh-CN" sz="1800" dirty="0">
                <a:latin typeface="Times New Roman" panose="02020603050405020304" pitchFamily="18" charset="0"/>
                <a:cs typeface="Times New Roman" panose="02020603050405020304" pitchFamily="18" charset="0"/>
              </a:rPr>
              <a:t> − 1)(</a:t>
            </a:r>
            <a:r>
              <a:rPr lang="en-US" altLang="zh-CN" sz="1800" i="1" dirty="0">
                <a:latin typeface="Times New Roman" panose="02020603050405020304" pitchFamily="18" charset="0"/>
                <a:cs typeface="Times New Roman" panose="02020603050405020304" pitchFamily="18" charset="0"/>
              </a:rPr>
              <a:t>q</a:t>
            </a:r>
            <a:r>
              <a:rPr lang="en-US" altLang="zh-CN" sz="1800" dirty="0">
                <a:latin typeface="Times New Roman" panose="02020603050405020304" pitchFamily="18" charset="0"/>
                <a:cs typeface="Times New Roman" panose="02020603050405020304" pitchFamily="18" charset="0"/>
              </a:rPr>
              <a:t> − 1)).</a:t>
            </a:r>
            <a:endParaRPr lang="en-US" altLang="zh-CN" sz="1800" dirty="0" smtClean="0">
              <a:latin typeface="Times New Roman" panose="02020603050405020304" pitchFamily="18" charset="0"/>
              <a:cs typeface="Times New Roman" panose="02020603050405020304" pitchFamily="18" charset="0"/>
            </a:endParaRPr>
          </a:p>
          <a:p>
            <a:endParaRPr lang="en-US" altLang="zh-CN" sz="1800" dirty="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Comment</a:t>
            </a:r>
            <a:r>
              <a:rPr lang="en-US" altLang="zh-CN" sz="2000" dirty="0">
                <a:latin typeface="Times New Roman" panose="02020603050405020304" pitchFamily="18" charset="0"/>
                <a:cs typeface="Times New Roman" panose="02020603050405020304" pitchFamily="18" charset="0"/>
              </a:rPr>
              <a:t>: As long as </a:t>
            </a:r>
            <a:r>
              <a:rPr lang="en-US" altLang="zh-CN" sz="2000" i="1"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 and </a:t>
            </a:r>
            <a:r>
              <a:rPr lang="en-US" altLang="zh-CN" sz="2000" i="1" dirty="0">
                <a:latin typeface="Times New Roman" panose="02020603050405020304" pitchFamily="18" charset="0"/>
                <a:cs typeface="Times New Roman" panose="02020603050405020304" pitchFamily="18" charset="0"/>
              </a:rPr>
              <a:t>q</a:t>
            </a:r>
            <a:r>
              <a:rPr lang="en-US" altLang="zh-CN" sz="2000" dirty="0">
                <a:latin typeface="Times New Roman" panose="02020603050405020304" pitchFamily="18" charset="0"/>
                <a:cs typeface="Times New Roman" panose="02020603050405020304" pitchFamily="18" charset="0"/>
              </a:rPr>
              <a:t> are large enough, this attack does not work as </a:t>
            </a:r>
            <a:r>
              <a:rPr lang="en-US" altLang="zh-CN" sz="2000" i="1" dirty="0">
                <a:latin typeface="Times New Roman" panose="02020603050405020304" pitchFamily="18" charset="0"/>
                <a:cs typeface="Times New Roman" panose="02020603050405020304" pitchFamily="18" charset="0"/>
              </a:rPr>
              <a:t>φ</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 − 1)(</a:t>
            </a:r>
            <a:r>
              <a:rPr lang="en-US" altLang="zh-CN" sz="2000" i="1" dirty="0">
                <a:latin typeface="Times New Roman" panose="02020603050405020304" pitchFamily="18" charset="0"/>
                <a:cs typeface="Times New Roman" panose="02020603050405020304" pitchFamily="18" charset="0"/>
              </a:rPr>
              <a:t>q</a:t>
            </a:r>
            <a:r>
              <a:rPr lang="en-US" altLang="zh-CN" sz="2000" dirty="0">
                <a:latin typeface="Times New Roman" panose="02020603050405020304" pitchFamily="18" charset="0"/>
                <a:cs typeface="Times New Roman" panose="02020603050405020304" pitchFamily="18" charset="0"/>
              </a:rPr>
              <a:t> − 1)) − 1 will be large! </a:t>
            </a:r>
            <a:endParaRPr lang="en-US" altLang="zh-CN" sz="2000" dirty="0" smtClean="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But </a:t>
            </a:r>
            <a:r>
              <a:rPr lang="en-US" altLang="zh-CN" sz="2000" dirty="0">
                <a:latin typeface="Times New Roman" panose="02020603050405020304" pitchFamily="18" charset="0"/>
                <a:cs typeface="Times New Roman" panose="02020603050405020304" pitchFamily="18" charset="0"/>
              </a:rPr>
              <a:t>the larger the </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the slower the system</a:t>
            </a:r>
            <a:r>
              <a:rPr lang="en-US" altLang="zh-CN" sz="2000" dirty="0" smtClean="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Attack</a:t>
            </a:r>
            <a:r>
              <a:rPr lang="en-US" altLang="zh-CN" sz="2000" dirty="0">
                <a:latin typeface="Times New Roman" panose="02020603050405020304" pitchFamily="18" charset="0"/>
                <a:cs typeface="Times New Roman" panose="02020603050405020304" pitchFamily="18" charset="0"/>
              </a:rPr>
              <a:t>: Factor n into </a:t>
            </a:r>
            <a:r>
              <a:rPr lang="en-US" altLang="zh-CN" sz="2000" i="1" dirty="0" err="1">
                <a:latin typeface="Times New Roman" panose="02020603050405020304" pitchFamily="18" charset="0"/>
                <a:cs typeface="Times New Roman" panose="02020603050405020304" pitchFamily="18" charset="0"/>
              </a:rPr>
              <a:t>pq</a:t>
            </a:r>
            <a:r>
              <a:rPr lang="en-US" altLang="zh-CN" sz="2000" dirty="0">
                <a:latin typeface="Times New Roman" panose="02020603050405020304" pitchFamily="18" charset="0"/>
                <a:cs typeface="Times New Roman" panose="02020603050405020304" pitchFamily="18" charset="0"/>
              </a:rPr>
              <a:t>. Thus </a:t>
            </a:r>
            <a:r>
              <a:rPr lang="en-US" altLang="zh-CN" sz="2000" i="1" dirty="0">
                <a:latin typeface="Times New Roman" panose="02020603050405020304" pitchFamily="18" charset="0"/>
                <a:cs typeface="Times New Roman" panose="02020603050405020304" pitchFamily="18" charset="0"/>
              </a:rPr>
              <a:t>φ</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and </a:t>
            </a:r>
            <a:r>
              <a:rPr lang="en-US" altLang="zh-CN" sz="2000" i="1" dirty="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 is known</a:t>
            </a:r>
            <a:r>
              <a:rPr lang="en-US" altLang="zh-CN" sz="2000" dirty="0" smtClean="0">
                <a:latin typeface="Times New Roman" panose="02020603050405020304" pitchFamily="18" charset="0"/>
                <a:cs typeface="Times New Roman" panose="02020603050405020304" pitchFamily="18" charset="0"/>
              </a:rPr>
              <a:t>.</a:t>
            </a:r>
          </a:p>
          <a:p>
            <a:r>
              <a:rPr lang="en-US" altLang="zh-CN" sz="2000" b="1" dirty="0" smtClean="0">
                <a:latin typeface="Times New Roman" panose="02020603050405020304" pitchFamily="18" charset="0"/>
                <a:cs typeface="Times New Roman" panose="02020603050405020304" pitchFamily="18" charset="0"/>
              </a:rPr>
              <a:t>Attack</a:t>
            </a:r>
            <a:r>
              <a:rPr lang="en-US" altLang="zh-CN" sz="2000" dirty="0">
                <a:latin typeface="Times New Roman" panose="02020603050405020304" pitchFamily="18" charset="0"/>
                <a:cs typeface="Times New Roman" panose="02020603050405020304" pitchFamily="18" charset="0"/>
              </a:rPr>
              <a:t>: Determine </a:t>
            </a:r>
            <a:r>
              <a:rPr lang="en-US" altLang="zh-CN" sz="2000" i="1" dirty="0">
                <a:latin typeface="Times New Roman" panose="02020603050405020304" pitchFamily="18" charset="0"/>
                <a:cs typeface="Times New Roman" panose="02020603050405020304" pitchFamily="18" charset="0"/>
              </a:rPr>
              <a:t>φ</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directly, without first determining </a:t>
            </a:r>
            <a:r>
              <a:rPr lang="en-US" altLang="zh-CN" sz="2000" i="1"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 and </a:t>
            </a:r>
            <a:r>
              <a:rPr lang="en-US" altLang="zh-CN" sz="2000" i="1" dirty="0">
                <a:latin typeface="Times New Roman" panose="02020603050405020304" pitchFamily="18" charset="0"/>
                <a:cs typeface="Times New Roman" panose="02020603050405020304" pitchFamily="18" charset="0"/>
              </a:rPr>
              <a:t>q</a:t>
            </a:r>
            <a:r>
              <a:rPr lang="en-US" altLang="zh-CN" sz="2000" dirty="0">
                <a:latin typeface="Times New Roman" panose="02020603050405020304" pitchFamily="18" charset="0"/>
                <a:cs typeface="Times New Roman" panose="02020603050405020304" pitchFamily="18" charset="0"/>
              </a:rPr>
              <a:t>. </a:t>
            </a:r>
            <a:endParaRPr lang="en-US" altLang="zh-CN" sz="2000" dirty="0" smtClean="0">
              <a:latin typeface="Times New Roman" panose="02020603050405020304" pitchFamily="18" charset="0"/>
              <a:cs typeface="Times New Roman" panose="02020603050405020304" pitchFamily="18" charset="0"/>
            </a:endParaRPr>
          </a:p>
          <a:p>
            <a:r>
              <a:rPr lang="en-US" altLang="zh-CN" sz="2000" b="1" dirty="0" smtClean="0">
                <a:latin typeface="Times New Roman" panose="02020603050405020304" pitchFamily="18" charset="0"/>
                <a:cs typeface="Times New Roman" panose="02020603050405020304" pitchFamily="18" charset="0"/>
              </a:rPr>
              <a:t>Attack</a:t>
            </a:r>
            <a:r>
              <a:rPr lang="en-US" altLang="zh-CN" sz="2000" dirty="0">
                <a:latin typeface="Times New Roman" panose="02020603050405020304" pitchFamily="18" charset="0"/>
                <a:cs typeface="Times New Roman" panose="02020603050405020304" pitchFamily="18" charset="0"/>
              </a:rPr>
              <a:t>: Determine </a:t>
            </a:r>
            <a:r>
              <a:rPr lang="en-US" altLang="zh-CN" sz="2000" i="1" dirty="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 directly, without first determining </a:t>
            </a:r>
            <a:r>
              <a:rPr lang="en-US" altLang="zh-CN" sz="2000" i="1" dirty="0">
                <a:latin typeface="Times New Roman" panose="02020603050405020304" pitchFamily="18" charset="0"/>
                <a:cs typeface="Times New Roman" panose="02020603050405020304" pitchFamily="18" charset="0"/>
              </a:rPr>
              <a:t>φ</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98932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anose="02020603050405020304" pitchFamily="18" charset="0"/>
                <a:cs typeface="Times New Roman" panose="02020603050405020304" pitchFamily="18" charset="0"/>
              </a:rPr>
              <a:t>RSA Security: Factoring</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Security of RSA with respect to factoring depends on: </a:t>
            </a:r>
            <a:endParaRPr lang="en-US" altLang="zh-CN" sz="2400" dirty="0" smtClean="0">
              <a:latin typeface="Times New Roman" panose="02020603050405020304" pitchFamily="18" charset="0"/>
              <a:cs typeface="Times New Roman" panose="02020603050405020304" pitchFamily="18" charset="0"/>
            </a:endParaRPr>
          </a:p>
          <a:p>
            <a:pPr lvl="1"/>
            <a:r>
              <a:rPr lang="en-US" altLang="zh-CN"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 development of algorithms for factorization; </a:t>
            </a:r>
            <a:endParaRPr lang="en-US" altLang="zh-CN" sz="2000" dirty="0" smtClean="0">
              <a:latin typeface="Times New Roman" panose="02020603050405020304" pitchFamily="18" charset="0"/>
              <a:cs typeface="Times New Roman" panose="02020603050405020304" pitchFamily="18" charset="0"/>
            </a:endParaRPr>
          </a:p>
          <a:p>
            <a:pPr lvl="1"/>
            <a:r>
              <a:rPr lang="en-US" altLang="zh-CN"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 increase in computing power. </a:t>
            </a:r>
            <a:endParaRPr lang="en-US" altLang="zh-CN" sz="20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A </a:t>
            </a:r>
            <a:r>
              <a:rPr lang="en-US" altLang="zh-CN" sz="2400" dirty="0">
                <a:latin typeface="Times New Roman" panose="02020603050405020304" pitchFamily="18" charset="0"/>
                <a:cs typeface="Times New Roman" panose="02020603050405020304" pitchFamily="18" charset="0"/>
              </a:rPr>
              <a:t>number of algorithms for factorization. Most of them involve too much number theory and cannot be introduced here</a:t>
            </a:r>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Computing </a:t>
            </a:r>
            <a:r>
              <a:rPr lang="en-US" altLang="zh-CN" sz="2400" dirty="0">
                <a:latin typeface="Times New Roman" panose="02020603050405020304" pitchFamily="18" charset="0"/>
                <a:cs typeface="Times New Roman" panose="02020603050405020304" pitchFamily="18" charset="0"/>
              </a:rPr>
              <a:t>power increases dramatically each year due to advances in hardware technology</a:t>
            </a:r>
            <a:r>
              <a:rPr lang="en-US" altLang="zh-CN" sz="2400" dirty="0" smtClean="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RSA can be used for both encryption and digital signature.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5559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effectLst/>
                <a:latin typeface="Times New Roman" panose="02020603050405020304" pitchFamily="18" charset="0"/>
                <a:cs typeface="Times New Roman" panose="02020603050405020304" pitchFamily="18" charset="0"/>
              </a:rPr>
              <a:t>The </a:t>
            </a:r>
            <a:r>
              <a:rPr lang="en-US" altLang="zh-CN" sz="3200" dirty="0" err="1">
                <a:effectLst/>
                <a:latin typeface="Times New Roman" panose="02020603050405020304" pitchFamily="18" charset="0"/>
                <a:cs typeface="Times New Roman" panose="02020603050405020304" pitchFamily="18" charset="0"/>
              </a:rPr>
              <a:t>ElGamal</a:t>
            </a:r>
            <a:r>
              <a:rPr lang="en-US" altLang="zh-CN" sz="3200" dirty="0">
                <a:effectLst/>
                <a:latin typeface="Times New Roman" panose="02020603050405020304" pitchFamily="18" charset="0"/>
                <a:cs typeface="Times New Roman" panose="02020603050405020304" pitchFamily="18" charset="0"/>
              </a:rPr>
              <a:t> Public-Key Cryptosystem</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discrete logarithm problem.</a:t>
            </a: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The </a:t>
            </a:r>
            <a:r>
              <a:rPr lang="en-US" altLang="zh-CN" dirty="0" err="1">
                <a:latin typeface="Times New Roman" panose="02020603050405020304" pitchFamily="18" charset="0"/>
                <a:cs typeface="Times New Roman" panose="02020603050405020304" pitchFamily="18" charset="0"/>
              </a:rPr>
              <a:t>ElGamal</a:t>
            </a:r>
            <a:r>
              <a:rPr lang="en-US" altLang="zh-CN" dirty="0">
                <a:latin typeface="Times New Roman" panose="02020603050405020304" pitchFamily="18" charset="0"/>
                <a:cs typeface="Times New Roman" panose="02020603050405020304" pitchFamily="18" charset="0"/>
              </a:rPr>
              <a:t> public-key cryptosystem.</a:t>
            </a:r>
          </a:p>
          <a:p>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2191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effectLst/>
                <a:latin typeface="Times New Roman" panose="02020603050405020304" pitchFamily="18" charset="0"/>
                <a:cs typeface="Times New Roman" panose="02020603050405020304" pitchFamily="18" charset="0"/>
              </a:rPr>
              <a:t>Recall of the Discrete Logarithm Problem</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dirty="0" smtClean="0"/>
              <a:t>The discrete logarithm problem:</a:t>
            </a:r>
          </a:p>
          <a:p>
            <a:r>
              <a:rPr lang="en-US" altLang="zh-CN" sz="2000" dirty="0" smtClean="0"/>
              <a:t>Let </a:t>
            </a:r>
            <a:r>
              <a:rPr lang="en-US" altLang="zh-CN" sz="2000" i="1" dirty="0" smtClean="0"/>
              <a:t>p</a:t>
            </a:r>
            <a:r>
              <a:rPr lang="en-US" altLang="zh-CN" sz="2000" dirty="0" smtClean="0"/>
              <a:t> be a prime, and let </a:t>
            </a:r>
            <a:r>
              <a:rPr lang="en-US" altLang="zh-CN" sz="2000" i="1" dirty="0" smtClean="0"/>
              <a:t>α</a:t>
            </a:r>
            <a:r>
              <a:rPr lang="en-US" altLang="zh-CN" sz="2000" dirty="0" smtClean="0"/>
              <a:t> be a primitive root of </a:t>
            </a:r>
            <a:r>
              <a:rPr lang="en-US" altLang="zh-CN" sz="2000" i="1" dirty="0" smtClean="0"/>
              <a:t>p</a:t>
            </a:r>
            <a:r>
              <a:rPr lang="en-US" altLang="zh-CN" sz="2000" dirty="0" smtClean="0"/>
              <a:t>. The discrete logarithm problem is to find </a:t>
            </a:r>
            <a:r>
              <a:rPr lang="en-US" altLang="zh-CN" sz="2000" i="1" dirty="0" smtClean="0"/>
              <a:t>log</a:t>
            </a:r>
            <a:r>
              <a:rPr lang="en-US" altLang="zh-CN" sz="2000" i="1" baseline="-25000" dirty="0" smtClean="0"/>
              <a:t>α</a:t>
            </a:r>
            <a:r>
              <a:rPr lang="en-US" altLang="zh-CN" sz="2000" i="1" dirty="0" smtClean="0"/>
              <a:t>a</a:t>
            </a:r>
            <a:r>
              <a:rPr lang="en-US" altLang="zh-CN" sz="2000" dirty="0" smtClean="0"/>
              <a:t> for any 1 ≤ </a:t>
            </a:r>
            <a:r>
              <a:rPr lang="en-US" altLang="zh-CN" sz="2000" i="1" dirty="0" smtClean="0"/>
              <a:t>a</a:t>
            </a:r>
            <a:r>
              <a:rPr lang="en-US" altLang="zh-CN" sz="2000" dirty="0" smtClean="0"/>
              <a:t> ≤ </a:t>
            </a:r>
            <a:r>
              <a:rPr lang="en-US" altLang="zh-CN" sz="2000" i="1" dirty="0" smtClean="0"/>
              <a:t>p</a:t>
            </a:r>
            <a:r>
              <a:rPr lang="en-US" altLang="zh-CN" sz="2000" dirty="0" smtClean="0"/>
              <a:t> − 1, which is defined to be the unique integer 0 ≤ </a:t>
            </a:r>
            <a:r>
              <a:rPr lang="en-US" altLang="zh-CN" sz="2000" i="1" dirty="0" smtClean="0"/>
              <a:t>i</a:t>
            </a:r>
            <a:r>
              <a:rPr lang="en-US" altLang="zh-CN" sz="2000" dirty="0" smtClean="0"/>
              <a:t> ≤ </a:t>
            </a:r>
            <a:r>
              <a:rPr lang="en-US" altLang="zh-CN" sz="2000" i="1" dirty="0" smtClean="0"/>
              <a:t>p</a:t>
            </a:r>
            <a:r>
              <a:rPr lang="en-US" altLang="zh-CN" sz="2000" dirty="0" smtClean="0"/>
              <a:t> − 2 such that </a:t>
            </a:r>
            <a:r>
              <a:rPr lang="en-US" altLang="zh-CN" sz="2000" i="1" dirty="0" smtClean="0"/>
              <a:t>a</a:t>
            </a:r>
            <a:r>
              <a:rPr lang="en-US" altLang="zh-CN" sz="2000" dirty="0" smtClean="0"/>
              <a:t> = </a:t>
            </a:r>
            <a:r>
              <a:rPr lang="en-US" altLang="zh-CN" sz="2000" i="1" dirty="0" smtClean="0"/>
              <a:t>α</a:t>
            </a:r>
            <a:r>
              <a:rPr lang="en-US" altLang="zh-CN" sz="2000" i="1" baseline="30000" dirty="0" smtClean="0"/>
              <a:t>i</a:t>
            </a:r>
            <a:r>
              <a:rPr lang="en-US" altLang="zh-CN" sz="2000" i="1" dirty="0" smtClean="0"/>
              <a:t> </a:t>
            </a:r>
            <a:r>
              <a:rPr lang="en-US" altLang="zh-CN" sz="2000" dirty="0" smtClean="0"/>
              <a:t>(mod </a:t>
            </a:r>
            <a:r>
              <a:rPr lang="en-US" altLang="zh-CN" sz="2000" i="1" dirty="0" smtClean="0"/>
              <a:t>p</a:t>
            </a:r>
            <a:r>
              <a:rPr lang="en-US" altLang="zh-CN" sz="2000" dirty="0" smtClean="0"/>
              <a:t>). </a:t>
            </a:r>
          </a:p>
          <a:p>
            <a:endParaRPr lang="en-US" altLang="zh-CN" sz="2000" dirty="0"/>
          </a:p>
          <a:p>
            <a:r>
              <a:rPr lang="en-US" altLang="zh-CN" sz="2000" dirty="0" smtClean="0"/>
              <a:t>Comment: In general, there is no polynomial-time algorithm for this problem (except for certain special primes p). </a:t>
            </a:r>
          </a:p>
          <a:p>
            <a:endParaRPr lang="en-US" altLang="zh-CN" sz="2000" dirty="0"/>
          </a:p>
          <a:p>
            <a:r>
              <a:rPr lang="en-US" altLang="zh-CN" sz="2000" dirty="0" smtClean="0"/>
              <a:t>Comment: If p has 130 or more digits, the DLP is computationally infeasible to solve in general</a:t>
            </a:r>
            <a:endParaRPr lang="zh-CN" altLang="en-US" sz="2000" dirty="0" smtClean="0"/>
          </a:p>
          <a:p>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542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t>Choosing Parameters for the </a:t>
            </a:r>
            <a:r>
              <a:rPr lang="en-US" altLang="zh-CN" sz="2800" dirty="0" err="1"/>
              <a:t>ElGamal</a:t>
            </a:r>
            <a:r>
              <a:rPr lang="en-US" altLang="zh-CN" sz="2800" dirty="0"/>
              <a:t> System</a:t>
            </a:r>
            <a:endParaRPr lang="zh-CN" altLang="en-US" sz="2800" dirty="0">
              <a:effectLst/>
            </a:endParaRPr>
          </a:p>
        </p:txBody>
      </p:sp>
      <p:sp>
        <p:nvSpPr>
          <p:cNvPr id="3" name="内容占位符 2"/>
          <p:cNvSpPr>
            <a:spLocks noGrp="1"/>
          </p:cNvSpPr>
          <p:nvPr>
            <p:ph idx="1"/>
          </p:nvPr>
        </p:nvSpPr>
        <p:spPr/>
        <p:txBody>
          <a:bodyPr/>
          <a:lstStyle/>
          <a:p>
            <a:r>
              <a:rPr lang="en-US" altLang="zh-CN" sz="2000" b="1" dirty="0"/>
              <a:t>Choosing parameters:</a:t>
            </a:r>
          </a:p>
          <a:p>
            <a:pPr lvl="1"/>
            <a:r>
              <a:rPr lang="en-US" altLang="zh-CN" sz="1600" dirty="0" smtClean="0"/>
              <a:t>Let </a:t>
            </a:r>
            <a:r>
              <a:rPr lang="en-US" altLang="zh-CN" sz="1600" i="1" dirty="0"/>
              <a:t>p</a:t>
            </a:r>
            <a:r>
              <a:rPr lang="en-US" altLang="zh-CN" sz="1600" dirty="0"/>
              <a:t> be a large prime, and let </a:t>
            </a:r>
            <a:r>
              <a:rPr lang="en-US" altLang="zh-CN" sz="1600" i="1" dirty="0"/>
              <a:t>α</a:t>
            </a:r>
            <a:r>
              <a:rPr lang="en-US" altLang="zh-CN" sz="1600" dirty="0"/>
              <a:t> be a primitive root of </a:t>
            </a:r>
            <a:r>
              <a:rPr lang="en-US" altLang="zh-CN" sz="1600" i="1" dirty="0"/>
              <a:t>p</a:t>
            </a:r>
            <a:r>
              <a:rPr lang="en-US" altLang="zh-CN" sz="1600" dirty="0"/>
              <a:t>.</a:t>
            </a:r>
          </a:p>
          <a:p>
            <a:pPr lvl="1"/>
            <a:r>
              <a:rPr lang="en-US" altLang="zh-CN" sz="1600" dirty="0" smtClean="0"/>
              <a:t>Let </a:t>
            </a:r>
            <a:r>
              <a:rPr lang="en-US" altLang="zh-CN" sz="1600" i="1" dirty="0"/>
              <a:t>u</a:t>
            </a:r>
            <a:r>
              <a:rPr lang="en-US" altLang="zh-CN" sz="1600" dirty="0"/>
              <a:t> be a secret number in </a:t>
            </a:r>
            <a:r>
              <a:rPr lang="en-US" altLang="zh-CN" sz="1600" i="1" dirty="0"/>
              <a:t>Z</a:t>
            </a:r>
            <a:r>
              <a:rPr lang="en-US" altLang="zh-CN" sz="1600" i="1" baseline="-25000" dirty="0"/>
              <a:t>p−</a:t>
            </a:r>
            <a:r>
              <a:rPr lang="en-US" altLang="zh-CN" sz="1600" i="1" baseline="-25000" dirty="0" smtClean="0"/>
              <a:t>1</a:t>
            </a:r>
            <a:r>
              <a:rPr lang="en-US" altLang="zh-CN" sz="1600" dirty="0" smtClean="0"/>
              <a:t>={0, </a:t>
            </a:r>
            <a:r>
              <a:rPr lang="en-US" altLang="zh-CN" sz="1600" dirty="0"/>
              <a:t>· · · , </a:t>
            </a:r>
            <a:r>
              <a:rPr lang="en-US" altLang="zh-CN" sz="1600" i="1" dirty="0"/>
              <a:t>p</a:t>
            </a:r>
            <a:r>
              <a:rPr lang="en-US" altLang="zh-CN" sz="1600" dirty="0"/>
              <a:t> − </a:t>
            </a:r>
            <a:r>
              <a:rPr lang="en-US" altLang="zh-CN" sz="1600" dirty="0" smtClean="0"/>
              <a:t>2}</a:t>
            </a:r>
            <a:endParaRPr lang="en-US" altLang="zh-CN" sz="1600" dirty="0"/>
          </a:p>
          <a:p>
            <a:pPr lvl="1"/>
            <a:r>
              <a:rPr lang="en-US" altLang="zh-CN" sz="1600" dirty="0" smtClean="0"/>
              <a:t>Compute </a:t>
            </a:r>
            <a:r>
              <a:rPr lang="en-US" altLang="zh-CN" sz="1600" i="1" dirty="0"/>
              <a:t>β</a:t>
            </a:r>
            <a:r>
              <a:rPr lang="en-US" altLang="zh-CN" sz="1600" dirty="0"/>
              <a:t> = </a:t>
            </a:r>
            <a:r>
              <a:rPr lang="en-US" altLang="zh-CN" sz="1600" i="1" dirty="0"/>
              <a:t>α</a:t>
            </a:r>
            <a:r>
              <a:rPr lang="en-US" altLang="zh-CN" sz="1600" i="1" baseline="30000" dirty="0"/>
              <a:t>u</a:t>
            </a:r>
            <a:r>
              <a:rPr lang="en-US" altLang="zh-CN" sz="1600" dirty="0"/>
              <a:t> mod </a:t>
            </a:r>
            <a:r>
              <a:rPr lang="en-US" altLang="zh-CN" sz="1600" i="1" dirty="0"/>
              <a:t>p</a:t>
            </a:r>
            <a:r>
              <a:rPr lang="en-US" altLang="zh-CN" sz="1600" dirty="0" smtClean="0"/>
              <a:t>.</a:t>
            </a:r>
          </a:p>
          <a:p>
            <a:r>
              <a:rPr lang="en-US" altLang="zh-CN" sz="2000" b="1" dirty="0" smtClean="0"/>
              <a:t>Building Blocks:</a:t>
            </a:r>
          </a:p>
          <a:p>
            <a:r>
              <a:rPr lang="en-US" altLang="zh-CN" sz="2000" i="1" dirty="0" smtClean="0"/>
              <a:t>M</a:t>
            </a:r>
            <a:r>
              <a:rPr lang="en-US" altLang="zh-CN" sz="2000" dirty="0" smtClean="0"/>
              <a:t> </a:t>
            </a:r>
            <a:r>
              <a:rPr lang="en-US" altLang="zh-CN" sz="2000" dirty="0"/>
              <a:t>= </a:t>
            </a:r>
            <a:r>
              <a:rPr lang="en-US" altLang="zh-CN" sz="2000" i="1" dirty="0"/>
              <a:t>Z</a:t>
            </a:r>
            <a:r>
              <a:rPr lang="en-US" altLang="zh-CN" sz="2000" baseline="30000" dirty="0"/>
              <a:t>∗</a:t>
            </a:r>
            <a:r>
              <a:rPr lang="en-US" altLang="zh-CN" sz="2000" i="1" baseline="-25000" dirty="0"/>
              <a:t>p</a:t>
            </a:r>
            <a:r>
              <a:rPr lang="en-US" altLang="zh-CN" sz="2000" i="1" dirty="0"/>
              <a:t> </a:t>
            </a:r>
            <a:r>
              <a:rPr lang="en-US" altLang="zh-CN" sz="2000" dirty="0" smtClean="0"/>
              <a:t>= </a:t>
            </a:r>
            <a:r>
              <a:rPr lang="en-US" altLang="zh-CN" sz="2000" dirty="0"/>
              <a:t>{1, · · · , </a:t>
            </a:r>
            <a:r>
              <a:rPr lang="en-US" altLang="zh-CN" sz="2000" i="1" dirty="0"/>
              <a:t>p</a:t>
            </a:r>
            <a:r>
              <a:rPr lang="en-US" altLang="zh-CN" sz="2000" dirty="0"/>
              <a:t> − 1}</a:t>
            </a:r>
          </a:p>
          <a:p>
            <a:r>
              <a:rPr lang="en-US" altLang="zh-CN" sz="2000" i="1" dirty="0" smtClean="0"/>
              <a:t>C</a:t>
            </a:r>
            <a:r>
              <a:rPr lang="en-US" altLang="zh-CN" sz="2000" dirty="0" smtClean="0"/>
              <a:t> </a:t>
            </a:r>
            <a:r>
              <a:rPr lang="en-US" altLang="zh-CN" sz="2000" dirty="0"/>
              <a:t>= </a:t>
            </a:r>
            <a:r>
              <a:rPr lang="en-US" altLang="zh-CN" sz="2000" i="1" dirty="0"/>
              <a:t>Z</a:t>
            </a:r>
            <a:r>
              <a:rPr lang="en-US" altLang="zh-CN" sz="2000" baseline="30000" dirty="0"/>
              <a:t>∗</a:t>
            </a:r>
            <a:r>
              <a:rPr lang="en-US" altLang="zh-CN" sz="2000" i="1" baseline="-25000" dirty="0"/>
              <a:t>p</a:t>
            </a:r>
            <a:r>
              <a:rPr lang="en-US" altLang="zh-CN" sz="2000" i="1" dirty="0"/>
              <a:t> </a:t>
            </a:r>
            <a:r>
              <a:rPr lang="en-US" altLang="zh-CN" sz="2000" dirty="0"/>
              <a:t>× </a:t>
            </a:r>
            <a:r>
              <a:rPr lang="en-US" altLang="zh-CN" sz="2000" i="1" dirty="0"/>
              <a:t>Z</a:t>
            </a:r>
            <a:r>
              <a:rPr lang="en-US" altLang="zh-CN" sz="2000" baseline="30000" dirty="0"/>
              <a:t>∗</a:t>
            </a:r>
            <a:r>
              <a:rPr lang="en-US" altLang="zh-CN" sz="2000" i="1" baseline="-25000" dirty="0"/>
              <a:t>p</a:t>
            </a:r>
            <a:r>
              <a:rPr lang="en-US" altLang="zh-CN" sz="2000" i="1" dirty="0"/>
              <a:t> </a:t>
            </a:r>
          </a:p>
          <a:p>
            <a:r>
              <a:rPr lang="en-US" altLang="zh-CN" sz="2000" i="1" dirty="0" smtClean="0"/>
              <a:t>K</a:t>
            </a:r>
            <a:r>
              <a:rPr lang="en-US" altLang="zh-CN" sz="2000" i="1" baseline="-25000" dirty="0" smtClean="0"/>
              <a:t>e</a:t>
            </a:r>
            <a:r>
              <a:rPr lang="en-US" altLang="zh-CN" sz="2000" i="1" dirty="0" smtClean="0"/>
              <a:t> </a:t>
            </a:r>
            <a:r>
              <a:rPr lang="en-US" altLang="zh-CN" sz="2000" dirty="0"/>
              <a:t>= {</a:t>
            </a:r>
            <a:r>
              <a:rPr lang="en-US" altLang="zh-CN" sz="2000" i="1" dirty="0"/>
              <a:t>p</a:t>
            </a:r>
            <a:r>
              <a:rPr lang="en-US" altLang="zh-CN" sz="2000" dirty="0"/>
              <a:t>} × </a:t>
            </a:r>
            <a:r>
              <a:rPr lang="en-US" altLang="zh-CN" sz="2000" i="1" dirty="0"/>
              <a:t>P</a:t>
            </a:r>
            <a:r>
              <a:rPr lang="en-US" altLang="zh-CN" sz="2000" dirty="0"/>
              <a:t> × </a:t>
            </a:r>
            <a:r>
              <a:rPr lang="en-US" altLang="zh-CN" sz="2000" i="1" dirty="0"/>
              <a:t>Z</a:t>
            </a:r>
            <a:r>
              <a:rPr lang="en-US" altLang="zh-CN" sz="2000" baseline="30000" dirty="0"/>
              <a:t>∗</a:t>
            </a:r>
            <a:r>
              <a:rPr lang="en-US" altLang="zh-CN" sz="2000" i="1" baseline="-25000" dirty="0"/>
              <a:t>p</a:t>
            </a:r>
            <a:r>
              <a:rPr lang="en-US" altLang="zh-CN" sz="2000" i="1" dirty="0"/>
              <a:t> </a:t>
            </a:r>
            <a:r>
              <a:rPr lang="en-US" altLang="zh-CN" sz="2000" dirty="0" smtClean="0"/>
              <a:t>, </a:t>
            </a:r>
            <a:r>
              <a:rPr lang="en-US" altLang="zh-CN" sz="2000" dirty="0"/>
              <a:t>where </a:t>
            </a:r>
            <a:r>
              <a:rPr lang="en-US" altLang="zh-CN" sz="2000" i="1" dirty="0"/>
              <a:t>P</a:t>
            </a:r>
            <a:r>
              <a:rPr lang="en-US" altLang="zh-CN" sz="2000" dirty="0"/>
              <a:t> is the set of all primitive roots of </a:t>
            </a:r>
            <a:r>
              <a:rPr lang="en-US" altLang="zh-CN" sz="2000" i="1" dirty="0"/>
              <a:t>p</a:t>
            </a:r>
            <a:r>
              <a:rPr lang="en-US" altLang="zh-CN" sz="2000" dirty="0"/>
              <a:t>. So</a:t>
            </a:r>
          </a:p>
          <a:p>
            <a:pPr lvl="1"/>
            <a:r>
              <a:rPr lang="en-US" altLang="zh-CN" sz="1600" dirty="0"/>
              <a:t>|</a:t>
            </a:r>
            <a:r>
              <a:rPr lang="en-US" altLang="zh-CN" sz="1600" i="1" dirty="0"/>
              <a:t>K</a:t>
            </a:r>
            <a:r>
              <a:rPr lang="en-US" altLang="zh-CN" sz="1600" i="1" baseline="-25000" dirty="0"/>
              <a:t>e</a:t>
            </a:r>
            <a:r>
              <a:rPr lang="en-US" altLang="zh-CN" sz="1600" dirty="0"/>
              <a:t>| = </a:t>
            </a:r>
            <a:r>
              <a:rPr lang="el-GR" altLang="zh-CN" sz="1600" i="1" dirty="0"/>
              <a:t>φ</a:t>
            </a:r>
            <a:r>
              <a:rPr lang="el-GR" altLang="zh-CN" sz="1600" dirty="0"/>
              <a:t>(</a:t>
            </a:r>
            <a:r>
              <a:rPr lang="en-US" altLang="zh-CN" sz="1600" i="1" dirty="0"/>
              <a:t>p</a:t>
            </a:r>
            <a:r>
              <a:rPr lang="en-US" altLang="zh-CN" sz="1600" dirty="0"/>
              <a:t> − 1) × (</a:t>
            </a:r>
            <a:r>
              <a:rPr lang="en-US" altLang="zh-CN" sz="1600" i="1" dirty="0"/>
              <a:t>p</a:t>
            </a:r>
            <a:r>
              <a:rPr lang="en-US" altLang="zh-CN" sz="1600" dirty="0"/>
              <a:t> − 1).</a:t>
            </a:r>
          </a:p>
          <a:p>
            <a:pPr lvl="1"/>
            <a:r>
              <a:rPr lang="en-US" altLang="zh-CN" sz="1600" dirty="0"/>
              <a:t>The public key </a:t>
            </a:r>
            <a:r>
              <a:rPr lang="en-US" altLang="zh-CN" sz="1600" i="1" dirty="0"/>
              <a:t>k</a:t>
            </a:r>
            <a:r>
              <a:rPr lang="en-US" altLang="zh-CN" sz="1600" i="1" baseline="-25000" dirty="0"/>
              <a:t>e</a:t>
            </a:r>
            <a:r>
              <a:rPr lang="en-US" altLang="zh-CN" sz="1600" dirty="0"/>
              <a:t> = (</a:t>
            </a:r>
            <a:r>
              <a:rPr lang="en-US" altLang="zh-CN" sz="1600" i="1" dirty="0"/>
              <a:t>p</a:t>
            </a:r>
            <a:r>
              <a:rPr lang="en-US" altLang="zh-CN" sz="1600" dirty="0"/>
              <a:t>, </a:t>
            </a:r>
            <a:r>
              <a:rPr lang="el-GR" altLang="zh-CN" sz="1600" i="1" dirty="0"/>
              <a:t>α</a:t>
            </a:r>
            <a:r>
              <a:rPr lang="el-GR" altLang="zh-CN" sz="1600" dirty="0"/>
              <a:t>, </a:t>
            </a:r>
            <a:r>
              <a:rPr lang="el-GR" altLang="zh-CN" sz="1600" i="1" dirty="0"/>
              <a:t>β</a:t>
            </a:r>
            <a:r>
              <a:rPr lang="el-GR" altLang="zh-CN" sz="1600" dirty="0"/>
              <a:t>).</a:t>
            </a:r>
          </a:p>
          <a:p>
            <a:r>
              <a:rPr lang="en-US" altLang="zh-CN" sz="2000" i="1" dirty="0" smtClean="0"/>
              <a:t>K</a:t>
            </a:r>
            <a:r>
              <a:rPr lang="en-US" altLang="zh-CN" sz="2000" i="1" baseline="-25000" dirty="0" smtClean="0"/>
              <a:t>d</a:t>
            </a:r>
            <a:r>
              <a:rPr lang="en-US" altLang="zh-CN" sz="2000" i="1" dirty="0" smtClean="0"/>
              <a:t> </a:t>
            </a:r>
            <a:r>
              <a:rPr lang="en-US" altLang="zh-CN" sz="2000" dirty="0"/>
              <a:t>= </a:t>
            </a:r>
            <a:r>
              <a:rPr lang="en-US" altLang="zh-CN" sz="2000" i="1" dirty="0"/>
              <a:t>Z</a:t>
            </a:r>
            <a:r>
              <a:rPr lang="en-US" altLang="zh-CN" sz="2000" i="1" baseline="-25000" dirty="0"/>
              <a:t>p−1</a:t>
            </a:r>
            <a:r>
              <a:rPr lang="en-US" altLang="zh-CN" sz="2000" dirty="0"/>
              <a:t>. Thus </a:t>
            </a:r>
            <a:r>
              <a:rPr lang="en-US" altLang="zh-CN" sz="2000" dirty="0" smtClean="0"/>
              <a:t>|</a:t>
            </a:r>
            <a:r>
              <a:rPr lang="en-US" altLang="zh-CN" sz="2000" i="1" dirty="0"/>
              <a:t> K</a:t>
            </a:r>
            <a:r>
              <a:rPr lang="en-US" altLang="zh-CN" sz="2000" i="1" baseline="-25000" dirty="0"/>
              <a:t>d</a:t>
            </a:r>
            <a:r>
              <a:rPr lang="en-US" altLang="zh-CN" sz="2000" i="1" dirty="0"/>
              <a:t> </a:t>
            </a:r>
            <a:r>
              <a:rPr lang="en-US" altLang="zh-CN" sz="2000" dirty="0" smtClean="0"/>
              <a:t>| </a:t>
            </a:r>
            <a:r>
              <a:rPr lang="en-US" altLang="zh-CN" sz="2000" dirty="0"/>
              <a:t>= </a:t>
            </a:r>
            <a:r>
              <a:rPr lang="en-US" altLang="zh-CN" sz="2000" i="1" dirty="0"/>
              <a:t>p</a:t>
            </a:r>
            <a:r>
              <a:rPr lang="en-US" altLang="zh-CN" sz="2000" dirty="0" smtClean="0"/>
              <a:t> </a:t>
            </a:r>
            <a:r>
              <a:rPr lang="en-US" altLang="zh-CN" sz="2000" dirty="0"/>
              <a:t>− 1.</a:t>
            </a:r>
          </a:p>
          <a:p>
            <a:pPr lvl="1"/>
            <a:r>
              <a:rPr lang="en-US" altLang="zh-CN" sz="1600" dirty="0"/>
              <a:t>The private key </a:t>
            </a:r>
            <a:r>
              <a:rPr lang="en-US" altLang="zh-CN" sz="1600" i="1" dirty="0"/>
              <a:t>k</a:t>
            </a:r>
            <a:r>
              <a:rPr lang="en-US" altLang="zh-CN" sz="1600" i="1" baseline="-25000" dirty="0"/>
              <a:t>d</a:t>
            </a:r>
            <a:r>
              <a:rPr lang="en-US" altLang="zh-CN" sz="1600" dirty="0"/>
              <a:t> = </a:t>
            </a:r>
            <a:r>
              <a:rPr lang="en-US" altLang="zh-CN" sz="1600" i="1" dirty="0"/>
              <a:t>u</a:t>
            </a:r>
            <a:r>
              <a:rPr lang="en-US" altLang="zh-CN" sz="1600" dirty="0"/>
              <a:t> such that </a:t>
            </a:r>
            <a:r>
              <a:rPr lang="el-GR" altLang="zh-CN" sz="1600" i="1" dirty="0"/>
              <a:t>β</a:t>
            </a:r>
            <a:r>
              <a:rPr lang="el-GR" altLang="zh-CN" sz="1600" dirty="0"/>
              <a:t> = </a:t>
            </a:r>
            <a:r>
              <a:rPr lang="el-GR" altLang="zh-CN" sz="1600" i="1" dirty="0"/>
              <a:t>α</a:t>
            </a:r>
            <a:r>
              <a:rPr lang="en-US" altLang="zh-CN" sz="1600" i="1" baseline="30000" dirty="0" smtClean="0"/>
              <a:t>u</a:t>
            </a:r>
            <a:r>
              <a:rPr lang="en-US" altLang="zh-CN" sz="1600" dirty="0"/>
              <a:t> </a:t>
            </a:r>
            <a:r>
              <a:rPr lang="en-US" altLang="zh-CN" sz="1600" dirty="0" smtClean="0"/>
              <a:t>mod </a:t>
            </a:r>
            <a:r>
              <a:rPr lang="en-US" altLang="zh-CN" sz="1600" i="1" dirty="0"/>
              <a:t>p</a:t>
            </a:r>
            <a:endParaRPr lang="en-US" altLang="zh-CN" sz="1600" dirty="0" smtClean="0"/>
          </a:p>
        </p:txBody>
      </p:sp>
    </p:spTree>
    <p:extLst>
      <p:ext uri="{BB962C8B-B14F-4D97-AF65-F5344CB8AC3E}">
        <p14:creationId xmlns:p14="http://schemas.microsoft.com/office/powerpoint/2010/main" val="3546448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t>The Encryption and Decryption</a:t>
            </a:r>
            <a:endParaRPr lang="zh-CN" altLang="en-US" sz="2800" dirty="0">
              <a:effectLst/>
            </a:endParaRPr>
          </a:p>
        </p:txBody>
      </p:sp>
      <p:sp>
        <p:nvSpPr>
          <p:cNvPr id="3" name="内容占位符 2"/>
          <p:cNvSpPr>
            <a:spLocks noGrp="1"/>
          </p:cNvSpPr>
          <p:nvPr>
            <p:ph idx="1"/>
          </p:nvPr>
        </p:nvSpPr>
        <p:spPr/>
        <p:txBody>
          <a:bodyPr/>
          <a:lstStyle/>
          <a:p>
            <a:r>
              <a:rPr lang="en-US" altLang="zh-CN" sz="2000" b="1" dirty="0"/>
              <a:t>Encryption: </a:t>
            </a:r>
            <a:endParaRPr lang="en-US" altLang="zh-CN" sz="2000" b="1" dirty="0" smtClean="0"/>
          </a:p>
          <a:p>
            <a:r>
              <a:rPr lang="en-US" altLang="zh-CN" sz="2000" dirty="0" smtClean="0"/>
              <a:t>For </a:t>
            </a:r>
            <a:r>
              <a:rPr lang="en-US" altLang="zh-CN" sz="2000" dirty="0"/>
              <a:t>any public key </a:t>
            </a:r>
            <a:r>
              <a:rPr lang="en-US" altLang="zh-CN" sz="2000" i="1" dirty="0"/>
              <a:t>k</a:t>
            </a:r>
            <a:r>
              <a:rPr lang="en-US" altLang="zh-CN" sz="2000" i="1" baseline="-25000" dirty="0"/>
              <a:t>e</a:t>
            </a:r>
            <a:r>
              <a:rPr lang="en-US" altLang="zh-CN" sz="2000" i="1" dirty="0"/>
              <a:t> </a:t>
            </a:r>
            <a:r>
              <a:rPr lang="en-US" altLang="zh-CN" sz="2000" dirty="0"/>
              <a:t>= (</a:t>
            </a:r>
            <a:r>
              <a:rPr lang="en-US" altLang="zh-CN" sz="2000" i="1" dirty="0"/>
              <a:t>p</a:t>
            </a:r>
            <a:r>
              <a:rPr lang="en-US" altLang="zh-CN" sz="2000" dirty="0"/>
              <a:t>, </a:t>
            </a:r>
            <a:r>
              <a:rPr lang="el-GR" altLang="zh-CN" sz="2000" i="1" dirty="0"/>
              <a:t>α</a:t>
            </a:r>
            <a:r>
              <a:rPr lang="el-GR" altLang="zh-CN" sz="2000" dirty="0"/>
              <a:t>, </a:t>
            </a:r>
            <a:r>
              <a:rPr lang="el-GR" altLang="zh-CN" sz="2000" i="1" dirty="0"/>
              <a:t>β</a:t>
            </a:r>
            <a:r>
              <a:rPr lang="el-GR" altLang="zh-CN" sz="2000" dirty="0"/>
              <a:t>), </a:t>
            </a:r>
            <a:r>
              <a:rPr lang="en-US" altLang="zh-CN" sz="2000" dirty="0"/>
              <a:t>and for a (secret) random number </a:t>
            </a:r>
            <a:r>
              <a:rPr lang="en-US" altLang="zh-CN" sz="2000" i="1" dirty="0"/>
              <a:t>v</a:t>
            </a:r>
            <a:r>
              <a:rPr lang="en-US" altLang="zh-CN" sz="2000" dirty="0"/>
              <a:t> ∈ </a:t>
            </a:r>
            <a:r>
              <a:rPr lang="en-US" altLang="zh-CN" sz="2000" i="1" dirty="0"/>
              <a:t>Z</a:t>
            </a:r>
            <a:r>
              <a:rPr lang="en-US" altLang="zh-CN" sz="2000" i="1" baseline="-25000" dirty="0"/>
              <a:t>p−1</a:t>
            </a:r>
            <a:r>
              <a:rPr lang="en-US" altLang="zh-CN" sz="2000" dirty="0"/>
              <a:t>, </a:t>
            </a:r>
            <a:r>
              <a:rPr lang="en-US" altLang="zh-CN" sz="2000" i="1" dirty="0"/>
              <a:t>E</a:t>
            </a:r>
            <a:r>
              <a:rPr lang="en-US" altLang="zh-CN" sz="2000" i="1" baseline="-25000" dirty="0"/>
              <a:t>ke</a:t>
            </a:r>
            <a:r>
              <a:rPr lang="en-US" altLang="zh-CN" sz="2000" dirty="0"/>
              <a:t> (</a:t>
            </a:r>
            <a:r>
              <a:rPr lang="en-US" altLang="zh-CN" sz="2000" i="1" dirty="0"/>
              <a:t>x</a:t>
            </a:r>
            <a:r>
              <a:rPr lang="en-US" altLang="zh-CN" sz="2000" dirty="0"/>
              <a:t>, </a:t>
            </a:r>
            <a:r>
              <a:rPr lang="en-US" altLang="zh-CN" sz="2000" i="1" dirty="0"/>
              <a:t>v</a:t>
            </a:r>
            <a:r>
              <a:rPr lang="en-US" altLang="zh-CN" sz="2000" dirty="0"/>
              <a:t>) = (</a:t>
            </a:r>
            <a:r>
              <a:rPr lang="en-US" altLang="zh-CN" sz="2000" i="1" dirty="0"/>
              <a:t>y1</a:t>
            </a:r>
            <a:r>
              <a:rPr lang="en-US" altLang="zh-CN" sz="2000" dirty="0"/>
              <a:t>, </a:t>
            </a:r>
            <a:r>
              <a:rPr lang="en-US" altLang="zh-CN" sz="2000" i="1" dirty="0"/>
              <a:t>y2</a:t>
            </a:r>
            <a:r>
              <a:rPr lang="en-US" altLang="zh-CN" sz="2000" dirty="0"/>
              <a:t>), where </a:t>
            </a:r>
            <a:endParaRPr lang="en-US" altLang="zh-CN" sz="2000" dirty="0" smtClean="0"/>
          </a:p>
          <a:p>
            <a:pPr marL="82550" indent="0" algn="ctr">
              <a:buNone/>
            </a:pPr>
            <a:endParaRPr lang="en-US" altLang="zh-CN" sz="2000" i="1" dirty="0" smtClean="0"/>
          </a:p>
          <a:p>
            <a:pPr marL="82550" indent="0" algn="ctr">
              <a:buNone/>
            </a:pPr>
            <a:r>
              <a:rPr lang="en-US" altLang="zh-CN" sz="2000" i="1" dirty="0" smtClean="0"/>
              <a:t>y1</a:t>
            </a:r>
            <a:r>
              <a:rPr lang="en-US" altLang="zh-CN" sz="2000" dirty="0" smtClean="0"/>
              <a:t> </a:t>
            </a:r>
            <a:r>
              <a:rPr lang="en-US" altLang="zh-CN" sz="2000" dirty="0"/>
              <a:t>= </a:t>
            </a:r>
            <a:r>
              <a:rPr lang="el-GR" altLang="zh-CN" sz="2000" i="1" dirty="0"/>
              <a:t>α</a:t>
            </a:r>
            <a:r>
              <a:rPr lang="en-US" altLang="zh-CN" sz="2000" i="1" baseline="30000" dirty="0"/>
              <a:t>v</a:t>
            </a:r>
            <a:r>
              <a:rPr lang="en-US" altLang="zh-CN" sz="2000" i="1" dirty="0"/>
              <a:t> </a:t>
            </a:r>
            <a:r>
              <a:rPr lang="en-US" altLang="zh-CN" sz="2000" dirty="0"/>
              <a:t>mod </a:t>
            </a:r>
            <a:r>
              <a:rPr lang="en-US" altLang="zh-CN" sz="2000" i="1" dirty="0" smtClean="0"/>
              <a:t>p</a:t>
            </a:r>
            <a:endParaRPr lang="en-US" altLang="zh-CN" sz="2000" dirty="0"/>
          </a:p>
          <a:p>
            <a:pPr marL="82550" indent="0" algn="ctr">
              <a:buNone/>
            </a:pPr>
            <a:r>
              <a:rPr lang="en-US" altLang="zh-CN" sz="2000" dirty="0" smtClean="0"/>
              <a:t> </a:t>
            </a:r>
            <a:r>
              <a:rPr lang="en-US" altLang="zh-CN" sz="2000" i="1" dirty="0"/>
              <a:t>y2</a:t>
            </a:r>
            <a:r>
              <a:rPr lang="en-US" altLang="zh-CN" sz="2000" dirty="0"/>
              <a:t> = </a:t>
            </a:r>
            <a:r>
              <a:rPr lang="en-US" altLang="zh-CN" sz="2000" i="1" dirty="0"/>
              <a:t>x</a:t>
            </a:r>
            <a:r>
              <a:rPr lang="el-GR" altLang="zh-CN" sz="2000" i="1" dirty="0"/>
              <a:t>β</a:t>
            </a:r>
            <a:r>
              <a:rPr lang="en-US" altLang="zh-CN" sz="2000" i="1" baseline="30000" dirty="0"/>
              <a:t>v</a:t>
            </a:r>
            <a:r>
              <a:rPr lang="en-US" altLang="zh-CN" sz="2000" i="1" dirty="0"/>
              <a:t> </a:t>
            </a:r>
            <a:r>
              <a:rPr lang="en-US" altLang="zh-CN" sz="2000" dirty="0"/>
              <a:t>mod </a:t>
            </a:r>
            <a:r>
              <a:rPr lang="en-US" altLang="zh-CN" sz="2000" i="1" dirty="0"/>
              <a:t>p</a:t>
            </a:r>
            <a:r>
              <a:rPr lang="en-US" altLang="zh-CN" sz="2000" dirty="0"/>
              <a:t>. </a:t>
            </a:r>
            <a:endParaRPr lang="en-US" altLang="zh-CN" sz="2000" dirty="0" smtClean="0"/>
          </a:p>
          <a:p>
            <a:endParaRPr lang="en-US" altLang="zh-CN" sz="2000" dirty="0"/>
          </a:p>
          <a:p>
            <a:r>
              <a:rPr lang="en-US" altLang="zh-CN" sz="2000" b="1" dirty="0" smtClean="0"/>
              <a:t>Decryption</a:t>
            </a:r>
            <a:r>
              <a:rPr lang="en-US" altLang="zh-CN" sz="2000" dirty="0"/>
              <a:t>: </a:t>
            </a:r>
            <a:endParaRPr lang="en-US" altLang="zh-CN" sz="2000" dirty="0" smtClean="0"/>
          </a:p>
          <a:p>
            <a:r>
              <a:rPr lang="en-US" altLang="zh-CN" sz="2000" dirty="0" smtClean="0"/>
              <a:t>For </a:t>
            </a:r>
            <a:r>
              <a:rPr lang="en-US" altLang="zh-CN" sz="2000" dirty="0"/>
              <a:t>any (</a:t>
            </a:r>
            <a:r>
              <a:rPr lang="en-US" altLang="zh-CN" sz="2000" i="1" dirty="0"/>
              <a:t>y1</a:t>
            </a:r>
            <a:r>
              <a:rPr lang="en-US" altLang="zh-CN" sz="2000" dirty="0"/>
              <a:t>, </a:t>
            </a:r>
            <a:r>
              <a:rPr lang="en-US" altLang="zh-CN" sz="2000" i="1" dirty="0" smtClean="0"/>
              <a:t>y2</a:t>
            </a:r>
            <a:r>
              <a:rPr lang="en-US" altLang="zh-CN" sz="2000" dirty="0" smtClean="0"/>
              <a:t>) </a:t>
            </a:r>
            <a:r>
              <a:rPr lang="en-US" altLang="zh-CN" sz="2000" dirty="0"/>
              <a:t>∈ </a:t>
            </a:r>
            <a:r>
              <a:rPr lang="en-US" altLang="zh-CN" sz="2000" i="1" dirty="0"/>
              <a:t>Z</a:t>
            </a:r>
            <a:r>
              <a:rPr lang="en-US" altLang="zh-CN" sz="2000" baseline="30000" dirty="0"/>
              <a:t>∗</a:t>
            </a:r>
            <a:r>
              <a:rPr lang="en-US" altLang="zh-CN" sz="2000" i="1" baseline="-25000" dirty="0"/>
              <a:t>p</a:t>
            </a:r>
            <a:r>
              <a:rPr lang="en-US" altLang="zh-CN" sz="2000" dirty="0" smtClean="0"/>
              <a:t> </a:t>
            </a:r>
            <a:r>
              <a:rPr lang="en-US" altLang="zh-CN" sz="2000" dirty="0"/>
              <a:t>× </a:t>
            </a:r>
            <a:r>
              <a:rPr lang="en-US" altLang="zh-CN" sz="2000" i="1" dirty="0"/>
              <a:t>Z</a:t>
            </a:r>
            <a:r>
              <a:rPr lang="en-US" altLang="zh-CN" sz="2000" baseline="30000" dirty="0"/>
              <a:t>∗</a:t>
            </a:r>
            <a:r>
              <a:rPr lang="en-US" altLang="zh-CN" sz="2000" i="1" baseline="-25000" dirty="0"/>
              <a:t>p</a:t>
            </a:r>
            <a:r>
              <a:rPr lang="en-US" altLang="zh-CN" sz="2000" dirty="0" smtClean="0"/>
              <a:t>, </a:t>
            </a:r>
          </a:p>
          <a:p>
            <a:pPr marL="82550" indent="0" algn="ctr">
              <a:buNone/>
            </a:pPr>
            <a:r>
              <a:rPr lang="en-US" altLang="zh-CN" sz="2000" i="1" dirty="0" smtClean="0"/>
              <a:t>D</a:t>
            </a:r>
            <a:r>
              <a:rPr lang="en-US" altLang="zh-CN" sz="2000" i="1" baseline="-25000" dirty="0" smtClean="0"/>
              <a:t>kd</a:t>
            </a:r>
            <a:r>
              <a:rPr lang="en-US" altLang="zh-CN" sz="2000" dirty="0" smtClean="0"/>
              <a:t> </a:t>
            </a:r>
            <a:r>
              <a:rPr lang="en-US" altLang="zh-CN" sz="2000" dirty="0"/>
              <a:t>(</a:t>
            </a:r>
            <a:r>
              <a:rPr lang="en-US" altLang="zh-CN" sz="2000" i="1" dirty="0"/>
              <a:t>y1</a:t>
            </a:r>
            <a:r>
              <a:rPr lang="en-US" altLang="zh-CN" sz="2000" dirty="0"/>
              <a:t>, </a:t>
            </a:r>
            <a:r>
              <a:rPr lang="en-US" altLang="zh-CN" sz="2000" i="1" dirty="0"/>
              <a:t>y2</a:t>
            </a:r>
            <a:r>
              <a:rPr lang="en-US" altLang="zh-CN" sz="2000" dirty="0"/>
              <a:t>) = </a:t>
            </a:r>
            <a:r>
              <a:rPr lang="en-US" altLang="zh-CN" sz="2000" i="1" dirty="0"/>
              <a:t>y2</a:t>
            </a:r>
            <a:r>
              <a:rPr lang="en-US" altLang="zh-CN" sz="2000" dirty="0"/>
              <a:t> </a:t>
            </a:r>
            <a:r>
              <a:rPr lang="en-US" altLang="zh-CN" sz="2000" dirty="0" smtClean="0"/>
              <a:t>(</a:t>
            </a:r>
            <a:r>
              <a:rPr lang="en-US" altLang="zh-CN" sz="2000" i="1" dirty="0" smtClean="0"/>
              <a:t>y1</a:t>
            </a:r>
            <a:r>
              <a:rPr lang="en-US" altLang="zh-CN" sz="2000" i="1" baseline="30000" dirty="0" smtClean="0"/>
              <a:t>kd</a:t>
            </a:r>
            <a:r>
              <a:rPr lang="en-US" altLang="zh-CN" sz="2000" dirty="0" smtClean="0"/>
              <a:t> )</a:t>
            </a:r>
            <a:r>
              <a:rPr lang="en-US" altLang="zh-CN" sz="2000" baseline="30000" dirty="0" smtClean="0"/>
              <a:t>−</a:t>
            </a:r>
            <a:r>
              <a:rPr lang="en-US" altLang="zh-CN" sz="2000" baseline="30000" dirty="0"/>
              <a:t>1</a:t>
            </a:r>
            <a:r>
              <a:rPr lang="en-US" altLang="zh-CN" sz="2000" dirty="0"/>
              <a:t> mod </a:t>
            </a:r>
            <a:r>
              <a:rPr lang="en-US" altLang="zh-CN" sz="2000" i="1" dirty="0"/>
              <a:t>p</a:t>
            </a:r>
            <a:r>
              <a:rPr lang="en-US" altLang="zh-CN" sz="2000" dirty="0"/>
              <a:t>. </a:t>
            </a:r>
            <a:endParaRPr lang="en-US" altLang="zh-CN" sz="2000" dirty="0" smtClean="0"/>
          </a:p>
          <a:p>
            <a:endParaRPr lang="en-US" altLang="zh-CN" sz="2000" dirty="0" smtClean="0"/>
          </a:p>
          <a:p>
            <a:endParaRPr lang="en-US" altLang="zh-CN" sz="2000" dirty="0"/>
          </a:p>
          <a:p>
            <a:r>
              <a:rPr lang="en-US" altLang="zh-CN" sz="2000" dirty="0" smtClean="0"/>
              <a:t>Remark</a:t>
            </a:r>
            <a:r>
              <a:rPr lang="en-US" altLang="zh-CN" sz="2000" dirty="0"/>
              <a:t>: Encryption is nondeterministic, and has data expansion.</a:t>
            </a:r>
            <a:endParaRPr lang="en-US" altLang="zh-CN" sz="1600" dirty="0" smtClean="0"/>
          </a:p>
        </p:txBody>
      </p:sp>
    </p:spTree>
    <p:extLst>
      <p:ext uri="{BB962C8B-B14F-4D97-AF65-F5344CB8AC3E}">
        <p14:creationId xmlns:p14="http://schemas.microsoft.com/office/powerpoint/2010/main" val="4112519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131713"/>
            <a:ext cx="7210425" cy="1143000"/>
          </a:xfrm>
        </p:spPr>
        <p:txBody>
          <a:bodyPr>
            <a:noAutofit/>
          </a:bodyPr>
          <a:lstStyle/>
          <a:p>
            <a:r>
              <a:rPr lang="en-US" altLang="zh-CN" sz="2800" dirty="0"/>
              <a:t>The Correctness of Decryption</a:t>
            </a:r>
            <a:endParaRPr lang="zh-CN" altLang="en-US" sz="2800" dirty="0">
              <a:effectLst/>
            </a:endParaRPr>
          </a:p>
        </p:txBody>
      </p:sp>
      <p:sp>
        <p:nvSpPr>
          <p:cNvPr id="4" name="内容占位符 3"/>
          <p:cNvSpPr>
            <a:spLocks noGrp="1"/>
          </p:cNvSpPr>
          <p:nvPr>
            <p:ph idx="1"/>
          </p:nvPr>
        </p:nvSpPr>
        <p:spPr>
          <a:xfrm>
            <a:off x="1080410" y="4437112"/>
            <a:ext cx="7273925" cy="1800176"/>
          </a:xfrm>
        </p:spPr>
        <p:txBody>
          <a:bodyPr/>
          <a:lstStyle/>
          <a:p>
            <a:r>
              <a:rPr lang="en-US" altLang="zh-CN" sz="1800" dirty="0"/>
              <a:t>Remark: For decryption, the receiver need not know the secret random number </a:t>
            </a:r>
            <a:r>
              <a:rPr lang="en-US" altLang="zh-CN" sz="1800" i="1" dirty="0" smtClean="0"/>
              <a:t>v</a:t>
            </a:r>
            <a:endParaRPr lang="en-US" altLang="zh-CN" sz="1800" dirty="0" smtClean="0"/>
          </a:p>
          <a:p>
            <a:r>
              <a:rPr lang="en-US" altLang="zh-CN" sz="1800" dirty="0" smtClean="0"/>
              <a:t>Remark</a:t>
            </a:r>
            <a:r>
              <a:rPr lang="en-US" altLang="zh-CN" sz="1800" dirty="0"/>
              <a:t>: The system is not deterministic, since the ciphertext depends on both the plaintext </a:t>
            </a:r>
            <a:r>
              <a:rPr lang="en-US" altLang="zh-CN" sz="1800" i="1" dirty="0"/>
              <a:t>x</a:t>
            </a:r>
            <a:r>
              <a:rPr lang="en-US" altLang="zh-CN" sz="1800" dirty="0"/>
              <a:t> and the random number </a:t>
            </a:r>
            <a:r>
              <a:rPr lang="en-US" altLang="zh-CN" sz="1800" i="1" dirty="0"/>
              <a:t>v</a:t>
            </a:r>
            <a:r>
              <a:rPr lang="en-US" altLang="zh-CN" sz="1800" dirty="0"/>
              <a:t> chosen by Alice, the sender. </a:t>
            </a:r>
            <a:endParaRPr lang="en-US" altLang="zh-CN" sz="1800" dirty="0" smtClean="0"/>
          </a:p>
          <a:p>
            <a:r>
              <a:rPr lang="en-US" altLang="zh-CN" sz="1800" dirty="0" smtClean="0"/>
              <a:t>Remark</a:t>
            </a:r>
            <a:r>
              <a:rPr lang="en-US" altLang="zh-CN" sz="1800" dirty="0"/>
              <a:t>: The </a:t>
            </a:r>
            <a:r>
              <a:rPr lang="en-US" altLang="zh-CN" sz="1800" dirty="0" err="1"/>
              <a:t>ElGamal</a:t>
            </a:r>
            <a:r>
              <a:rPr lang="en-US" altLang="zh-CN" sz="1800" dirty="0"/>
              <a:t> system cannot be used for signing messages, as </a:t>
            </a:r>
            <a:r>
              <a:rPr lang="en-US" altLang="zh-CN" sz="1800" dirty="0" smtClean="0"/>
              <a:t> </a:t>
            </a:r>
            <a:r>
              <a:rPr lang="en-US" altLang="zh-CN" sz="1800" dirty="0"/>
              <a:t>the domain and range of the function </a:t>
            </a:r>
            <a:r>
              <a:rPr lang="en-US" altLang="zh-CN" sz="1800" i="1" dirty="0"/>
              <a:t>E</a:t>
            </a:r>
            <a:r>
              <a:rPr lang="en-US" altLang="zh-CN" sz="1800" i="1" baseline="-25000" dirty="0"/>
              <a:t>ke</a:t>
            </a:r>
            <a:r>
              <a:rPr lang="en-US" altLang="zh-CN" sz="1800" dirty="0"/>
              <a:t> are not the same. In fact, they are: </a:t>
            </a:r>
            <a:r>
              <a:rPr lang="en-US" altLang="zh-CN" sz="1800" i="1" dirty="0"/>
              <a:t>Z</a:t>
            </a:r>
            <a:r>
              <a:rPr lang="en-US" altLang="zh-CN" sz="1800" baseline="30000" dirty="0"/>
              <a:t>∗</a:t>
            </a:r>
            <a:r>
              <a:rPr lang="en-US" altLang="zh-CN" sz="1800" i="1" baseline="-25000" dirty="0"/>
              <a:t>p</a:t>
            </a:r>
            <a:r>
              <a:rPr lang="en-US" altLang="zh-CN" sz="1800" dirty="0"/>
              <a:t> </a:t>
            </a:r>
            <a:r>
              <a:rPr lang="en-US" altLang="zh-CN" sz="1800" dirty="0" smtClean="0"/>
              <a:t> and </a:t>
            </a:r>
            <a:r>
              <a:rPr lang="en-US" altLang="zh-CN" sz="1800" i="1" dirty="0"/>
              <a:t>Z</a:t>
            </a:r>
            <a:r>
              <a:rPr lang="en-US" altLang="zh-CN" sz="1800" baseline="30000" dirty="0"/>
              <a:t>∗</a:t>
            </a:r>
            <a:r>
              <a:rPr lang="en-US" altLang="zh-CN" sz="1800" i="1" baseline="-25000" dirty="0"/>
              <a:t>p</a:t>
            </a:r>
            <a:r>
              <a:rPr lang="en-US" altLang="zh-CN" sz="1800" dirty="0"/>
              <a:t> </a:t>
            </a:r>
            <a:r>
              <a:rPr lang="en-US" altLang="zh-CN" sz="1800" dirty="0" smtClean="0"/>
              <a:t>× </a:t>
            </a:r>
            <a:r>
              <a:rPr lang="en-US" altLang="zh-CN" sz="1800" i="1" dirty="0"/>
              <a:t>Z</a:t>
            </a:r>
            <a:r>
              <a:rPr lang="en-US" altLang="zh-CN" sz="1800" baseline="30000" dirty="0"/>
              <a:t>∗</a:t>
            </a:r>
            <a:r>
              <a:rPr lang="en-US" altLang="zh-CN" sz="1800" i="1" baseline="-25000" dirty="0"/>
              <a:t>p</a:t>
            </a:r>
            <a:r>
              <a:rPr lang="en-US" altLang="zh-CN" sz="1800" dirty="0"/>
              <a:t> </a:t>
            </a:r>
            <a:r>
              <a:rPr lang="en-US" altLang="zh-CN" sz="1800" dirty="0" smtClean="0"/>
              <a:t>.</a:t>
            </a:r>
            <a:endParaRPr lang="zh-CN" altLang="en-US" sz="1800" dirty="0"/>
          </a:p>
        </p:txBody>
      </p:sp>
      <p:pic>
        <p:nvPicPr>
          <p:cNvPr id="5" name="图片 4"/>
          <p:cNvPicPr>
            <a:picLocks noChangeAspect="1"/>
          </p:cNvPicPr>
          <p:nvPr/>
        </p:nvPicPr>
        <p:blipFill>
          <a:blip r:embed="rId2"/>
          <a:stretch>
            <a:fillRect/>
          </a:stretch>
        </p:blipFill>
        <p:spPr>
          <a:xfrm>
            <a:off x="1258888" y="1017637"/>
            <a:ext cx="6629400" cy="3419475"/>
          </a:xfrm>
          <a:prstGeom prst="rect">
            <a:avLst/>
          </a:prstGeom>
        </p:spPr>
      </p:pic>
    </p:spTree>
    <p:extLst>
      <p:ext uri="{BB962C8B-B14F-4D97-AF65-F5344CB8AC3E}">
        <p14:creationId xmlns:p14="http://schemas.microsoft.com/office/powerpoint/2010/main" val="852873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a:t>
            </a:r>
            <a:endParaRPr lang="zh-CN" altLang="en-US" dirty="0"/>
          </a:p>
        </p:txBody>
      </p:sp>
      <p:sp>
        <p:nvSpPr>
          <p:cNvPr id="3" name="内容占位符 2"/>
          <p:cNvSpPr>
            <a:spLocks noGrp="1"/>
          </p:cNvSpPr>
          <p:nvPr>
            <p:ph idx="1"/>
          </p:nvPr>
        </p:nvSpPr>
        <p:spPr/>
        <p:txBody>
          <a:bodyPr/>
          <a:lstStyle/>
          <a:p>
            <a:r>
              <a:rPr lang="en-US" altLang="zh-CN" sz="2000" dirty="0"/>
              <a:t>Choose </a:t>
            </a:r>
            <a:r>
              <a:rPr lang="en-US" altLang="zh-CN" sz="2000" i="1" dirty="0"/>
              <a:t>p</a:t>
            </a:r>
            <a:r>
              <a:rPr lang="en-US" altLang="zh-CN" sz="2000" dirty="0"/>
              <a:t> = 2579, </a:t>
            </a:r>
            <a:r>
              <a:rPr lang="el-GR" altLang="zh-CN" sz="2000" i="1" dirty="0"/>
              <a:t>α</a:t>
            </a:r>
            <a:r>
              <a:rPr lang="el-GR" altLang="zh-CN" sz="2000" dirty="0"/>
              <a:t> = 2, </a:t>
            </a:r>
            <a:r>
              <a:rPr lang="en-US" altLang="zh-CN" sz="2000" dirty="0"/>
              <a:t>and </a:t>
            </a:r>
            <a:r>
              <a:rPr lang="en-US" altLang="zh-CN" sz="2000" i="1" dirty="0"/>
              <a:t>u</a:t>
            </a:r>
            <a:r>
              <a:rPr lang="en-US" altLang="zh-CN" sz="2000" dirty="0"/>
              <a:t> = 765. Hence </a:t>
            </a:r>
            <a:endParaRPr lang="en-US" altLang="zh-CN" sz="2000" dirty="0" smtClean="0"/>
          </a:p>
          <a:p>
            <a:pPr marL="82550" indent="0" algn="ctr">
              <a:buNone/>
            </a:pPr>
            <a:r>
              <a:rPr lang="el-GR" altLang="zh-CN" sz="2000" i="1" dirty="0" smtClean="0"/>
              <a:t>β</a:t>
            </a:r>
            <a:r>
              <a:rPr lang="el-GR" altLang="zh-CN" sz="2000" dirty="0" smtClean="0"/>
              <a:t> </a:t>
            </a:r>
            <a:r>
              <a:rPr lang="el-GR" altLang="zh-CN" sz="2000" dirty="0"/>
              <a:t>= 2</a:t>
            </a:r>
            <a:r>
              <a:rPr lang="el-GR" altLang="zh-CN" sz="2000" baseline="30000" dirty="0"/>
              <a:t>765</a:t>
            </a:r>
            <a:r>
              <a:rPr lang="el-GR" altLang="zh-CN" sz="2000" dirty="0"/>
              <a:t> </a:t>
            </a:r>
            <a:r>
              <a:rPr lang="en-US" altLang="zh-CN" sz="2000" dirty="0"/>
              <a:t>mod 2579 = 949.</a:t>
            </a:r>
          </a:p>
          <a:p>
            <a:r>
              <a:rPr lang="en-US" altLang="zh-CN" sz="2000" dirty="0" smtClean="0"/>
              <a:t>Public </a:t>
            </a:r>
            <a:r>
              <a:rPr lang="en-US" altLang="zh-CN" sz="2000" dirty="0"/>
              <a:t>key </a:t>
            </a:r>
            <a:r>
              <a:rPr lang="en-US" altLang="zh-CN" sz="2000" i="1" dirty="0"/>
              <a:t>k</a:t>
            </a:r>
            <a:r>
              <a:rPr lang="en-US" altLang="zh-CN" sz="2000" i="1" baseline="-25000" dirty="0"/>
              <a:t>e</a:t>
            </a:r>
            <a:r>
              <a:rPr lang="en-US" altLang="zh-CN" sz="2000" dirty="0"/>
              <a:t> = (</a:t>
            </a:r>
            <a:r>
              <a:rPr lang="en-US" altLang="zh-CN" sz="2000" i="1" dirty="0"/>
              <a:t>p</a:t>
            </a:r>
            <a:r>
              <a:rPr lang="en-US" altLang="zh-CN" sz="2000" dirty="0"/>
              <a:t>, </a:t>
            </a:r>
            <a:r>
              <a:rPr lang="el-GR" altLang="zh-CN" sz="2000" i="1" dirty="0"/>
              <a:t>α</a:t>
            </a:r>
            <a:r>
              <a:rPr lang="el-GR" altLang="zh-CN" sz="2000" dirty="0"/>
              <a:t>, </a:t>
            </a:r>
            <a:r>
              <a:rPr lang="el-GR" altLang="zh-CN" sz="2000" i="1" dirty="0"/>
              <a:t>β</a:t>
            </a:r>
            <a:r>
              <a:rPr lang="el-GR" altLang="zh-CN" sz="2000" dirty="0"/>
              <a:t>) = (2579, 2, 949).</a:t>
            </a:r>
          </a:p>
          <a:p>
            <a:r>
              <a:rPr lang="en-US" altLang="zh-CN" sz="2000" dirty="0" smtClean="0"/>
              <a:t>Private </a:t>
            </a:r>
            <a:r>
              <a:rPr lang="en-US" altLang="zh-CN" sz="2000" dirty="0"/>
              <a:t>key </a:t>
            </a:r>
            <a:r>
              <a:rPr lang="en-US" altLang="zh-CN" sz="2000" i="1" dirty="0"/>
              <a:t>k</a:t>
            </a:r>
            <a:r>
              <a:rPr lang="en-US" altLang="zh-CN" sz="2000" i="1" baseline="-25000" dirty="0"/>
              <a:t>d</a:t>
            </a:r>
            <a:r>
              <a:rPr lang="en-US" altLang="zh-CN" sz="2000" dirty="0"/>
              <a:t> = </a:t>
            </a:r>
            <a:r>
              <a:rPr lang="en-US" altLang="zh-CN" sz="2000" i="1" dirty="0"/>
              <a:t>u</a:t>
            </a:r>
            <a:r>
              <a:rPr lang="en-US" altLang="zh-CN" sz="2000" dirty="0"/>
              <a:t> = 765.</a:t>
            </a:r>
          </a:p>
          <a:p>
            <a:r>
              <a:rPr lang="en-US" altLang="zh-CN" sz="2000" dirty="0"/>
              <a:t>Encryption: Let </a:t>
            </a:r>
            <a:r>
              <a:rPr lang="en-US" altLang="zh-CN" sz="2000" i="1" dirty="0"/>
              <a:t>x</a:t>
            </a:r>
            <a:r>
              <a:rPr lang="en-US" altLang="zh-CN" sz="2000" dirty="0"/>
              <a:t> = 1299 and choose a random </a:t>
            </a:r>
            <a:r>
              <a:rPr lang="en-US" altLang="zh-CN" sz="2000" i="1" dirty="0"/>
              <a:t>v</a:t>
            </a:r>
            <a:r>
              <a:rPr lang="en-US" altLang="zh-CN" sz="2000" dirty="0"/>
              <a:t> = 853,</a:t>
            </a:r>
          </a:p>
          <a:p>
            <a:pPr marL="82550" indent="0">
              <a:buNone/>
            </a:pPr>
            <a:r>
              <a:rPr lang="en-US" altLang="zh-CN" sz="2000" i="1" dirty="0" smtClean="0"/>
              <a:t>                    E</a:t>
            </a:r>
            <a:r>
              <a:rPr lang="en-US" altLang="zh-CN" sz="2000" i="1" baseline="-25000" dirty="0" smtClean="0"/>
              <a:t>ke</a:t>
            </a:r>
            <a:r>
              <a:rPr lang="en-US" altLang="zh-CN" sz="2000" dirty="0" smtClean="0"/>
              <a:t> </a:t>
            </a:r>
            <a:r>
              <a:rPr lang="en-US" altLang="zh-CN" sz="2000" dirty="0"/>
              <a:t>(</a:t>
            </a:r>
            <a:r>
              <a:rPr lang="en-US" altLang="zh-CN" sz="2000" i="1" dirty="0"/>
              <a:t>x</a:t>
            </a:r>
            <a:r>
              <a:rPr lang="en-US" altLang="zh-CN" sz="2000" dirty="0"/>
              <a:t>, </a:t>
            </a:r>
            <a:r>
              <a:rPr lang="en-US" altLang="zh-CN" sz="2000" i="1" dirty="0"/>
              <a:t>v</a:t>
            </a:r>
            <a:r>
              <a:rPr lang="en-US" altLang="zh-CN" sz="2000" dirty="0"/>
              <a:t>) = (</a:t>
            </a:r>
            <a:r>
              <a:rPr lang="en-US" altLang="zh-CN" sz="2000" i="1" dirty="0"/>
              <a:t>y1</a:t>
            </a:r>
            <a:r>
              <a:rPr lang="en-US" altLang="zh-CN" sz="2000" dirty="0"/>
              <a:t>, </a:t>
            </a:r>
            <a:r>
              <a:rPr lang="en-US" altLang="zh-CN" sz="2000" i="1" dirty="0"/>
              <a:t>y2</a:t>
            </a:r>
            <a:r>
              <a:rPr lang="en-US" altLang="zh-CN" sz="2000" dirty="0"/>
              <a:t>) = (</a:t>
            </a:r>
            <a:r>
              <a:rPr lang="el-GR" altLang="zh-CN" sz="2000" i="1" dirty="0"/>
              <a:t>α</a:t>
            </a:r>
            <a:r>
              <a:rPr lang="en-US" altLang="zh-CN" sz="2000" baseline="30000" dirty="0"/>
              <a:t>v</a:t>
            </a:r>
            <a:r>
              <a:rPr lang="en-US" altLang="zh-CN" sz="2000" dirty="0"/>
              <a:t> mod </a:t>
            </a:r>
            <a:r>
              <a:rPr lang="en-US" altLang="zh-CN" sz="2000" i="1" dirty="0"/>
              <a:t>p</a:t>
            </a:r>
            <a:r>
              <a:rPr lang="en-US" altLang="zh-CN" sz="2000" dirty="0"/>
              <a:t>, </a:t>
            </a:r>
            <a:r>
              <a:rPr lang="en-US" altLang="zh-CN" sz="2000" i="1" dirty="0"/>
              <a:t>x</a:t>
            </a:r>
            <a:r>
              <a:rPr lang="el-GR" altLang="zh-CN" sz="2000" i="1" dirty="0"/>
              <a:t>β</a:t>
            </a:r>
            <a:r>
              <a:rPr lang="en-US" altLang="zh-CN" sz="2000" i="1" baseline="30000" dirty="0"/>
              <a:t>v</a:t>
            </a:r>
            <a:r>
              <a:rPr lang="en-US" altLang="zh-CN" sz="2000" dirty="0"/>
              <a:t> mod </a:t>
            </a:r>
            <a:r>
              <a:rPr lang="en-US" altLang="zh-CN" sz="2000" i="1" dirty="0"/>
              <a:t>p</a:t>
            </a:r>
            <a:r>
              <a:rPr lang="en-US" altLang="zh-CN" sz="2000" dirty="0"/>
              <a:t>)</a:t>
            </a:r>
          </a:p>
          <a:p>
            <a:pPr marL="82550" indent="0">
              <a:buNone/>
            </a:pPr>
            <a:r>
              <a:rPr lang="en-US" altLang="zh-CN" sz="2000" dirty="0" smtClean="0"/>
              <a:t>                 = </a:t>
            </a:r>
            <a:r>
              <a:rPr lang="en-US" altLang="zh-CN" sz="2000" dirty="0"/>
              <a:t>(2853 mod 2579, 1299 · 949</a:t>
            </a:r>
            <a:r>
              <a:rPr lang="en-US" altLang="zh-CN" sz="2000" baseline="30000" dirty="0"/>
              <a:t>853</a:t>
            </a:r>
            <a:r>
              <a:rPr lang="en-US" altLang="zh-CN" sz="2000" dirty="0"/>
              <a:t> mod 2579) </a:t>
            </a:r>
            <a:endParaRPr lang="en-US" altLang="zh-CN" sz="2000" dirty="0" smtClean="0"/>
          </a:p>
          <a:p>
            <a:pPr marL="82550" indent="0">
              <a:buNone/>
            </a:pPr>
            <a:r>
              <a:rPr lang="en-US" altLang="zh-CN" sz="2000" dirty="0" smtClean="0"/>
              <a:t>                 = </a:t>
            </a:r>
            <a:r>
              <a:rPr lang="en-US" altLang="zh-CN" sz="2000" dirty="0"/>
              <a:t>(435, 2396).</a:t>
            </a:r>
          </a:p>
          <a:p>
            <a:r>
              <a:rPr lang="en-US" altLang="zh-CN" sz="2000" dirty="0"/>
              <a:t>Decryption:</a:t>
            </a:r>
          </a:p>
          <a:p>
            <a:pPr marL="82550" indent="0">
              <a:buNone/>
            </a:pPr>
            <a:r>
              <a:rPr lang="en-US" altLang="zh-CN" sz="2000" i="1" dirty="0" smtClean="0"/>
              <a:t>                      D</a:t>
            </a:r>
            <a:r>
              <a:rPr lang="en-US" altLang="zh-CN" sz="2000" i="1" baseline="-25000" dirty="0" smtClean="0"/>
              <a:t>kd</a:t>
            </a:r>
            <a:r>
              <a:rPr lang="en-US" altLang="zh-CN" sz="2000" dirty="0" smtClean="0"/>
              <a:t> </a:t>
            </a:r>
            <a:r>
              <a:rPr lang="en-US" altLang="zh-CN" sz="2000" dirty="0"/>
              <a:t>(</a:t>
            </a:r>
            <a:r>
              <a:rPr lang="en-US" altLang="zh-CN" sz="2000" i="1" dirty="0"/>
              <a:t>y1</a:t>
            </a:r>
            <a:r>
              <a:rPr lang="en-US" altLang="zh-CN" sz="2000" dirty="0"/>
              <a:t>, </a:t>
            </a:r>
            <a:r>
              <a:rPr lang="en-US" altLang="zh-CN" sz="2000" i="1" dirty="0"/>
              <a:t>y2</a:t>
            </a:r>
            <a:r>
              <a:rPr lang="en-US" altLang="zh-CN" sz="2000" dirty="0"/>
              <a:t>) = </a:t>
            </a:r>
            <a:r>
              <a:rPr lang="en-US" altLang="zh-CN" sz="2000" i="1" dirty="0"/>
              <a:t>y2</a:t>
            </a:r>
            <a:r>
              <a:rPr lang="en-US" altLang="zh-CN" sz="2000" dirty="0"/>
              <a:t> (</a:t>
            </a:r>
            <a:r>
              <a:rPr lang="en-US" altLang="zh-CN" sz="2000" i="1" dirty="0"/>
              <a:t>y1</a:t>
            </a:r>
            <a:r>
              <a:rPr lang="en-US" altLang="zh-CN" sz="2000" i="1" baseline="30000" dirty="0"/>
              <a:t>kd</a:t>
            </a:r>
            <a:r>
              <a:rPr lang="en-US" altLang="zh-CN" sz="2000" dirty="0"/>
              <a:t> )</a:t>
            </a:r>
            <a:r>
              <a:rPr lang="en-US" altLang="zh-CN" sz="2000" baseline="30000" dirty="0"/>
              <a:t>−1</a:t>
            </a:r>
            <a:r>
              <a:rPr lang="en-US" altLang="zh-CN" sz="2000" dirty="0"/>
              <a:t> </a:t>
            </a:r>
            <a:r>
              <a:rPr lang="en-US" altLang="zh-CN" sz="2000" dirty="0" smtClean="0"/>
              <a:t>mod </a:t>
            </a:r>
            <a:r>
              <a:rPr lang="en-US" altLang="zh-CN" sz="2000" i="1" dirty="0"/>
              <a:t>p</a:t>
            </a:r>
            <a:r>
              <a:rPr lang="en-US" altLang="zh-CN" sz="2000" dirty="0"/>
              <a:t> </a:t>
            </a:r>
            <a:endParaRPr lang="en-US" altLang="zh-CN" sz="2000" dirty="0" smtClean="0"/>
          </a:p>
          <a:p>
            <a:pPr marL="82550" indent="0">
              <a:buNone/>
            </a:pPr>
            <a:r>
              <a:rPr lang="en-US" altLang="zh-CN" sz="2000" dirty="0" smtClean="0"/>
              <a:t>                   = </a:t>
            </a:r>
            <a:r>
              <a:rPr lang="en-US" altLang="zh-CN" sz="2000" dirty="0"/>
              <a:t>2396 × (435</a:t>
            </a:r>
            <a:r>
              <a:rPr lang="en-US" altLang="zh-CN" sz="2000" baseline="30000" dirty="0"/>
              <a:t>765</a:t>
            </a:r>
            <a:r>
              <a:rPr lang="en-US" altLang="zh-CN" sz="2000" dirty="0"/>
              <a:t>)</a:t>
            </a:r>
            <a:r>
              <a:rPr lang="en-US" altLang="zh-CN" sz="2000" baseline="30000" dirty="0"/>
              <a:t>−1</a:t>
            </a:r>
            <a:r>
              <a:rPr lang="en-US" altLang="zh-CN" sz="2000" dirty="0"/>
              <a:t> mod 2579 </a:t>
            </a:r>
            <a:endParaRPr lang="en-US" altLang="zh-CN" sz="2000" dirty="0" smtClean="0"/>
          </a:p>
          <a:p>
            <a:pPr marL="82550" indent="0">
              <a:buNone/>
            </a:pPr>
            <a:r>
              <a:rPr lang="en-US" altLang="zh-CN" sz="2000" dirty="0" smtClean="0"/>
              <a:t>                   = </a:t>
            </a:r>
            <a:r>
              <a:rPr lang="en-US" altLang="zh-CN" sz="2000" dirty="0"/>
              <a:t>1299.</a:t>
            </a:r>
            <a:endParaRPr lang="zh-CN" altLang="en-US" sz="2000" dirty="0"/>
          </a:p>
        </p:txBody>
      </p:sp>
    </p:spTree>
    <p:extLst>
      <p:ext uri="{BB962C8B-B14F-4D97-AF65-F5344CB8AC3E}">
        <p14:creationId xmlns:p14="http://schemas.microsoft.com/office/powerpoint/2010/main" val="2576507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effectLst/>
                <a:latin typeface="Times New Roman" panose="02020603050405020304" pitchFamily="18" charset="0"/>
                <a:cs typeface="Times New Roman" panose="02020603050405020304" pitchFamily="18" charset="0"/>
              </a:rPr>
              <a:t>Two-key Cryptosystems</a:t>
            </a:r>
            <a:endParaRPr lang="zh-CN" altLang="en-US" sz="4000" i="1" baseline="-250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A </a:t>
            </a:r>
            <a:r>
              <a:rPr lang="en-US" altLang="zh-CN" sz="2400" dirty="0" smtClean="0">
                <a:latin typeface="Times New Roman" panose="02020603050405020304" pitchFamily="18" charset="0"/>
                <a:cs typeface="Times New Roman" panose="02020603050405020304" pitchFamily="18" charset="0"/>
              </a:rPr>
              <a:t>six-tuple</a:t>
            </a:r>
          </a:p>
          <a:p>
            <a:pPr marL="82550" indent="0" algn="ctr">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M, C, K</a:t>
            </a:r>
            <a:r>
              <a:rPr lang="en-US" altLang="zh-CN" sz="2400" i="1" baseline="-25000" dirty="0">
                <a:latin typeface="Times New Roman" panose="02020603050405020304" pitchFamily="18" charset="0"/>
                <a:cs typeface="Times New Roman" panose="02020603050405020304" pitchFamily="18" charset="0"/>
              </a:rPr>
              <a:t>e</a:t>
            </a:r>
            <a:r>
              <a:rPr lang="en-US" altLang="zh-CN" sz="2400" i="1" dirty="0">
                <a:latin typeface="Times New Roman" panose="02020603050405020304" pitchFamily="18" charset="0"/>
                <a:cs typeface="Times New Roman" panose="02020603050405020304" pitchFamily="18" charset="0"/>
              </a:rPr>
              <a:t>, K</a:t>
            </a:r>
            <a:r>
              <a:rPr lang="en-US" altLang="zh-CN" sz="2400" i="1" baseline="-25000" dirty="0">
                <a:latin typeface="Times New Roman" panose="02020603050405020304" pitchFamily="18" charset="0"/>
                <a:cs typeface="Times New Roman" panose="02020603050405020304" pitchFamily="18" charset="0"/>
              </a:rPr>
              <a:t>d</a:t>
            </a:r>
            <a:r>
              <a:rPr lang="en-US" altLang="zh-CN" sz="2400" i="1" dirty="0">
                <a:latin typeface="Times New Roman" panose="02020603050405020304" pitchFamily="18" charset="0"/>
                <a:cs typeface="Times New Roman" panose="02020603050405020304" pitchFamily="18" charset="0"/>
              </a:rPr>
              <a:t>, E</a:t>
            </a:r>
            <a:r>
              <a:rPr lang="en-US" altLang="zh-CN" sz="2400" i="1" baseline="-25000" dirty="0">
                <a:latin typeface="Times New Roman" panose="02020603050405020304" pitchFamily="18" charset="0"/>
                <a:cs typeface="Times New Roman" panose="02020603050405020304" pitchFamily="18" charset="0"/>
              </a:rPr>
              <a:t>k</a:t>
            </a:r>
            <a:r>
              <a:rPr lang="en-US" altLang="zh-CN" sz="2400" i="1" baseline="-50000" dirty="0">
                <a:latin typeface="Times New Roman" panose="02020603050405020304" pitchFamily="18" charset="0"/>
                <a:cs typeface="Times New Roman" panose="02020603050405020304" pitchFamily="18" charset="0"/>
              </a:rPr>
              <a:t>e</a:t>
            </a:r>
            <a:r>
              <a:rPr lang="en-US" altLang="zh-CN" sz="2400" i="1" dirty="0">
                <a:latin typeface="Times New Roman" panose="02020603050405020304" pitchFamily="18" charset="0"/>
                <a:cs typeface="Times New Roman" panose="02020603050405020304" pitchFamily="18" charset="0"/>
              </a:rPr>
              <a:t> , D</a:t>
            </a:r>
            <a:r>
              <a:rPr lang="en-US" altLang="zh-CN" sz="2400" i="1" baseline="-25000" dirty="0">
                <a:latin typeface="Times New Roman" panose="02020603050405020304" pitchFamily="18" charset="0"/>
                <a:cs typeface="Times New Roman" panose="02020603050405020304" pitchFamily="18" charset="0"/>
              </a:rPr>
              <a:t>k</a:t>
            </a:r>
            <a:r>
              <a:rPr lang="en-US" altLang="zh-CN" sz="2400" i="1" baseline="-50000" dirty="0">
                <a:latin typeface="Times New Roman" panose="02020603050405020304" pitchFamily="18" charset="0"/>
                <a:cs typeface="Times New Roman" panose="02020603050405020304" pitchFamily="18" charset="0"/>
              </a:rPr>
              <a:t>d</a:t>
            </a:r>
            <a:r>
              <a:rPr lang="en-US" altLang="zh-CN" sz="2400" dirty="0">
                <a:latin typeface="Times New Roman" panose="02020603050405020304" pitchFamily="18" charset="0"/>
                <a:cs typeface="Times New Roman" panose="02020603050405020304" pitchFamily="18" charset="0"/>
              </a:rPr>
              <a:t> ), </a:t>
            </a:r>
            <a:endParaRPr lang="en-US" altLang="zh-CN" sz="2400" dirty="0" smtClean="0">
              <a:latin typeface="Times New Roman" panose="02020603050405020304" pitchFamily="18" charset="0"/>
              <a:cs typeface="Times New Roman" panose="02020603050405020304" pitchFamily="18" charset="0"/>
            </a:endParaRPr>
          </a:p>
          <a:p>
            <a:pPr marL="82550" indent="0">
              <a:buNone/>
            </a:pPr>
            <a:r>
              <a:rPr lang="en-US" altLang="zh-CN" sz="2400" dirty="0" smtClean="0">
                <a:latin typeface="Times New Roman" panose="02020603050405020304" pitchFamily="18" charset="0"/>
                <a:cs typeface="Times New Roman" panose="02020603050405020304" pitchFamily="18" charset="0"/>
              </a:rPr>
              <a:t>Where </a:t>
            </a:r>
            <a:r>
              <a:rPr lang="en-US" altLang="zh-CN" sz="2400" i="1" dirty="0" smtClean="0">
                <a:latin typeface="Times New Roman" panose="02020603050405020304" pitchFamily="18" charset="0"/>
                <a:cs typeface="Times New Roman" panose="02020603050405020304" pitchFamily="18" charset="0"/>
              </a:rPr>
              <a:t>M</a:t>
            </a:r>
            <a:r>
              <a:rPr lang="en-US" altLang="zh-CN" sz="2400" i="1" dirty="0">
                <a:latin typeface="Times New Roman" panose="02020603050405020304" pitchFamily="18" charset="0"/>
                <a:cs typeface="Times New Roman" panose="02020603050405020304" pitchFamily="18" charset="0"/>
              </a:rPr>
              <a:t>, C, K</a:t>
            </a:r>
            <a:r>
              <a:rPr lang="en-US" altLang="zh-CN" sz="2400" i="1" baseline="-25000" dirty="0">
                <a:latin typeface="Times New Roman" panose="02020603050405020304" pitchFamily="18" charset="0"/>
                <a:cs typeface="Times New Roman" panose="02020603050405020304" pitchFamily="18" charset="0"/>
              </a:rPr>
              <a:t>e</a:t>
            </a:r>
            <a:r>
              <a:rPr lang="en-US" altLang="zh-CN" sz="2400" i="1" dirty="0" smtClean="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K</a:t>
            </a:r>
            <a:r>
              <a:rPr lang="en-US" altLang="zh-CN" sz="2400" i="1" baseline="-25000" dirty="0">
                <a:latin typeface="Times New Roman" panose="02020603050405020304" pitchFamily="18" charset="0"/>
                <a:cs typeface="Times New Roman" panose="02020603050405020304" pitchFamily="18" charset="0"/>
              </a:rPr>
              <a:t>d</a:t>
            </a:r>
            <a:r>
              <a:rPr lang="en-US" altLang="zh-CN" sz="2400" i="1"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are respectively the plaintext space, ciphertext </a:t>
            </a:r>
            <a:r>
              <a:rPr lang="en-US" altLang="zh-CN" sz="2400" dirty="0" smtClean="0">
                <a:latin typeface="Times New Roman" panose="02020603050405020304" pitchFamily="18" charset="0"/>
                <a:cs typeface="Times New Roman" panose="02020603050405020304" pitchFamily="18" charset="0"/>
              </a:rPr>
              <a:t>space, encryption </a:t>
            </a:r>
            <a:r>
              <a:rPr lang="en-US" altLang="zh-CN" sz="2400" dirty="0">
                <a:latin typeface="Times New Roman" panose="02020603050405020304" pitchFamily="18" charset="0"/>
                <a:cs typeface="Times New Roman" panose="02020603050405020304" pitchFamily="18" charset="0"/>
              </a:rPr>
              <a:t>key space, and decryption key space;</a:t>
            </a:r>
          </a:p>
          <a:p>
            <a:r>
              <a:rPr lang="en-US" altLang="zh-CN" sz="2400" i="1" dirty="0" smtClean="0">
                <a:latin typeface="Times New Roman" panose="02020603050405020304" pitchFamily="18" charset="0"/>
                <a:cs typeface="Times New Roman" panose="02020603050405020304" pitchFamily="18" charset="0"/>
              </a:rPr>
              <a:t>k</a:t>
            </a:r>
            <a:r>
              <a:rPr lang="en-US" altLang="zh-CN" sz="2400" i="1" baseline="-25000" dirty="0" smtClean="0">
                <a:latin typeface="Times New Roman" panose="02020603050405020304" pitchFamily="18" charset="0"/>
                <a:cs typeface="Times New Roman" panose="02020603050405020304" pitchFamily="18" charset="0"/>
              </a:rPr>
              <a:t>e</a:t>
            </a:r>
            <a:r>
              <a:rPr lang="en-US" altLang="zh-CN" sz="2400" i="1"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K</a:t>
            </a:r>
            <a:r>
              <a:rPr lang="en-US" altLang="zh-CN" sz="2400" i="1" baseline="-25000" dirty="0">
                <a:latin typeface="Times New Roman" panose="02020603050405020304" pitchFamily="18" charset="0"/>
                <a:cs typeface="Times New Roman" panose="02020603050405020304" pitchFamily="18" charset="0"/>
              </a:rPr>
              <a:t>e</a:t>
            </a:r>
            <a:r>
              <a:rPr lang="en-US" altLang="zh-CN" sz="2400" i="1"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a:t>
            </a:r>
            <a:r>
              <a:rPr lang="en-US" altLang="zh-CN" sz="2400" i="1" dirty="0" smtClean="0">
                <a:latin typeface="Times New Roman" panose="02020603050405020304" pitchFamily="18" charset="0"/>
                <a:cs typeface="Times New Roman" panose="02020603050405020304" pitchFamily="18" charset="0"/>
              </a:rPr>
              <a:t>k</a:t>
            </a:r>
            <a:r>
              <a:rPr lang="en-US" altLang="zh-CN" sz="2400" i="1" baseline="-25000" dirty="0" smtClean="0">
                <a:latin typeface="Times New Roman" panose="02020603050405020304" pitchFamily="18" charset="0"/>
                <a:cs typeface="Times New Roman" panose="02020603050405020304" pitchFamily="18" charset="0"/>
              </a:rPr>
              <a:t>d</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K</a:t>
            </a:r>
            <a:r>
              <a:rPr lang="en-US" altLang="zh-CN" sz="2400" i="1" baseline="-25000" dirty="0">
                <a:latin typeface="Times New Roman" panose="02020603050405020304" pitchFamily="18" charset="0"/>
                <a:cs typeface="Times New Roman" panose="02020603050405020304" pitchFamily="18" charset="0"/>
              </a:rPr>
              <a:t>d</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are corresponding encryption and decryption </a:t>
            </a:r>
            <a:r>
              <a:rPr lang="en-US" altLang="zh-CN" sz="2400" dirty="0" smtClean="0">
                <a:latin typeface="Times New Roman" panose="02020603050405020304" pitchFamily="18" charset="0"/>
                <a:cs typeface="Times New Roman" panose="02020603050405020304" pitchFamily="18" charset="0"/>
              </a:rPr>
              <a:t>keys respectively</a:t>
            </a:r>
            <a:r>
              <a:rPr lang="en-US" altLang="zh-CN" sz="2400" dirty="0">
                <a:latin typeface="Times New Roman" panose="02020603050405020304" pitchFamily="18" charset="0"/>
                <a:cs typeface="Times New Roman" panose="02020603050405020304" pitchFamily="18" charset="0"/>
              </a:rPr>
              <a:t>;</a:t>
            </a:r>
          </a:p>
          <a:p>
            <a:r>
              <a:rPr lang="en-US" altLang="zh-CN" sz="2400" i="1" dirty="0">
                <a:latin typeface="Times New Roman" panose="02020603050405020304" pitchFamily="18" charset="0"/>
                <a:cs typeface="Times New Roman" panose="02020603050405020304" pitchFamily="18" charset="0"/>
              </a:rPr>
              <a:t>E</a:t>
            </a:r>
            <a:r>
              <a:rPr lang="en-US" altLang="zh-CN" sz="2400" i="1" baseline="-25000" dirty="0">
                <a:latin typeface="Times New Roman" panose="02020603050405020304" pitchFamily="18" charset="0"/>
                <a:cs typeface="Times New Roman" panose="02020603050405020304" pitchFamily="18" charset="0"/>
              </a:rPr>
              <a:t>k</a:t>
            </a:r>
            <a:r>
              <a:rPr lang="en-US" altLang="zh-CN" sz="2400" i="1" baseline="-50000" dirty="0">
                <a:latin typeface="Times New Roman" panose="02020603050405020304" pitchFamily="18" charset="0"/>
                <a:cs typeface="Times New Roman" panose="02020603050405020304" pitchFamily="18" charset="0"/>
              </a:rPr>
              <a:t>e</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a:t>
            </a:r>
            <a:r>
              <a:rPr lang="en-US" altLang="zh-CN" sz="2400" i="1" dirty="0">
                <a:latin typeface="Times New Roman" panose="02020603050405020304" pitchFamily="18" charset="0"/>
                <a:cs typeface="Times New Roman" panose="02020603050405020304" pitchFamily="18" charset="0"/>
              </a:rPr>
              <a:t>D</a:t>
            </a:r>
            <a:r>
              <a:rPr lang="en-US" altLang="zh-CN" sz="2400" i="1" baseline="-25000" dirty="0">
                <a:latin typeface="Times New Roman" panose="02020603050405020304" pitchFamily="18" charset="0"/>
                <a:cs typeface="Times New Roman" panose="02020603050405020304" pitchFamily="18" charset="0"/>
              </a:rPr>
              <a:t>k</a:t>
            </a:r>
            <a:r>
              <a:rPr lang="en-US" altLang="zh-CN" sz="2400" i="1" baseline="-50000" dirty="0">
                <a:latin typeface="Times New Roman" panose="02020603050405020304" pitchFamily="18" charset="0"/>
                <a:cs typeface="Times New Roman" panose="02020603050405020304" pitchFamily="18" charset="0"/>
              </a:rPr>
              <a:t>d</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are the encryption and decryption transformations, and</a:t>
            </a:r>
          </a:p>
          <a:p>
            <a:pPr marL="82550" indent="0" algn="ctr">
              <a:buNone/>
            </a:pPr>
            <a:r>
              <a:rPr lang="en-US" altLang="zh-CN" sz="2400" i="1" dirty="0">
                <a:latin typeface="Times New Roman" panose="02020603050405020304" pitchFamily="18" charset="0"/>
                <a:cs typeface="Times New Roman" panose="02020603050405020304" pitchFamily="18" charset="0"/>
              </a:rPr>
              <a:t>D</a:t>
            </a:r>
            <a:r>
              <a:rPr lang="en-US" altLang="zh-CN" sz="2400" i="1" baseline="-25000" dirty="0">
                <a:latin typeface="Times New Roman" panose="02020603050405020304" pitchFamily="18" charset="0"/>
                <a:cs typeface="Times New Roman" panose="02020603050405020304" pitchFamily="18" charset="0"/>
              </a:rPr>
              <a:t>k</a:t>
            </a:r>
            <a:r>
              <a:rPr lang="en-US" altLang="zh-CN" sz="2400" i="1" baseline="-50000" dirty="0">
                <a:latin typeface="Times New Roman" panose="02020603050405020304" pitchFamily="18" charset="0"/>
                <a:cs typeface="Times New Roman" panose="02020603050405020304" pitchFamily="18" charset="0"/>
              </a:rPr>
              <a:t>d</a:t>
            </a:r>
            <a:r>
              <a:rPr lang="en-US" altLang="zh-CN" sz="2400" dirty="0" smtClean="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E</a:t>
            </a:r>
            <a:r>
              <a:rPr lang="en-US" altLang="zh-CN" sz="2400" i="1" baseline="-25000" dirty="0">
                <a:latin typeface="Times New Roman" panose="02020603050405020304" pitchFamily="18" charset="0"/>
                <a:cs typeface="Times New Roman" panose="02020603050405020304" pitchFamily="18" charset="0"/>
              </a:rPr>
              <a:t>k</a:t>
            </a:r>
            <a:r>
              <a:rPr lang="en-US" altLang="zh-CN" sz="2400" i="1" baseline="-50000" dirty="0">
                <a:latin typeface="Times New Roman" panose="02020603050405020304" pitchFamily="18" charset="0"/>
                <a:cs typeface="Times New Roman" panose="02020603050405020304" pitchFamily="18" charset="0"/>
              </a:rPr>
              <a:t>e</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(m)) = m,</a:t>
            </a:r>
          </a:p>
          <a:p>
            <a:pPr marL="82550" indent="0">
              <a:buNone/>
            </a:pPr>
            <a:r>
              <a:rPr lang="en-US" altLang="zh-CN" sz="2400" dirty="0" smtClean="0">
                <a:latin typeface="Times New Roman" panose="02020603050405020304" pitchFamily="18" charset="0"/>
                <a:cs typeface="Times New Roman" panose="02020603050405020304" pitchFamily="18" charset="0"/>
              </a:rPr>
              <a:t>for </a:t>
            </a:r>
            <a:r>
              <a:rPr lang="en-US" altLang="zh-CN" sz="2400" dirty="0">
                <a:latin typeface="Times New Roman" panose="02020603050405020304" pitchFamily="18" charset="0"/>
                <a:cs typeface="Times New Roman" panose="02020603050405020304" pitchFamily="18" charset="0"/>
              </a:rPr>
              <a:t>all </a:t>
            </a:r>
            <a:r>
              <a:rPr lang="en-US" altLang="zh-CN" sz="2400" i="1" dirty="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 (unique and correct decryption).</a:t>
            </a:r>
            <a:endParaRPr lang="zh-CN" altLang="en-US" sz="2000" i="1" baseline="-25000" dirty="0">
              <a:latin typeface="Times New Roman" panose="02020603050405020304" pitchFamily="18" charset="0"/>
              <a:cs typeface="Times New Roman" panose="02020603050405020304" pitchFamily="18" charset="0"/>
            </a:endParaRPr>
          </a:p>
          <a:p>
            <a:endParaRPr lang="en-US" altLang="zh-CN" sz="2400" dirty="0" smtClean="0">
              <a:solidFill>
                <a:schemeClr val="tx2">
                  <a:satMod val="13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995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Security of the </a:t>
            </a:r>
            <a:r>
              <a:rPr lang="en-US" altLang="zh-CN" sz="3200" dirty="0" err="1"/>
              <a:t>ElGamal</a:t>
            </a:r>
            <a:r>
              <a:rPr lang="en-US" altLang="zh-CN" sz="3200" dirty="0"/>
              <a:t> Cryptosystem</a:t>
            </a:r>
            <a:endParaRPr lang="zh-CN" altLang="en-US" sz="3200" dirty="0"/>
          </a:p>
        </p:txBody>
      </p:sp>
      <p:sp>
        <p:nvSpPr>
          <p:cNvPr id="3" name="内容占位符 2"/>
          <p:cNvSpPr>
            <a:spLocks noGrp="1"/>
          </p:cNvSpPr>
          <p:nvPr>
            <p:ph idx="1"/>
          </p:nvPr>
        </p:nvSpPr>
        <p:spPr/>
        <p:txBody>
          <a:bodyPr/>
          <a:lstStyle/>
          <a:p>
            <a:r>
              <a:rPr lang="en-US" altLang="zh-CN" sz="2400" dirty="0"/>
              <a:t>Question 1: Is it computationally feasible to derive the private key </a:t>
            </a:r>
            <a:r>
              <a:rPr lang="en-US" altLang="zh-CN" sz="2400" i="1" dirty="0" smtClean="0"/>
              <a:t>k</a:t>
            </a:r>
            <a:r>
              <a:rPr lang="en-US" altLang="zh-CN" sz="2400" i="1" baseline="-25000" dirty="0" smtClean="0"/>
              <a:t>d</a:t>
            </a:r>
            <a:r>
              <a:rPr lang="en-US" altLang="zh-CN" sz="2400" i="1" dirty="0" smtClean="0"/>
              <a:t> </a:t>
            </a:r>
            <a:r>
              <a:rPr lang="en-US" altLang="zh-CN" sz="2400" dirty="0" smtClean="0"/>
              <a:t>from </a:t>
            </a:r>
            <a:r>
              <a:rPr lang="en-US" altLang="zh-CN" sz="2400" dirty="0"/>
              <a:t>the public key </a:t>
            </a:r>
            <a:r>
              <a:rPr lang="en-US" altLang="zh-CN" sz="2400" i="1" dirty="0"/>
              <a:t>k</a:t>
            </a:r>
            <a:r>
              <a:rPr lang="en-US" altLang="zh-CN" sz="2400" i="1" baseline="-25000" dirty="0"/>
              <a:t>e</a:t>
            </a:r>
            <a:r>
              <a:rPr lang="en-US" altLang="zh-CN" sz="2400" dirty="0" smtClean="0"/>
              <a:t>?</a:t>
            </a:r>
          </a:p>
          <a:p>
            <a:endParaRPr lang="en-US" altLang="zh-CN" sz="2400" dirty="0"/>
          </a:p>
          <a:p>
            <a:r>
              <a:rPr lang="en-US" altLang="zh-CN" sz="2400" dirty="0"/>
              <a:t>Question 2: Given a ciphertext (</a:t>
            </a:r>
            <a:r>
              <a:rPr lang="en-US" altLang="zh-CN" sz="2400" i="1" dirty="0"/>
              <a:t>y1, y2</a:t>
            </a:r>
            <a:r>
              <a:rPr lang="en-US" altLang="zh-CN" sz="2400" dirty="0"/>
              <a:t>), is it computationally feasible to derive its corresponding plaintext</a:t>
            </a:r>
            <a:r>
              <a:rPr lang="en-US" altLang="zh-CN" sz="2400" i="1" dirty="0"/>
              <a:t> x</a:t>
            </a:r>
            <a:r>
              <a:rPr lang="en-US" altLang="zh-CN" sz="2400" dirty="0"/>
              <a:t>?</a:t>
            </a:r>
            <a:endParaRPr lang="zh-CN" altLang="en-US" sz="2400" dirty="0"/>
          </a:p>
        </p:txBody>
      </p:sp>
    </p:spTree>
    <p:extLst>
      <p:ext uri="{BB962C8B-B14F-4D97-AF65-F5344CB8AC3E}">
        <p14:creationId xmlns:p14="http://schemas.microsoft.com/office/powerpoint/2010/main" val="183932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Public-Key Infrastructure</a:t>
            </a:r>
            <a:endParaRPr lang="zh-CN" altLang="en-US" dirty="0"/>
          </a:p>
        </p:txBody>
      </p:sp>
      <p:sp>
        <p:nvSpPr>
          <p:cNvPr id="3" name="内容占位符 2"/>
          <p:cNvSpPr>
            <a:spLocks noGrp="1"/>
          </p:cNvSpPr>
          <p:nvPr>
            <p:ph idx="1"/>
          </p:nvPr>
        </p:nvSpPr>
        <p:spPr/>
        <p:txBody>
          <a:bodyPr/>
          <a:lstStyle/>
          <a:p>
            <a:r>
              <a:rPr lang="en-US" altLang="zh-CN" dirty="0"/>
              <a:t>Digital certificate </a:t>
            </a:r>
          </a:p>
          <a:p>
            <a:r>
              <a:rPr lang="en-US" altLang="zh-CN" dirty="0" smtClean="0"/>
              <a:t>Certificate </a:t>
            </a:r>
            <a:r>
              <a:rPr lang="en-US" altLang="zh-CN" dirty="0"/>
              <a:t>authority (CA) </a:t>
            </a:r>
          </a:p>
          <a:p>
            <a:r>
              <a:rPr lang="en-US" altLang="zh-CN" dirty="0" smtClean="0"/>
              <a:t>Public </a:t>
            </a:r>
            <a:r>
              <a:rPr lang="en-US" altLang="zh-CN" dirty="0"/>
              <a:t>key infrastructure (PKI)</a:t>
            </a:r>
            <a:endParaRPr lang="zh-CN" altLang="en-US" dirty="0"/>
          </a:p>
        </p:txBody>
      </p:sp>
    </p:spTree>
    <p:extLst>
      <p:ext uri="{BB962C8B-B14F-4D97-AF65-F5344CB8AC3E}">
        <p14:creationId xmlns:p14="http://schemas.microsoft.com/office/powerpoint/2010/main" val="3125802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 Digital Certificate?</a:t>
            </a:r>
            <a:endParaRPr lang="zh-CN" altLang="en-US" dirty="0"/>
          </a:p>
        </p:txBody>
      </p:sp>
      <p:sp>
        <p:nvSpPr>
          <p:cNvPr id="3" name="内容占位符 2"/>
          <p:cNvSpPr>
            <a:spLocks noGrp="1"/>
          </p:cNvSpPr>
          <p:nvPr>
            <p:ph idx="1"/>
          </p:nvPr>
        </p:nvSpPr>
        <p:spPr/>
        <p:txBody>
          <a:bodyPr/>
          <a:lstStyle/>
          <a:p>
            <a:r>
              <a:rPr lang="en-US" altLang="zh-CN" sz="2400" b="1" dirty="0"/>
              <a:t>Definition: </a:t>
            </a:r>
            <a:endParaRPr lang="en-US" altLang="zh-CN" sz="2400" b="1" dirty="0" smtClean="0"/>
          </a:p>
          <a:p>
            <a:r>
              <a:rPr lang="en-US" altLang="zh-CN" sz="2400" dirty="0" smtClean="0"/>
              <a:t>Digital </a:t>
            </a:r>
            <a:r>
              <a:rPr lang="en-US" altLang="zh-CN" sz="2400" dirty="0"/>
              <a:t>certificates authenticate that their holders are </a:t>
            </a:r>
            <a:r>
              <a:rPr lang="en-US" altLang="zh-CN" sz="2400" dirty="0" smtClean="0"/>
              <a:t>truly who </a:t>
            </a:r>
            <a:r>
              <a:rPr lang="en-US" altLang="zh-CN" sz="2400" dirty="0"/>
              <a:t>and what they claim to be.</a:t>
            </a:r>
          </a:p>
          <a:p>
            <a:pPr lvl="1"/>
            <a:r>
              <a:rPr lang="en-US" altLang="zh-CN" sz="2000" dirty="0" smtClean="0"/>
              <a:t>Protect </a:t>
            </a:r>
            <a:r>
              <a:rPr lang="en-US" altLang="zh-CN" sz="2000" dirty="0"/>
              <a:t>data exchanged online.</a:t>
            </a:r>
          </a:p>
          <a:p>
            <a:pPr lvl="1"/>
            <a:r>
              <a:rPr lang="en-US" altLang="zh-CN" sz="2000" dirty="0" smtClean="0"/>
              <a:t>They </a:t>
            </a:r>
            <a:r>
              <a:rPr lang="en-US" altLang="zh-CN" sz="2000" dirty="0"/>
              <a:t>are tamper-proof and cannot be forged</a:t>
            </a:r>
            <a:r>
              <a:rPr lang="en-US" altLang="zh-CN" sz="2000" dirty="0" smtClean="0"/>
              <a:t>.</a:t>
            </a:r>
          </a:p>
          <a:p>
            <a:pPr lvl="1"/>
            <a:endParaRPr lang="en-US" altLang="zh-CN" sz="2000" dirty="0"/>
          </a:p>
          <a:p>
            <a:r>
              <a:rPr lang="en-US" altLang="zh-CN" sz="2400" dirty="0"/>
              <a:t>Real world example: </a:t>
            </a:r>
            <a:r>
              <a:rPr lang="en-US" altLang="zh-CN" sz="2400" dirty="0" smtClean="0"/>
              <a:t>passport</a:t>
            </a:r>
          </a:p>
          <a:p>
            <a:endParaRPr lang="en-US" altLang="zh-CN" sz="2400" dirty="0"/>
          </a:p>
          <a:p>
            <a:r>
              <a:rPr lang="en-US" altLang="zh-CN" sz="2400" dirty="0"/>
              <a:t>Server certificates, and </a:t>
            </a:r>
            <a:endParaRPr lang="en-US" altLang="zh-CN" sz="2400" dirty="0" smtClean="0"/>
          </a:p>
          <a:p>
            <a:r>
              <a:rPr lang="en-US" altLang="zh-CN" sz="2400" dirty="0" smtClean="0"/>
              <a:t>Personal </a:t>
            </a:r>
            <a:r>
              <a:rPr lang="en-US" altLang="zh-CN" sz="2400" dirty="0"/>
              <a:t>certificates (e.g., containing a public key</a:t>
            </a:r>
            <a:r>
              <a:rPr lang="en-US" altLang="zh-CN" sz="2400" dirty="0" smtClean="0"/>
              <a:t>).</a:t>
            </a:r>
          </a:p>
          <a:p>
            <a:pPr lvl="1"/>
            <a:r>
              <a:rPr lang="en-US" altLang="zh-CN" sz="2000" dirty="0" smtClean="0"/>
              <a:t>Signing certificate</a:t>
            </a:r>
          </a:p>
          <a:p>
            <a:pPr lvl="1"/>
            <a:r>
              <a:rPr lang="en-US" altLang="zh-CN" sz="2000" dirty="0" smtClean="0"/>
              <a:t>Encrypting certificate</a:t>
            </a:r>
            <a:endParaRPr lang="zh-CN" altLang="en-US" sz="2000" dirty="0"/>
          </a:p>
        </p:txBody>
      </p:sp>
    </p:spTree>
    <p:extLst>
      <p:ext uri="{BB962C8B-B14F-4D97-AF65-F5344CB8AC3E}">
        <p14:creationId xmlns:p14="http://schemas.microsoft.com/office/powerpoint/2010/main" val="4146654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Certificate Authority</a:t>
            </a:r>
            <a:endParaRPr lang="zh-CN" altLang="en-US" dirty="0"/>
          </a:p>
        </p:txBody>
      </p:sp>
      <p:sp>
        <p:nvSpPr>
          <p:cNvPr id="3" name="内容占位符 2"/>
          <p:cNvSpPr>
            <a:spLocks noGrp="1"/>
          </p:cNvSpPr>
          <p:nvPr>
            <p:ph idx="1"/>
          </p:nvPr>
        </p:nvSpPr>
        <p:spPr/>
        <p:txBody>
          <a:bodyPr/>
          <a:lstStyle/>
          <a:p>
            <a:r>
              <a:rPr lang="en-US" altLang="zh-CN" sz="2400" dirty="0"/>
              <a:t>I</a:t>
            </a:r>
            <a:r>
              <a:rPr lang="en-US" altLang="zh-CN" sz="2400" dirty="0" smtClean="0"/>
              <a:t>t </a:t>
            </a:r>
            <a:r>
              <a:rPr lang="en-US" altLang="zh-CN" sz="2400" dirty="0"/>
              <a:t>is a trusted third-party.</a:t>
            </a:r>
          </a:p>
          <a:p>
            <a:pPr lvl="1"/>
            <a:r>
              <a:rPr lang="en-US" altLang="zh-CN" sz="2000" dirty="0"/>
              <a:t>It is responsible for verifying the identities of cryptographic key holders.</a:t>
            </a:r>
          </a:p>
          <a:p>
            <a:r>
              <a:rPr lang="en-US" altLang="zh-CN" sz="2400" dirty="0" smtClean="0"/>
              <a:t>It </a:t>
            </a:r>
            <a:r>
              <a:rPr lang="en-US" altLang="zh-CN" sz="2400" dirty="0"/>
              <a:t>issues digital certificates.</a:t>
            </a:r>
          </a:p>
          <a:p>
            <a:pPr lvl="1"/>
            <a:r>
              <a:rPr lang="en-US" altLang="zh-CN" sz="2000" dirty="0"/>
              <a:t>Asserts that a public key is part of a key-pair held by an </a:t>
            </a:r>
            <a:r>
              <a:rPr lang="en-US" altLang="zh-CN" sz="2000" dirty="0" smtClean="0"/>
              <a:t>individual</a:t>
            </a:r>
            <a:r>
              <a:rPr lang="en-US" altLang="zh-CN" sz="2000" dirty="0"/>
              <a:t>, organization, or other entity</a:t>
            </a:r>
            <a:r>
              <a:rPr lang="en-US" altLang="zh-CN" sz="2400" dirty="0"/>
              <a:t>.</a:t>
            </a:r>
          </a:p>
          <a:p>
            <a:r>
              <a:rPr lang="en-US" altLang="zh-CN" sz="2400" dirty="0" smtClean="0"/>
              <a:t>It </a:t>
            </a:r>
            <a:r>
              <a:rPr lang="en-US" altLang="zh-CN" sz="2400" dirty="0"/>
              <a:t>publishes policy detailed in a Certification Practices</a:t>
            </a:r>
          </a:p>
          <a:p>
            <a:pPr marL="82550" indent="0">
              <a:buNone/>
            </a:pPr>
            <a:r>
              <a:rPr lang="en-US" altLang="zh-CN" sz="2400" dirty="0"/>
              <a:t>Statement (CPS).</a:t>
            </a:r>
          </a:p>
          <a:p>
            <a:endParaRPr lang="en-US" altLang="zh-CN" sz="2400" dirty="0" smtClean="0"/>
          </a:p>
          <a:p>
            <a:r>
              <a:rPr lang="en-US" altLang="zh-CN" sz="2400" dirty="0" smtClean="0"/>
              <a:t>Real </a:t>
            </a:r>
            <a:r>
              <a:rPr lang="en-US" altLang="zh-CN" sz="2400" dirty="0"/>
              <a:t>World Example: HK Immigration Department.</a:t>
            </a:r>
            <a:endParaRPr lang="zh-CN" altLang="en-US" sz="2400" dirty="0"/>
          </a:p>
        </p:txBody>
      </p:sp>
    </p:spTree>
    <p:extLst>
      <p:ext uri="{BB962C8B-B14F-4D97-AF65-F5344CB8AC3E}">
        <p14:creationId xmlns:p14="http://schemas.microsoft.com/office/powerpoint/2010/main" val="1792896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Public Key Infrastructure</a:t>
            </a:r>
            <a:endParaRPr lang="zh-CN" altLang="en-US" dirty="0"/>
          </a:p>
        </p:txBody>
      </p:sp>
      <p:sp>
        <p:nvSpPr>
          <p:cNvPr id="3" name="内容占位符 2"/>
          <p:cNvSpPr>
            <a:spLocks noGrp="1"/>
          </p:cNvSpPr>
          <p:nvPr>
            <p:ph idx="1"/>
          </p:nvPr>
        </p:nvSpPr>
        <p:spPr/>
        <p:txBody>
          <a:bodyPr/>
          <a:lstStyle/>
          <a:p>
            <a:r>
              <a:rPr lang="en-US" altLang="zh-CN" sz="2400" dirty="0"/>
              <a:t>Public-key infrastructure (PKI) is the combination of </a:t>
            </a:r>
            <a:r>
              <a:rPr lang="en-US" altLang="zh-CN" sz="2400" dirty="0" smtClean="0"/>
              <a:t>software, encryption </a:t>
            </a:r>
            <a:r>
              <a:rPr lang="en-US" altLang="zh-CN" sz="2400" dirty="0"/>
              <a:t>technologies, and services that enables enterprises to </a:t>
            </a:r>
            <a:r>
              <a:rPr lang="en-US" altLang="zh-CN" sz="2400" dirty="0" smtClean="0"/>
              <a:t>protect the </a:t>
            </a:r>
            <a:r>
              <a:rPr lang="en-US" altLang="zh-CN" sz="2400" dirty="0"/>
              <a:t>security of their communications and business transactions on </a:t>
            </a:r>
            <a:r>
              <a:rPr lang="en-US" altLang="zh-CN" sz="2400" dirty="0" smtClean="0"/>
              <a:t>the Internet.</a:t>
            </a:r>
          </a:p>
          <a:p>
            <a:endParaRPr lang="en-US" altLang="zh-CN" sz="2400" dirty="0" smtClean="0"/>
          </a:p>
          <a:p>
            <a:r>
              <a:rPr lang="en-US" altLang="zh-CN" sz="2400" dirty="0"/>
              <a:t>PKIs integrate digital certificates, public-key cryptography, and certificate authorities into a total, enterprise-wide network security architecture.</a:t>
            </a:r>
            <a:endParaRPr lang="zh-CN" altLang="en-US" sz="2400" dirty="0"/>
          </a:p>
        </p:txBody>
      </p:sp>
    </p:spTree>
    <p:extLst>
      <p:ext uri="{BB962C8B-B14F-4D97-AF65-F5344CB8AC3E}">
        <p14:creationId xmlns:p14="http://schemas.microsoft.com/office/powerpoint/2010/main" val="1859150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Elements of a Public Key Infrastructure</a:t>
            </a:r>
            <a:endParaRPr lang="zh-CN" altLang="en-US" sz="3200" dirty="0"/>
          </a:p>
        </p:txBody>
      </p:sp>
      <p:sp>
        <p:nvSpPr>
          <p:cNvPr id="3" name="内容占位符 2"/>
          <p:cNvSpPr>
            <a:spLocks noGrp="1"/>
          </p:cNvSpPr>
          <p:nvPr>
            <p:ph idx="1"/>
          </p:nvPr>
        </p:nvSpPr>
        <p:spPr/>
        <p:txBody>
          <a:bodyPr/>
          <a:lstStyle/>
          <a:p>
            <a:r>
              <a:rPr lang="en-US" altLang="zh-CN" sz="2400" dirty="0" smtClean="0"/>
              <a:t>Certificate </a:t>
            </a:r>
            <a:r>
              <a:rPr lang="en-US" altLang="zh-CN" sz="2400" dirty="0"/>
              <a:t>Authority (CA): </a:t>
            </a:r>
            <a:endParaRPr lang="en-US" altLang="zh-CN" sz="2400" dirty="0" smtClean="0"/>
          </a:p>
          <a:p>
            <a:pPr lvl="1"/>
            <a:r>
              <a:rPr lang="en-US" altLang="zh-CN" sz="2000" dirty="0" smtClean="0"/>
              <a:t>e.g</a:t>
            </a:r>
            <a:r>
              <a:rPr lang="en-US" altLang="zh-CN" sz="2000" dirty="0"/>
              <a:t>., </a:t>
            </a:r>
            <a:r>
              <a:rPr lang="en-US" altLang="zh-CN" sz="2000" dirty="0" err="1"/>
              <a:t>OpenSSL</a:t>
            </a:r>
            <a:r>
              <a:rPr lang="en-US" altLang="zh-CN" sz="2000" dirty="0"/>
              <a:t>, Netscape, </a:t>
            </a:r>
            <a:r>
              <a:rPr lang="en-US" altLang="zh-CN" sz="2000" dirty="0" err="1"/>
              <a:t>Verisign</a:t>
            </a:r>
            <a:r>
              <a:rPr lang="en-US" altLang="zh-CN" sz="2000" dirty="0"/>
              <a:t>, Entrust, RSA Keon </a:t>
            </a:r>
          </a:p>
          <a:p>
            <a:endParaRPr lang="en-US" altLang="zh-CN" sz="2400" dirty="0" smtClean="0"/>
          </a:p>
          <a:p>
            <a:r>
              <a:rPr lang="en-US" altLang="zh-CN" sz="2400" dirty="0" smtClean="0"/>
              <a:t>Public/Private </a:t>
            </a:r>
            <a:r>
              <a:rPr lang="en-US" altLang="zh-CN" sz="2400" dirty="0"/>
              <a:t>Key Pairs - key management </a:t>
            </a:r>
          </a:p>
          <a:p>
            <a:endParaRPr lang="en-US" altLang="zh-CN" sz="2400" dirty="0" smtClean="0"/>
          </a:p>
          <a:p>
            <a:r>
              <a:rPr lang="en-US" altLang="zh-CN" sz="2400" dirty="0" smtClean="0"/>
              <a:t>X.509 </a:t>
            </a:r>
            <a:r>
              <a:rPr lang="en-US" altLang="zh-CN" sz="2400" dirty="0"/>
              <a:t>Identity Certificates - certificate management </a:t>
            </a:r>
          </a:p>
          <a:p>
            <a:endParaRPr lang="en-US" altLang="zh-CN" sz="2400" dirty="0" smtClean="0"/>
          </a:p>
          <a:p>
            <a:r>
              <a:rPr lang="en-US" altLang="zh-CN" sz="2400" dirty="0" smtClean="0"/>
              <a:t>LDAP </a:t>
            </a:r>
            <a:r>
              <a:rPr lang="en-US" altLang="zh-CN" sz="2400" dirty="0"/>
              <a:t>servers (LDAP: Lightweight Directory Access Protocol)</a:t>
            </a:r>
            <a:endParaRPr lang="zh-CN" altLang="en-US" sz="2400" dirty="0"/>
          </a:p>
        </p:txBody>
      </p:sp>
    </p:spTree>
    <p:extLst>
      <p:ext uri="{BB962C8B-B14F-4D97-AF65-F5344CB8AC3E}">
        <p14:creationId xmlns:p14="http://schemas.microsoft.com/office/powerpoint/2010/main" val="2950110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t>Why Do We Need Public Key Infrastructures (I)</a:t>
            </a:r>
            <a:endParaRPr lang="zh-CN" altLang="en-US" sz="2800" dirty="0"/>
          </a:p>
        </p:txBody>
      </p:sp>
      <p:sp>
        <p:nvSpPr>
          <p:cNvPr id="3" name="内容占位符 2"/>
          <p:cNvSpPr>
            <a:spLocks noGrp="1"/>
          </p:cNvSpPr>
          <p:nvPr>
            <p:ph idx="1"/>
          </p:nvPr>
        </p:nvSpPr>
        <p:spPr/>
        <p:txBody>
          <a:bodyPr/>
          <a:lstStyle/>
          <a:p>
            <a:r>
              <a:rPr lang="en-US" altLang="zh-CN" sz="2400" dirty="0"/>
              <a:t>Authenticate identity: </a:t>
            </a:r>
            <a:endParaRPr lang="en-US" altLang="zh-CN" sz="2400" dirty="0" smtClean="0"/>
          </a:p>
          <a:p>
            <a:pPr lvl="1"/>
            <a:r>
              <a:rPr lang="en-US" altLang="zh-CN" sz="2000" dirty="0" smtClean="0"/>
              <a:t>Digital </a:t>
            </a:r>
            <a:r>
              <a:rPr lang="en-US" altLang="zh-CN" sz="2000" dirty="0"/>
              <a:t>certificates issued as part of your PKI allow individual users, organizations, and web site operators to confidently validate the identity of each party in an Internet transaction. </a:t>
            </a:r>
            <a:endParaRPr lang="en-US" altLang="zh-CN" sz="2000" dirty="0" smtClean="0"/>
          </a:p>
          <a:p>
            <a:pPr lvl="1"/>
            <a:endParaRPr lang="en-US" altLang="zh-CN" sz="2000" dirty="0"/>
          </a:p>
          <a:p>
            <a:r>
              <a:rPr lang="en-US" altLang="zh-CN" sz="2400" dirty="0" smtClean="0"/>
              <a:t>Verify </a:t>
            </a:r>
            <a:r>
              <a:rPr lang="en-US" altLang="zh-CN" sz="2400" dirty="0"/>
              <a:t>integrity: </a:t>
            </a:r>
            <a:endParaRPr lang="en-US" altLang="zh-CN" sz="2400" dirty="0" smtClean="0"/>
          </a:p>
          <a:p>
            <a:pPr lvl="1"/>
            <a:r>
              <a:rPr lang="en-US" altLang="zh-CN" sz="2000" dirty="0" smtClean="0"/>
              <a:t>A </a:t>
            </a:r>
            <a:r>
              <a:rPr lang="en-US" altLang="zh-CN" sz="2000" dirty="0"/>
              <a:t>digital certificate ensures that the message or document the certificate </a:t>
            </a:r>
            <a:r>
              <a:rPr lang="en-US" altLang="zh-CN" sz="2000" dirty="0" smtClean="0"/>
              <a:t>“</a:t>
            </a:r>
            <a:r>
              <a:rPr lang="en-US" altLang="zh-CN" sz="2000" dirty="0" smtClean="0"/>
              <a:t>signs</a:t>
            </a:r>
            <a:r>
              <a:rPr lang="en-US" altLang="zh-CN" sz="2000" dirty="0"/>
              <a:t>” has not been changed or corrupted in transit online</a:t>
            </a:r>
            <a:r>
              <a:rPr lang="en-US" altLang="zh-CN" sz="2000" dirty="0" smtClean="0"/>
              <a:t>.</a:t>
            </a:r>
          </a:p>
          <a:p>
            <a:pPr lvl="1"/>
            <a:r>
              <a:rPr lang="en-US" altLang="zh-CN" sz="2000" dirty="0" smtClean="0"/>
              <a:t> </a:t>
            </a:r>
          </a:p>
          <a:p>
            <a:r>
              <a:rPr lang="en-US" altLang="zh-CN" sz="2400" dirty="0" smtClean="0"/>
              <a:t>Ensure </a:t>
            </a:r>
            <a:r>
              <a:rPr lang="en-US" altLang="zh-CN" sz="2400" dirty="0"/>
              <a:t>privacy: </a:t>
            </a:r>
            <a:endParaRPr lang="en-US" altLang="zh-CN" sz="2400" dirty="0" smtClean="0"/>
          </a:p>
          <a:p>
            <a:pPr lvl="1"/>
            <a:r>
              <a:rPr lang="en-US" altLang="zh-CN" sz="2000" dirty="0" smtClean="0"/>
              <a:t>Digital </a:t>
            </a:r>
            <a:r>
              <a:rPr lang="en-US" altLang="zh-CN" sz="2000" dirty="0"/>
              <a:t>certificates protect information from interception during Internet transmission.</a:t>
            </a:r>
            <a:endParaRPr lang="zh-CN" altLang="en-US" sz="2000" dirty="0"/>
          </a:p>
        </p:txBody>
      </p:sp>
    </p:spTree>
    <p:extLst>
      <p:ext uri="{BB962C8B-B14F-4D97-AF65-F5344CB8AC3E}">
        <p14:creationId xmlns:p14="http://schemas.microsoft.com/office/powerpoint/2010/main" val="2753823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Issues</a:t>
            </a:r>
            <a:endParaRPr lang="zh-CN" altLang="en-US" dirty="0"/>
          </a:p>
        </p:txBody>
      </p:sp>
      <p:sp>
        <p:nvSpPr>
          <p:cNvPr id="3" name="内容占位符 2"/>
          <p:cNvSpPr>
            <a:spLocks noGrp="1"/>
          </p:cNvSpPr>
          <p:nvPr>
            <p:ph idx="1"/>
          </p:nvPr>
        </p:nvSpPr>
        <p:spPr/>
        <p:txBody>
          <a:bodyPr/>
          <a:lstStyle/>
          <a:p>
            <a:r>
              <a:rPr lang="en-US" altLang="zh-CN" sz="2800" dirty="0"/>
              <a:t>Scalability: How many certificates can one CA manage? </a:t>
            </a:r>
          </a:p>
          <a:p>
            <a:endParaRPr lang="en-US" altLang="zh-CN" sz="2800" dirty="0" smtClean="0"/>
          </a:p>
          <a:p>
            <a:r>
              <a:rPr lang="en-US" altLang="zh-CN" sz="2800" dirty="0" smtClean="0"/>
              <a:t>Administration</a:t>
            </a:r>
            <a:r>
              <a:rPr lang="en-US" altLang="zh-CN" sz="2800" dirty="0"/>
              <a:t>: How to revoke already issued certificates? </a:t>
            </a:r>
          </a:p>
          <a:p>
            <a:endParaRPr lang="en-US" altLang="zh-CN" sz="2800" dirty="0" smtClean="0"/>
          </a:p>
          <a:p>
            <a:r>
              <a:rPr lang="en-US" altLang="zh-CN" sz="2800" dirty="0" smtClean="0"/>
              <a:t>Trust</a:t>
            </a:r>
            <a:r>
              <a:rPr lang="en-US" altLang="zh-CN" sz="2800" dirty="0"/>
              <a:t>: Why should I trust your CA?</a:t>
            </a:r>
            <a:endParaRPr lang="zh-CN" altLang="en-US" sz="2800" dirty="0"/>
          </a:p>
        </p:txBody>
      </p:sp>
    </p:spTree>
    <p:extLst>
      <p:ext uri="{BB962C8B-B14F-4D97-AF65-F5344CB8AC3E}">
        <p14:creationId xmlns:p14="http://schemas.microsoft.com/office/powerpoint/2010/main" val="2001015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Issues: PKI Scalability</a:t>
            </a:r>
            <a:endParaRPr lang="zh-CN" altLang="en-US" dirty="0"/>
          </a:p>
        </p:txBody>
      </p:sp>
      <p:sp>
        <p:nvSpPr>
          <p:cNvPr id="3" name="内容占位符 2"/>
          <p:cNvSpPr>
            <a:spLocks noGrp="1"/>
          </p:cNvSpPr>
          <p:nvPr>
            <p:ph idx="1"/>
          </p:nvPr>
        </p:nvSpPr>
        <p:spPr/>
        <p:txBody>
          <a:bodyPr/>
          <a:lstStyle/>
          <a:p>
            <a:r>
              <a:rPr lang="en-US" altLang="zh-CN" dirty="0"/>
              <a:t>A large PKI requires distributed CAs </a:t>
            </a:r>
            <a:endParaRPr lang="en-US" altLang="zh-CN" dirty="0" smtClean="0"/>
          </a:p>
          <a:p>
            <a:pPr lvl="1"/>
            <a:r>
              <a:rPr lang="en-US" altLang="zh-CN" dirty="0" smtClean="0"/>
              <a:t>Local</a:t>
            </a:r>
            <a:r>
              <a:rPr lang="en-US" altLang="zh-CN" dirty="0"/>
              <a:t>, </a:t>
            </a:r>
            <a:r>
              <a:rPr lang="en-US" altLang="zh-CN" dirty="0" smtClean="0"/>
              <a:t>Regional</a:t>
            </a:r>
            <a:r>
              <a:rPr lang="en-US" altLang="zh-CN" dirty="0"/>
              <a:t>, National </a:t>
            </a:r>
            <a:r>
              <a:rPr lang="en-US" altLang="zh-CN" dirty="0" smtClean="0"/>
              <a:t>CAs, International </a:t>
            </a:r>
            <a:r>
              <a:rPr lang="en-US" altLang="zh-CN" dirty="0"/>
              <a:t>CAs </a:t>
            </a:r>
            <a:endParaRPr lang="en-US" altLang="zh-CN" dirty="0" smtClean="0"/>
          </a:p>
          <a:p>
            <a:pPr lvl="1"/>
            <a:endParaRPr lang="en-US" altLang="zh-CN" dirty="0"/>
          </a:p>
          <a:p>
            <a:r>
              <a:rPr lang="en-US" altLang="zh-CN" dirty="0" smtClean="0"/>
              <a:t>Certificate </a:t>
            </a:r>
            <a:r>
              <a:rPr lang="en-US" altLang="zh-CN" dirty="0"/>
              <a:t>Hierarchy </a:t>
            </a:r>
          </a:p>
          <a:p>
            <a:pPr lvl="1"/>
            <a:r>
              <a:rPr lang="en-US" altLang="zh-CN" dirty="0" smtClean="0"/>
              <a:t>Intermediate </a:t>
            </a:r>
            <a:r>
              <a:rPr lang="en-US" altLang="zh-CN" dirty="0"/>
              <a:t>CA certificates are signed by the CA one-step up. </a:t>
            </a:r>
            <a:endParaRPr lang="en-US" altLang="zh-CN" dirty="0" smtClean="0"/>
          </a:p>
          <a:p>
            <a:pPr lvl="1"/>
            <a:r>
              <a:rPr lang="en-US" altLang="zh-CN" dirty="0" smtClean="0"/>
              <a:t>End-user </a:t>
            </a:r>
            <a:r>
              <a:rPr lang="en-US" altLang="zh-CN" dirty="0"/>
              <a:t>certificates are part of a certificate chain.</a:t>
            </a:r>
            <a:endParaRPr lang="zh-CN" altLang="en-US" dirty="0"/>
          </a:p>
        </p:txBody>
      </p:sp>
    </p:spTree>
    <p:extLst>
      <p:ext uri="{BB962C8B-B14F-4D97-AF65-F5344CB8AC3E}">
        <p14:creationId xmlns:p14="http://schemas.microsoft.com/office/powerpoint/2010/main" val="26784279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Issues: PKI Scalability</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331640" y="1989138"/>
            <a:ext cx="6629217" cy="4736306"/>
          </a:xfrm>
          <a:prstGeom prst="rect">
            <a:avLst/>
          </a:prstGeom>
        </p:spPr>
      </p:pic>
    </p:spTree>
    <p:extLst>
      <p:ext uri="{BB962C8B-B14F-4D97-AF65-F5344CB8AC3E}">
        <p14:creationId xmlns:p14="http://schemas.microsoft.com/office/powerpoint/2010/main" val="104455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r>
              <a:rPr lang="en-US" altLang="zh-CN" sz="3200" dirty="0">
                <a:solidFill>
                  <a:schemeClr val="tx2">
                    <a:satMod val="130000"/>
                  </a:schemeClr>
                </a:solidFill>
                <a:latin typeface="Times New Roman" panose="02020603050405020304" pitchFamily="18" charset="0"/>
                <a:cs typeface="Times New Roman" panose="02020603050405020304" pitchFamily="18" charset="0"/>
              </a:rPr>
              <a:t>The Idea of Public-Key Cryptography</a:t>
            </a:r>
            <a:endParaRPr lang="zh-CN" altLang="en-US" sz="3200" dirty="0">
              <a:solidFill>
                <a:schemeClr val="tx2">
                  <a:satMod val="130000"/>
                </a:schemeClr>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b="1" dirty="0">
                <a:latin typeface="Times New Roman" panose="02020603050405020304" pitchFamily="18" charset="0"/>
                <a:cs typeface="Times New Roman" panose="02020603050405020304" pitchFamily="18" charset="0"/>
              </a:rPr>
              <a:t>Idea</a:t>
            </a:r>
            <a:r>
              <a:rPr lang="en-US" altLang="zh-CN" sz="2000" dirty="0">
                <a:latin typeface="Times New Roman" panose="02020603050405020304" pitchFamily="18" charset="0"/>
                <a:cs typeface="Times New Roman" panose="02020603050405020304" pitchFamily="18" charset="0"/>
              </a:rPr>
              <a:t>: Suppose that I have a two-key crypto system (</a:t>
            </a:r>
            <a:r>
              <a:rPr lang="en-US" altLang="zh-CN" sz="2000" i="1" dirty="0">
                <a:latin typeface="Times New Roman" panose="02020603050405020304" pitchFamily="18" charset="0"/>
                <a:cs typeface="Times New Roman" panose="02020603050405020304" pitchFamily="18" charset="0"/>
              </a:rPr>
              <a:t>M, C, K</a:t>
            </a:r>
            <a:r>
              <a:rPr lang="en-US" altLang="zh-CN" sz="2000" i="1" baseline="-25000" dirty="0">
                <a:latin typeface="Times New Roman" panose="02020603050405020304" pitchFamily="18" charset="0"/>
                <a:cs typeface="Times New Roman" panose="02020603050405020304" pitchFamily="18" charset="0"/>
              </a:rPr>
              <a:t>e</a:t>
            </a:r>
            <a:r>
              <a:rPr lang="en-US" altLang="zh-CN" sz="2000" i="1" dirty="0">
                <a:latin typeface="Times New Roman" panose="02020603050405020304" pitchFamily="18" charset="0"/>
                <a:cs typeface="Times New Roman" panose="02020603050405020304" pitchFamily="18" charset="0"/>
              </a:rPr>
              <a:t>, K</a:t>
            </a:r>
            <a:r>
              <a:rPr lang="en-US" altLang="zh-CN" sz="2000" i="1" baseline="-25000" dirty="0">
                <a:latin typeface="Times New Roman" panose="02020603050405020304" pitchFamily="18" charset="0"/>
                <a:cs typeface="Times New Roman" panose="02020603050405020304" pitchFamily="18" charset="0"/>
              </a:rPr>
              <a:t>d</a:t>
            </a:r>
            <a:r>
              <a:rPr lang="en-US" altLang="zh-CN" sz="2000" i="1" dirty="0">
                <a:latin typeface="Times New Roman" panose="02020603050405020304" pitchFamily="18" charset="0"/>
                <a:cs typeface="Times New Roman" panose="02020603050405020304" pitchFamily="18" charset="0"/>
              </a:rPr>
              <a:t>, E</a:t>
            </a:r>
            <a:r>
              <a:rPr lang="en-US" altLang="zh-CN" sz="2000" i="1" baseline="-25000" dirty="0">
                <a:latin typeface="Times New Roman" panose="02020603050405020304" pitchFamily="18" charset="0"/>
                <a:cs typeface="Times New Roman" panose="02020603050405020304" pitchFamily="18" charset="0"/>
              </a:rPr>
              <a:t>k</a:t>
            </a:r>
            <a:r>
              <a:rPr lang="en-US" altLang="zh-CN" sz="2000" i="1" baseline="-50000" dirty="0">
                <a:latin typeface="Times New Roman" panose="02020603050405020304" pitchFamily="18" charset="0"/>
                <a:cs typeface="Times New Roman" panose="02020603050405020304" pitchFamily="18" charset="0"/>
              </a:rPr>
              <a:t>e</a:t>
            </a:r>
            <a:r>
              <a:rPr lang="en-US" altLang="zh-CN" sz="2000" i="1" dirty="0">
                <a:latin typeface="Times New Roman" panose="02020603050405020304" pitchFamily="18" charset="0"/>
                <a:cs typeface="Times New Roman" panose="02020603050405020304" pitchFamily="18" charset="0"/>
              </a:rPr>
              <a:t> , D</a:t>
            </a:r>
            <a:r>
              <a:rPr lang="en-US" altLang="zh-CN" sz="2000" i="1" baseline="-25000" dirty="0">
                <a:latin typeface="Times New Roman" panose="02020603050405020304" pitchFamily="18" charset="0"/>
                <a:cs typeface="Times New Roman" panose="02020603050405020304" pitchFamily="18" charset="0"/>
              </a:rPr>
              <a:t>k</a:t>
            </a:r>
            <a:r>
              <a:rPr lang="en-US" altLang="zh-CN" sz="2000" i="1" baseline="-50000" dirty="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p>
          <a:p>
            <a:r>
              <a:rPr lang="en-US" altLang="zh-CN" sz="2000" dirty="0" smtClean="0">
                <a:latin typeface="Times New Roman" panose="02020603050405020304" pitchFamily="18" charset="0"/>
                <a:cs typeface="Times New Roman" panose="02020603050405020304" pitchFamily="18" charset="0"/>
              </a:rPr>
              <a:t>Suppose </a:t>
            </a:r>
            <a:r>
              <a:rPr lang="en-US" altLang="zh-CN" sz="2000" dirty="0">
                <a:latin typeface="Times New Roman" panose="02020603050405020304" pitchFamily="18" charset="0"/>
                <a:cs typeface="Times New Roman" panose="02020603050405020304" pitchFamily="18" charset="0"/>
              </a:rPr>
              <a:t>further that given the encryption key </a:t>
            </a:r>
            <a:r>
              <a:rPr lang="en-US" altLang="zh-CN" sz="2000" i="1" dirty="0" smtClean="0">
                <a:latin typeface="Times New Roman" panose="02020603050405020304" pitchFamily="18" charset="0"/>
                <a:cs typeface="Times New Roman" panose="02020603050405020304" pitchFamily="18" charset="0"/>
              </a:rPr>
              <a:t>k</a:t>
            </a:r>
            <a:r>
              <a:rPr lang="en-US" altLang="zh-CN" sz="2000" i="1" baseline="-25000" dirty="0" smtClean="0">
                <a:latin typeface="Times New Roman" panose="02020603050405020304" pitchFamily="18" charset="0"/>
                <a:cs typeface="Times New Roman" panose="02020603050405020304" pitchFamily="18" charset="0"/>
              </a:rPr>
              <a:t>e</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 encryption algorithm and the decryption algorithm</a:t>
            </a:r>
            <a:r>
              <a:rPr lang="en-US" altLang="zh-CN" sz="2000" dirty="0" smtClean="0">
                <a:latin typeface="Times New Roman" panose="02020603050405020304" pitchFamily="18" charset="0"/>
                <a:cs typeface="Times New Roman" panose="02020603050405020304" pitchFamily="18" charset="0"/>
              </a:rPr>
              <a:t>,</a:t>
            </a:r>
          </a:p>
          <a:p>
            <a:r>
              <a:rPr lang="en-US" altLang="zh-CN" sz="2000" b="1" dirty="0" smtClean="0">
                <a:latin typeface="Times New Roman" panose="02020603050405020304" pitchFamily="18" charset="0"/>
                <a:cs typeface="Times New Roman" panose="02020603050405020304" pitchFamily="18" charset="0"/>
              </a:rPr>
              <a:t>C1</a:t>
            </a:r>
            <a:r>
              <a:rPr lang="en-US" altLang="zh-CN" sz="2000" dirty="0">
                <a:latin typeface="Times New Roman" panose="02020603050405020304" pitchFamily="18" charset="0"/>
                <a:cs typeface="Times New Roman" panose="02020603050405020304" pitchFamily="18" charset="0"/>
              </a:rPr>
              <a:t>: it is “computationally infeasible” to derive the decryption key </a:t>
            </a:r>
            <a:r>
              <a:rPr lang="en-US" altLang="zh-CN" sz="2000" i="1" dirty="0" smtClean="0">
                <a:latin typeface="Times New Roman" panose="02020603050405020304" pitchFamily="18" charset="0"/>
                <a:cs typeface="Times New Roman" panose="02020603050405020304" pitchFamily="18" charset="0"/>
              </a:rPr>
              <a:t>k</a:t>
            </a:r>
            <a:r>
              <a:rPr lang="en-US" altLang="zh-CN" sz="2000" i="1" baseline="-25000" dirty="0" smtClean="0">
                <a:latin typeface="Times New Roman" panose="02020603050405020304" pitchFamily="18" charset="0"/>
                <a:cs typeface="Times New Roman" panose="02020603050405020304" pitchFamily="18" charset="0"/>
              </a:rPr>
              <a:t>d</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and </a:t>
            </a:r>
            <a:endParaRPr lang="en-US" altLang="zh-CN" sz="2000" dirty="0" smtClean="0">
              <a:latin typeface="Times New Roman" panose="02020603050405020304" pitchFamily="18" charset="0"/>
              <a:cs typeface="Times New Roman" panose="02020603050405020304" pitchFamily="18" charset="0"/>
            </a:endParaRPr>
          </a:p>
          <a:p>
            <a:r>
              <a:rPr lang="en-US" altLang="zh-CN" sz="2000" b="1" dirty="0" smtClean="0">
                <a:latin typeface="Times New Roman" panose="02020603050405020304" pitchFamily="18" charset="0"/>
                <a:cs typeface="Times New Roman" panose="02020603050405020304" pitchFamily="18" charset="0"/>
              </a:rPr>
              <a:t>C2</a:t>
            </a:r>
            <a:r>
              <a:rPr lang="en-US" altLang="zh-CN" sz="2000" dirty="0">
                <a:latin typeface="Times New Roman" panose="02020603050405020304" pitchFamily="18" charset="0"/>
                <a:cs typeface="Times New Roman" panose="02020603050405020304" pitchFamily="18" charset="0"/>
              </a:rPr>
              <a:t>: it is “computationally infeasible” to derive the plaintext </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 if the corresponding ciphertext </a:t>
            </a:r>
            <a:r>
              <a:rPr lang="en-US" altLang="zh-CN" sz="2000" i="1" dirty="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 is known</a:t>
            </a:r>
            <a:r>
              <a:rPr lang="en-US" altLang="zh-CN" sz="2000" dirty="0" smtClean="0">
                <a:latin typeface="Times New Roman" panose="02020603050405020304" pitchFamily="18" charset="0"/>
                <a:cs typeface="Times New Roman" panose="02020603050405020304" pitchFamily="18" charset="0"/>
              </a:rPr>
              <a:t>.</a:t>
            </a:r>
          </a:p>
          <a:p>
            <a:r>
              <a:rPr lang="en-US" altLang="zh-CN" sz="2000" dirty="0" smtClean="0">
                <a:latin typeface="Times New Roman" panose="02020603050405020304" pitchFamily="18" charset="0"/>
                <a:cs typeface="Times New Roman" panose="02020603050405020304" pitchFamily="18" charset="0"/>
              </a:rPr>
              <a:t>Publish </a:t>
            </a:r>
            <a:r>
              <a:rPr lang="en-US" altLang="zh-CN" sz="2000" i="1" dirty="0">
                <a:latin typeface="Times New Roman" panose="02020603050405020304" pitchFamily="18" charset="0"/>
                <a:cs typeface="Times New Roman" panose="02020603050405020304" pitchFamily="18" charset="0"/>
              </a:rPr>
              <a:t>k</a:t>
            </a:r>
            <a:r>
              <a:rPr lang="en-US" altLang="zh-CN" sz="2000" i="1" baseline="-25000" dirty="0">
                <a:latin typeface="Times New Roman" panose="02020603050405020304" pitchFamily="18" charset="0"/>
                <a:cs typeface="Times New Roman" panose="02020603050405020304" pitchFamily="18" charset="0"/>
              </a:rPr>
              <a:t>e</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together with the encryption algorithm in a public directory, in order for anybody else to encrypt a message and send it to </a:t>
            </a:r>
            <a:r>
              <a:rPr lang="en-US" altLang="zh-CN" sz="2000" dirty="0" smtClean="0">
                <a:latin typeface="Times New Roman" panose="02020603050405020304" pitchFamily="18" charset="0"/>
                <a:cs typeface="Times New Roman" panose="02020603050405020304" pitchFamily="18" charset="0"/>
              </a:rPr>
              <a:t>me</a:t>
            </a:r>
            <a:r>
              <a:rPr lang="en-US" altLang="zh-CN" sz="2000" dirty="0">
                <a:latin typeface="Times New Roman" panose="02020603050405020304" pitchFamily="18" charset="0"/>
                <a:cs typeface="Times New Roman" panose="02020603050405020304" pitchFamily="18" charset="0"/>
              </a:rPr>
              <a:t>.</a:t>
            </a:r>
            <a:endParaRPr lang="zh-CN" altLang="en-US" sz="2000"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34730708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Methods of Publishing Digital Certificates</a:t>
            </a:r>
            <a:endParaRPr lang="zh-CN" altLang="en-US" sz="3200" dirty="0"/>
          </a:p>
        </p:txBody>
      </p:sp>
      <p:sp>
        <p:nvSpPr>
          <p:cNvPr id="3" name="内容占位符 2"/>
          <p:cNvSpPr>
            <a:spLocks noGrp="1"/>
          </p:cNvSpPr>
          <p:nvPr>
            <p:ph idx="1"/>
          </p:nvPr>
        </p:nvSpPr>
        <p:spPr/>
        <p:txBody>
          <a:bodyPr/>
          <a:lstStyle/>
          <a:p>
            <a:r>
              <a:rPr lang="en-US" altLang="zh-CN" dirty="0"/>
              <a:t>Without a 3rd party: </a:t>
            </a:r>
            <a:endParaRPr lang="en-US" altLang="zh-CN" dirty="0" smtClean="0"/>
          </a:p>
          <a:p>
            <a:pPr lvl="1"/>
            <a:r>
              <a:rPr lang="en-US" altLang="zh-CN" dirty="0" smtClean="0"/>
              <a:t>Own </a:t>
            </a:r>
            <a:r>
              <a:rPr lang="en-US" altLang="zh-CN" dirty="0"/>
              <a:t>web page, via FTP file </a:t>
            </a:r>
            <a:endParaRPr lang="en-US" altLang="zh-CN" dirty="0" smtClean="0"/>
          </a:p>
          <a:p>
            <a:endParaRPr lang="en-US" altLang="zh-CN" dirty="0"/>
          </a:p>
          <a:p>
            <a:r>
              <a:rPr lang="en-US" altLang="zh-CN" dirty="0" smtClean="0"/>
              <a:t>With </a:t>
            </a:r>
            <a:r>
              <a:rPr lang="en-US" altLang="zh-CN" dirty="0"/>
              <a:t>a 3rd party: </a:t>
            </a:r>
            <a:endParaRPr lang="en-US" altLang="zh-CN" dirty="0" smtClean="0"/>
          </a:p>
          <a:p>
            <a:pPr lvl="1"/>
            <a:r>
              <a:rPr lang="en-US" altLang="zh-CN" dirty="0" smtClean="0"/>
              <a:t>Dedicated </a:t>
            </a:r>
            <a:r>
              <a:rPr lang="en-US" altLang="zh-CN" dirty="0"/>
              <a:t>key server, </a:t>
            </a:r>
            <a:r>
              <a:rPr lang="en-US" altLang="zh-CN" dirty="0" smtClean="0"/>
              <a:t>directory</a:t>
            </a:r>
          </a:p>
          <a:p>
            <a:pPr lvl="1"/>
            <a:r>
              <a:rPr lang="en-US" altLang="zh-CN" dirty="0"/>
              <a:t>Encrypt data for someone without prior contact. </a:t>
            </a:r>
          </a:p>
          <a:p>
            <a:pPr lvl="1"/>
            <a:r>
              <a:rPr lang="en-US" altLang="zh-CN" dirty="0" smtClean="0"/>
              <a:t>You </a:t>
            </a:r>
            <a:r>
              <a:rPr lang="en-US" altLang="zh-CN" dirty="0"/>
              <a:t>do not have to store all keys yourself. </a:t>
            </a:r>
            <a:endParaRPr lang="en-US" altLang="zh-CN" dirty="0" smtClean="0"/>
          </a:p>
          <a:p>
            <a:pPr lvl="1"/>
            <a:r>
              <a:rPr lang="en-US" altLang="zh-CN" dirty="0" smtClean="0"/>
              <a:t>Easier </a:t>
            </a:r>
            <a:r>
              <a:rPr lang="en-US" altLang="zh-CN" dirty="0"/>
              <a:t>distribution of new keys and updates.</a:t>
            </a:r>
          </a:p>
          <a:p>
            <a:endParaRPr lang="zh-CN" altLang="en-US" dirty="0"/>
          </a:p>
        </p:txBody>
      </p:sp>
    </p:spTree>
    <p:extLst>
      <p:ext uri="{BB962C8B-B14F-4D97-AF65-F5344CB8AC3E}">
        <p14:creationId xmlns:p14="http://schemas.microsoft.com/office/powerpoint/2010/main" val="25651009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Implementing PKIs</a:t>
            </a:r>
            <a:endParaRPr lang="zh-CN" altLang="en-US" dirty="0"/>
          </a:p>
        </p:txBody>
      </p:sp>
      <p:sp>
        <p:nvSpPr>
          <p:cNvPr id="3" name="内容占位符 2"/>
          <p:cNvSpPr>
            <a:spLocks noGrp="1"/>
          </p:cNvSpPr>
          <p:nvPr>
            <p:ph idx="1"/>
          </p:nvPr>
        </p:nvSpPr>
        <p:spPr>
          <a:xfrm>
            <a:off x="1249363" y="1772816"/>
            <a:ext cx="7273925" cy="4368800"/>
          </a:xfrm>
        </p:spPr>
        <p:txBody>
          <a:bodyPr/>
          <a:lstStyle/>
          <a:p>
            <a:r>
              <a:rPr lang="en-US" altLang="zh-CN" sz="2400" dirty="0"/>
              <a:t>PKI solutions, such as VeriSign </a:t>
            </a:r>
            <a:r>
              <a:rPr lang="en-US" altLang="zh-CN" sz="2400" dirty="0" err="1"/>
              <a:t>OnSite</a:t>
            </a:r>
            <a:r>
              <a:rPr lang="en-US" altLang="zh-CN" sz="2400" dirty="0"/>
              <a:t>, allow organizations to efficiently set up and maintain their own complete PKI, acting as a CA to issue certificates, while relying on expert services, technology, and practices for support. </a:t>
            </a:r>
            <a:endParaRPr lang="en-US" altLang="zh-CN" sz="2400" dirty="0" smtClean="0"/>
          </a:p>
          <a:p>
            <a:endParaRPr lang="en-US" altLang="zh-CN" sz="2400" dirty="0" smtClean="0"/>
          </a:p>
          <a:p>
            <a:r>
              <a:rPr lang="en-US" altLang="zh-CN" sz="2400" dirty="0" smtClean="0"/>
              <a:t>Before </a:t>
            </a:r>
            <a:r>
              <a:rPr lang="en-US" altLang="zh-CN" sz="2400" dirty="0"/>
              <a:t>your organization can begin implementing PKI and acting as a CA in issuing certificates, you need to be able to issue certificates that contain company-specific identifying information, and you must be able to control who is issued a certificate. There are two main PKI options: open and closed PKI.</a:t>
            </a:r>
            <a:endParaRPr lang="zh-CN" altLang="en-US" sz="2400" dirty="0"/>
          </a:p>
        </p:txBody>
      </p:sp>
    </p:spTree>
    <p:extLst>
      <p:ext uri="{BB962C8B-B14F-4D97-AF65-F5344CB8AC3E}">
        <p14:creationId xmlns:p14="http://schemas.microsoft.com/office/powerpoint/2010/main" val="1459406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 and Closed PKIs</a:t>
            </a:r>
            <a:endParaRPr lang="zh-CN" altLang="en-US" dirty="0"/>
          </a:p>
        </p:txBody>
      </p:sp>
      <p:sp>
        <p:nvSpPr>
          <p:cNvPr id="3" name="内容占位符 2"/>
          <p:cNvSpPr>
            <a:spLocks noGrp="1"/>
          </p:cNvSpPr>
          <p:nvPr>
            <p:ph idx="1"/>
          </p:nvPr>
        </p:nvSpPr>
        <p:spPr/>
        <p:txBody>
          <a:bodyPr/>
          <a:lstStyle/>
          <a:p>
            <a:r>
              <a:rPr lang="en-US" altLang="zh-CN" sz="2000" dirty="0"/>
              <a:t>Closed PKI: With proprietary PKI software, you can issue digital certificates to a limited, controlled community of users. Applications - including those of extranet users and anyone else outside your enterprise with whom your employees need to communicate securely - need a special software interface from the PKI vendor to work with the certificates. Closed PKI systems require additional training, hardware, software, and maintenance</a:t>
            </a:r>
            <a:r>
              <a:rPr lang="en-US" altLang="zh-CN" sz="2000" dirty="0" smtClean="0"/>
              <a:t>.</a:t>
            </a:r>
          </a:p>
          <a:p>
            <a:endParaRPr lang="en-US" altLang="zh-CN" sz="2000" dirty="0" smtClean="0"/>
          </a:p>
          <a:p>
            <a:r>
              <a:rPr lang="en-US" altLang="zh-CN" sz="2000" dirty="0" smtClean="0"/>
              <a:t>Open </a:t>
            </a:r>
            <a:r>
              <a:rPr lang="en-US" altLang="zh-CN" sz="2000" dirty="0"/>
              <a:t>PKI: Applications interface seamlessly with certificates issued under an open PKI, the roots of which are already embedded. Open PKI systems allow enterprises to become their own CA, while taking advantage of the PKI vendor’s service and support. Example, VeriSign </a:t>
            </a:r>
            <a:r>
              <a:rPr lang="en-US" altLang="zh-CN" sz="2000" dirty="0" err="1"/>
              <a:t>OnSite</a:t>
            </a:r>
            <a:r>
              <a:rPr lang="en-US" altLang="zh-CN" sz="2000" dirty="0"/>
              <a:t>.</a:t>
            </a:r>
            <a:endParaRPr lang="zh-CN" altLang="en-US" sz="2000" dirty="0"/>
          </a:p>
        </p:txBody>
      </p:sp>
    </p:spTree>
    <p:extLst>
      <p:ext uri="{BB962C8B-B14F-4D97-AF65-F5344CB8AC3E}">
        <p14:creationId xmlns:p14="http://schemas.microsoft.com/office/powerpoint/2010/main" val="28338075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Evaluating PKI </a:t>
            </a:r>
            <a:r>
              <a:rPr lang="en-US" altLang="zh-CN" dirty="0" smtClean="0"/>
              <a:t>Solutions</a:t>
            </a:r>
            <a:endParaRPr lang="zh-CN" altLang="en-US" dirty="0"/>
          </a:p>
        </p:txBody>
      </p:sp>
      <p:sp>
        <p:nvSpPr>
          <p:cNvPr id="3" name="内容占位符 2"/>
          <p:cNvSpPr>
            <a:spLocks noGrp="1"/>
          </p:cNvSpPr>
          <p:nvPr>
            <p:ph idx="1"/>
          </p:nvPr>
        </p:nvSpPr>
        <p:spPr/>
        <p:txBody>
          <a:bodyPr/>
          <a:lstStyle/>
          <a:p>
            <a:r>
              <a:rPr lang="en-US" altLang="zh-CN" sz="2000" dirty="0"/>
              <a:t>As the foundation for the security of your enterprise’s Internet transactions, the success of your PKI will have a major impact on your business. Before implementing PKI solutions for your enterprise, there are six critical questions to ask: </a:t>
            </a:r>
            <a:endParaRPr lang="en-US" altLang="zh-CN" sz="2000" dirty="0" smtClean="0"/>
          </a:p>
          <a:p>
            <a:endParaRPr lang="en-US" altLang="zh-CN" sz="2000" dirty="0"/>
          </a:p>
          <a:p>
            <a:r>
              <a:rPr lang="en-US" altLang="zh-CN" sz="2000" dirty="0" smtClean="0"/>
              <a:t>1</a:t>
            </a:r>
            <a:r>
              <a:rPr lang="en-US" altLang="zh-CN" sz="2000" dirty="0"/>
              <a:t>. How experienced is your PKI solution provider? Full PKI functionality can include a full range of services, including certificate issuance, administration, records retention, and key management. Can you rely on your provider for time-tested experience? </a:t>
            </a:r>
            <a:endParaRPr lang="en-US" altLang="zh-CN" sz="2000" dirty="0" smtClean="0"/>
          </a:p>
          <a:p>
            <a:endParaRPr lang="en-US" altLang="zh-CN" sz="2000" dirty="0" smtClean="0"/>
          </a:p>
          <a:p>
            <a:r>
              <a:rPr lang="en-US" altLang="zh-CN" sz="2000" dirty="0" smtClean="0"/>
              <a:t>2</a:t>
            </a:r>
            <a:r>
              <a:rPr lang="en-US" altLang="zh-CN" sz="2000" dirty="0"/>
              <a:t>. Will your PKI integrate with your existing applications? Some PKI solutions are based on proprietary desktop software, while others provide digital certificates that integrate with standard web browsers, email clients, and enterprise applications.</a:t>
            </a:r>
            <a:endParaRPr lang="zh-CN" altLang="en-US" sz="2000" dirty="0"/>
          </a:p>
        </p:txBody>
      </p:sp>
    </p:spTree>
    <p:extLst>
      <p:ext uri="{BB962C8B-B14F-4D97-AF65-F5344CB8AC3E}">
        <p14:creationId xmlns:p14="http://schemas.microsoft.com/office/powerpoint/2010/main" val="30514821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Evaluating PKI Solutions </a:t>
            </a:r>
            <a:endParaRPr lang="zh-CN" altLang="en-US" dirty="0"/>
          </a:p>
        </p:txBody>
      </p:sp>
      <p:sp>
        <p:nvSpPr>
          <p:cNvPr id="3" name="内容占位符 2"/>
          <p:cNvSpPr>
            <a:spLocks noGrp="1"/>
          </p:cNvSpPr>
          <p:nvPr>
            <p:ph idx="1"/>
          </p:nvPr>
        </p:nvSpPr>
        <p:spPr/>
        <p:txBody>
          <a:bodyPr/>
          <a:lstStyle/>
          <a:p>
            <a:r>
              <a:rPr lang="en-US" altLang="zh-CN" sz="2400" dirty="0"/>
              <a:t>3. Can the PKI support all of your users? Information security is critical. Make sure your PKI will be available around the clock to employees, partners, and customers. Is it set up to handle disaster recovery? Hacker attacks? Unexpected peaks in demand? </a:t>
            </a:r>
            <a:endParaRPr lang="en-US" altLang="zh-CN" sz="2400" dirty="0" smtClean="0"/>
          </a:p>
          <a:p>
            <a:endParaRPr lang="en-US" altLang="zh-CN" sz="2400" dirty="0" smtClean="0"/>
          </a:p>
          <a:p>
            <a:r>
              <a:rPr lang="en-US" altLang="zh-CN" sz="2400" dirty="0" smtClean="0"/>
              <a:t>4</a:t>
            </a:r>
            <a:r>
              <a:rPr lang="en-US" altLang="zh-CN" sz="2400" dirty="0"/>
              <a:t>. Can your PKI grow with your business? As more and more users need digital certificates, can your PKI scale to accommodate demand?</a:t>
            </a:r>
            <a:endParaRPr lang="zh-CN" altLang="en-US" sz="2400" dirty="0"/>
          </a:p>
        </p:txBody>
      </p:sp>
    </p:spTree>
    <p:extLst>
      <p:ext uri="{BB962C8B-B14F-4D97-AF65-F5344CB8AC3E}">
        <p14:creationId xmlns:p14="http://schemas.microsoft.com/office/powerpoint/2010/main" val="3712015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Evaluating PKI Solutions </a:t>
            </a:r>
            <a:endParaRPr lang="zh-CN" altLang="en-US" dirty="0"/>
          </a:p>
        </p:txBody>
      </p:sp>
      <p:sp>
        <p:nvSpPr>
          <p:cNvPr id="3" name="内容占位符 2"/>
          <p:cNvSpPr>
            <a:spLocks noGrp="1"/>
          </p:cNvSpPr>
          <p:nvPr>
            <p:ph idx="1"/>
          </p:nvPr>
        </p:nvSpPr>
        <p:spPr/>
        <p:txBody>
          <a:bodyPr/>
          <a:lstStyle/>
          <a:p>
            <a:r>
              <a:rPr lang="en-US" altLang="zh-CN" sz="2400" dirty="0"/>
              <a:t>5. How secure is the PKI’s operating infrastructure? For most companies, operating a PKI presents a new and unique set of risk management challenges. CAs that support key applications use special cryptographic hardware to sign certificates. Is all of this hardware protected from theft? </a:t>
            </a:r>
            <a:endParaRPr lang="en-US" altLang="zh-CN" sz="2400" dirty="0" smtClean="0"/>
          </a:p>
          <a:p>
            <a:endParaRPr lang="en-US" altLang="zh-CN" sz="2400" dirty="0"/>
          </a:p>
          <a:p>
            <a:r>
              <a:rPr lang="en-US" altLang="zh-CN" sz="2400" dirty="0" smtClean="0"/>
              <a:t>6</a:t>
            </a:r>
            <a:r>
              <a:rPr lang="en-US" altLang="zh-CN" sz="2400" dirty="0"/>
              <a:t>. Is your PKI ready for e-commerce? You may need your PKI to support an intranet at first, and then larger communities, such as an extranet for your suppliers and partners; VPNs for a worldwide network of offices, and even a world of e-commerce customers.</a:t>
            </a:r>
            <a:endParaRPr lang="zh-CN" altLang="en-US" sz="2400" dirty="0"/>
          </a:p>
        </p:txBody>
      </p:sp>
    </p:spTree>
    <p:extLst>
      <p:ext uri="{BB962C8B-B14F-4D97-AF65-F5344CB8AC3E}">
        <p14:creationId xmlns:p14="http://schemas.microsoft.com/office/powerpoint/2010/main" val="75220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tx2">
                    <a:satMod val="130000"/>
                  </a:schemeClr>
                </a:solidFill>
                <a:effectLst/>
                <a:latin typeface="Times New Roman" panose="02020603050405020304" pitchFamily="18" charset="0"/>
                <a:cs typeface="Times New Roman" panose="02020603050405020304" pitchFamily="18" charset="0"/>
              </a:rPr>
              <a:t>The Idea of Public-Key Cryptography</a:t>
            </a:r>
            <a:endParaRPr lang="zh-CN" altLang="en-US" sz="3600" dirty="0">
              <a:effectLst/>
            </a:endParaRPr>
          </a:p>
        </p:txBody>
      </p:sp>
      <p:sp>
        <p:nvSpPr>
          <p:cNvPr id="3" name="内容占位符 2"/>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The conditions C1 and C2 are not rigorously defined in the mathematical sense, but this can be done. Usually, it is hard to prove that the two conditions are met. </a:t>
            </a:r>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In </a:t>
            </a:r>
            <a:r>
              <a:rPr lang="en-US" altLang="zh-CN" sz="2400" dirty="0">
                <a:latin typeface="Times New Roman" panose="02020603050405020304" pitchFamily="18" charset="0"/>
                <a:cs typeface="Times New Roman" panose="02020603050405020304" pitchFamily="18" charset="0"/>
              </a:rPr>
              <a:t>principle, any two-key crypto system may be called a public-key cipher. The point is whether it is secure if used as a public-key cipher</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326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effectLst/>
                <a:latin typeface="Times New Roman" panose="02020603050405020304" pitchFamily="18" charset="0"/>
                <a:cs typeface="Times New Roman" panose="02020603050405020304" pitchFamily="18" charset="0"/>
              </a:rPr>
              <a:t>Requirements for Public-Key Cryptography</a:t>
            </a:r>
            <a:endParaRPr lang="zh-CN" altLang="en-US" sz="28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The C1 and C2 described before plus the following: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It is “computationally easy” for a party B to generate a pair </a:t>
            </a:r>
            <a:r>
              <a:rPr lang="en-US" altLang="zh-CN" sz="2400" dirty="0" smtClean="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k</a:t>
            </a:r>
            <a:r>
              <a:rPr lang="en-US" altLang="zh-CN" sz="2400" i="1" baseline="-25000" dirty="0">
                <a:latin typeface="Times New Roman" panose="02020603050405020304" pitchFamily="18" charset="0"/>
                <a:cs typeface="Times New Roman" panose="02020603050405020304" pitchFamily="18" charset="0"/>
              </a:rPr>
              <a:t>e</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k</a:t>
            </a:r>
            <a:r>
              <a:rPr lang="en-US" altLang="zh-CN" sz="2400" i="1" baseline="-25000" dirty="0" smtClean="0">
                <a:latin typeface="Times New Roman" panose="02020603050405020304" pitchFamily="18" charset="0"/>
                <a:cs typeface="Times New Roman" panose="02020603050405020304" pitchFamily="18" charset="0"/>
              </a:rPr>
              <a:t>d</a:t>
            </a:r>
            <a:r>
              <a:rPr lang="en-US" altLang="zh-CN" sz="2400" dirty="0" smtClean="0">
                <a:latin typeface="Times New Roman" panose="02020603050405020304" pitchFamily="18" charset="0"/>
                <a:cs typeface="Times New Roman" panose="02020603050405020304" pitchFamily="18" charset="0"/>
              </a:rPr>
              <a:t>). </a:t>
            </a:r>
          </a:p>
          <a:p>
            <a:r>
              <a:rPr lang="en-US" altLang="zh-CN" sz="2400" dirty="0" smtClean="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It is “computationally easy” for a sender A, knowing the public key and the message to be encrypted, m, to generate the corresponding ciphertext </a:t>
            </a:r>
            <a:r>
              <a:rPr lang="en-US" altLang="zh-CN" sz="2400" i="1" dirty="0">
                <a:latin typeface="Times New Roman" panose="02020603050405020304" pitchFamily="18" charset="0"/>
                <a:cs typeface="Times New Roman" panose="02020603050405020304" pitchFamily="18" charset="0"/>
              </a:rPr>
              <a:t>c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E</a:t>
            </a:r>
            <a:r>
              <a:rPr lang="en-US" altLang="zh-CN" sz="2400" i="1" baseline="-25000" dirty="0">
                <a:latin typeface="Times New Roman" panose="02020603050405020304" pitchFamily="18" charset="0"/>
                <a:cs typeface="Times New Roman" panose="02020603050405020304" pitchFamily="18" charset="0"/>
              </a:rPr>
              <a:t>k</a:t>
            </a:r>
            <a:r>
              <a:rPr lang="en-US" altLang="zh-CN" sz="2400" i="1" baseline="-50000" dirty="0">
                <a:latin typeface="Times New Roman" panose="02020603050405020304" pitchFamily="18" charset="0"/>
                <a:cs typeface="Times New Roman" panose="02020603050405020304" pitchFamily="18" charset="0"/>
              </a:rPr>
              <a:t>e</a:t>
            </a:r>
            <a:r>
              <a:rPr lang="en-US" altLang="zh-CN" sz="2400" i="1"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m</a:t>
            </a:r>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 It is “computationally easy” for the receiver B to recover the message </a:t>
            </a:r>
            <a:r>
              <a:rPr lang="en-US" altLang="zh-CN" sz="2400" i="1" dirty="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 = </a:t>
            </a:r>
            <a:r>
              <a:rPr lang="en-US" altLang="zh-CN" sz="2400" i="1" dirty="0" err="1" smtClean="0">
                <a:latin typeface="Times New Roman" panose="02020603050405020304" pitchFamily="18" charset="0"/>
                <a:cs typeface="Times New Roman" panose="02020603050405020304" pitchFamily="18" charset="0"/>
              </a:rPr>
              <a:t>D</a:t>
            </a:r>
            <a:r>
              <a:rPr lang="en-US" altLang="zh-CN" sz="2400" i="1" baseline="-25000" dirty="0" err="1" smtClean="0">
                <a:latin typeface="Times New Roman" panose="02020603050405020304" pitchFamily="18" charset="0"/>
                <a:cs typeface="Times New Roman" panose="02020603050405020304" pitchFamily="18" charset="0"/>
              </a:rPr>
              <a:t>k</a:t>
            </a:r>
            <a:r>
              <a:rPr lang="en-US" altLang="zh-CN" sz="2400" i="1" baseline="-50000" dirty="0" err="1" smtClean="0">
                <a:latin typeface="Times New Roman" panose="02020603050405020304" pitchFamily="18" charset="0"/>
                <a:cs typeface="Times New Roman" panose="02020603050405020304" pitchFamily="18" charset="0"/>
              </a:rPr>
              <a:t>d</a:t>
            </a:r>
            <a:r>
              <a:rPr lang="en-US" altLang="zh-CN" sz="2400" i="1"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c</a:t>
            </a:r>
            <a:r>
              <a:rPr lang="en-US" altLang="zh-CN" sz="2400" dirty="0">
                <a:latin typeface="Times New Roman" panose="02020603050405020304" pitchFamily="18" charset="0"/>
                <a:cs typeface="Times New Roman" panose="02020603050405020304" pitchFamily="18" charset="0"/>
              </a:rPr>
              <a:t>). </a:t>
            </a:r>
          </a:p>
          <a:p>
            <a:endParaRPr lang="en-US" altLang="zh-CN" dirty="0" smtClean="0"/>
          </a:p>
        </p:txBody>
      </p:sp>
    </p:spTree>
    <p:extLst>
      <p:ext uri="{BB962C8B-B14F-4D97-AF65-F5344CB8AC3E}">
        <p14:creationId xmlns:p14="http://schemas.microsoft.com/office/powerpoint/2010/main" val="1962417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effectLst/>
                <a:latin typeface="Times New Roman" panose="02020603050405020304" pitchFamily="18" charset="0"/>
                <a:cs typeface="Times New Roman" panose="02020603050405020304" pitchFamily="18" charset="0"/>
              </a:rPr>
              <a:t>A Two-key Cipher not Satisfying C1 &amp; C2</a:t>
            </a:r>
            <a:endParaRPr lang="zh-CN" altLang="en-US" sz="28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pt-BR" altLang="zh-CN" sz="2000" b="1" dirty="0">
                <a:latin typeface="Times New Roman" panose="02020603050405020304" pitchFamily="18" charset="0"/>
                <a:cs typeface="Times New Roman" panose="02020603050405020304" pitchFamily="18" charset="0"/>
              </a:rPr>
              <a:t>Matrix: </a:t>
            </a:r>
            <a:r>
              <a:rPr lang="pt-BR" altLang="zh-CN" sz="2000" dirty="0">
                <a:latin typeface="Times New Roman" panose="02020603050405020304" pitchFamily="18" charset="0"/>
                <a:cs typeface="Times New Roman" panose="02020603050405020304" pitchFamily="18" charset="0"/>
              </a:rPr>
              <a:t>An n × m matrix </a:t>
            </a:r>
            <a:r>
              <a:rPr lang="pt-BR" altLang="zh-CN" sz="2000" i="1" dirty="0">
                <a:latin typeface="Times New Roman" panose="02020603050405020304" pitchFamily="18" charset="0"/>
                <a:cs typeface="Times New Roman" panose="02020603050405020304" pitchFamily="18" charset="0"/>
              </a:rPr>
              <a:t>A</a:t>
            </a:r>
            <a:r>
              <a:rPr lang="pt-BR" altLang="zh-CN" sz="2000" dirty="0">
                <a:latin typeface="Times New Roman" panose="02020603050405020304" pitchFamily="18" charset="0"/>
                <a:cs typeface="Times New Roman" panose="02020603050405020304" pitchFamily="18" charset="0"/>
              </a:rPr>
              <a:t> = [</a:t>
            </a:r>
            <a:r>
              <a:rPr lang="pt-BR" altLang="zh-CN" sz="2000" i="1" dirty="0">
                <a:latin typeface="Times New Roman" panose="02020603050405020304" pitchFamily="18" charset="0"/>
                <a:cs typeface="Times New Roman" panose="02020603050405020304" pitchFamily="18" charset="0"/>
              </a:rPr>
              <a:t>a</a:t>
            </a:r>
            <a:r>
              <a:rPr lang="pt-BR" altLang="zh-CN" sz="2000" dirty="0">
                <a:latin typeface="Times New Roman" panose="02020603050405020304" pitchFamily="18" charset="0"/>
                <a:cs typeface="Times New Roman" panose="02020603050405020304" pitchFamily="18" charset="0"/>
              </a:rPr>
              <a:t>[</a:t>
            </a:r>
            <a:r>
              <a:rPr lang="pt-BR" altLang="zh-CN" sz="2000" i="1" dirty="0">
                <a:latin typeface="Times New Roman" panose="02020603050405020304" pitchFamily="18" charset="0"/>
                <a:cs typeface="Times New Roman" panose="02020603050405020304" pitchFamily="18" charset="0"/>
              </a:rPr>
              <a:t>i</a:t>
            </a:r>
            <a:r>
              <a:rPr lang="pt-BR" altLang="zh-CN" sz="2000" dirty="0">
                <a:latin typeface="Times New Roman" panose="02020603050405020304" pitchFamily="18" charset="0"/>
                <a:cs typeface="Times New Roman" panose="02020603050405020304" pitchFamily="18" charset="0"/>
              </a:rPr>
              <a:t>, </a:t>
            </a:r>
            <a:r>
              <a:rPr lang="pt-BR" altLang="zh-CN" sz="2000" i="1" dirty="0">
                <a:latin typeface="Times New Roman" panose="02020603050405020304" pitchFamily="18" charset="0"/>
                <a:cs typeface="Times New Roman" panose="02020603050405020304" pitchFamily="18" charset="0"/>
              </a:rPr>
              <a:t>j</a:t>
            </a:r>
            <a:r>
              <a:rPr lang="pt-BR" altLang="zh-CN" sz="2000" dirty="0">
                <a:latin typeface="Times New Roman" panose="02020603050405020304" pitchFamily="18" charset="0"/>
                <a:cs typeface="Times New Roman" panose="02020603050405020304" pitchFamily="18" charset="0"/>
              </a:rPr>
              <a:t>]] over {0, 1} is a 2-dimensional </a:t>
            </a:r>
            <a:r>
              <a:rPr lang="pt-BR" altLang="zh-CN" sz="2000" dirty="0" smtClean="0">
                <a:latin typeface="Times New Roman" panose="02020603050405020304" pitchFamily="18" charset="0"/>
                <a:cs typeface="Times New Roman" panose="02020603050405020304" pitchFamily="18" charset="0"/>
              </a:rPr>
              <a:t>array</a:t>
            </a:r>
          </a:p>
          <a:p>
            <a:endParaRPr lang="pt-BR" altLang="zh-CN" sz="2000" dirty="0">
              <a:latin typeface="Times New Roman" panose="02020603050405020304" pitchFamily="18" charset="0"/>
              <a:cs typeface="Times New Roman" panose="02020603050405020304" pitchFamily="18" charset="0"/>
            </a:endParaRPr>
          </a:p>
          <a:p>
            <a:endParaRPr lang="pt-BR" altLang="zh-CN" sz="2000" dirty="0" smtClean="0">
              <a:latin typeface="Times New Roman" panose="02020603050405020304" pitchFamily="18" charset="0"/>
              <a:cs typeface="Times New Roman" panose="02020603050405020304" pitchFamily="18" charset="0"/>
            </a:endParaRPr>
          </a:p>
          <a:p>
            <a:endParaRPr lang="pt-BR" altLang="zh-CN" sz="2000" dirty="0">
              <a:latin typeface="Times New Roman" panose="02020603050405020304" pitchFamily="18" charset="0"/>
              <a:cs typeface="Times New Roman" panose="02020603050405020304" pitchFamily="18" charset="0"/>
            </a:endParaRPr>
          </a:p>
          <a:p>
            <a:endParaRPr lang="pt-BR" altLang="zh-CN" sz="2000" dirty="0" smtClean="0">
              <a:latin typeface="Times New Roman" panose="02020603050405020304" pitchFamily="18" charset="0"/>
              <a:cs typeface="Times New Roman" panose="02020603050405020304" pitchFamily="18" charset="0"/>
            </a:endParaRPr>
          </a:p>
          <a:p>
            <a:endParaRPr lang="pt-BR" altLang="zh-CN" sz="2000" dirty="0">
              <a:latin typeface="Times New Roman" panose="02020603050405020304" pitchFamily="18" charset="0"/>
              <a:cs typeface="Times New Roman" panose="02020603050405020304" pitchFamily="18" charset="0"/>
            </a:endParaRPr>
          </a:p>
          <a:p>
            <a:endParaRPr lang="pt-BR" altLang="zh-CN" sz="2000" dirty="0" smtClean="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which has </a:t>
            </a:r>
            <a:r>
              <a:rPr lang="en-US" altLang="zh-CN" sz="2000" i="1" dirty="0">
                <a:latin typeface="Times New Roman" panose="02020603050405020304" pitchFamily="18" charset="0"/>
                <a:cs typeface="Times New Roman" panose="02020603050405020304" pitchFamily="18" charset="0"/>
              </a:rPr>
              <a:t>n </a:t>
            </a:r>
            <a:r>
              <a:rPr lang="en-US" altLang="zh-CN" sz="2000" dirty="0">
                <a:latin typeface="Times New Roman" panose="02020603050405020304" pitchFamily="18" charset="0"/>
                <a:cs typeface="Times New Roman" panose="02020603050405020304" pitchFamily="18" charset="0"/>
              </a:rPr>
              <a:t>rows and </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 columns, and each </a:t>
            </a:r>
            <a:r>
              <a:rPr lang="en-US" altLang="zh-CN" sz="2000" i="1"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j</a:t>
            </a:r>
            <a:r>
              <a:rPr lang="en-US" altLang="zh-CN" sz="2000" dirty="0">
                <a:latin typeface="Times New Roman" panose="02020603050405020304" pitchFamily="18" charset="0"/>
                <a:cs typeface="Times New Roman" panose="02020603050405020304" pitchFamily="18" charset="0"/>
              </a:rPr>
              <a:t>] ∈ {0, 1}.</a:t>
            </a:r>
            <a:endParaRPr lang="zh-CN" altLang="en-US"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835696" y="2708920"/>
            <a:ext cx="5867400" cy="2066925"/>
          </a:xfrm>
          <a:prstGeom prst="rect">
            <a:avLst/>
          </a:prstGeom>
        </p:spPr>
      </p:pic>
    </p:spTree>
    <p:extLst>
      <p:ext uri="{BB962C8B-B14F-4D97-AF65-F5344CB8AC3E}">
        <p14:creationId xmlns:p14="http://schemas.microsoft.com/office/powerpoint/2010/main" val="1432593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effectLst/>
                <a:latin typeface="Times New Roman" panose="02020603050405020304" pitchFamily="18" charset="0"/>
                <a:cs typeface="Times New Roman" panose="02020603050405020304" pitchFamily="18" charset="0"/>
              </a:rPr>
              <a:t>A Two-key Cipher not Satisfying C1 &amp; C2</a:t>
            </a:r>
            <a:endParaRPr lang="zh-CN" altLang="en-US" sz="2800" dirty="0">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z="2000" dirty="0" smtClean="0">
                    <a:latin typeface="Times New Roman" panose="02020603050405020304" pitchFamily="18" charset="0"/>
                    <a:cs typeface="Times New Roman" panose="02020603050405020304" pitchFamily="18" charset="0"/>
                  </a:rPr>
                  <a:t>Given an </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 </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 matrix </a:t>
                </a:r>
                <a:r>
                  <a:rPr lang="en-US" altLang="zh-CN" sz="2000" i="1"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 and an </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l </a:t>
                </a:r>
                <a:r>
                  <a:rPr lang="en-US" altLang="zh-CN" sz="2000" dirty="0">
                    <a:latin typeface="Times New Roman" panose="02020603050405020304" pitchFamily="18" charset="0"/>
                    <a:cs typeface="Times New Roman" panose="02020603050405020304" pitchFamily="18" charset="0"/>
                  </a:rPr>
                  <a:t>matrix </a:t>
                </a:r>
                <a:r>
                  <a:rPr lang="en-US" altLang="zh-CN" sz="2000" i="1" dirty="0">
                    <a:latin typeface="Times New Roman" panose="02020603050405020304" pitchFamily="18" charset="0"/>
                    <a:cs typeface="Times New Roman" panose="02020603050405020304" pitchFamily="18" charset="0"/>
                  </a:rPr>
                  <a:t>B</a:t>
                </a:r>
                <a:r>
                  <a:rPr lang="en-US" altLang="zh-CN" sz="2000" dirty="0">
                    <a:latin typeface="Times New Roman" panose="02020603050405020304" pitchFamily="18" charset="0"/>
                    <a:cs typeface="Times New Roman" panose="02020603050405020304" pitchFamily="18" charset="0"/>
                  </a:rPr>
                  <a:t>, the multiplication</a:t>
                </a:r>
              </a:p>
              <a:p>
                <a:pPr marL="82550" indent="0" algn="ctr">
                  <a:buNone/>
                </a:pPr>
                <a:r>
                  <a:rPr lang="en-US" altLang="zh-CN" sz="2000" dirty="0" smtClean="0">
                    <a:latin typeface="Times New Roman" panose="02020603050405020304" pitchFamily="18" charset="0"/>
                    <a:cs typeface="Times New Roman" panose="02020603050405020304" pitchFamily="18" charset="0"/>
                  </a:rPr>
                  <a:t>C </a:t>
                </a:r>
                <a:r>
                  <a:rPr lang="en-US" altLang="zh-CN" sz="2000" dirty="0">
                    <a:latin typeface="Times New Roman" panose="02020603050405020304" pitchFamily="18" charset="0"/>
                    <a:cs typeface="Times New Roman" panose="02020603050405020304" pitchFamily="18" charset="0"/>
                  </a:rPr>
                  <a:t>= AB </a:t>
                </a:r>
              </a:p>
              <a:p>
                <a:pPr marL="82550" indent="0">
                  <a:buNone/>
                </a:pPr>
                <a:r>
                  <a:rPr lang="en-US" altLang="zh-CN" sz="2000" dirty="0" smtClean="0">
                    <a:latin typeface="Times New Roman" panose="02020603050405020304" pitchFamily="18" charset="0"/>
                    <a:cs typeface="Times New Roman" panose="02020603050405020304" pitchFamily="18" charset="0"/>
                  </a:rPr>
                  <a:t>   over </a:t>
                </a:r>
                <a:r>
                  <a:rPr lang="en-US" altLang="zh-CN" sz="2000" i="1" dirty="0">
                    <a:latin typeface="Times New Roman" panose="02020603050405020304" pitchFamily="18" charset="0"/>
                    <a:cs typeface="Times New Roman" panose="02020603050405020304" pitchFamily="18" charset="0"/>
                  </a:rPr>
                  <a:t>F</a:t>
                </a:r>
                <a:r>
                  <a:rPr lang="en-US" altLang="zh-CN" sz="2000" i="1"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is an </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 l matrix given by</a:t>
                </a:r>
              </a:p>
              <a:p>
                <a:pPr marL="82550" indent="0" algn="ctr">
                  <a:buNone/>
                </a:pPr>
                <a:r>
                  <a:rPr lang="en-US" altLang="zh-CN" sz="2000" i="1" dirty="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j</a:t>
                </a:r>
                <a:r>
                  <a:rPr lang="en-US" altLang="zh-CN" sz="2000" dirty="0">
                    <a:latin typeface="Times New Roman" panose="02020603050405020304" pitchFamily="18" charset="0"/>
                    <a:cs typeface="Times New Roman" panose="02020603050405020304" pitchFamily="18" charset="0"/>
                  </a:rPr>
                  <a:t>] = </a:t>
                </a:r>
                <a14:m>
                  <m:oMath xmlns:m="http://schemas.openxmlformats.org/officeDocument/2006/math">
                    <m:nary>
                      <m:naryPr>
                        <m:chr m:val="∑"/>
                        <m:limLoc m:val="subSup"/>
                        <m:ctrlPr>
                          <a:rPr lang="en-US" altLang="zh-CN" sz="2000" i="1" smtClean="0">
                            <a:latin typeface="Cambria Math"/>
                            <a:cs typeface="Times New Roman" panose="02020603050405020304" pitchFamily="18" charset="0"/>
                          </a:rPr>
                        </m:ctrlPr>
                      </m:naryPr>
                      <m:sub>
                        <m:r>
                          <m:rPr>
                            <m:brk m:alnAt="25"/>
                          </m:rPr>
                          <a:rPr lang="en-US" altLang="zh-CN" sz="2000" b="0" i="1" smtClean="0">
                            <a:latin typeface="Cambria Math" panose="02040503050406030204" pitchFamily="18" charset="0"/>
                            <a:cs typeface="Times New Roman" panose="02020603050405020304" pitchFamily="18" charset="0"/>
                          </a:rPr>
                          <m:t>𝑘</m:t>
                        </m:r>
                        <m:r>
                          <a:rPr lang="en-US" altLang="zh-CN" sz="2000" b="0" i="1" smtClean="0">
                            <a:latin typeface="Cambria Math" panose="02040503050406030204" pitchFamily="18" charset="0"/>
                            <a:cs typeface="Times New Roman" panose="02020603050405020304" pitchFamily="18" charset="0"/>
                          </a:rPr>
                          <m:t>=1</m:t>
                        </m:r>
                      </m:sub>
                      <m:sup>
                        <m:r>
                          <a:rPr lang="en-US" altLang="zh-CN" sz="2000" b="0" i="1" smtClean="0">
                            <a:latin typeface="Cambria Math" panose="02040503050406030204" pitchFamily="18" charset="0"/>
                            <a:cs typeface="Times New Roman" panose="02020603050405020304" pitchFamily="18" charset="0"/>
                          </a:rPr>
                          <m:t>𝑚</m:t>
                        </m:r>
                      </m:sup>
                      <m:e>
                        <m:r>
                          <m:rPr>
                            <m:nor/>
                          </m:rPr>
                          <a:rPr lang="en-US" altLang="zh-CN" sz="2000" i="1" dirty="0">
                            <a:latin typeface="Times New Roman" panose="02020603050405020304" pitchFamily="18" charset="0"/>
                            <a:cs typeface="Times New Roman" panose="02020603050405020304" pitchFamily="18" charset="0"/>
                          </a:rPr>
                          <m:t>a</m:t>
                        </m:r>
                        <m:r>
                          <m:rPr>
                            <m:nor/>
                          </m:rPr>
                          <a:rPr lang="en-US" altLang="zh-CN" sz="2000" dirty="0">
                            <a:latin typeface="Times New Roman" panose="02020603050405020304" pitchFamily="18" charset="0"/>
                            <a:cs typeface="Times New Roman" panose="02020603050405020304" pitchFamily="18" charset="0"/>
                          </a:rPr>
                          <m:t>[</m:t>
                        </m:r>
                        <m:r>
                          <m:rPr>
                            <m:nor/>
                          </m:rPr>
                          <a:rPr lang="en-US" altLang="zh-CN" sz="2000" i="1" dirty="0">
                            <a:latin typeface="Times New Roman" panose="02020603050405020304" pitchFamily="18" charset="0"/>
                            <a:cs typeface="Times New Roman" panose="02020603050405020304" pitchFamily="18" charset="0"/>
                          </a:rPr>
                          <m:t>i</m:t>
                        </m:r>
                        <m:r>
                          <m:rPr>
                            <m:nor/>
                          </m:rPr>
                          <a:rPr lang="en-US" altLang="zh-CN" sz="2000" dirty="0">
                            <a:latin typeface="Times New Roman" panose="02020603050405020304" pitchFamily="18" charset="0"/>
                            <a:cs typeface="Times New Roman" panose="02020603050405020304" pitchFamily="18" charset="0"/>
                          </a:rPr>
                          <m:t>, </m:t>
                        </m:r>
                        <m:r>
                          <m:rPr>
                            <m:nor/>
                          </m:rPr>
                          <a:rPr lang="en-US" altLang="zh-CN" sz="2000" i="1" dirty="0">
                            <a:latin typeface="Times New Roman" panose="02020603050405020304" pitchFamily="18" charset="0"/>
                            <a:cs typeface="Times New Roman" panose="02020603050405020304" pitchFamily="18" charset="0"/>
                          </a:rPr>
                          <m:t>k</m:t>
                        </m:r>
                        <m:r>
                          <m:rPr>
                            <m:nor/>
                          </m:rPr>
                          <a:rPr lang="en-US" altLang="zh-CN" sz="2000" dirty="0">
                            <a:latin typeface="Times New Roman" panose="02020603050405020304" pitchFamily="18" charset="0"/>
                            <a:cs typeface="Times New Roman" panose="02020603050405020304" pitchFamily="18" charset="0"/>
                          </a:rPr>
                          <m:t>]</m:t>
                        </m:r>
                        <m:r>
                          <m:rPr>
                            <m:nor/>
                          </m:rPr>
                          <a:rPr lang="en-US" altLang="zh-CN" sz="2000" b="0" i="1" dirty="0" smtClean="0">
                            <a:latin typeface="Times New Roman" panose="02020603050405020304" pitchFamily="18" charset="0"/>
                            <a:cs typeface="Times New Roman" panose="02020603050405020304" pitchFamily="18" charset="0"/>
                          </a:rPr>
                          <m:t> </m:t>
                        </m:r>
                        <m:r>
                          <m:rPr>
                            <m:nor/>
                          </m:rPr>
                          <a:rPr lang="en-US" altLang="zh-CN" sz="2000" i="1" dirty="0">
                            <a:latin typeface="Times New Roman" panose="02020603050405020304" pitchFamily="18" charset="0"/>
                            <a:cs typeface="Times New Roman" panose="02020603050405020304" pitchFamily="18" charset="0"/>
                          </a:rPr>
                          <m:t>b</m:t>
                        </m:r>
                        <m:r>
                          <m:rPr>
                            <m:nor/>
                          </m:rPr>
                          <a:rPr lang="en-US" altLang="zh-CN" sz="2000" dirty="0">
                            <a:latin typeface="Times New Roman" panose="02020603050405020304" pitchFamily="18" charset="0"/>
                            <a:cs typeface="Times New Roman" panose="02020603050405020304" pitchFamily="18" charset="0"/>
                          </a:rPr>
                          <m:t>[</m:t>
                        </m:r>
                        <m:r>
                          <m:rPr>
                            <m:nor/>
                          </m:rPr>
                          <a:rPr lang="en-US" altLang="zh-CN" sz="2000" i="1" dirty="0">
                            <a:latin typeface="Times New Roman" panose="02020603050405020304" pitchFamily="18" charset="0"/>
                            <a:cs typeface="Times New Roman" panose="02020603050405020304" pitchFamily="18" charset="0"/>
                          </a:rPr>
                          <m:t>k</m:t>
                        </m:r>
                        <m:r>
                          <m:rPr>
                            <m:nor/>
                          </m:rPr>
                          <a:rPr lang="en-US" altLang="zh-CN" sz="2000" dirty="0">
                            <a:latin typeface="Times New Roman" panose="02020603050405020304" pitchFamily="18" charset="0"/>
                            <a:cs typeface="Times New Roman" panose="02020603050405020304" pitchFamily="18" charset="0"/>
                          </a:rPr>
                          <m:t>, </m:t>
                        </m:r>
                        <m:r>
                          <m:rPr>
                            <m:nor/>
                          </m:rPr>
                          <a:rPr lang="en-US" altLang="zh-CN" sz="2000" i="1" dirty="0">
                            <a:latin typeface="Times New Roman" panose="02020603050405020304" pitchFamily="18" charset="0"/>
                            <a:cs typeface="Times New Roman" panose="02020603050405020304" pitchFamily="18" charset="0"/>
                          </a:rPr>
                          <m:t>j</m:t>
                        </m:r>
                        <m:r>
                          <m:rPr>
                            <m:nor/>
                          </m:rPr>
                          <a:rPr lang="en-US" altLang="zh-CN" sz="2000" dirty="0">
                            <a:latin typeface="Times New Roman" panose="02020603050405020304" pitchFamily="18" charset="0"/>
                            <a:cs typeface="Times New Roman" panose="02020603050405020304" pitchFamily="18" charset="0"/>
                          </a:rPr>
                          <m:t>] </m:t>
                        </m:r>
                      </m:e>
                    </m:nary>
                  </m:oMath>
                </a14:m>
                <a:endParaRPr lang="en-US" altLang="zh-CN" sz="2000" dirty="0" smtClean="0">
                  <a:latin typeface="Times New Roman" panose="02020603050405020304" pitchFamily="18" charset="0"/>
                  <a:cs typeface="Times New Roman" panose="02020603050405020304" pitchFamily="18" charset="0"/>
                </a:endParaRPr>
              </a:p>
              <a:p>
                <a:pPr marL="82550" indent="0">
                  <a:buNone/>
                </a:pPr>
                <a:r>
                  <a:rPr lang="en-US" altLang="zh-CN" sz="2000" dirty="0" smtClean="0">
                    <a:latin typeface="Times New Roman" panose="02020603050405020304" pitchFamily="18" charset="0"/>
                    <a:cs typeface="Times New Roman" panose="02020603050405020304" pitchFamily="18" charset="0"/>
                  </a:rPr>
                  <a:t>  for </a:t>
                </a:r>
                <a:r>
                  <a:rPr lang="en-US" altLang="zh-CN" sz="2000" i="1"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 </a:t>
                </a:r>
                <a:r>
                  <a:rPr lang="en-US" altLang="zh-CN" sz="2000" i="1"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and </a:t>
                </a:r>
                <a:r>
                  <a:rPr lang="en-US" altLang="zh-CN" sz="2000" i="1"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 </a:t>
                </a:r>
                <a:r>
                  <a:rPr lang="en-US" altLang="zh-CN" sz="2000" i="1" dirty="0">
                    <a:latin typeface="Times New Roman" panose="02020603050405020304" pitchFamily="18" charset="0"/>
                    <a:cs typeface="Times New Roman" panose="02020603050405020304" pitchFamily="18" charset="0"/>
                  </a:rPr>
                  <a:t>j</a:t>
                </a:r>
                <a:r>
                  <a:rPr lang="en-US" altLang="zh-CN" sz="2000" dirty="0">
                    <a:latin typeface="Times New Roman" panose="02020603050405020304" pitchFamily="18" charset="0"/>
                    <a:cs typeface="Times New Roman" panose="02020603050405020304" pitchFamily="18" charset="0"/>
                  </a:rPr>
                  <a:t> ≤ </a:t>
                </a:r>
                <a:r>
                  <a:rPr lang="en-US" altLang="zh-CN" sz="2000" i="1" dirty="0">
                    <a:latin typeface="Times New Roman" panose="02020603050405020304" pitchFamily="18" charset="0"/>
                    <a:cs typeface="Times New Roman" panose="02020603050405020304" pitchFamily="18" charset="0"/>
                  </a:rPr>
                  <a:t>l</a:t>
                </a:r>
                <a:r>
                  <a:rPr lang="en-US" altLang="zh-CN" sz="2000" dirty="0">
                    <a:latin typeface="Times New Roman" panose="02020603050405020304" pitchFamily="18" charset="0"/>
                    <a:cs typeface="Times New Roman" panose="02020603050405020304" pitchFamily="18" charset="0"/>
                  </a:rPr>
                  <a:t>, where operations in </a:t>
                </a:r>
                <a:r>
                  <a:rPr lang="en-US" altLang="zh-CN" sz="2000" dirty="0" smtClean="0">
                    <a:latin typeface="Times New Roman" panose="02020603050405020304" pitchFamily="18" charset="0"/>
                    <a:cs typeface="Times New Roman" panose="02020603050405020304" pitchFamily="18" charset="0"/>
                  </a:rPr>
                  <a:t>    the </a:t>
                </a:r>
                <a:r>
                  <a:rPr lang="en-US" altLang="zh-CN" sz="2000" dirty="0">
                    <a:latin typeface="Times New Roman" panose="02020603050405020304" pitchFamily="18" charset="0"/>
                    <a:cs typeface="Times New Roman" panose="02020603050405020304" pitchFamily="18" charset="0"/>
                  </a:rPr>
                  <a:t>sum are </a:t>
                </a:r>
                <a:r>
                  <a:rPr lang="en-US" altLang="zh-CN" sz="2000" dirty="0" smtClean="0">
                    <a:latin typeface="Times New Roman" panose="02020603050405020304" pitchFamily="18" charset="0"/>
                    <a:cs typeface="Times New Roman" panose="02020603050405020304" pitchFamily="18" charset="0"/>
                  </a:rPr>
                  <a:t>mudulo-2 additions </a:t>
                </a:r>
                <a:r>
                  <a:rPr lang="en-US" altLang="zh-CN" sz="2000" dirty="0">
                    <a:latin typeface="Times New Roman" panose="02020603050405020304" pitchFamily="18" charset="0"/>
                    <a:cs typeface="Times New Roman" panose="02020603050405020304" pitchFamily="18" charset="0"/>
                  </a:rPr>
                  <a:t>and mudulo-2 multiplications.</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978"/>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2915816" y="4437112"/>
            <a:ext cx="3239716" cy="2306976"/>
          </a:xfrm>
          <a:prstGeom prst="rect">
            <a:avLst/>
          </a:prstGeom>
        </p:spPr>
      </p:pic>
    </p:spTree>
    <p:extLst>
      <p:ext uri="{BB962C8B-B14F-4D97-AF65-F5344CB8AC3E}">
        <p14:creationId xmlns:p14="http://schemas.microsoft.com/office/powerpoint/2010/main" val="12136007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移动信息工程学院 ppt模板20130319">
  <a:themeElements>
    <a:clrScheme name="自定义 13">
      <a:dk1>
        <a:srgbClr val="2C2900"/>
      </a:dk1>
      <a:lt1>
        <a:srgbClr val="FFFFFF"/>
      </a:lt1>
      <a:dk2>
        <a:srgbClr val="2C2900"/>
      </a:dk2>
      <a:lt2>
        <a:srgbClr val="1C583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移动信息工程学院 ppt模板20130319</Template>
  <TotalTime>9971</TotalTime>
  <Words>4351</Words>
  <Application>Microsoft Office PowerPoint</Application>
  <PresentationFormat>全屏显示(4:3)</PresentationFormat>
  <Paragraphs>398</Paragraphs>
  <Slides>55</Slides>
  <Notes>3</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移动信息工程学院 ppt模板20130319</vt:lpstr>
      <vt:lpstr>MIE-311 Mobile Network Security</vt:lpstr>
      <vt:lpstr>Lecture 3: Asymmetric encryption</vt:lpstr>
      <vt:lpstr>Disadvantages of Symmetric-Key Cryptography</vt:lpstr>
      <vt:lpstr>Two-key Cryptosystems</vt:lpstr>
      <vt:lpstr>The Idea of Public-Key Cryptography</vt:lpstr>
      <vt:lpstr>The Idea of Public-Key Cryptography</vt:lpstr>
      <vt:lpstr>Requirements for Public-Key Cryptography</vt:lpstr>
      <vt:lpstr>A Two-key Cipher not Satisfying C1 &amp; C2</vt:lpstr>
      <vt:lpstr>A Two-key Cipher not Satisfying C1 &amp; C2</vt:lpstr>
      <vt:lpstr>A Two-key Cipher not Satisfying C1 &amp; C2</vt:lpstr>
      <vt:lpstr>A Two-key Cipher not Satisfying C1 &amp; C2</vt:lpstr>
      <vt:lpstr>Existence and Construction Problems</vt:lpstr>
      <vt:lpstr>Advantages and Disadvantages</vt:lpstr>
      <vt:lpstr>History of Public-Key Cryptography </vt:lpstr>
      <vt:lpstr>History of Public-Key Cryptography </vt:lpstr>
      <vt:lpstr>Applications in Encryption</vt:lpstr>
      <vt:lpstr>Applications in Digital Signature</vt:lpstr>
      <vt:lpstr>Applications in Digital Signature</vt:lpstr>
      <vt:lpstr>Applications in Key Exchange</vt:lpstr>
      <vt:lpstr>The RSA Public-Key Cryptosystem</vt:lpstr>
      <vt:lpstr>Formula for Euler’s Totient Function</vt:lpstr>
      <vt:lpstr>Fermat’s Theorem</vt:lpstr>
      <vt:lpstr>Euler’s Theorem</vt:lpstr>
      <vt:lpstr>The RSA Public-Key Cryptosystem</vt:lpstr>
      <vt:lpstr>The RSA Public-Key Cryptosystem</vt:lpstr>
      <vt:lpstr>The RSA Public-Key Cryptosystem</vt:lpstr>
      <vt:lpstr>Correctness of Decryption</vt:lpstr>
      <vt:lpstr>Correctness of Decryption</vt:lpstr>
      <vt:lpstr>Correctness of Decryption</vt:lpstr>
      <vt:lpstr>The RSA Public-Key Cryptosystem: Example</vt:lpstr>
      <vt:lpstr>The Parameters of the RSA</vt:lpstr>
      <vt:lpstr>The Security of the RSA</vt:lpstr>
      <vt:lpstr>RSA Security: Factoring</vt:lpstr>
      <vt:lpstr>The ElGamal Public-Key Cryptosystem</vt:lpstr>
      <vt:lpstr>Recall of the Discrete Logarithm Problem</vt:lpstr>
      <vt:lpstr>Choosing Parameters for the ElGamal System</vt:lpstr>
      <vt:lpstr>The Encryption and Decryption</vt:lpstr>
      <vt:lpstr>The Correctness of Decryption</vt:lpstr>
      <vt:lpstr>An Example</vt:lpstr>
      <vt:lpstr>Security of the ElGamal Cryptosystem</vt:lpstr>
      <vt:lpstr>Public-Key Infrastructure</vt:lpstr>
      <vt:lpstr>What is a Digital Certificate?</vt:lpstr>
      <vt:lpstr>Certificate Authority</vt:lpstr>
      <vt:lpstr>Public Key Infrastructure</vt:lpstr>
      <vt:lpstr>Elements of a Public Key Infrastructure</vt:lpstr>
      <vt:lpstr>Why Do We Need Public Key Infrastructures (I)</vt:lpstr>
      <vt:lpstr>Issues</vt:lpstr>
      <vt:lpstr>Issues: PKI Scalability</vt:lpstr>
      <vt:lpstr>Issues: PKI Scalability</vt:lpstr>
      <vt:lpstr>Methods of Publishing Digital Certificates</vt:lpstr>
      <vt:lpstr>Implementing PKIs</vt:lpstr>
      <vt:lpstr>Open and Closed PKIs</vt:lpstr>
      <vt:lpstr>Evaluating PKI Solutions</vt:lpstr>
      <vt:lpstr>Evaluating PKI Solutions </vt:lpstr>
      <vt:lpstr>Evaluating PKI Solutions </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lx</dc:creator>
  <cp:lastModifiedBy>DELL</cp:lastModifiedBy>
  <cp:revision>240</cp:revision>
  <cp:lastPrinted>2015-03-13T01:40:43Z</cp:lastPrinted>
  <dcterms:created xsi:type="dcterms:W3CDTF">2013-05-10T00:18:42Z</dcterms:created>
  <dcterms:modified xsi:type="dcterms:W3CDTF">2016-03-24T02:37:10Z</dcterms:modified>
</cp:coreProperties>
</file>