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57"/>
  </p:notesMasterIdLst>
  <p:handoutMasterIdLst>
    <p:handoutMasterId r:id="rId58"/>
  </p:handoutMasterIdLst>
  <p:sldIdLst>
    <p:sldId id="256" r:id="rId2"/>
    <p:sldId id="280" r:id="rId3"/>
    <p:sldId id="292" r:id="rId4"/>
    <p:sldId id="311" r:id="rId5"/>
    <p:sldId id="281" r:id="rId6"/>
    <p:sldId id="312" r:id="rId7"/>
    <p:sldId id="313" r:id="rId8"/>
    <p:sldId id="401" r:id="rId9"/>
    <p:sldId id="314" r:id="rId10"/>
    <p:sldId id="315" r:id="rId11"/>
    <p:sldId id="316" r:id="rId12"/>
    <p:sldId id="317" r:id="rId13"/>
    <p:sldId id="318" r:id="rId14"/>
    <p:sldId id="319" r:id="rId15"/>
    <p:sldId id="320" r:id="rId16"/>
    <p:sldId id="359" r:id="rId17"/>
    <p:sldId id="360" r:id="rId18"/>
    <p:sldId id="433" r:id="rId19"/>
    <p:sldId id="434" r:id="rId20"/>
    <p:sldId id="361" r:id="rId21"/>
    <p:sldId id="402" r:id="rId22"/>
    <p:sldId id="362" r:id="rId23"/>
    <p:sldId id="363" r:id="rId24"/>
    <p:sldId id="403" r:id="rId25"/>
    <p:sldId id="404" r:id="rId26"/>
    <p:sldId id="405" r:id="rId27"/>
    <p:sldId id="406" r:id="rId28"/>
    <p:sldId id="407" r:id="rId29"/>
    <p:sldId id="408" r:id="rId30"/>
    <p:sldId id="409" r:id="rId31"/>
    <p:sldId id="436" r:id="rId32"/>
    <p:sldId id="410" r:id="rId33"/>
    <p:sldId id="437" r:id="rId34"/>
    <p:sldId id="411" r:id="rId35"/>
    <p:sldId id="412" r:id="rId36"/>
    <p:sldId id="413" r:id="rId37"/>
    <p:sldId id="414" r:id="rId38"/>
    <p:sldId id="415" r:id="rId39"/>
    <p:sldId id="416" r:id="rId40"/>
    <p:sldId id="417" r:id="rId41"/>
    <p:sldId id="420" r:id="rId42"/>
    <p:sldId id="418" r:id="rId43"/>
    <p:sldId id="419" r:id="rId44"/>
    <p:sldId id="421" r:id="rId45"/>
    <p:sldId id="422" r:id="rId46"/>
    <p:sldId id="423" r:id="rId47"/>
    <p:sldId id="424" r:id="rId48"/>
    <p:sldId id="425" r:id="rId49"/>
    <p:sldId id="435" r:id="rId50"/>
    <p:sldId id="426" r:id="rId51"/>
    <p:sldId id="427" r:id="rId52"/>
    <p:sldId id="429" r:id="rId53"/>
    <p:sldId id="430" r:id="rId54"/>
    <p:sldId id="431" r:id="rId55"/>
    <p:sldId id="432" r:id="rId56"/>
  </p:sldIdLst>
  <p:sldSz cx="9144000" cy="6858000" type="screen4x3"/>
  <p:notesSz cx="7104063"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224">
          <p15:clr>
            <a:srgbClr val="A4A3A4"/>
          </p15:clr>
        </p15:guide>
        <p15:guide id="4"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51"/>
    <a:srgbClr val="13551B"/>
    <a:srgbClr val="1D8129"/>
    <a:srgbClr val="78B832"/>
    <a:srgbClr val="2CAE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5963" autoAdjust="0"/>
  </p:normalViewPr>
  <p:slideViewPr>
    <p:cSldViewPr>
      <p:cViewPr varScale="1">
        <p:scale>
          <a:sx n="100" d="100"/>
          <a:sy n="100" d="100"/>
        </p:scale>
        <p:origin x="546" y="51"/>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106" y="-90"/>
      </p:cViewPr>
      <p:guideLst>
        <p:guide orient="horz" pos="2880"/>
        <p:guide pos="2160"/>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1731"/>
          </a:xfrm>
          <a:prstGeom prst="rect">
            <a:avLst/>
          </a:prstGeom>
        </p:spPr>
        <p:txBody>
          <a:bodyPr vert="horz" lIns="99075" tIns="49538" rIns="99075" bIns="49538" rtlCol="0"/>
          <a:lstStyle>
            <a:lvl1pPr algn="l" fontAlgn="auto">
              <a:spcBef>
                <a:spcPts val="0"/>
              </a:spcBef>
              <a:spcAft>
                <a:spcPts val="0"/>
              </a:spcAft>
              <a:defRPr sz="1300">
                <a:latin typeface="+mn-lt"/>
                <a:ea typeface="+mn-ea"/>
              </a:defRPr>
            </a:lvl1pPr>
          </a:lstStyle>
          <a:p>
            <a:pPr>
              <a:defRPr/>
            </a:pPr>
            <a:endParaRPr lang="zh-CN" altLang="en-US"/>
          </a:p>
        </p:txBody>
      </p:sp>
      <p:sp>
        <p:nvSpPr>
          <p:cNvPr id="3" name="日期占位符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fontAlgn="auto">
              <a:spcBef>
                <a:spcPts val="0"/>
              </a:spcBef>
              <a:spcAft>
                <a:spcPts val="0"/>
              </a:spcAft>
              <a:defRPr sz="1300">
                <a:latin typeface="+mn-lt"/>
                <a:ea typeface="+mn-ea"/>
              </a:defRPr>
            </a:lvl1pPr>
          </a:lstStyle>
          <a:p>
            <a:pPr>
              <a:defRPr/>
            </a:pPr>
            <a:fld id="{C75CF944-5A0A-4980-A738-44B5242F51F0}" type="datetimeFigureOut">
              <a:rPr lang="zh-CN" altLang="en-US"/>
              <a:pPr>
                <a:defRPr/>
              </a:pPr>
              <a:t>2016/4/5</a:t>
            </a:fld>
            <a:endParaRPr lang="zh-CN" altLang="en-US"/>
          </a:p>
        </p:txBody>
      </p:sp>
      <p:sp>
        <p:nvSpPr>
          <p:cNvPr id="4" name="页脚占位符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fontAlgn="auto">
              <a:spcBef>
                <a:spcPts val="0"/>
              </a:spcBef>
              <a:spcAft>
                <a:spcPts val="0"/>
              </a:spcAft>
              <a:defRPr sz="13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4023992" y="9721106"/>
            <a:ext cx="3078427" cy="511731"/>
          </a:xfrm>
          <a:prstGeom prst="rect">
            <a:avLst/>
          </a:prstGeom>
        </p:spPr>
        <p:txBody>
          <a:bodyPr vert="horz" wrap="square" lIns="99075" tIns="49538" rIns="99075" bIns="49538" numCol="1" anchor="b" anchorCtr="0" compatLnSpc="1">
            <a:prstTxWarp prst="textNoShape">
              <a:avLst/>
            </a:prstTxWarp>
          </a:bodyPr>
          <a:lstStyle>
            <a:lvl1pPr algn="r">
              <a:defRPr sz="1300">
                <a:latin typeface="Calibri" panose="020F0502020204030204" pitchFamily="34" charset="0"/>
              </a:defRPr>
            </a:lvl1pPr>
          </a:lstStyle>
          <a:p>
            <a:fld id="{24485DAB-55CB-4263-849F-5801EAE330F5}" type="slidenum">
              <a:rPr lang="zh-CN" altLang="en-US"/>
              <a:pPr/>
              <a:t>‹#›</a:t>
            </a:fld>
            <a:endParaRPr lang="zh-CN" altLang="en-US"/>
          </a:p>
        </p:txBody>
      </p:sp>
    </p:spTree>
    <p:extLst>
      <p:ext uri="{BB962C8B-B14F-4D97-AF65-F5344CB8AC3E}">
        <p14:creationId xmlns:p14="http://schemas.microsoft.com/office/powerpoint/2010/main" val="479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3AFEBCB1-BC87-4663-8A33-2C0813580556}" type="datetimeFigureOut">
              <a:rPr lang="zh-CN" altLang="en-US" smtClean="0"/>
              <a:t>2016/4/5</a:t>
            </a:fld>
            <a:endParaRPr lang="zh-CN" altLang="en-US"/>
          </a:p>
        </p:txBody>
      </p:sp>
      <p:sp>
        <p:nvSpPr>
          <p:cNvPr id="4" name="幻灯片图像占位符 3"/>
          <p:cNvSpPr>
            <a:spLocks noGrp="1" noRot="1" noChangeAspect="1"/>
          </p:cNvSpPr>
          <p:nvPr>
            <p:ph type="sldImg" idx="2"/>
          </p:nvPr>
        </p:nvSpPr>
        <p:spPr>
          <a:xfrm>
            <a:off x="1249363" y="1279525"/>
            <a:ext cx="4605337"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1DEA4ACE-701F-4FE7-873E-658B890175D9}" type="slidenum">
              <a:rPr lang="zh-CN" altLang="en-US" smtClean="0"/>
              <a:t>‹#›</a:t>
            </a:fld>
            <a:endParaRPr lang="zh-CN" altLang="en-US"/>
          </a:p>
        </p:txBody>
      </p:sp>
    </p:spTree>
    <p:extLst>
      <p:ext uri="{BB962C8B-B14F-4D97-AF65-F5344CB8AC3E}">
        <p14:creationId xmlns:p14="http://schemas.microsoft.com/office/powerpoint/2010/main" val="40956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DEA4ACE-701F-4FE7-873E-658B890175D9}" type="slidenum">
              <a:rPr lang="zh-CN" altLang="en-US" smtClean="0"/>
              <a:t>15</a:t>
            </a:fld>
            <a:endParaRPr lang="zh-CN" altLang="en-US"/>
          </a:p>
        </p:txBody>
      </p:sp>
    </p:spTree>
    <p:extLst>
      <p:ext uri="{BB962C8B-B14F-4D97-AF65-F5344CB8AC3E}">
        <p14:creationId xmlns:p14="http://schemas.microsoft.com/office/powerpoint/2010/main" val="3299667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同心圆 3"/>
          <p:cNvSpPr/>
          <p:nvPr userDrawn="1"/>
        </p:nvSpPr>
        <p:spPr>
          <a:xfrm rot="2315675">
            <a:off x="53176" y="1234866"/>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饼形 4"/>
          <p:cNvSpPr/>
          <p:nvPr userDrawn="1"/>
        </p:nvSpPr>
        <p:spPr>
          <a:xfrm>
            <a:off x="-936104" y="-888256"/>
            <a:ext cx="1835696" cy="1796976"/>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userDrawn="1"/>
        </p:nvSpPr>
        <p:spPr>
          <a:xfrm>
            <a:off x="34925" y="0"/>
            <a:ext cx="1703388" cy="1700213"/>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矩形 6"/>
          <p:cNvSpPr/>
          <p:nvPr/>
        </p:nvSpPr>
        <p:spPr>
          <a:xfrm>
            <a:off x="2282825" y="0"/>
            <a:ext cx="62499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矩形 7"/>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椭圆 8"/>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0" name="椭圆 9"/>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1" name="矩形 10"/>
          <p:cNvSpPr/>
          <p:nvPr userDrawn="1"/>
        </p:nvSpPr>
        <p:spPr>
          <a:xfrm>
            <a:off x="755650" y="0"/>
            <a:ext cx="75612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2" name="图片 11" descr="中山先生.PNG"/>
          <p:cNvPicPr>
            <a:picLocks noChangeAspect="1"/>
          </p:cNvPicPr>
          <p:nvPr userDrawn="1"/>
        </p:nvPicPr>
        <p:blipFill>
          <a:blip r:embed="rId2" cstate="print">
            <a:lum contrast="40000"/>
          </a:blip>
          <a:stretch>
            <a:fillRect/>
          </a:stretch>
        </p:blipFill>
        <p:spPr>
          <a:xfrm>
            <a:off x="7559915" y="764704"/>
            <a:ext cx="972525" cy="3600400"/>
          </a:xfrm>
          <a:prstGeom prst="rect">
            <a:avLst/>
          </a:prstGeom>
          <a:ln>
            <a:noFill/>
          </a:ln>
          <a:effectLst>
            <a:softEdge rad="112500"/>
          </a:effectLst>
        </p:spPr>
      </p:pic>
      <p:sp>
        <p:nvSpPr>
          <p:cNvPr id="14" name="标题 13"/>
          <p:cNvSpPr txBox="1">
            <a:spLocks/>
          </p:cNvSpPr>
          <p:nvPr userDrawn="1"/>
        </p:nvSpPr>
        <p:spPr>
          <a:xfrm>
            <a:off x="1187450" y="1341438"/>
            <a:ext cx="6335713" cy="1052512"/>
          </a:xfrm>
          <a:prstGeom prst="rect">
            <a:avLst/>
          </a:prstGeom>
        </p:spPr>
        <p:txBody>
          <a:bodyPr anchor="b">
            <a:normAutofit fontScale="92500"/>
          </a:bodyPr>
          <a:lstStyle>
            <a:lvl1pPr algn="l">
              <a:defRPr/>
            </a:lvl1pPr>
            <a:extLst/>
          </a:lstStyle>
          <a:p>
            <a:pPr fontAlgn="auto">
              <a:spcAft>
                <a:spcPts val="0"/>
              </a:spcAft>
              <a:defRPr/>
            </a:pP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单击此处编辑母版标题样式</a:t>
            </a: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5" name="椭圆 14"/>
          <p:cNvSpPr/>
          <p:nvPr userDrawn="1"/>
        </p:nvSpPr>
        <p:spPr>
          <a:xfrm>
            <a:off x="899592" y="1484784"/>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7" name="矩形 16"/>
          <p:cNvSpPr/>
          <p:nvPr userDrawn="1"/>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1763688" y="3068960"/>
            <a:ext cx="5904656" cy="2069976"/>
          </a:xfrm>
        </p:spPr>
        <p:txBody>
          <a:bodyPr anchor="t"/>
          <a:lstStyle>
            <a:lvl1pPr algn="l">
              <a:lnSpc>
                <a:spcPts val="4500"/>
              </a:lnSpc>
              <a:buNone/>
              <a:defRPr sz="4000" b="1" cap="all"/>
            </a:lvl1pPr>
            <a:extLst/>
          </a:lstStyle>
          <a:p>
            <a:r>
              <a:rPr lang="zh-CN" altLang="en-US" smtClean="0"/>
              <a:t>单击此处编辑母版标题样式</a:t>
            </a:r>
            <a:endParaRPr lang="en-US" dirty="0"/>
          </a:p>
        </p:txBody>
      </p:sp>
      <p:sp>
        <p:nvSpPr>
          <p:cNvPr id="16" name="副标题 21"/>
          <p:cNvSpPr>
            <a:spLocks noGrp="1"/>
          </p:cNvSpPr>
          <p:nvPr>
            <p:ph type="subTitle" idx="13"/>
          </p:nvPr>
        </p:nvSpPr>
        <p:spPr>
          <a:xfrm>
            <a:off x="1763688" y="4725144"/>
            <a:ext cx="4536504" cy="103252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18" name="日期占位符 3"/>
          <p:cNvSpPr>
            <a:spLocks noGrp="1"/>
          </p:cNvSpPr>
          <p:nvPr>
            <p:ph type="dt" sz="half" idx="14"/>
          </p:nvPr>
        </p:nvSpPr>
        <p:spPr/>
        <p:txBody>
          <a:bodyPr/>
          <a:lstStyle>
            <a:lvl1pPr>
              <a:defRPr/>
            </a:lvl1pPr>
            <a:extLst/>
          </a:lstStyle>
          <a:p>
            <a:pPr>
              <a:defRPr/>
            </a:pPr>
            <a:fld id="{0257442C-B3BD-45E5-8B10-DC49C2E84A50}" type="datetimeFigureOut">
              <a:rPr lang="zh-CN" altLang="en-US"/>
              <a:pPr>
                <a:defRPr/>
              </a:pPr>
              <a:t>2016/4/5</a:t>
            </a:fld>
            <a:endParaRPr lang="zh-CN" altLang="en-US"/>
          </a:p>
        </p:txBody>
      </p:sp>
      <p:sp>
        <p:nvSpPr>
          <p:cNvPr id="19" name="页脚占位符 4"/>
          <p:cNvSpPr>
            <a:spLocks noGrp="1"/>
          </p:cNvSpPr>
          <p:nvPr>
            <p:ph type="ftr" sz="quarter" idx="15"/>
          </p:nvPr>
        </p:nvSpPr>
        <p:spPr/>
        <p:txBody>
          <a:bodyPr/>
          <a:lstStyle>
            <a:lvl1pPr>
              <a:defRPr/>
            </a:lvl1pPr>
            <a:extLst/>
          </a:lstStyle>
          <a:p>
            <a:pPr>
              <a:defRPr/>
            </a:pPr>
            <a:endParaRPr lang="zh-CN" altLang="en-US"/>
          </a:p>
        </p:txBody>
      </p:sp>
      <p:sp>
        <p:nvSpPr>
          <p:cNvPr id="20" name="灯片编号占位符 5"/>
          <p:cNvSpPr>
            <a:spLocks noGrp="1"/>
          </p:cNvSpPr>
          <p:nvPr>
            <p:ph type="sldNum" sz="quarter" idx="16"/>
          </p:nvPr>
        </p:nvSpPr>
        <p:spPr/>
        <p:txBody>
          <a:bodyPr/>
          <a:lstStyle>
            <a:lvl1pPr>
              <a:defRPr/>
            </a:lvl1pPr>
          </a:lstStyle>
          <a:p>
            <a:fld id="{965BBC08-C513-434B-82E3-2A23CE7C091F}" type="slidenum">
              <a:rPr lang="zh-CN" altLang="en-US"/>
              <a:pPr/>
              <a:t>‹#›</a:t>
            </a:fld>
            <a:endParaRPr lang="zh-CN" altLang="en-US"/>
          </a:p>
        </p:txBody>
      </p:sp>
    </p:spTree>
    <p:extLst>
      <p:ext uri="{BB962C8B-B14F-4D97-AF65-F5344CB8AC3E}">
        <p14:creationId xmlns:p14="http://schemas.microsoft.com/office/powerpoint/2010/main" val="17692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412776"/>
            <a:ext cx="4026024" cy="38659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19088" y="1171575"/>
            <a:ext cx="685800"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4572000" y="118427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标题 1"/>
          <p:cNvSpPr>
            <a:spLocks noGrp="1"/>
          </p:cNvSpPr>
          <p:nvPr>
            <p:ph type="title"/>
          </p:nvPr>
        </p:nvSpPr>
        <p:spPr>
          <a:xfrm>
            <a:off x="5508104" y="1591816"/>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dirty="0"/>
          </a:p>
        </p:txBody>
      </p:sp>
      <p:sp>
        <p:nvSpPr>
          <p:cNvPr id="3" name="图片占位符 2"/>
          <p:cNvSpPr>
            <a:spLocks noGrp="1"/>
          </p:cNvSpPr>
          <p:nvPr>
            <p:ph type="pic" idx="1"/>
          </p:nvPr>
        </p:nvSpPr>
        <p:spPr>
          <a:xfrm>
            <a:off x="899592" y="1628800"/>
            <a:ext cx="3744416" cy="2866459"/>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99592" y="4725144"/>
            <a:ext cx="3744416" cy="477416"/>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a:lvl1pPr>
            <a:extLst/>
          </a:lstStyle>
          <a:p>
            <a:pPr>
              <a:defRPr/>
            </a:pPr>
            <a:fld id="{D6C49751-D2E6-48AF-B200-A9F5C67C09D2}" type="datetimeFigureOut">
              <a:rPr lang="zh-CN" altLang="en-US"/>
              <a:pPr>
                <a:defRPr/>
              </a:pPr>
              <a:t>2016/4/5</a:t>
            </a:fld>
            <a:endParaRPr lang="zh-CN" altLang="en-US"/>
          </a:p>
        </p:txBody>
      </p:sp>
      <p:sp>
        <p:nvSpPr>
          <p:cNvPr id="10" name="页脚占位符 5"/>
          <p:cNvSpPr>
            <a:spLocks noGrp="1"/>
          </p:cNvSpPr>
          <p:nvPr>
            <p:ph type="ftr" sz="quarter" idx="11"/>
          </p:nvPr>
        </p:nvSpPr>
        <p:spPr/>
        <p:txBody>
          <a:bodyPr/>
          <a:lstStyle>
            <a:lvl1pPr>
              <a:defRPr/>
            </a:lvl1pPr>
            <a:extLst/>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FB2C6A5C-D56D-4D74-815F-6215DB21D1F8}" type="slidenum">
              <a:rPr lang="zh-CN" altLang="en-US"/>
              <a:pPr/>
              <a:t>‹#›</a:t>
            </a:fld>
            <a:endParaRPr lang="zh-CN" altLang="en-US"/>
          </a:p>
        </p:txBody>
      </p:sp>
    </p:spTree>
    <p:extLst>
      <p:ext uri="{BB962C8B-B14F-4D97-AF65-F5344CB8AC3E}">
        <p14:creationId xmlns:p14="http://schemas.microsoft.com/office/powerpoint/2010/main" val="37610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9E5A22-5805-4186-9F9A-49F673FC4DB9}" type="datetimeFigureOut">
              <a:rPr lang="zh-CN" altLang="en-US"/>
              <a:pPr>
                <a:defRPr/>
              </a:pPr>
              <a:t>2016/4/5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0538747-85E5-4642-B8EC-A9E49FB7BCF7}" type="slidenum">
              <a:rPr lang="zh-CN" altLang="en-US"/>
              <a:pPr/>
              <a:t>‹#›</a:t>
            </a:fld>
            <a:endParaRPr lang="zh-CN" altLang="en-US"/>
          </a:p>
        </p:txBody>
      </p:sp>
    </p:spTree>
    <p:extLst>
      <p:ext uri="{BB962C8B-B14F-4D97-AF65-F5344CB8AC3E}">
        <p14:creationId xmlns:p14="http://schemas.microsoft.com/office/powerpoint/2010/main" val="98607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23"/>
          <p:cNvSpPr>
            <a:spLocks noGrp="1"/>
          </p:cNvSpPr>
          <p:nvPr>
            <p:ph type="dt" sz="half" idx="10"/>
          </p:nvPr>
        </p:nvSpPr>
        <p:spPr/>
        <p:txBody>
          <a:bodyPr/>
          <a:lstStyle>
            <a:lvl1pPr>
              <a:defRPr/>
            </a:lvl1pPr>
          </a:lstStyle>
          <a:p>
            <a:pPr>
              <a:defRPr/>
            </a:pPr>
            <a:fld id="{E58653E1-3B7A-49FB-AD11-2DF1F76591CC}" type="datetimeFigureOut">
              <a:rPr lang="zh-CN" altLang="en-US"/>
              <a:pPr>
                <a:defRPr/>
              </a:pPr>
              <a:t>2016/4/5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8EEB8A0F-D241-4384-ACAB-C387C20840F8}" type="slidenum">
              <a:rPr lang="zh-CN" altLang="en-US"/>
              <a:pPr/>
              <a:t>‹#›</a:t>
            </a:fld>
            <a:endParaRPr lang="zh-CN" altLang="en-US"/>
          </a:p>
        </p:txBody>
      </p:sp>
    </p:spTree>
    <p:extLst>
      <p:ext uri="{BB962C8B-B14F-4D97-AF65-F5344CB8AC3E}">
        <p14:creationId xmlns:p14="http://schemas.microsoft.com/office/powerpoint/2010/main" val="339457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23"/>
          <p:cNvSpPr>
            <a:spLocks noGrp="1"/>
          </p:cNvSpPr>
          <p:nvPr>
            <p:ph type="dt" sz="half" idx="10"/>
          </p:nvPr>
        </p:nvSpPr>
        <p:spPr/>
        <p:txBody>
          <a:bodyPr/>
          <a:lstStyle>
            <a:lvl1pPr>
              <a:defRPr/>
            </a:lvl1pPr>
          </a:lstStyle>
          <a:p>
            <a:pPr>
              <a:defRPr/>
            </a:pPr>
            <a:fld id="{D9680FA3-E041-4D49-98E7-80037F869A7F}" type="datetimeFigureOut">
              <a:rPr lang="zh-CN" altLang="en-US"/>
              <a:pPr>
                <a:defRPr/>
              </a:pPr>
              <a:t>2016/4/5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CC84DF9-30F1-4D14-9F57-2FC9ABF30B48}" type="slidenum">
              <a:rPr lang="zh-CN" altLang="en-US"/>
              <a:pPr/>
              <a:t>‹#›</a:t>
            </a:fld>
            <a:endParaRPr lang="zh-CN" altLang="en-US"/>
          </a:p>
        </p:txBody>
      </p:sp>
    </p:spTree>
    <p:extLst>
      <p:ext uri="{BB962C8B-B14F-4D97-AF65-F5344CB8AC3E}">
        <p14:creationId xmlns:p14="http://schemas.microsoft.com/office/powerpoint/2010/main" val="335576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4" name="图片 3" descr="中大珠海校区教学楼_副本.png"/>
          <p:cNvPicPr>
            <a:picLocks noChangeAspect="1"/>
          </p:cNvPicPr>
          <p:nvPr userDrawn="1"/>
        </p:nvPicPr>
        <p:blipFill>
          <a:blip r:embed="rId2" cstate="print">
            <a:lum/>
          </a:blip>
          <a:stretch>
            <a:fillRect/>
          </a:stretch>
        </p:blipFill>
        <p:spPr>
          <a:xfrm>
            <a:off x="683568" y="5949280"/>
            <a:ext cx="7920880" cy="1008113"/>
          </a:xfrm>
          <a:prstGeom prst="rect">
            <a:avLst/>
          </a:prstGeom>
          <a:ln>
            <a:noFill/>
          </a:ln>
          <a:effectLst>
            <a:softEdge rad="112500"/>
          </a:effectLst>
        </p:spPr>
      </p:pic>
      <p:sp>
        <p:nvSpPr>
          <p:cNvPr id="6" name="竖排文字占位符 2"/>
          <p:cNvSpPr>
            <a:spLocks noGrp="1"/>
          </p:cNvSpPr>
          <p:nvPr>
            <p:ph type="body" orient="vert" idx="1"/>
          </p:nvPr>
        </p:nvSpPr>
        <p:spPr>
          <a:xfrm>
            <a:off x="1466408" y="1508720"/>
            <a:ext cx="7498080" cy="4800600"/>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标题 1"/>
          <p:cNvSpPr>
            <a:spLocks noGrp="1"/>
          </p:cNvSpPr>
          <p:nvPr>
            <p:ph type="title"/>
          </p:nvPr>
        </p:nvSpPr>
        <p:spPr>
          <a:xfrm>
            <a:off x="1435608" y="274638"/>
            <a:ext cx="7498080" cy="1143000"/>
          </a:xfrm>
        </p:spPr>
        <p:txBody>
          <a:bodyPr/>
          <a:lstStyle>
            <a:extLst/>
          </a:lstStyle>
          <a:p>
            <a:r>
              <a:rPr lang="zh-CN" altLang="en-US" smtClean="0"/>
              <a:t>单击此处编辑母版标题样式</a:t>
            </a:r>
            <a:endParaRPr lang="en-US"/>
          </a:p>
        </p:txBody>
      </p:sp>
      <p:sp>
        <p:nvSpPr>
          <p:cNvPr id="5" name="日期占位符 6"/>
          <p:cNvSpPr>
            <a:spLocks noGrp="1"/>
          </p:cNvSpPr>
          <p:nvPr>
            <p:ph type="dt" sz="half" idx="10"/>
          </p:nvPr>
        </p:nvSpPr>
        <p:spPr/>
        <p:txBody>
          <a:bodyPr/>
          <a:lstStyle>
            <a:lvl1pPr>
              <a:defRPr/>
            </a:lvl1pPr>
          </a:lstStyle>
          <a:p>
            <a:pPr>
              <a:defRPr/>
            </a:pPr>
            <a:fld id="{7F9E93FE-7A73-4C9C-9F49-9A18BC446901}" type="datetimeFigureOut">
              <a:rPr lang="zh-CN" altLang="en-US"/>
              <a:pPr>
                <a:defRPr/>
              </a:pPr>
              <a:t>2016/4/5</a:t>
            </a:fld>
            <a:endParaRPr lang="zh-CN" altLang="en-US" dirty="0"/>
          </a:p>
        </p:txBody>
      </p:sp>
      <p:sp>
        <p:nvSpPr>
          <p:cNvPr id="7" name="页脚占位符 7"/>
          <p:cNvSpPr>
            <a:spLocks noGrp="1"/>
          </p:cNvSpPr>
          <p:nvPr>
            <p:ph type="ftr" sz="quarter" idx="11"/>
          </p:nvPr>
        </p:nvSpPr>
        <p:spPr/>
        <p:txBody>
          <a:bodyPr/>
          <a:lstStyle>
            <a:lvl1pPr>
              <a:defRPr dirty="0"/>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fld id="{C03BE249-4D7E-4684-A055-872EA284AE3E}" type="slidenum">
              <a:rPr lang="zh-CN" altLang="en-US"/>
              <a:pPr/>
              <a:t>‹#›</a:t>
            </a:fld>
            <a:endParaRPr lang="zh-CN" altLang="en-US"/>
          </a:p>
        </p:txBody>
      </p:sp>
    </p:spTree>
    <p:extLst>
      <p:ext uri="{BB962C8B-B14F-4D97-AF65-F5344CB8AC3E}">
        <p14:creationId xmlns:p14="http://schemas.microsoft.com/office/powerpoint/2010/main" val="42457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16"/>
          <p:cNvPicPr>
            <a:picLocks noChangeAspect="1" noChangeArrowheads="1"/>
          </p:cNvPicPr>
          <p:nvPr userDrawn="1"/>
        </p:nvPicPr>
        <p:blipFill>
          <a:blip r:embed="rId2" cstate="print"/>
          <a:srcRect/>
          <a:stretch>
            <a:fillRect/>
          </a:stretch>
        </p:blipFill>
        <p:spPr bwMode="auto">
          <a:xfrm>
            <a:off x="899592" y="5765761"/>
            <a:ext cx="7632848" cy="975607"/>
          </a:xfrm>
          <a:prstGeom prst="rect">
            <a:avLst/>
          </a:prstGeom>
          <a:ln>
            <a:noFill/>
          </a:ln>
          <a:effectLst>
            <a:softEdge rad="112500"/>
          </a:effectLst>
        </p:spPr>
      </p:pic>
      <p:sp>
        <p:nvSpPr>
          <p:cNvPr id="14" name="标题 13"/>
          <p:cNvSpPr>
            <a:spLocks noGrp="1"/>
          </p:cNvSpPr>
          <p:nvPr>
            <p:ph type="ctrTitle"/>
          </p:nvPr>
        </p:nvSpPr>
        <p:spPr>
          <a:xfrm>
            <a:off x="1118728" y="350100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755576" y="3212976"/>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85A4FEFC-EBE4-42D1-B5E4-24813909F82B}" type="datetimeFigureOut">
              <a:rPr lang="zh-CN" altLang="en-US"/>
              <a:pPr>
                <a:defRPr/>
              </a:pPr>
              <a:t>2016/4/5</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3F951B5F-C660-4EC6-A289-238780674C84}" type="slidenum">
              <a:rPr lang="zh-CN" altLang="en-US"/>
              <a:pPr/>
              <a:t>‹#›</a:t>
            </a:fld>
            <a:endParaRPr lang="zh-CN" altLang="en-US"/>
          </a:p>
        </p:txBody>
      </p:sp>
    </p:spTree>
    <p:extLst>
      <p:ext uri="{BB962C8B-B14F-4D97-AF65-F5344CB8AC3E}">
        <p14:creationId xmlns:p14="http://schemas.microsoft.com/office/powerpoint/2010/main" val="31875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27584" y="5733256"/>
            <a:ext cx="7632848" cy="1008112"/>
          </a:xfrm>
          <a:prstGeom prst="rect">
            <a:avLst/>
          </a:prstGeom>
          <a:ln>
            <a:noFill/>
          </a:ln>
          <a:effectLst>
            <a:softEdge rad="112500"/>
          </a:effectLst>
        </p:spPr>
      </p:pic>
      <p:sp>
        <p:nvSpPr>
          <p:cNvPr id="14" name="标题 13"/>
          <p:cNvSpPr>
            <a:spLocks noGrp="1"/>
          </p:cNvSpPr>
          <p:nvPr>
            <p:ph type="ctrTitle"/>
          </p:nvPr>
        </p:nvSpPr>
        <p:spPr>
          <a:xfrm>
            <a:off x="1017952" y="3284984"/>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F2D7B089-7751-4169-93D7-54B7645A3B39}" type="datetimeFigureOut">
              <a:rPr lang="zh-CN" altLang="en-US"/>
              <a:pPr>
                <a:defRPr/>
              </a:pPr>
              <a:t>2016/4/5</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D9C9B9F4-A36D-4C42-8EF4-1642E07045B6}" type="slidenum">
              <a:rPr lang="zh-CN" altLang="en-US"/>
              <a:pPr/>
              <a:t>‹#›</a:t>
            </a:fld>
            <a:endParaRPr lang="zh-CN" altLang="en-US"/>
          </a:p>
        </p:txBody>
      </p:sp>
    </p:spTree>
    <p:extLst>
      <p:ext uri="{BB962C8B-B14F-4D97-AF65-F5344CB8AC3E}">
        <p14:creationId xmlns:p14="http://schemas.microsoft.com/office/powerpoint/2010/main" val="30561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effectLst/>
                <a:latin typeface="Times New Roman" panose="02020603050405020304" pitchFamily="18" charset="0"/>
                <a:cs typeface="Times New Roman" panose="02020603050405020304" pitchFamily="18" charset="0"/>
              </a:defRPr>
            </a:lvl1pPr>
            <a:extLst/>
          </a:lstStyle>
          <a:p>
            <a:r>
              <a:rPr lang="zh-CN" altLang="en-US" dirty="0" smtClean="0"/>
              <a:t>单击此处编辑母版标题样式</a:t>
            </a:r>
            <a:r>
              <a:rPr lang="en-US" altLang="zh-CN" dirty="0" smtClean="0"/>
              <a:t>a</a:t>
            </a:r>
            <a:endParaRPr lang="en-US" dirty="0"/>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23"/>
          <p:cNvSpPr>
            <a:spLocks noGrp="1"/>
          </p:cNvSpPr>
          <p:nvPr>
            <p:ph type="dt" sz="half" idx="10"/>
          </p:nvPr>
        </p:nvSpPr>
        <p:spPr/>
        <p:txBody>
          <a:bodyPr/>
          <a:lstStyle>
            <a:lvl1pPr>
              <a:defRPr/>
            </a:lvl1pPr>
          </a:lstStyle>
          <a:p>
            <a:pPr>
              <a:defRPr/>
            </a:pPr>
            <a:fld id="{7B1E7FA5-934D-45A0-9E02-06867AC70C79}" type="datetimeFigureOut">
              <a:rPr lang="zh-CN" altLang="en-US"/>
              <a:pPr>
                <a:defRPr/>
              </a:pPr>
              <a:t>2016/4/5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07CBC872-1287-43CE-81F9-EB822AA84066}" type="slidenum">
              <a:rPr lang="zh-CN" altLang="en-US"/>
              <a:pPr/>
              <a:t>‹#›</a:t>
            </a:fld>
            <a:endParaRPr lang="zh-CN" altLang="en-US"/>
          </a:p>
        </p:txBody>
      </p:sp>
    </p:spTree>
    <p:extLst>
      <p:ext uri="{BB962C8B-B14F-4D97-AF65-F5344CB8AC3E}">
        <p14:creationId xmlns:p14="http://schemas.microsoft.com/office/powerpoint/2010/main" val="20176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75656" y="1484784"/>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BEAC935A-053A-4B09-875D-8B0E76876B34}" type="datetimeFigureOut">
              <a:rPr lang="zh-CN" altLang="en-US"/>
              <a:pPr>
                <a:defRPr/>
              </a:pPr>
              <a:t>2016/4/5</a:t>
            </a:fld>
            <a:endParaRPr lang="zh-CN" altLang="en-US" dirty="0"/>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fld id="{74018AD7-E313-4414-80D6-9FB6E8AB5238}" type="slidenum">
              <a:rPr lang="zh-CN" altLang="en-US"/>
              <a:pPr/>
              <a:t>‹#›</a:t>
            </a:fld>
            <a:endParaRPr lang="zh-CN" altLang="en-US"/>
          </a:p>
        </p:txBody>
      </p:sp>
    </p:spTree>
    <p:extLst>
      <p:ext uri="{BB962C8B-B14F-4D97-AF65-F5344CB8AC3E}">
        <p14:creationId xmlns:p14="http://schemas.microsoft.com/office/powerpoint/2010/main" val="11171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1132736"/>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716016" y="1132736"/>
            <a:ext cx="403244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844824"/>
            <a:ext cx="4023360" cy="3239312"/>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内容占位符 5"/>
          <p:cNvSpPr>
            <a:spLocks noGrp="1"/>
          </p:cNvSpPr>
          <p:nvPr>
            <p:ph sz="quarter" idx="4"/>
          </p:nvPr>
        </p:nvSpPr>
        <p:spPr>
          <a:xfrm>
            <a:off x="4716016" y="1844824"/>
            <a:ext cx="4023360" cy="3250704"/>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日期占位符 6"/>
          <p:cNvSpPr>
            <a:spLocks noGrp="1"/>
          </p:cNvSpPr>
          <p:nvPr>
            <p:ph type="dt" sz="half" idx="10"/>
          </p:nvPr>
        </p:nvSpPr>
        <p:spPr/>
        <p:txBody>
          <a:bodyPr/>
          <a:lstStyle>
            <a:lvl1pPr>
              <a:defRPr/>
            </a:lvl1pPr>
            <a:extLst/>
          </a:lstStyle>
          <a:p>
            <a:pPr>
              <a:defRPr/>
            </a:pPr>
            <a:fld id="{F51100F4-7B9D-4B26-B9DD-64DD7C7AF909}" type="datetimeFigureOut">
              <a:rPr lang="zh-CN" altLang="en-US"/>
              <a:pPr>
                <a:defRPr/>
              </a:pPr>
              <a:t>2016/4/5</a:t>
            </a:fld>
            <a:endParaRPr lang="zh-CN" altLang="en-US"/>
          </a:p>
        </p:txBody>
      </p:sp>
      <p:sp>
        <p:nvSpPr>
          <p:cNvPr id="9" name="页脚占位符 7"/>
          <p:cNvSpPr>
            <a:spLocks noGrp="1"/>
          </p:cNvSpPr>
          <p:nvPr>
            <p:ph type="ftr" sz="quarter" idx="11"/>
          </p:nvPr>
        </p:nvSpPr>
        <p:spPr/>
        <p:txBody>
          <a:bodyPr/>
          <a:lstStyle>
            <a:lvl1pPr>
              <a:defRPr/>
            </a:lvl1pPr>
            <a:extLst/>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E39358A6-C6A2-44E7-8023-8192C0650D59}" type="slidenum">
              <a:rPr lang="zh-CN" altLang="en-US"/>
              <a:pPr/>
              <a:t>‹#›</a:t>
            </a:fld>
            <a:endParaRPr lang="zh-CN" altLang="en-US"/>
          </a:p>
        </p:txBody>
      </p:sp>
    </p:spTree>
    <p:extLst>
      <p:ext uri="{BB962C8B-B14F-4D97-AF65-F5344CB8AC3E}">
        <p14:creationId xmlns:p14="http://schemas.microsoft.com/office/powerpoint/2010/main" val="34461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4" name="日期占位符 23"/>
          <p:cNvSpPr>
            <a:spLocks noGrp="1"/>
          </p:cNvSpPr>
          <p:nvPr>
            <p:ph type="dt" sz="half" idx="10"/>
          </p:nvPr>
        </p:nvSpPr>
        <p:spPr/>
        <p:txBody>
          <a:bodyPr/>
          <a:lstStyle>
            <a:lvl1pPr>
              <a:defRPr/>
            </a:lvl1pPr>
          </a:lstStyle>
          <a:p>
            <a:pPr>
              <a:defRPr/>
            </a:pPr>
            <a:fld id="{0D058329-8A30-4B75-969A-3BE2CD69BA35}" type="datetimeFigureOut">
              <a:rPr lang="zh-CN" altLang="en-US"/>
              <a:pPr>
                <a:defRPr/>
              </a:pPr>
              <a:t>2016/4/5</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44D8B4B5-1042-4146-9656-4675871C1343}" type="slidenum">
              <a:rPr lang="zh-CN" altLang="en-US"/>
              <a:pPr/>
              <a:t>‹#›</a:t>
            </a:fld>
            <a:endParaRPr lang="zh-CN" altLang="en-US"/>
          </a:p>
        </p:txBody>
      </p:sp>
    </p:spTree>
    <p:extLst>
      <p:ext uri="{BB962C8B-B14F-4D97-AF65-F5344CB8AC3E}">
        <p14:creationId xmlns:p14="http://schemas.microsoft.com/office/powerpoint/2010/main" val="7349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4" name="图片 3"/>
          <p:cNvPicPr/>
          <p:nvPr userDrawn="1"/>
        </p:nvPicPr>
        <p:blipFill>
          <a:blip r:embed="rId2" cstate="print"/>
          <a:srcRect r="10059"/>
          <a:stretch>
            <a:fillRect/>
          </a:stretch>
        </p:blipFill>
        <p:spPr bwMode="auto">
          <a:xfrm>
            <a:off x="899592" y="4869160"/>
            <a:ext cx="3888432" cy="1656184"/>
          </a:xfrm>
          <a:prstGeom prst="rect">
            <a:avLst/>
          </a:prstGeom>
          <a:ln>
            <a:noFill/>
          </a:ln>
          <a:effectLst>
            <a:softEdge rad="112500"/>
          </a:effectLst>
        </p:spPr>
      </p:pic>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5" name="日期占位符 2"/>
          <p:cNvSpPr>
            <a:spLocks noGrp="1"/>
          </p:cNvSpPr>
          <p:nvPr>
            <p:ph type="dt" sz="half" idx="10"/>
          </p:nvPr>
        </p:nvSpPr>
        <p:spPr/>
        <p:txBody>
          <a:bodyPr/>
          <a:lstStyle>
            <a:lvl1pPr>
              <a:defRPr/>
            </a:lvl1pPr>
            <a:extLst/>
          </a:lstStyle>
          <a:p>
            <a:pPr>
              <a:defRPr/>
            </a:pPr>
            <a:fld id="{C1FDBA76-FCDD-47B0-A38D-E9F29246B4BF}" type="datetimeFigureOut">
              <a:rPr lang="zh-CN" altLang="en-US"/>
              <a:pPr>
                <a:defRPr/>
              </a:pPr>
              <a:t>2016/4/5</a:t>
            </a:fld>
            <a:endParaRPr lang="zh-CN" altLang="en-US"/>
          </a:p>
        </p:txBody>
      </p:sp>
      <p:sp>
        <p:nvSpPr>
          <p:cNvPr id="6" name="页脚占位符 3"/>
          <p:cNvSpPr>
            <a:spLocks noGrp="1"/>
          </p:cNvSpPr>
          <p:nvPr>
            <p:ph type="ftr" sz="quarter" idx="11"/>
          </p:nvPr>
        </p:nvSpPr>
        <p:spPr/>
        <p:txBody>
          <a:bodyPr/>
          <a:lstStyle>
            <a:lvl1pPr>
              <a:defRPr/>
            </a:lvl1pPr>
            <a:extLst/>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fld id="{F69CF492-7E2E-4B7A-9FDC-42BFEABD197E}" type="slidenum">
              <a:rPr lang="zh-CN" altLang="en-US"/>
              <a:pPr/>
              <a:t>‹#›</a:t>
            </a:fld>
            <a:endParaRPr lang="zh-CN" altLang="en-US"/>
          </a:p>
        </p:txBody>
      </p:sp>
    </p:spTree>
    <p:extLst>
      <p:ext uri="{BB962C8B-B14F-4D97-AF65-F5344CB8AC3E}">
        <p14:creationId xmlns:p14="http://schemas.microsoft.com/office/powerpoint/2010/main" val="21258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dirty="0"/>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日期占位符 4"/>
          <p:cNvSpPr>
            <a:spLocks noGrp="1"/>
          </p:cNvSpPr>
          <p:nvPr>
            <p:ph type="dt" sz="half" idx="10"/>
          </p:nvPr>
        </p:nvSpPr>
        <p:spPr/>
        <p:txBody>
          <a:bodyPr/>
          <a:lstStyle>
            <a:lvl1pPr>
              <a:defRPr/>
            </a:lvl1pPr>
            <a:extLst/>
          </a:lstStyle>
          <a:p>
            <a:pPr>
              <a:defRPr/>
            </a:pPr>
            <a:fld id="{385D2DBF-D006-420A-8EB9-6B3145E6EDE5}" type="datetimeFigureOut">
              <a:rPr lang="zh-CN" altLang="en-US"/>
              <a:pPr>
                <a:defRPr/>
              </a:pPr>
              <a:t>2016/4/5</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A11663E-8ED5-4E9F-8D63-91CAA6D78E8A}" type="slidenum">
              <a:rPr lang="zh-CN" altLang="en-US"/>
              <a:pPr/>
              <a:t>‹#›</a:t>
            </a:fld>
            <a:endParaRPr lang="zh-CN" altLang="en-US"/>
          </a:p>
        </p:txBody>
      </p:sp>
    </p:spTree>
    <p:extLst>
      <p:ext uri="{BB962C8B-B14F-4D97-AF65-F5344CB8AC3E}">
        <p14:creationId xmlns:p14="http://schemas.microsoft.com/office/powerpoint/2010/main" val="30290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同心圆 10"/>
          <p:cNvSpPr/>
          <p:nvPr/>
        </p:nvSpPr>
        <p:spPr>
          <a:xfrm rot="2315675">
            <a:off x="35773" y="1333591"/>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饼形 6"/>
          <p:cNvSpPr/>
          <p:nvPr/>
        </p:nvSpPr>
        <p:spPr>
          <a:xfrm>
            <a:off x="-879372" y="-930145"/>
            <a:ext cx="1758743" cy="1860290"/>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1113" y="25400"/>
            <a:ext cx="1703388" cy="1747838"/>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755650" y="0"/>
            <a:ext cx="77771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249363" y="846138"/>
            <a:ext cx="7210425" cy="1143000"/>
          </a:xfrm>
          <a:prstGeom prst="rect">
            <a:avLst/>
          </a:prstGeom>
        </p:spPr>
        <p:txBody>
          <a:bodyPr anchor="ctr">
            <a:normAutofit/>
          </a:bodyPr>
          <a:lstStyle>
            <a:extLst/>
          </a:lstStyle>
          <a:p>
            <a:r>
              <a:rPr lang="zh-CN" altLang="en-US" dirty="0" smtClean="0"/>
              <a:t>单击此处编辑母版标题样式</a:t>
            </a:r>
            <a:endParaRPr lang="en-US" dirty="0"/>
          </a:p>
        </p:txBody>
      </p:sp>
      <p:sp>
        <p:nvSpPr>
          <p:cNvPr id="1033" name="文本占位符 8"/>
          <p:cNvSpPr>
            <a:spLocks noGrp="1"/>
          </p:cNvSpPr>
          <p:nvPr>
            <p:ph type="body" idx="1"/>
          </p:nvPr>
        </p:nvSpPr>
        <p:spPr bwMode="auto">
          <a:xfrm>
            <a:off x="1258888" y="1868488"/>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6CE3988C-3E27-4BD5-9B99-9B3B3C113861}" type="datetimeFigureOut">
              <a:rPr lang="zh-CN" altLang="en-US"/>
              <a:pPr>
                <a:defRPr/>
              </a:pPr>
              <a:t>2016/4/5</a:t>
            </a:fld>
            <a:endParaRPr lang="zh-CN" altLang="en-US" dirty="0"/>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005526"/>
                </a:solidFill>
                <a:latin typeface="Franklin Gothic Book" panose="020B0503020102020204" pitchFamily="34" charset="0"/>
                <a:ea typeface="黑体" panose="02010609060101010101" pitchFamily="49" charset="-122"/>
              </a:defRPr>
            </a:lvl1pPr>
          </a:lstStyle>
          <a:p>
            <a:fld id="{FF296CA9-E9CD-4711-98C6-6889CB95D897}" type="slidenum">
              <a:rPr lang="zh-CN" altLang="en-US"/>
              <a:pPr/>
              <a:t>‹#›</a:t>
            </a:fld>
            <a:endParaRPr lang="zh-CN" altLang="en-US"/>
          </a:p>
        </p:txBody>
      </p:sp>
      <p:sp>
        <p:nvSpPr>
          <p:cNvPr id="15" name="矩形 14"/>
          <p:cNvSpPr/>
          <p:nvPr/>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椭圆 12"/>
          <p:cNvSpPr/>
          <p:nvPr/>
        </p:nvSpPr>
        <p:spPr>
          <a:xfrm>
            <a:off x="683568" y="1556792"/>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58" r:id="rId4"/>
    <p:sldLayoutId id="2147484059" r:id="rId5"/>
    <p:sldLayoutId id="2147484067" r:id="rId6"/>
    <p:sldLayoutId id="2147484060" r:id="rId7"/>
    <p:sldLayoutId id="2147484068" r:id="rId8"/>
    <p:sldLayoutId id="2147484069" r:id="rId9"/>
    <p:sldLayoutId id="2147484070" r:id="rId10"/>
    <p:sldLayoutId id="2147484061" r:id="rId11"/>
    <p:sldLayoutId id="2147484062" r:id="rId12"/>
    <p:sldLayoutId id="2147484063" r:id="rId13"/>
    <p:sldLayoutId id="2147484071" r:id="rId14"/>
  </p:sldLayoutIdLst>
  <p:txStyles>
    <p:titleStyle>
      <a:lvl1pPr algn="l" rtl="0" eaLnBrk="0" fontAlgn="base" hangingPunct="0">
        <a:spcBef>
          <a:spcPct val="0"/>
        </a:spcBef>
        <a:spcAft>
          <a:spcPct val="0"/>
        </a:spcAft>
        <a:defRPr sz="4300" kern="1200">
          <a:solidFill>
            <a:srgbClr val="323232"/>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2pPr>
      <a:lvl3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3pPr>
      <a:lvl4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4pPr>
      <a:lvl5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5pPr>
      <a:lvl6pPr marL="4572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6pPr>
      <a:lvl7pPr marL="9144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7pPr>
      <a:lvl8pPr marL="13716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8pPr>
      <a:lvl9pPr marL="18288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700808"/>
            <a:ext cx="7405688" cy="1473200"/>
          </a:xfrm>
        </p:spPr>
        <p:txBody>
          <a:bodyPr>
            <a:normAutofit fontScale="90000"/>
          </a:bodyPr>
          <a:lstStyle/>
          <a:p>
            <a:pPr eaLnBrk="1" fontAlgn="auto" hangingPunct="1">
              <a:spcAft>
                <a:spcPts val="0"/>
              </a:spcAft>
              <a:defRPr/>
            </a:pP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MIE-311</a:t>
            </a:r>
            <a:br>
              <a:rPr lang="en-US" altLang="zh-CN" sz="5300" dirty="0" smtClean="0">
                <a:solidFill>
                  <a:schemeClr val="tx2">
                    <a:satMod val="130000"/>
                  </a:schemeClr>
                </a:solidFill>
                <a:latin typeface="Georgia" panose="02040502050405020303" pitchFamily="18" charset="0"/>
                <a:cs typeface="Times New Roman" panose="02020603050405020304" pitchFamily="18" charset="0"/>
              </a:rPr>
            </a:b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Mobile Network Security</a:t>
            </a:r>
            <a:endParaRPr lang="zh-CN" altLang="en-US"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364089" y="4941168"/>
            <a:ext cx="3157216" cy="1752600"/>
          </a:xfrm>
        </p:spPr>
        <p:txBody>
          <a:bodyPr>
            <a:normAutofit/>
          </a:bodyPr>
          <a:lstStyle/>
          <a:p>
            <a:pPr eaLnBrk="1" fontAlgn="auto" hangingPunct="1">
              <a:spcAft>
                <a:spcPts val="0"/>
              </a:spcAft>
              <a:buFont typeface="Wingdings 2"/>
              <a:buNone/>
              <a:defRPr/>
            </a:pPr>
            <a:r>
              <a:rPr lang="en-US" altLang="zh-CN" sz="1800" dirty="0" err="1" smtClean="0"/>
              <a:t>Zhe</a:t>
            </a:r>
            <a:r>
              <a:rPr lang="en-US" altLang="zh-CN" sz="1800" dirty="0" smtClean="0"/>
              <a:t> </a:t>
            </a:r>
            <a:r>
              <a:rPr lang="en-US" altLang="zh-CN" sz="1800" dirty="0" err="1" smtClean="0"/>
              <a:t>XuanYuan</a:t>
            </a:r>
            <a:r>
              <a:rPr lang="en-US" altLang="zh-CN" sz="1800" dirty="0" smtClean="0"/>
              <a:t> (</a:t>
            </a:r>
            <a:r>
              <a:rPr lang="zh-CN" altLang="en-US" sz="1800" dirty="0" smtClean="0"/>
              <a:t>轩辕哲</a:t>
            </a:r>
            <a:r>
              <a:rPr lang="en-US" altLang="zh-CN" sz="1800" dirty="0" smtClean="0"/>
              <a:t>) </a:t>
            </a:r>
          </a:p>
          <a:p>
            <a:pPr eaLnBrk="1" fontAlgn="auto" hangingPunct="1">
              <a:spcAft>
                <a:spcPts val="0"/>
              </a:spcAft>
              <a:buFont typeface="Wingdings 2"/>
              <a:buNone/>
              <a:defRPr/>
            </a:pPr>
            <a:r>
              <a:rPr lang="en-US" altLang="zh-CN" sz="1800" dirty="0" smtClean="0"/>
              <a:t>xuanyuanz@mail.sysu.edu.cn</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Authentication with Confidentiality</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Protocol</a:t>
            </a:r>
            <a:r>
              <a:rPr lang="en-US" altLang="zh-CN" sz="2000" dirty="0"/>
              <a:t>: Let </a:t>
            </a:r>
            <a:r>
              <a:rPr lang="en-US" altLang="zh-CN" sz="2000" i="1" dirty="0"/>
              <a:t>h</a:t>
            </a:r>
            <a:r>
              <a:rPr lang="en-US" altLang="zh-CN" sz="2000" dirty="0"/>
              <a:t> be a hash function. Assume that Alice and Bob share a secret key </a:t>
            </a:r>
            <a:r>
              <a:rPr lang="en-US" altLang="zh-CN" sz="2000" i="1" dirty="0"/>
              <a:t>k</a:t>
            </a:r>
            <a:r>
              <a:rPr lang="en-US" altLang="zh-CN" sz="2000" dirty="0"/>
              <a:t> of a one-key cipher. No third party possesses </a:t>
            </a:r>
            <a:r>
              <a:rPr lang="en-US" altLang="zh-CN" sz="2000" i="1" dirty="0"/>
              <a:t>k</a:t>
            </a:r>
            <a:r>
              <a:rPr lang="en-US" altLang="zh-CN" sz="2000" dirty="0"/>
              <a:t>. </a:t>
            </a:r>
            <a:endParaRPr lang="en-US" altLang="zh-CN" sz="2000" dirty="0" smtClean="0"/>
          </a:p>
          <a:p>
            <a:pPr marL="82550" indent="0" algn="ctr">
              <a:buNone/>
            </a:pPr>
            <a:r>
              <a:rPr lang="en-US" altLang="zh-CN" sz="2000" dirty="0" smtClean="0"/>
              <a:t>Alice → </a:t>
            </a:r>
            <a:r>
              <a:rPr lang="en-US" altLang="zh-CN" sz="2000" i="1" dirty="0"/>
              <a:t>E</a:t>
            </a:r>
            <a:r>
              <a:rPr lang="en-US" altLang="zh-CN" sz="2000" i="1" baseline="-25000" dirty="0"/>
              <a:t>k</a:t>
            </a:r>
            <a:r>
              <a:rPr lang="en-US" altLang="zh-CN" sz="2000" dirty="0"/>
              <a:t>[</a:t>
            </a:r>
            <a:r>
              <a:rPr lang="en-US" altLang="zh-CN" sz="2000" i="1" dirty="0"/>
              <a:t>m</a:t>
            </a:r>
            <a:r>
              <a:rPr lang="en-US" altLang="zh-CN" sz="2000" dirty="0"/>
              <a:t>||</a:t>
            </a:r>
            <a:r>
              <a:rPr lang="en-US" altLang="zh-CN" sz="2000" i="1" dirty="0"/>
              <a:t>h</a:t>
            </a:r>
            <a:r>
              <a:rPr lang="en-US" altLang="zh-CN" sz="2000" dirty="0"/>
              <a:t>(</a:t>
            </a:r>
            <a:r>
              <a:rPr lang="en-US" altLang="zh-CN" sz="2000" i="1" dirty="0"/>
              <a:t>m</a:t>
            </a:r>
            <a:r>
              <a:rPr lang="en-US" altLang="zh-CN" sz="2000" dirty="0"/>
              <a:t>)] </a:t>
            </a:r>
            <a:r>
              <a:rPr lang="en-US" altLang="zh-CN" sz="2000" dirty="0" smtClean="0"/>
              <a:t>→ </a:t>
            </a:r>
            <a:r>
              <a:rPr lang="en-US" altLang="zh-CN" sz="2000" dirty="0"/>
              <a:t>Bob </a:t>
            </a:r>
            <a:endParaRPr lang="en-US" altLang="zh-CN" sz="2000" dirty="0" smtClean="0"/>
          </a:p>
          <a:p>
            <a:endParaRPr lang="en-US" altLang="zh-CN" sz="2000" dirty="0" smtClean="0"/>
          </a:p>
          <a:p>
            <a:r>
              <a:rPr lang="en-US" altLang="zh-CN" sz="2000" dirty="0" smtClean="0"/>
              <a:t>When </a:t>
            </a:r>
            <a:r>
              <a:rPr lang="en-US" altLang="zh-CN" sz="2000" dirty="0"/>
              <a:t>receiving the data </a:t>
            </a:r>
            <a:r>
              <a:rPr lang="en-US" altLang="zh-CN" sz="2000" i="1" dirty="0"/>
              <a:t>c′, </a:t>
            </a:r>
            <a:r>
              <a:rPr lang="en-US" altLang="zh-CN" sz="2000" dirty="0"/>
              <a:t>Bob decrypts </a:t>
            </a:r>
            <a:r>
              <a:rPr lang="en-US" altLang="zh-CN" sz="2000" i="1" dirty="0"/>
              <a:t>c′</a:t>
            </a:r>
            <a:r>
              <a:rPr lang="en-US" altLang="zh-CN" sz="2000" dirty="0"/>
              <a:t>, getting </a:t>
            </a:r>
            <a:r>
              <a:rPr lang="en-US" altLang="zh-CN" sz="2000" i="1" dirty="0"/>
              <a:t>c</a:t>
            </a:r>
            <a:r>
              <a:rPr lang="en-US" altLang="zh-CN" sz="2000" dirty="0"/>
              <a:t>, and partitions </a:t>
            </a:r>
            <a:r>
              <a:rPr lang="en-US" altLang="zh-CN" sz="2000" i="1" dirty="0"/>
              <a:t>c</a:t>
            </a:r>
            <a:r>
              <a:rPr lang="en-US" altLang="zh-CN" sz="2000" dirty="0"/>
              <a:t> into </a:t>
            </a:r>
            <a:r>
              <a:rPr lang="en-US" altLang="zh-CN" sz="2000" i="1" dirty="0"/>
              <a:t>c1</a:t>
            </a:r>
            <a:r>
              <a:rPr lang="en-US" altLang="zh-CN" sz="2000" dirty="0"/>
              <a:t>||</a:t>
            </a:r>
            <a:r>
              <a:rPr lang="en-US" altLang="zh-CN" sz="2000" i="1" dirty="0"/>
              <a:t>c2</a:t>
            </a:r>
            <a:r>
              <a:rPr lang="en-US" altLang="zh-CN" sz="2000" dirty="0"/>
              <a:t>, where </a:t>
            </a:r>
            <a:r>
              <a:rPr lang="en-US" altLang="zh-CN" sz="2000" i="1" dirty="0"/>
              <a:t>c2</a:t>
            </a:r>
            <a:r>
              <a:rPr lang="en-US" altLang="zh-CN" sz="2000" dirty="0"/>
              <a:t> has the same length as </a:t>
            </a:r>
            <a:r>
              <a:rPr lang="en-US" altLang="zh-CN" sz="2000" i="1" dirty="0"/>
              <a:t>h</a:t>
            </a:r>
            <a:r>
              <a:rPr lang="en-US" altLang="zh-CN" sz="2000" dirty="0"/>
              <a:t>(</a:t>
            </a:r>
            <a:r>
              <a:rPr lang="en-US" altLang="zh-CN" sz="2000" i="1" dirty="0"/>
              <a:t>m</a:t>
            </a:r>
            <a:r>
              <a:rPr lang="en-US" altLang="zh-CN" sz="2000" dirty="0"/>
              <a:t>). Bob then computes </a:t>
            </a:r>
            <a:r>
              <a:rPr lang="en-US" altLang="zh-CN" sz="2000" i="1" dirty="0"/>
              <a:t>h</a:t>
            </a:r>
            <a:r>
              <a:rPr lang="en-US" altLang="zh-CN" sz="2000" dirty="0"/>
              <a:t>(</a:t>
            </a:r>
            <a:r>
              <a:rPr lang="en-US" altLang="zh-CN" sz="2000" i="1" dirty="0"/>
              <a:t>c1</a:t>
            </a:r>
            <a:r>
              <a:rPr lang="en-US" altLang="zh-CN" sz="2000" dirty="0"/>
              <a:t>) and compares it with </a:t>
            </a:r>
            <a:r>
              <a:rPr lang="en-US" altLang="zh-CN" sz="2000" i="1" dirty="0"/>
              <a:t>c2</a:t>
            </a:r>
            <a:r>
              <a:rPr lang="en-US" altLang="zh-CN" sz="2000" dirty="0"/>
              <a:t>. </a:t>
            </a:r>
            <a:endParaRPr lang="en-US" altLang="zh-CN" sz="2000" dirty="0" smtClean="0"/>
          </a:p>
          <a:p>
            <a:endParaRPr lang="en-US" altLang="zh-CN" sz="2000" dirty="0"/>
          </a:p>
          <a:p>
            <a:r>
              <a:rPr lang="en-US" altLang="zh-CN" sz="2000" dirty="0" smtClean="0"/>
              <a:t>Conclusion</a:t>
            </a:r>
            <a:r>
              <a:rPr lang="en-US" altLang="zh-CN" sz="2000" dirty="0"/>
              <a:t>: It provides a certain degree of authentication of both sender and message, and also confidentiality.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60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 Confidentiality</a:t>
            </a:r>
            <a:endParaRPr lang="zh-CN" altLang="en-US" sz="3200" dirty="0">
              <a:effectLst/>
            </a:endParaRPr>
          </a:p>
        </p:txBody>
      </p:sp>
      <p:sp>
        <p:nvSpPr>
          <p:cNvPr id="3" name="内容占位符 2"/>
          <p:cNvSpPr>
            <a:spLocks noGrp="1"/>
          </p:cNvSpPr>
          <p:nvPr>
            <p:ph idx="1"/>
          </p:nvPr>
        </p:nvSpPr>
        <p:spPr/>
        <p:txBody>
          <a:bodyPr/>
          <a:lstStyle/>
          <a:p>
            <a:r>
              <a:rPr lang="en-US" altLang="zh-CN" sz="2400" b="1" dirty="0"/>
              <a:t>Attacking the protocol: </a:t>
            </a:r>
            <a:r>
              <a:rPr lang="en-US" altLang="zh-CN" sz="2400" dirty="0"/>
              <a:t>Without having </a:t>
            </a:r>
            <a:r>
              <a:rPr lang="en-US" altLang="zh-CN" sz="2400" i="1" dirty="0"/>
              <a:t>k</a:t>
            </a:r>
            <a:r>
              <a:rPr lang="en-US" altLang="zh-CN" sz="2400" dirty="0"/>
              <a:t>, an adversary picks up a random ciphertext </a:t>
            </a:r>
            <a:r>
              <a:rPr lang="en-US" altLang="zh-CN" sz="2400" i="1" dirty="0"/>
              <a:t>c</a:t>
            </a:r>
            <a:r>
              <a:rPr lang="en-US" altLang="zh-CN" sz="2400" dirty="0"/>
              <a:t>, and sends it to Bob. </a:t>
            </a:r>
            <a:endParaRPr lang="en-US" altLang="zh-CN" sz="2400" dirty="0" smtClean="0"/>
          </a:p>
          <a:p>
            <a:r>
              <a:rPr lang="en-US" altLang="zh-CN" sz="2400" b="1" dirty="0" smtClean="0"/>
              <a:t>Analysis</a:t>
            </a:r>
            <a:r>
              <a:rPr lang="en-US" altLang="zh-CN" sz="2400" dirty="0"/>
              <a:t>: Assume that the messages have no redundancy. After decryption, Bob gets </a:t>
            </a:r>
            <a:r>
              <a:rPr lang="en-US" altLang="zh-CN" sz="2400" i="1" dirty="0"/>
              <a:t>D</a:t>
            </a:r>
            <a:r>
              <a:rPr lang="en-US" altLang="zh-CN" sz="2400" i="1" baseline="-25000" dirty="0"/>
              <a:t>k</a:t>
            </a:r>
            <a:r>
              <a:rPr lang="en-US" altLang="zh-CN" sz="2400" dirty="0"/>
              <a:t>(</a:t>
            </a:r>
            <a:r>
              <a:rPr lang="en-US" altLang="zh-CN" sz="2400" i="1" dirty="0"/>
              <a:t>c</a:t>
            </a:r>
            <a:r>
              <a:rPr lang="en-US" altLang="zh-CN" sz="2400" dirty="0"/>
              <a:t>) and partition it into </a:t>
            </a:r>
            <a:r>
              <a:rPr lang="en-US" altLang="zh-CN" sz="2400" i="1" dirty="0"/>
              <a:t>D</a:t>
            </a:r>
            <a:r>
              <a:rPr lang="en-US" altLang="zh-CN" sz="2400" i="1" baseline="-25000" dirty="0"/>
              <a:t>k</a:t>
            </a:r>
            <a:r>
              <a:rPr lang="en-US" altLang="zh-CN" sz="2400" dirty="0"/>
              <a:t>(</a:t>
            </a:r>
            <a:r>
              <a:rPr lang="en-US" altLang="zh-CN" sz="2400" i="1" dirty="0"/>
              <a:t>c</a:t>
            </a:r>
            <a:r>
              <a:rPr lang="en-US" altLang="zh-CN" sz="2400" dirty="0"/>
              <a:t>) = </a:t>
            </a:r>
            <a:r>
              <a:rPr lang="en-US" altLang="zh-CN" sz="2400" i="1" dirty="0"/>
              <a:t>c1</a:t>
            </a:r>
            <a:r>
              <a:rPr lang="en-US" altLang="zh-CN" sz="2400" dirty="0"/>
              <a:t>||</a:t>
            </a:r>
            <a:r>
              <a:rPr lang="en-US" altLang="zh-CN" sz="2400" i="1" dirty="0"/>
              <a:t>c2</a:t>
            </a:r>
            <a:r>
              <a:rPr lang="en-US" altLang="zh-CN" sz="2400" dirty="0"/>
              <a:t>, where </a:t>
            </a:r>
            <a:r>
              <a:rPr lang="en-US" altLang="zh-CN" sz="2400" i="1" dirty="0"/>
              <a:t>c2</a:t>
            </a:r>
            <a:r>
              <a:rPr lang="en-US" altLang="zh-CN" sz="2400" dirty="0"/>
              <a:t> has the same length as the hash value. He finally compares </a:t>
            </a:r>
            <a:r>
              <a:rPr lang="en-US" altLang="zh-CN" sz="2400" i="1" dirty="0"/>
              <a:t>h</a:t>
            </a:r>
            <a:r>
              <a:rPr lang="en-US" altLang="zh-CN" sz="2400" dirty="0"/>
              <a:t>(</a:t>
            </a:r>
            <a:r>
              <a:rPr lang="en-US" altLang="zh-CN" sz="2400" i="1" dirty="0"/>
              <a:t>c1</a:t>
            </a:r>
            <a:r>
              <a:rPr lang="en-US" altLang="zh-CN" sz="2400" dirty="0"/>
              <a:t>) with </a:t>
            </a:r>
            <a:r>
              <a:rPr lang="en-US" altLang="zh-CN" sz="2400" i="1" dirty="0"/>
              <a:t>c2</a:t>
            </a:r>
            <a:r>
              <a:rPr lang="en-US" altLang="zh-CN" sz="2400" dirty="0"/>
              <a:t>. The probability of success is </a:t>
            </a:r>
            <a:endParaRPr lang="en-US" altLang="zh-CN" sz="2400" dirty="0" smtClean="0"/>
          </a:p>
          <a:p>
            <a:pPr marL="82550" indent="0" algn="ctr">
              <a:buNone/>
            </a:pPr>
            <a:r>
              <a:rPr lang="en-US" altLang="zh-CN" sz="2400" i="1" dirty="0" err="1" smtClean="0"/>
              <a:t>Pr</a:t>
            </a:r>
            <a:r>
              <a:rPr lang="en-US" altLang="zh-CN" sz="2400" dirty="0" smtClean="0"/>
              <a:t>(</a:t>
            </a:r>
            <a:r>
              <a:rPr lang="en-US" altLang="zh-CN" sz="2400" i="1" dirty="0" smtClean="0"/>
              <a:t>h</a:t>
            </a:r>
            <a:r>
              <a:rPr lang="en-US" altLang="zh-CN" sz="2400" dirty="0" smtClean="0"/>
              <a:t>(</a:t>
            </a:r>
            <a:r>
              <a:rPr lang="en-US" altLang="zh-CN" sz="2400" i="1" dirty="0" smtClean="0"/>
              <a:t>c1</a:t>
            </a:r>
            <a:r>
              <a:rPr lang="en-US" altLang="zh-CN" sz="2400" dirty="0"/>
              <a:t>) = </a:t>
            </a:r>
            <a:r>
              <a:rPr lang="en-US" altLang="zh-CN" sz="2400" i="1" dirty="0"/>
              <a:t>c2</a:t>
            </a:r>
            <a:r>
              <a:rPr lang="en-US" altLang="zh-CN" sz="2400" dirty="0"/>
              <a:t>). </a:t>
            </a:r>
            <a:endParaRPr lang="en-US" altLang="zh-CN" sz="2400" dirty="0" smtClean="0"/>
          </a:p>
          <a:p>
            <a:r>
              <a:rPr lang="en-US" altLang="zh-CN" sz="2400" dirty="0" smtClean="0"/>
              <a:t>Security </a:t>
            </a:r>
            <a:r>
              <a:rPr lang="en-US" altLang="zh-CN" sz="2400" dirty="0"/>
              <a:t>requirements: The length of the hash value should be large enough (say, 256 bits). </a:t>
            </a:r>
            <a:r>
              <a:rPr lang="en-US" altLang="zh-CN" sz="2400" i="1" dirty="0"/>
              <a:t>h</a:t>
            </a:r>
            <a:r>
              <a:rPr lang="en-US" altLang="zh-CN" sz="2400" dirty="0"/>
              <a:t>(</a:t>
            </a:r>
            <a:r>
              <a:rPr lang="en-US" altLang="zh-CN" sz="2400" i="1" dirty="0"/>
              <a:t>x</a:t>
            </a:r>
            <a:r>
              <a:rPr lang="en-US" altLang="zh-CN" sz="2400" dirty="0"/>
              <a:t>) should be “</a:t>
            </a:r>
            <a:r>
              <a:rPr lang="en-US" altLang="zh-CN" sz="2400" dirty="0" smtClean="0"/>
              <a:t>uniformly </a:t>
            </a:r>
            <a:r>
              <a:rPr lang="en-US" altLang="zh-CN" sz="2400" dirty="0"/>
              <a:t>distributed”.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0356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without Confidentiality</a:t>
            </a:r>
            <a:endParaRPr lang="zh-CN" altLang="en-US" sz="32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Protocol</a:t>
            </a:r>
            <a:r>
              <a:rPr lang="en-US" altLang="zh-CN" sz="2000" dirty="0"/>
              <a:t>: Let </a:t>
            </a:r>
            <a:r>
              <a:rPr lang="en-US" altLang="zh-CN" sz="2000" i="1" dirty="0"/>
              <a:t>h</a:t>
            </a:r>
            <a:r>
              <a:rPr lang="en-US" altLang="zh-CN" sz="2000" dirty="0"/>
              <a:t> be a hash function. Assume that Alice and Bob share a secret key </a:t>
            </a:r>
            <a:r>
              <a:rPr lang="en-US" altLang="zh-CN" sz="2000" i="1" dirty="0"/>
              <a:t>k</a:t>
            </a:r>
            <a:r>
              <a:rPr lang="en-US" altLang="zh-CN" sz="2000" dirty="0"/>
              <a:t> of a one-key cipher. No third party possesses </a:t>
            </a:r>
            <a:r>
              <a:rPr lang="en-US" altLang="zh-CN" sz="2000" i="1" dirty="0"/>
              <a:t>k</a:t>
            </a:r>
            <a:r>
              <a:rPr lang="en-US" altLang="zh-CN" sz="2000" dirty="0"/>
              <a:t>. </a:t>
            </a:r>
            <a:endParaRPr lang="en-US" altLang="zh-CN" sz="2000" dirty="0" smtClean="0"/>
          </a:p>
          <a:p>
            <a:pPr marL="82550" indent="0" algn="ctr">
              <a:buNone/>
            </a:pPr>
            <a:r>
              <a:rPr lang="en-US" altLang="zh-CN" sz="2000" dirty="0" smtClean="0"/>
              <a:t>Alice </a:t>
            </a:r>
            <a:r>
              <a:rPr lang="en-US" altLang="zh-CN" sz="2000" dirty="0"/>
              <a:t>−→ </a:t>
            </a:r>
            <a:r>
              <a:rPr lang="en-US" altLang="zh-CN" sz="2000" i="1" dirty="0"/>
              <a:t>m</a:t>
            </a:r>
            <a:r>
              <a:rPr lang="en-US" altLang="zh-CN" sz="2000" dirty="0"/>
              <a:t>||</a:t>
            </a:r>
            <a:r>
              <a:rPr lang="en-US" altLang="zh-CN" sz="2000" i="1" dirty="0"/>
              <a:t>E</a:t>
            </a:r>
            <a:r>
              <a:rPr lang="en-US" altLang="zh-CN" sz="2000" i="1" baseline="-25000" dirty="0"/>
              <a:t>k</a:t>
            </a:r>
            <a:r>
              <a:rPr lang="en-US" altLang="zh-CN" sz="2000" dirty="0"/>
              <a:t>[</a:t>
            </a:r>
            <a:r>
              <a:rPr lang="en-US" altLang="zh-CN" sz="2000" i="1" dirty="0"/>
              <a:t>h</a:t>
            </a:r>
            <a:r>
              <a:rPr lang="en-US" altLang="zh-CN" sz="2000" dirty="0"/>
              <a:t>(</a:t>
            </a:r>
            <a:r>
              <a:rPr lang="en-US" altLang="zh-CN" sz="2000" i="1" dirty="0"/>
              <a:t>m</a:t>
            </a:r>
            <a:r>
              <a:rPr lang="en-US" altLang="zh-CN" sz="2000" dirty="0"/>
              <a:t>)] −→ Bob </a:t>
            </a:r>
            <a:endParaRPr lang="en-US" altLang="zh-CN" sz="2000" dirty="0" smtClean="0"/>
          </a:p>
          <a:p>
            <a:endParaRPr lang="en-US" altLang="zh-CN" sz="2000" dirty="0" smtClean="0"/>
          </a:p>
          <a:p>
            <a:r>
              <a:rPr lang="en-US" altLang="zh-CN" sz="2000" dirty="0" smtClean="0"/>
              <a:t>When </a:t>
            </a:r>
            <a:r>
              <a:rPr lang="en-US" altLang="zh-CN" sz="2000" dirty="0"/>
              <a:t>receiving the data </a:t>
            </a:r>
            <a:r>
              <a:rPr lang="en-US" altLang="zh-CN" sz="2000" i="1" dirty="0"/>
              <a:t>c</a:t>
            </a:r>
            <a:r>
              <a:rPr lang="en-US" altLang="zh-CN" sz="2000" dirty="0"/>
              <a:t>, Bob partitions </a:t>
            </a:r>
            <a:r>
              <a:rPr lang="en-US" altLang="zh-CN" sz="2000" i="1" dirty="0"/>
              <a:t>c</a:t>
            </a:r>
            <a:r>
              <a:rPr lang="en-US" altLang="zh-CN" sz="2000" dirty="0"/>
              <a:t> into </a:t>
            </a:r>
            <a:r>
              <a:rPr lang="en-US" altLang="zh-CN" sz="2000" i="1" dirty="0"/>
              <a:t>c1</a:t>
            </a:r>
            <a:r>
              <a:rPr lang="en-US" altLang="zh-CN" sz="2000" dirty="0"/>
              <a:t>||</a:t>
            </a:r>
            <a:r>
              <a:rPr lang="en-US" altLang="zh-CN" sz="2000" i="1" dirty="0"/>
              <a:t>c2</a:t>
            </a:r>
            <a:r>
              <a:rPr lang="en-US" altLang="zh-CN" sz="2000" dirty="0"/>
              <a:t>, where </a:t>
            </a:r>
            <a:r>
              <a:rPr lang="en-US" altLang="zh-CN" sz="2000" i="1" dirty="0"/>
              <a:t>c2</a:t>
            </a:r>
            <a:r>
              <a:rPr lang="en-US" altLang="zh-CN" sz="2000" dirty="0"/>
              <a:t> has the same length as </a:t>
            </a:r>
            <a:r>
              <a:rPr lang="en-US" altLang="zh-CN" sz="2000" i="1" dirty="0"/>
              <a:t>E</a:t>
            </a:r>
            <a:r>
              <a:rPr lang="en-US" altLang="zh-CN" sz="2000" i="1" baseline="-25000" dirty="0"/>
              <a:t>k</a:t>
            </a:r>
            <a:r>
              <a:rPr lang="en-US" altLang="zh-CN" sz="2000" dirty="0"/>
              <a:t>[</a:t>
            </a:r>
            <a:r>
              <a:rPr lang="en-US" altLang="zh-CN" sz="2000" i="1" dirty="0"/>
              <a:t>h</a:t>
            </a:r>
            <a:r>
              <a:rPr lang="en-US" altLang="zh-CN" sz="2000" dirty="0"/>
              <a:t>(</a:t>
            </a:r>
            <a:r>
              <a:rPr lang="en-US" altLang="zh-CN" sz="2000" i="1" dirty="0"/>
              <a:t>m</a:t>
            </a:r>
            <a:r>
              <a:rPr lang="en-US" altLang="zh-CN" sz="2000" dirty="0"/>
              <a:t>)]. Bob then compares </a:t>
            </a:r>
            <a:r>
              <a:rPr lang="en-US" altLang="zh-CN" sz="2000" i="1" dirty="0"/>
              <a:t>h</a:t>
            </a:r>
            <a:r>
              <a:rPr lang="en-US" altLang="zh-CN" sz="2000" dirty="0"/>
              <a:t>(</a:t>
            </a:r>
            <a:r>
              <a:rPr lang="en-US" altLang="zh-CN" sz="2000" i="1" dirty="0"/>
              <a:t>c1</a:t>
            </a:r>
            <a:r>
              <a:rPr lang="en-US" altLang="zh-CN" sz="2000" dirty="0"/>
              <a:t>) with </a:t>
            </a:r>
            <a:r>
              <a:rPr lang="en-US" altLang="zh-CN" sz="2000" i="1" dirty="0"/>
              <a:t>D</a:t>
            </a:r>
            <a:r>
              <a:rPr lang="en-US" altLang="zh-CN" sz="2000" i="1" baseline="-25000" dirty="0"/>
              <a:t>k</a:t>
            </a:r>
            <a:r>
              <a:rPr lang="en-US" altLang="zh-CN" sz="2000" dirty="0"/>
              <a:t>(</a:t>
            </a:r>
            <a:r>
              <a:rPr lang="en-US" altLang="zh-CN" sz="2000" i="1" dirty="0"/>
              <a:t>c2</a:t>
            </a:r>
            <a:r>
              <a:rPr lang="en-US" altLang="zh-CN" sz="2000" dirty="0" smtClean="0"/>
              <a:t>).</a:t>
            </a:r>
          </a:p>
          <a:p>
            <a:endParaRPr lang="en-US" altLang="zh-CN" sz="2000" dirty="0"/>
          </a:p>
          <a:p>
            <a:r>
              <a:rPr lang="en-US" altLang="zh-CN" sz="2000" dirty="0" smtClean="0"/>
              <a:t> </a:t>
            </a:r>
            <a:r>
              <a:rPr lang="en-US" altLang="zh-CN" sz="2000" b="1" dirty="0"/>
              <a:t>Conclusion</a:t>
            </a:r>
            <a:r>
              <a:rPr lang="en-US" altLang="zh-CN" sz="2000" dirty="0"/>
              <a:t>: It provides a certain degree of authentication of both sender and message, but no confidentiality for message.</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9695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200" dirty="0">
                <a:latin typeface="Times New Roman" panose="02020603050405020304" pitchFamily="18" charset="0"/>
                <a:cs typeface="Times New Roman" panose="02020603050405020304" pitchFamily="18" charset="0"/>
              </a:rPr>
              <a:t>Authentication without Confidentiality</a:t>
            </a:r>
            <a:endParaRPr lang="zh-CN" altLang="en-US" sz="6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t>Attacking the protocol</a:t>
            </a:r>
            <a:r>
              <a:rPr lang="en-US" altLang="zh-CN" sz="2400" dirty="0"/>
              <a:t>: Observing </a:t>
            </a:r>
            <a:r>
              <a:rPr lang="en-US" altLang="zh-CN" sz="2400" i="1" dirty="0"/>
              <a:t>m</a:t>
            </a:r>
            <a:r>
              <a:rPr lang="en-US" altLang="zh-CN" sz="2400" dirty="0"/>
              <a:t>||</a:t>
            </a:r>
            <a:r>
              <a:rPr lang="en-US" altLang="zh-CN" sz="2400" i="1" dirty="0"/>
              <a:t>E</a:t>
            </a:r>
            <a:r>
              <a:rPr lang="en-US" altLang="zh-CN" sz="2400" i="1" baseline="-25000" dirty="0"/>
              <a:t>k</a:t>
            </a:r>
            <a:r>
              <a:rPr lang="en-US" altLang="zh-CN" sz="2400" dirty="0"/>
              <a:t>[</a:t>
            </a:r>
            <a:r>
              <a:rPr lang="en-US" altLang="zh-CN" sz="2400" i="1" dirty="0"/>
              <a:t>h</a:t>
            </a:r>
            <a:r>
              <a:rPr lang="en-US" altLang="zh-CN" sz="2400" dirty="0"/>
              <a:t>(</a:t>
            </a:r>
            <a:r>
              <a:rPr lang="en-US" altLang="zh-CN" sz="2400" i="1" dirty="0"/>
              <a:t>m</a:t>
            </a:r>
            <a:r>
              <a:rPr lang="en-US" altLang="zh-CN" sz="2400" dirty="0"/>
              <a:t>)], an enemy </a:t>
            </a:r>
            <a:r>
              <a:rPr lang="en-US" altLang="zh-CN" sz="2400" i="1" dirty="0"/>
              <a:t>E</a:t>
            </a:r>
            <a:r>
              <a:rPr lang="en-US" altLang="zh-CN" sz="2400" dirty="0"/>
              <a:t> then tries to find an </a:t>
            </a:r>
            <a:r>
              <a:rPr lang="en-US" altLang="zh-CN" sz="2400" i="1" dirty="0"/>
              <a:t>m</a:t>
            </a:r>
            <a:r>
              <a:rPr lang="en-US" altLang="zh-CN" sz="2400" dirty="0"/>
              <a:t>′ such that </a:t>
            </a:r>
            <a:r>
              <a:rPr lang="en-US" altLang="zh-CN" sz="2400" i="1" dirty="0"/>
              <a:t>h</a:t>
            </a:r>
            <a:r>
              <a:rPr lang="en-US" altLang="zh-CN" sz="2400" dirty="0"/>
              <a:t>(</a:t>
            </a:r>
            <a:r>
              <a:rPr lang="en-US" altLang="zh-CN" sz="2400" i="1" dirty="0"/>
              <a:t>m</a:t>
            </a:r>
            <a:r>
              <a:rPr lang="en-US" altLang="zh-CN" sz="2400" dirty="0"/>
              <a:t>) = </a:t>
            </a:r>
            <a:r>
              <a:rPr lang="en-US" altLang="zh-CN" sz="2400" i="1" dirty="0"/>
              <a:t>h</a:t>
            </a:r>
            <a:r>
              <a:rPr lang="en-US" altLang="zh-CN" sz="2400" dirty="0"/>
              <a:t>(</a:t>
            </a:r>
            <a:r>
              <a:rPr lang="en-US" altLang="zh-CN" sz="2400" i="1" dirty="0"/>
              <a:t>m</a:t>
            </a:r>
            <a:r>
              <a:rPr lang="en-US" altLang="zh-CN" sz="2400" dirty="0"/>
              <a:t>′). </a:t>
            </a:r>
            <a:r>
              <a:rPr lang="en-US" altLang="zh-CN" sz="2400" i="1" dirty="0"/>
              <a:t>E</a:t>
            </a:r>
            <a:r>
              <a:rPr lang="en-US" altLang="zh-CN" sz="2400" dirty="0"/>
              <a:t> then replaces </a:t>
            </a:r>
            <a:r>
              <a:rPr lang="en-US" altLang="zh-CN" sz="2400" i="1" dirty="0"/>
              <a:t>m</a:t>
            </a:r>
            <a:r>
              <a:rPr lang="en-US" altLang="zh-CN" sz="2400" dirty="0"/>
              <a:t>||</a:t>
            </a:r>
            <a:r>
              <a:rPr lang="en-US" altLang="zh-CN" sz="2400" i="1" dirty="0"/>
              <a:t>E</a:t>
            </a:r>
            <a:r>
              <a:rPr lang="en-US" altLang="zh-CN" sz="2400" i="1" baseline="-25000" dirty="0"/>
              <a:t>k</a:t>
            </a:r>
            <a:r>
              <a:rPr lang="en-US" altLang="zh-CN" sz="2400" dirty="0"/>
              <a:t>[</a:t>
            </a:r>
            <a:r>
              <a:rPr lang="en-US" altLang="zh-CN" sz="2400" i="1" dirty="0"/>
              <a:t>h</a:t>
            </a:r>
            <a:r>
              <a:rPr lang="en-US" altLang="zh-CN" sz="2400" dirty="0"/>
              <a:t>(</a:t>
            </a:r>
            <a:r>
              <a:rPr lang="en-US" altLang="zh-CN" sz="2400" i="1" dirty="0"/>
              <a:t>m</a:t>
            </a:r>
            <a:r>
              <a:rPr lang="en-US" altLang="zh-CN" sz="2400" dirty="0"/>
              <a:t>)] with a forged message </a:t>
            </a:r>
            <a:r>
              <a:rPr lang="en-US" altLang="zh-CN" sz="2400" i="1" dirty="0"/>
              <a:t>m</a:t>
            </a:r>
            <a:r>
              <a:rPr lang="en-US" altLang="zh-CN" sz="2400" dirty="0"/>
              <a:t>′||</a:t>
            </a:r>
            <a:r>
              <a:rPr lang="en-US" altLang="zh-CN" sz="2400" i="1" dirty="0"/>
              <a:t>E</a:t>
            </a:r>
            <a:r>
              <a:rPr lang="en-US" altLang="zh-CN" sz="2400" i="1" baseline="-25000" dirty="0"/>
              <a:t>k</a:t>
            </a:r>
            <a:r>
              <a:rPr lang="en-US" altLang="zh-CN" sz="2400" dirty="0"/>
              <a:t>[</a:t>
            </a:r>
            <a:r>
              <a:rPr lang="en-US" altLang="zh-CN" sz="2400" i="1" dirty="0"/>
              <a:t>h</a:t>
            </a:r>
            <a:r>
              <a:rPr lang="en-US" altLang="zh-CN" sz="2400" dirty="0"/>
              <a:t>(</a:t>
            </a:r>
            <a:r>
              <a:rPr lang="en-US" altLang="zh-CN" sz="2400" i="1" dirty="0"/>
              <a:t>m</a:t>
            </a:r>
            <a:r>
              <a:rPr lang="en-US" altLang="zh-CN" sz="2400" dirty="0"/>
              <a:t>)] and sends it to Bob. </a:t>
            </a:r>
            <a:endParaRPr lang="en-US" altLang="zh-CN" sz="2400" dirty="0" smtClean="0"/>
          </a:p>
          <a:p>
            <a:endParaRPr lang="en-US" altLang="zh-CN" sz="2400" dirty="0"/>
          </a:p>
          <a:p>
            <a:r>
              <a:rPr lang="en-US" altLang="zh-CN" sz="2400" b="1" dirty="0" smtClean="0"/>
              <a:t>Security </a:t>
            </a:r>
            <a:r>
              <a:rPr lang="en-US" altLang="zh-CN" sz="2400" b="1" dirty="0"/>
              <a:t>requirement</a:t>
            </a:r>
            <a:r>
              <a:rPr lang="en-US" altLang="zh-CN" sz="2400" dirty="0"/>
              <a:t>: For a given </a:t>
            </a:r>
            <a:r>
              <a:rPr lang="en-US" altLang="zh-CN" sz="2400" i="1" dirty="0"/>
              <a:t>m</a:t>
            </a:r>
            <a:r>
              <a:rPr lang="en-US" altLang="zh-CN" sz="2400" dirty="0"/>
              <a:t>, it should be computationally infeasible to find an </a:t>
            </a:r>
            <a:r>
              <a:rPr lang="en-US" altLang="zh-CN" sz="2400" i="1" dirty="0"/>
              <a:t>m</a:t>
            </a:r>
            <a:r>
              <a:rPr lang="en-US" altLang="zh-CN" sz="2400" dirty="0"/>
              <a:t>′ such that h(</a:t>
            </a:r>
            <a:r>
              <a:rPr lang="en-US" altLang="zh-CN" sz="2400" i="1" dirty="0"/>
              <a:t>m</a:t>
            </a:r>
            <a:r>
              <a:rPr lang="en-US" altLang="zh-CN" sz="2400" dirty="0"/>
              <a:t>) = h(</a:t>
            </a:r>
            <a:r>
              <a:rPr lang="en-US" altLang="zh-CN" sz="2400" i="1" dirty="0"/>
              <a:t>m</a:t>
            </a:r>
            <a:r>
              <a:rPr lang="en-US" altLang="zh-CN" sz="2400" dirty="0"/>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803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Authentication with Nonrepudiation</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1258888" y="1868488"/>
            <a:ext cx="7273925" cy="4989512"/>
          </a:xfrm>
        </p:spPr>
        <p:txBody>
          <a:bodyPr/>
          <a:lstStyle/>
          <a:p>
            <a:r>
              <a:rPr lang="en-US" altLang="zh-CN" sz="2000" b="1" dirty="0"/>
              <a:t>Protocol</a:t>
            </a:r>
            <a:r>
              <a:rPr lang="en-US" altLang="zh-CN" sz="2000" dirty="0"/>
              <a:t>: Let </a:t>
            </a:r>
            <a:r>
              <a:rPr lang="en-US" altLang="zh-CN" sz="2000" i="1" dirty="0"/>
              <a:t>h</a:t>
            </a:r>
            <a:r>
              <a:rPr lang="en-US" altLang="zh-CN" sz="2000" dirty="0"/>
              <a:t> be a hash function. Assume that Alice and Bob have exchanged their public keys. </a:t>
            </a:r>
            <a:endParaRPr lang="en-US" altLang="zh-CN" sz="2000" dirty="0" smtClean="0"/>
          </a:p>
          <a:p>
            <a:pPr marL="82550" indent="0" algn="ctr">
              <a:buNone/>
            </a:pPr>
            <a:r>
              <a:rPr lang="en-US" altLang="zh-CN" sz="2000" dirty="0" smtClean="0"/>
              <a:t>Alice → </a:t>
            </a:r>
            <a:r>
              <a:rPr lang="en-US" altLang="zh-CN" sz="2000" i="1" dirty="0"/>
              <a:t>m</a:t>
            </a:r>
            <a:r>
              <a:rPr lang="en-US" altLang="zh-CN" sz="2000" dirty="0"/>
              <a:t>||</a:t>
            </a:r>
            <a:r>
              <a:rPr lang="en-US" altLang="zh-CN" sz="2000" i="1" dirty="0" err="1" smtClean="0"/>
              <a:t>D</a:t>
            </a:r>
            <a:r>
              <a:rPr lang="en-US" altLang="zh-CN" sz="2000" i="1" baseline="-25000" dirty="0" err="1" smtClean="0"/>
              <a:t>k</a:t>
            </a:r>
            <a:r>
              <a:rPr lang="en-US" altLang="zh-CN" sz="2000" i="1" baseline="-50000" dirty="0" err="1" smtClean="0"/>
              <a:t>dA</a:t>
            </a:r>
            <a:r>
              <a:rPr lang="en-US" altLang="zh-CN" sz="2000" dirty="0" smtClean="0"/>
              <a:t> [</a:t>
            </a:r>
            <a:r>
              <a:rPr lang="en-US" altLang="zh-CN" sz="2000" i="1" dirty="0"/>
              <a:t>h</a:t>
            </a:r>
            <a:r>
              <a:rPr lang="en-US" altLang="zh-CN" sz="2000" dirty="0"/>
              <a:t>(</a:t>
            </a:r>
            <a:r>
              <a:rPr lang="en-US" altLang="zh-CN" sz="2000" i="1" dirty="0"/>
              <a:t>m</a:t>
            </a:r>
            <a:r>
              <a:rPr lang="en-US" altLang="zh-CN" sz="2000" dirty="0"/>
              <a:t>)] </a:t>
            </a:r>
            <a:r>
              <a:rPr lang="en-US" altLang="zh-CN" sz="2000" dirty="0" smtClean="0"/>
              <a:t>→ </a:t>
            </a:r>
            <a:r>
              <a:rPr lang="en-US" altLang="zh-CN" sz="2000" dirty="0"/>
              <a:t>Bob </a:t>
            </a:r>
            <a:endParaRPr lang="en-US" altLang="zh-CN" sz="2000" dirty="0" smtClean="0"/>
          </a:p>
          <a:p>
            <a:endParaRPr lang="en-US" altLang="zh-CN" sz="2000" dirty="0" smtClean="0"/>
          </a:p>
          <a:p>
            <a:r>
              <a:rPr lang="en-US" altLang="zh-CN" sz="2000" dirty="0" smtClean="0"/>
              <a:t>When </a:t>
            </a:r>
            <a:r>
              <a:rPr lang="en-US" altLang="zh-CN" sz="2000" dirty="0"/>
              <a:t>receiving the data </a:t>
            </a:r>
            <a:r>
              <a:rPr lang="en-US" altLang="zh-CN" sz="2000" i="1" dirty="0"/>
              <a:t>c</a:t>
            </a:r>
            <a:r>
              <a:rPr lang="en-US" altLang="zh-CN" sz="2000" dirty="0"/>
              <a:t>, Bob partitions </a:t>
            </a:r>
            <a:r>
              <a:rPr lang="en-US" altLang="zh-CN" sz="2000" i="1" dirty="0"/>
              <a:t>c</a:t>
            </a:r>
            <a:r>
              <a:rPr lang="en-US" altLang="zh-CN" sz="2000" dirty="0"/>
              <a:t> into </a:t>
            </a:r>
            <a:r>
              <a:rPr lang="en-US" altLang="zh-CN" sz="2000" i="1" dirty="0"/>
              <a:t>c1</a:t>
            </a:r>
            <a:r>
              <a:rPr lang="en-US" altLang="zh-CN" sz="2000" dirty="0"/>
              <a:t>||</a:t>
            </a:r>
            <a:r>
              <a:rPr lang="en-US" altLang="zh-CN" sz="2000" i="1" dirty="0"/>
              <a:t>c2</a:t>
            </a:r>
            <a:r>
              <a:rPr lang="en-US" altLang="zh-CN" sz="2000" dirty="0"/>
              <a:t>, where </a:t>
            </a:r>
            <a:r>
              <a:rPr lang="en-US" altLang="zh-CN" sz="2000" i="1" dirty="0"/>
              <a:t>c2</a:t>
            </a:r>
            <a:r>
              <a:rPr lang="en-US" altLang="zh-CN" sz="2000" dirty="0"/>
              <a:t> has the same length as </a:t>
            </a:r>
            <a:r>
              <a:rPr lang="en-US" altLang="zh-CN" sz="2000" i="1" dirty="0" err="1"/>
              <a:t>D</a:t>
            </a:r>
            <a:r>
              <a:rPr lang="en-US" altLang="zh-CN" sz="2000" i="1" baseline="-25000" dirty="0" err="1"/>
              <a:t>k</a:t>
            </a:r>
            <a:r>
              <a:rPr lang="en-US" altLang="zh-CN" sz="2000" i="1" baseline="-50000" dirty="0" err="1"/>
              <a:t>dA</a:t>
            </a:r>
            <a:r>
              <a:rPr lang="en-US" altLang="zh-CN" sz="2000" dirty="0"/>
              <a:t> [</a:t>
            </a:r>
            <a:r>
              <a:rPr lang="en-US" altLang="zh-CN" sz="2000" i="1" dirty="0"/>
              <a:t>h</a:t>
            </a:r>
            <a:r>
              <a:rPr lang="en-US" altLang="zh-CN" sz="2000" dirty="0"/>
              <a:t>(</a:t>
            </a:r>
            <a:r>
              <a:rPr lang="en-US" altLang="zh-CN" sz="2000" i="1" dirty="0"/>
              <a:t>m</a:t>
            </a:r>
            <a:r>
              <a:rPr lang="en-US" altLang="zh-CN" sz="2000" dirty="0"/>
              <a:t>)] </a:t>
            </a:r>
            <a:r>
              <a:rPr lang="en-US" altLang="zh-CN" sz="2000" dirty="0" smtClean="0"/>
              <a:t>. Bob </a:t>
            </a:r>
            <a:r>
              <a:rPr lang="en-US" altLang="zh-CN" sz="2000" dirty="0"/>
              <a:t>then compares </a:t>
            </a:r>
            <a:r>
              <a:rPr lang="en-US" altLang="zh-CN" sz="2000" i="1" dirty="0"/>
              <a:t>h</a:t>
            </a:r>
            <a:r>
              <a:rPr lang="en-US" altLang="zh-CN" sz="2000" dirty="0"/>
              <a:t>(</a:t>
            </a:r>
            <a:r>
              <a:rPr lang="en-US" altLang="zh-CN" sz="2000" i="1" dirty="0"/>
              <a:t>c1</a:t>
            </a:r>
            <a:r>
              <a:rPr lang="en-US" altLang="zh-CN" sz="2000" dirty="0"/>
              <a:t>) with </a:t>
            </a:r>
            <a:r>
              <a:rPr lang="en-US" altLang="zh-CN" sz="2000" i="1" dirty="0" err="1" smtClean="0"/>
              <a:t>E</a:t>
            </a:r>
            <a:r>
              <a:rPr lang="en-US" altLang="zh-CN" sz="2000" i="1" baseline="-25000" dirty="0" err="1" smtClean="0"/>
              <a:t>k</a:t>
            </a:r>
            <a:r>
              <a:rPr lang="en-US" altLang="zh-CN" sz="2000" i="1" baseline="-50000" dirty="0" err="1" smtClean="0"/>
              <a:t>eA</a:t>
            </a:r>
            <a:r>
              <a:rPr lang="en-US" altLang="zh-CN" sz="2000" dirty="0" smtClean="0"/>
              <a:t> (c2).</a:t>
            </a:r>
          </a:p>
          <a:p>
            <a:endParaRPr lang="en-US" altLang="zh-CN" sz="2000" dirty="0" smtClean="0"/>
          </a:p>
          <a:p>
            <a:r>
              <a:rPr lang="en-US" altLang="zh-CN" sz="2000" b="1" dirty="0" smtClean="0"/>
              <a:t>Conclusion</a:t>
            </a:r>
            <a:r>
              <a:rPr lang="en-US" altLang="zh-CN" sz="2000" dirty="0"/>
              <a:t>: It provides a certain degree of authentication &amp; nonrepudiation, but no confidentiality. </a:t>
            </a:r>
            <a:endParaRPr lang="en-US" altLang="zh-CN" sz="2000" dirty="0" smtClean="0"/>
          </a:p>
          <a:p>
            <a:endParaRPr lang="en-US" altLang="zh-CN" sz="2000" dirty="0"/>
          </a:p>
          <a:p>
            <a:r>
              <a:rPr lang="en-US" altLang="zh-CN" sz="2000" b="1" dirty="0" smtClean="0"/>
              <a:t>Security </a:t>
            </a:r>
            <a:r>
              <a:rPr lang="en-US" altLang="zh-CN" sz="2000" b="1" dirty="0"/>
              <a:t>requirement</a:t>
            </a:r>
            <a:r>
              <a:rPr lang="en-US" altLang="zh-CN" sz="2000" dirty="0"/>
              <a:t>: For a given </a:t>
            </a:r>
            <a:r>
              <a:rPr lang="en-US" altLang="zh-CN" sz="2000" i="1" dirty="0"/>
              <a:t>m</a:t>
            </a:r>
            <a:r>
              <a:rPr lang="en-US" altLang="zh-CN" sz="2000" dirty="0"/>
              <a:t>, it should be computationally infeasible to find an </a:t>
            </a:r>
            <a:r>
              <a:rPr lang="en-US" altLang="zh-CN" sz="2000" i="1" dirty="0"/>
              <a:t>m</a:t>
            </a:r>
            <a:r>
              <a:rPr lang="en-US" altLang="zh-CN" sz="2000" dirty="0"/>
              <a:t>′ such that </a:t>
            </a:r>
            <a:r>
              <a:rPr lang="en-US" altLang="zh-CN" sz="2000" i="1" dirty="0"/>
              <a:t>h</a:t>
            </a:r>
            <a:r>
              <a:rPr lang="en-US" altLang="zh-CN" sz="2000" dirty="0"/>
              <a:t>(</a:t>
            </a:r>
            <a:r>
              <a:rPr lang="en-US" altLang="zh-CN" sz="2000" i="1" dirty="0"/>
              <a:t>m</a:t>
            </a:r>
            <a:r>
              <a:rPr lang="en-US" altLang="zh-CN" sz="2000" dirty="0"/>
              <a:t>) = </a:t>
            </a:r>
            <a:r>
              <a:rPr lang="en-US" altLang="zh-CN" sz="2000" i="1" dirty="0"/>
              <a:t>h</a:t>
            </a:r>
            <a:r>
              <a:rPr lang="en-US" altLang="zh-CN" sz="2000" dirty="0"/>
              <a:t>(</a:t>
            </a:r>
            <a:r>
              <a:rPr lang="en-US" altLang="zh-CN" sz="2000" i="1" dirty="0"/>
              <a:t>m</a:t>
            </a:r>
            <a:r>
              <a:rPr lang="en-US" altLang="zh-CN" sz="2000" dirty="0"/>
              <a:t>′). This is similar to the previous protocol!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5407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sz="2400" dirty="0"/>
              <a:t>Authentication + Nonrepudiation + Confidentiality</a:t>
            </a:r>
            <a:endParaRPr lang="en-US" sz="2800" dirty="0">
              <a:effectLst/>
              <a:latin typeface="Times New Roman" panose="02020603050405020304" pitchFamily="18" charset="0"/>
              <a:cs typeface="Times New Roman" panose="02020603050405020304" pitchFamily="18" charset="0"/>
            </a:endParaRPr>
          </a:p>
        </p:txBody>
      </p:sp>
      <p:sp>
        <p:nvSpPr>
          <p:cNvPr id="12" name="内容占位符 2"/>
          <p:cNvSpPr>
            <a:spLocks noGrp="1"/>
          </p:cNvSpPr>
          <p:nvPr>
            <p:ph idx="1"/>
          </p:nvPr>
        </p:nvSpPr>
        <p:spPr>
          <a:xfrm>
            <a:off x="754559" y="1876057"/>
            <a:ext cx="7705229" cy="4968552"/>
          </a:xfrm>
        </p:spPr>
        <p:txBody>
          <a:bodyPr/>
          <a:lstStyle/>
          <a:p>
            <a:r>
              <a:rPr lang="en-US" altLang="zh-CN" sz="2000" b="1" dirty="0"/>
              <a:t>Protocol</a:t>
            </a:r>
            <a:r>
              <a:rPr lang="en-US" altLang="zh-CN" sz="2000" dirty="0"/>
              <a:t>: Let </a:t>
            </a:r>
            <a:r>
              <a:rPr lang="en-US" altLang="zh-CN" sz="2000" i="1" dirty="0"/>
              <a:t>h</a:t>
            </a:r>
            <a:r>
              <a:rPr lang="en-US" altLang="zh-CN" sz="2000" dirty="0"/>
              <a:t> be a hash function. Assume that Alice and Bob share a secret key </a:t>
            </a:r>
            <a:r>
              <a:rPr lang="en-US" altLang="zh-CN" sz="2000" i="1" dirty="0"/>
              <a:t>k</a:t>
            </a:r>
            <a:r>
              <a:rPr lang="en-US" altLang="zh-CN" sz="2000" dirty="0"/>
              <a:t> of a one-key cipher, and have exchanged their public keys. </a:t>
            </a:r>
            <a:endParaRPr lang="en-US" altLang="zh-CN" sz="2000" dirty="0" smtClean="0"/>
          </a:p>
          <a:p>
            <a:pPr marL="82550" indent="0" algn="ctr">
              <a:buNone/>
            </a:pPr>
            <a:r>
              <a:rPr lang="en-US" altLang="zh-CN" sz="2000" dirty="0" smtClean="0"/>
              <a:t>Alice → </a:t>
            </a:r>
            <a:r>
              <a:rPr lang="en-US" altLang="zh-CN" sz="2000" i="1" dirty="0"/>
              <a:t>E</a:t>
            </a:r>
            <a:r>
              <a:rPr lang="en-US" altLang="zh-CN" sz="2000" i="1" baseline="-25000" dirty="0"/>
              <a:t>k</a:t>
            </a:r>
            <a:r>
              <a:rPr lang="en-US" altLang="zh-CN" sz="2000" dirty="0"/>
              <a:t> </a:t>
            </a:r>
            <a:r>
              <a:rPr lang="en-US" altLang="zh-CN" sz="2000" dirty="0" smtClean="0"/>
              <a:t>(</a:t>
            </a:r>
            <a:r>
              <a:rPr lang="en-US" altLang="zh-CN" sz="2000" i="1" dirty="0" smtClean="0"/>
              <a:t>m</a:t>
            </a:r>
            <a:r>
              <a:rPr lang="en-US" altLang="zh-CN" sz="2000" dirty="0" smtClean="0"/>
              <a:t>||</a:t>
            </a:r>
            <a:r>
              <a:rPr lang="en-US" altLang="zh-CN" sz="2000" i="1" dirty="0"/>
              <a:t> </a:t>
            </a:r>
            <a:r>
              <a:rPr lang="en-US" altLang="zh-CN" sz="2000" i="1" dirty="0" err="1"/>
              <a:t>D</a:t>
            </a:r>
            <a:r>
              <a:rPr lang="en-US" altLang="zh-CN" sz="2000" i="1" baseline="-25000" dirty="0" err="1"/>
              <a:t>k</a:t>
            </a:r>
            <a:r>
              <a:rPr lang="en-US" altLang="zh-CN" sz="2000" i="1" baseline="-50000" dirty="0" err="1"/>
              <a:t>dA</a:t>
            </a:r>
            <a:r>
              <a:rPr lang="en-US" altLang="zh-CN" sz="2000" dirty="0" smtClean="0"/>
              <a:t>[</a:t>
            </a:r>
            <a:r>
              <a:rPr lang="en-US" altLang="zh-CN" sz="2000" i="1" dirty="0" smtClean="0"/>
              <a:t>h</a:t>
            </a:r>
            <a:r>
              <a:rPr lang="en-US" altLang="zh-CN" sz="2000" dirty="0" smtClean="0"/>
              <a:t>(</a:t>
            </a:r>
            <a:r>
              <a:rPr lang="en-US" altLang="zh-CN" sz="2000" i="1" dirty="0" smtClean="0"/>
              <a:t>m</a:t>
            </a:r>
            <a:r>
              <a:rPr lang="en-US" altLang="zh-CN" sz="2000" dirty="0" smtClean="0"/>
              <a:t>)]) → </a:t>
            </a:r>
            <a:r>
              <a:rPr lang="en-US" altLang="zh-CN" sz="2000" dirty="0"/>
              <a:t>Bob </a:t>
            </a:r>
            <a:endParaRPr lang="en-US" altLang="zh-CN" sz="2000" dirty="0" smtClean="0"/>
          </a:p>
          <a:p>
            <a:endParaRPr lang="en-US" altLang="zh-CN" sz="2000" dirty="0" smtClean="0"/>
          </a:p>
          <a:p>
            <a:r>
              <a:rPr lang="en-US" altLang="zh-CN" sz="2000" dirty="0" smtClean="0"/>
              <a:t>Bob </a:t>
            </a:r>
            <a:r>
              <a:rPr lang="en-US" altLang="zh-CN" sz="2000" dirty="0"/>
              <a:t>verifies the sender, message, and signature similarly. </a:t>
            </a:r>
            <a:endParaRPr lang="en-US" altLang="zh-CN" sz="2000" dirty="0" smtClean="0"/>
          </a:p>
          <a:p>
            <a:endParaRPr lang="en-US" altLang="zh-CN" sz="2000" dirty="0" smtClean="0"/>
          </a:p>
          <a:p>
            <a:r>
              <a:rPr lang="en-US" altLang="zh-CN" sz="2000" b="1" dirty="0" smtClean="0"/>
              <a:t>Conclusion</a:t>
            </a:r>
            <a:r>
              <a:rPr lang="en-US" altLang="zh-CN" sz="2000" dirty="0"/>
              <a:t>: It provides a certain degree of authentication, nonrepudiation, and confidentiality.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2050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Requirements for Hash Functions</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i="1" dirty="0" smtClean="0"/>
              <a:t>h</a:t>
            </a:r>
            <a:r>
              <a:rPr lang="en-US" altLang="zh-CN" sz="2000" dirty="0" smtClean="0"/>
              <a:t> </a:t>
            </a:r>
            <a:r>
              <a:rPr lang="en-US" altLang="zh-CN" sz="2000" dirty="0"/>
              <a:t>can be applied to a block of data of any size. </a:t>
            </a:r>
            <a:endParaRPr lang="en-US" altLang="zh-CN" sz="2000" dirty="0" smtClean="0"/>
          </a:p>
          <a:p>
            <a:r>
              <a:rPr lang="en-US" altLang="zh-CN" sz="2000" i="1" dirty="0" smtClean="0"/>
              <a:t>h </a:t>
            </a:r>
            <a:r>
              <a:rPr lang="en-US" altLang="zh-CN" sz="2000" dirty="0"/>
              <a:t>produces a fixed-length output. </a:t>
            </a:r>
            <a:endParaRPr lang="en-US" altLang="zh-CN" sz="2000" dirty="0" smtClean="0"/>
          </a:p>
          <a:p>
            <a:r>
              <a:rPr lang="en-US" altLang="zh-CN" sz="2000" i="1" dirty="0" smtClean="0"/>
              <a:t>h</a:t>
            </a:r>
            <a:r>
              <a:rPr lang="en-US" altLang="zh-CN" sz="2000" dirty="0" smtClean="0"/>
              <a:t>(</a:t>
            </a:r>
            <a:r>
              <a:rPr lang="en-US" altLang="zh-CN" sz="2000" i="1" dirty="0" smtClean="0"/>
              <a:t>x</a:t>
            </a:r>
            <a:r>
              <a:rPr lang="en-US" altLang="zh-CN" sz="2000" dirty="0"/>
              <a:t>) is easy to compute for any given </a:t>
            </a:r>
            <a:r>
              <a:rPr lang="en-US" altLang="zh-CN" sz="2000" i="1" dirty="0"/>
              <a:t>x</a:t>
            </a:r>
            <a:r>
              <a:rPr lang="en-US" altLang="zh-CN" sz="2000" dirty="0"/>
              <a:t>, making both hardware and software implementation practical</a:t>
            </a:r>
            <a:r>
              <a:rPr lang="en-US" altLang="zh-CN" sz="2000" dirty="0" smtClean="0"/>
              <a:t>.</a:t>
            </a:r>
          </a:p>
          <a:p>
            <a:endParaRPr lang="en-US" altLang="zh-CN" sz="2000" dirty="0" smtClean="0"/>
          </a:p>
          <a:p>
            <a:r>
              <a:rPr lang="en-US" altLang="zh-CN" sz="2000" dirty="0"/>
              <a:t>For any given value </a:t>
            </a:r>
            <a:r>
              <a:rPr lang="en-US" altLang="zh-CN" sz="2000" i="1" dirty="0"/>
              <a:t>v</a:t>
            </a:r>
            <a:r>
              <a:rPr lang="en-US" altLang="zh-CN" sz="2000" dirty="0"/>
              <a:t>, it is computationally infeasible to find </a:t>
            </a:r>
            <a:r>
              <a:rPr lang="en-US" altLang="zh-CN" sz="2000" i="1" dirty="0"/>
              <a:t>x</a:t>
            </a:r>
            <a:r>
              <a:rPr lang="en-US" altLang="zh-CN" sz="2000" dirty="0"/>
              <a:t> such that </a:t>
            </a:r>
            <a:r>
              <a:rPr lang="en-US" altLang="zh-CN" sz="2000" i="1" dirty="0"/>
              <a:t>h</a:t>
            </a:r>
            <a:r>
              <a:rPr lang="en-US" altLang="zh-CN" sz="2000" dirty="0"/>
              <a:t>(</a:t>
            </a:r>
            <a:r>
              <a:rPr lang="en-US" altLang="zh-CN" sz="2000" i="1" dirty="0"/>
              <a:t>x</a:t>
            </a:r>
            <a:r>
              <a:rPr lang="en-US" altLang="zh-CN" sz="2000" dirty="0"/>
              <a:t>) = </a:t>
            </a:r>
            <a:r>
              <a:rPr lang="en-US" altLang="zh-CN" sz="2000" i="1" dirty="0"/>
              <a:t>v</a:t>
            </a:r>
            <a:r>
              <a:rPr lang="en-US" altLang="zh-CN" sz="2000" dirty="0"/>
              <a:t>. This is the </a:t>
            </a:r>
            <a:r>
              <a:rPr lang="en-US" altLang="zh-CN" sz="2000" b="1" dirty="0"/>
              <a:t>one-way property</a:t>
            </a:r>
            <a:r>
              <a:rPr lang="en-US" altLang="zh-CN" sz="2000" dirty="0"/>
              <a:t>. </a:t>
            </a:r>
            <a:endParaRPr lang="en-US" altLang="zh-CN" sz="2000" dirty="0" smtClean="0"/>
          </a:p>
          <a:p>
            <a:r>
              <a:rPr lang="en-US" altLang="zh-CN" sz="2000" dirty="0" smtClean="0"/>
              <a:t>For </a:t>
            </a:r>
            <a:r>
              <a:rPr lang="en-US" altLang="zh-CN" sz="2000" dirty="0"/>
              <a:t>any given block </a:t>
            </a:r>
            <a:r>
              <a:rPr lang="en-US" altLang="zh-CN" sz="2000" i="1" dirty="0"/>
              <a:t>x</a:t>
            </a:r>
            <a:r>
              <a:rPr lang="en-US" altLang="zh-CN" sz="2000" dirty="0"/>
              <a:t>, it is computationally infeasible to find </a:t>
            </a:r>
            <a:r>
              <a:rPr lang="en-US" altLang="zh-CN" sz="2000" i="1" dirty="0"/>
              <a:t>y</a:t>
            </a:r>
            <a:r>
              <a:rPr lang="en-US" altLang="zh-CN" sz="2000" dirty="0"/>
              <a:t> such that </a:t>
            </a:r>
            <a:r>
              <a:rPr lang="en-US" altLang="zh-CN" sz="2000" i="1" dirty="0"/>
              <a:t>h</a:t>
            </a:r>
            <a:r>
              <a:rPr lang="en-US" altLang="zh-CN" sz="2000" dirty="0"/>
              <a:t>(</a:t>
            </a:r>
            <a:r>
              <a:rPr lang="en-US" altLang="zh-CN" sz="2000" i="1" dirty="0"/>
              <a:t>x</a:t>
            </a:r>
            <a:r>
              <a:rPr lang="en-US" altLang="zh-CN" sz="2000" dirty="0"/>
              <a:t>) = </a:t>
            </a:r>
            <a:r>
              <a:rPr lang="en-US" altLang="zh-CN" sz="2000" i="1" dirty="0"/>
              <a:t>h</a:t>
            </a:r>
            <a:r>
              <a:rPr lang="en-US" altLang="zh-CN" sz="2000" dirty="0"/>
              <a:t>(</a:t>
            </a:r>
            <a:r>
              <a:rPr lang="en-US" altLang="zh-CN" sz="2000" i="1" dirty="0"/>
              <a:t>y</a:t>
            </a:r>
            <a:r>
              <a:rPr lang="en-US" altLang="zh-CN" sz="2000" dirty="0"/>
              <a:t>). This is the </a:t>
            </a:r>
            <a:r>
              <a:rPr lang="en-US" altLang="zh-CN" sz="2000" b="1" dirty="0"/>
              <a:t>weak collision resistance property</a:t>
            </a:r>
            <a:r>
              <a:rPr lang="en-US" altLang="zh-CN" sz="2000" dirty="0"/>
              <a:t>. </a:t>
            </a:r>
          </a:p>
          <a:p>
            <a:r>
              <a:rPr lang="en-US" altLang="zh-CN" sz="2000" dirty="0" smtClean="0"/>
              <a:t>It </a:t>
            </a:r>
            <a:r>
              <a:rPr lang="en-US" altLang="zh-CN" sz="2000" dirty="0"/>
              <a:t>is computationally infeasible to find any pair (</a:t>
            </a:r>
            <a:r>
              <a:rPr lang="en-US" altLang="zh-CN" sz="2000" i="1" dirty="0"/>
              <a:t>x</a:t>
            </a:r>
            <a:r>
              <a:rPr lang="en-US" altLang="zh-CN" sz="2000" dirty="0"/>
              <a:t>, </a:t>
            </a:r>
            <a:r>
              <a:rPr lang="en-US" altLang="zh-CN" sz="2000" i="1" dirty="0"/>
              <a:t>y</a:t>
            </a:r>
            <a:r>
              <a:rPr lang="en-US" altLang="zh-CN" sz="2000" dirty="0"/>
              <a:t>) such that </a:t>
            </a:r>
            <a:r>
              <a:rPr lang="en-US" altLang="zh-CN" sz="2000" i="1" dirty="0"/>
              <a:t>h</a:t>
            </a:r>
            <a:r>
              <a:rPr lang="en-US" altLang="zh-CN" sz="2000" dirty="0"/>
              <a:t>(</a:t>
            </a:r>
            <a:r>
              <a:rPr lang="en-US" altLang="zh-CN" sz="2000" i="1" dirty="0"/>
              <a:t>x</a:t>
            </a:r>
            <a:r>
              <a:rPr lang="en-US" altLang="zh-CN" sz="2000" dirty="0"/>
              <a:t>) = </a:t>
            </a:r>
            <a:r>
              <a:rPr lang="en-US" altLang="zh-CN" sz="2000" i="1" dirty="0"/>
              <a:t>h</a:t>
            </a:r>
            <a:r>
              <a:rPr lang="en-US" altLang="zh-CN" sz="2000" dirty="0"/>
              <a:t>(</a:t>
            </a:r>
            <a:r>
              <a:rPr lang="en-US" altLang="zh-CN" sz="2000" i="1" dirty="0"/>
              <a:t>y</a:t>
            </a:r>
            <a:r>
              <a:rPr lang="en-US" altLang="zh-CN" sz="2000" dirty="0"/>
              <a:t>). This is the </a:t>
            </a:r>
            <a:r>
              <a:rPr lang="en-US" altLang="zh-CN" sz="2000" b="1" dirty="0"/>
              <a:t>strong collision resistance property</a:t>
            </a:r>
            <a:r>
              <a:rPr lang="en-US" altLang="zh-CN" sz="2000" dirty="0"/>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1430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Requirements for Hash Functions</a:t>
            </a:r>
            <a:endParaRPr lang="zh-CN" altLang="en-US" sz="3600" dirty="0">
              <a:effectLst/>
            </a:endParaRPr>
          </a:p>
        </p:txBody>
      </p:sp>
      <p:sp>
        <p:nvSpPr>
          <p:cNvPr id="3" name="内容占位符 2"/>
          <p:cNvSpPr>
            <a:spLocks noGrp="1"/>
          </p:cNvSpPr>
          <p:nvPr>
            <p:ph idx="1"/>
          </p:nvPr>
        </p:nvSpPr>
        <p:spPr/>
        <p:txBody>
          <a:bodyPr/>
          <a:lstStyle/>
          <a:p>
            <a:r>
              <a:rPr lang="en-US" altLang="zh-CN" sz="2400" dirty="0" smtClean="0"/>
              <a:t>Implied </a:t>
            </a:r>
            <a:r>
              <a:rPr lang="en-US" altLang="zh-CN" sz="2400" dirty="0"/>
              <a:t>by the previous ones: </a:t>
            </a:r>
            <a:endParaRPr lang="en-US" altLang="zh-CN" sz="2000" dirty="0" smtClean="0"/>
          </a:p>
          <a:p>
            <a:pPr lvl="1"/>
            <a:r>
              <a:rPr lang="en-US" altLang="zh-CN" sz="1600" dirty="0" smtClean="0"/>
              <a:t>The </a:t>
            </a:r>
            <a:r>
              <a:rPr lang="en-US" altLang="zh-CN" sz="1600" dirty="0"/>
              <a:t>size of the hash value </a:t>
            </a:r>
            <a:r>
              <a:rPr lang="en-US" altLang="zh-CN" sz="1600" i="1" dirty="0"/>
              <a:t>h</a:t>
            </a:r>
            <a:r>
              <a:rPr lang="en-US" altLang="zh-CN" sz="1600" dirty="0"/>
              <a:t>(</a:t>
            </a:r>
            <a:r>
              <a:rPr lang="en-US" altLang="zh-CN" sz="1600" i="1" dirty="0"/>
              <a:t>x</a:t>
            </a:r>
            <a:r>
              <a:rPr lang="en-US" altLang="zh-CN" sz="1600" dirty="0"/>
              <a:t>) should be large enough (256 bits recommended), in order to thwart the brute-force attack. </a:t>
            </a:r>
            <a:endParaRPr lang="en-US" altLang="zh-CN" sz="1600" dirty="0" smtClean="0"/>
          </a:p>
          <a:p>
            <a:pPr lvl="1"/>
            <a:r>
              <a:rPr lang="en-US" altLang="zh-CN" sz="1600" i="1" dirty="0" smtClean="0"/>
              <a:t>h</a:t>
            </a:r>
            <a:r>
              <a:rPr lang="en-US" altLang="zh-CN" sz="1600" dirty="0" smtClean="0"/>
              <a:t>(</a:t>
            </a:r>
            <a:r>
              <a:rPr lang="en-US" altLang="zh-CN" sz="1600" i="1" dirty="0" smtClean="0"/>
              <a:t>x</a:t>
            </a:r>
            <a:r>
              <a:rPr lang="en-US" altLang="zh-CN" sz="1600" dirty="0"/>
              <a:t>) should take on all the finite strings of fixed length as equally likely as possible</a:t>
            </a:r>
            <a:r>
              <a:rPr lang="en-US" altLang="zh-CN" sz="1600" dirty="0" smtClean="0"/>
              <a:t>.</a:t>
            </a:r>
          </a:p>
          <a:p>
            <a:endParaRPr lang="en-US" altLang="zh-CN" sz="2000" i="1" dirty="0">
              <a:latin typeface="Times New Roman" panose="02020603050405020304" pitchFamily="18" charset="0"/>
              <a:cs typeface="Times New Roman" panose="02020603050405020304" pitchFamily="18" charset="0"/>
            </a:endParaRPr>
          </a:p>
          <a:p>
            <a:r>
              <a:rPr lang="en-US" altLang="zh-CN" sz="2000" dirty="0"/>
              <a:t>Attacking Hash </a:t>
            </a:r>
            <a:r>
              <a:rPr lang="en-US" altLang="zh-CN" sz="2000" dirty="0" smtClean="0"/>
              <a:t>Functions</a:t>
            </a:r>
          </a:p>
          <a:p>
            <a:pPr lvl="1"/>
            <a:r>
              <a:rPr lang="en-US" altLang="zh-CN" sz="1600" dirty="0"/>
              <a:t>Finding the </a:t>
            </a:r>
            <a:r>
              <a:rPr lang="en-US" altLang="zh-CN" sz="1600" dirty="0" err="1"/>
              <a:t>preimage</a:t>
            </a:r>
            <a:r>
              <a:rPr lang="en-US" altLang="zh-CN" sz="1600" dirty="0"/>
              <a:t>: Given a hash value </a:t>
            </a:r>
            <a:r>
              <a:rPr lang="en-US" altLang="zh-CN" sz="1600" i="1" dirty="0"/>
              <a:t>v</a:t>
            </a:r>
            <a:r>
              <a:rPr lang="en-US" altLang="zh-CN" sz="1600" dirty="0"/>
              <a:t>, find an </a:t>
            </a:r>
            <a:r>
              <a:rPr lang="en-US" altLang="zh-CN" sz="1600" i="1" dirty="0"/>
              <a:t>x</a:t>
            </a:r>
            <a:r>
              <a:rPr lang="en-US" altLang="zh-CN" sz="1600" dirty="0"/>
              <a:t> such that </a:t>
            </a:r>
            <a:r>
              <a:rPr lang="en-US" altLang="zh-CN" sz="1600" i="1" dirty="0"/>
              <a:t>h</a:t>
            </a:r>
            <a:r>
              <a:rPr lang="en-US" altLang="zh-CN" sz="1600" dirty="0"/>
              <a:t>(</a:t>
            </a:r>
            <a:r>
              <a:rPr lang="en-US" altLang="zh-CN" sz="1600" i="1" dirty="0"/>
              <a:t>x</a:t>
            </a:r>
            <a:r>
              <a:rPr lang="en-US" altLang="zh-CN" sz="1600" dirty="0"/>
              <a:t>) = </a:t>
            </a:r>
            <a:r>
              <a:rPr lang="en-US" altLang="zh-CN" sz="1600" i="1" dirty="0"/>
              <a:t>v</a:t>
            </a:r>
            <a:r>
              <a:rPr lang="en-US" altLang="zh-CN" sz="1600" dirty="0"/>
              <a:t>. (One-way property required.) </a:t>
            </a:r>
            <a:endParaRPr lang="en-US" altLang="zh-CN" sz="1600" dirty="0" smtClean="0"/>
          </a:p>
          <a:p>
            <a:pPr lvl="1"/>
            <a:r>
              <a:rPr lang="en-US" altLang="zh-CN" sz="1600" dirty="0" smtClean="0"/>
              <a:t>Finding </a:t>
            </a:r>
            <a:r>
              <a:rPr lang="en-US" altLang="zh-CN" sz="1600" dirty="0"/>
              <a:t>collision: Given a hash function </a:t>
            </a:r>
            <a:r>
              <a:rPr lang="en-US" altLang="zh-CN" sz="1600" i="1" dirty="0"/>
              <a:t>h</a:t>
            </a:r>
            <a:r>
              <a:rPr lang="en-US" altLang="zh-CN" sz="1600" dirty="0"/>
              <a:t>, find an </a:t>
            </a:r>
            <a:r>
              <a:rPr lang="en-US" altLang="zh-CN" sz="1600" i="1" dirty="0"/>
              <a:t>x</a:t>
            </a:r>
            <a:r>
              <a:rPr lang="en-US" altLang="zh-CN" sz="1600" dirty="0"/>
              <a:t> and </a:t>
            </a:r>
            <a:r>
              <a:rPr lang="en-US" altLang="zh-CN" sz="1600" i="1" dirty="0"/>
              <a:t>y</a:t>
            </a:r>
            <a:r>
              <a:rPr lang="en-US" altLang="zh-CN" sz="1600" dirty="0"/>
              <a:t> such that </a:t>
            </a:r>
            <a:r>
              <a:rPr lang="en-US" altLang="zh-CN" sz="1600" i="1" dirty="0"/>
              <a:t>h</a:t>
            </a:r>
            <a:r>
              <a:rPr lang="en-US" altLang="zh-CN" sz="1600" dirty="0"/>
              <a:t>(</a:t>
            </a:r>
            <a:r>
              <a:rPr lang="en-US" altLang="zh-CN" sz="1600" i="1" dirty="0"/>
              <a:t>x</a:t>
            </a:r>
            <a:r>
              <a:rPr lang="en-US" altLang="zh-CN" sz="1600" dirty="0"/>
              <a:t>) = </a:t>
            </a:r>
            <a:r>
              <a:rPr lang="en-US" altLang="zh-CN" sz="1600" i="1" dirty="0"/>
              <a:t>h</a:t>
            </a:r>
            <a:r>
              <a:rPr lang="en-US" altLang="zh-CN" sz="1600" dirty="0"/>
              <a:t>(</a:t>
            </a:r>
            <a:r>
              <a:rPr lang="en-US" altLang="zh-CN" sz="1600" i="1" dirty="0"/>
              <a:t>y</a:t>
            </a:r>
            <a:r>
              <a:rPr lang="en-US" altLang="zh-CN" sz="1600" dirty="0"/>
              <a:t>). (Strong collision resistance property required.) </a:t>
            </a:r>
            <a:endParaRPr lang="en-US" altLang="zh-CN" sz="1600" dirty="0" smtClean="0"/>
          </a:p>
          <a:p>
            <a:pPr lvl="1"/>
            <a:r>
              <a:rPr lang="en-US" altLang="zh-CN" sz="1600" dirty="0" smtClean="0"/>
              <a:t>Brute-force </a:t>
            </a:r>
            <a:r>
              <a:rPr lang="en-US" altLang="zh-CN" sz="1600" dirty="0"/>
              <a:t>attack: The exhaustive search approach to finding the </a:t>
            </a:r>
            <a:r>
              <a:rPr lang="en-US" altLang="zh-CN" sz="1600" dirty="0" err="1"/>
              <a:t>preimage</a:t>
            </a:r>
            <a:r>
              <a:rPr lang="en-US" altLang="zh-CN" sz="1600" dirty="0"/>
              <a:t> and a collision. </a:t>
            </a:r>
            <a:endParaRPr lang="en-US" altLang="zh-CN" sz="1600" dirty="0" smtClean="0"/>
          </a:p>
        </p:txBody>
      </p:sp>
    </p:spTree>
    <p:extLst>
      <p:ext uri="{BB962C8B-B14F-4D97-AF65-F5344CB8AC3E}">
        <p14:creationId xmlns:p14="http://schemas.microsoft.com/office/powerpoint/2010/main" val="3132043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effectLst/>
              </a:rPr>
              <a:t>Pigeonhole principle</a:t>
            </a:r>
            <a:endParaRPr lang="zh-CN" altLang="en-US" sz="3600" dirty="0">
              <a:effectLst/>
            </a:endParaRPr>
          </a:p>
        </p:txBody>
      </p:sp>
      <p:sp>
        <p:nvSpPr>
          <p:cNvPr id="3" name="内容占位符 2"/>
          <p:cNvSpPr>
            <a:spLocks noGrp="1"/>
          </p:cNvSpPr>
          <p:nvPr>
            <p:ph idx="1"/>
          </p:nvPr>
        </p:nvSpPr>
        <p:spPr/>
        <p:txBody>
          <a:bodyPr/>
          <a:lstStyle/>
          <a:p>
            <a:r>
              <a:rPr lang="en-US" altLang="zh-CN" sz="2800" dirty="0" smtClean="0"/>
              <a:t>If n pigeonholes are occupied by n+1 pigeons, then at least one pigeonhole is occupied by ____________ pigeons</a:t>
            </a:r>
          </a:p>
          <a:p>
            <a:endParaRPr lang="en-US" altLang="zh-CN" sz="2800" dirty="0" smtClean="0"/>
          </a:p>
          <a:p>
            <a:r>
              <a:rPr lang="en-US" altLang="zh-CN" sz="2800" dirty="0"/>
              <a:t>If n pigeonholes are occupied by </a:t>
            </a:r>
            <a:r>
              <a:rPr lang="en-US" altLang="zh-CN" sz="2800" dirty="0" smtClean="0"/>
              <a:t>kn+1 </a:t>
            </a:r>
            <a:r>
              <a:rPr lang="en-US" altLang="zh-CN" sz="2800" dirty="0"/>
              <a:t>pigeons, then at least one pigeonhole is occupied by ____________ pigeons</a:t>
            </a:r>
          </a:p>
          <a:p>
            <a:endParaRPr lang="en-US" altLang="zh-CN" sz="1600" dirty="0" smtClean="0"/>
          </a:p>
          <a:p>
            <a:r>
              <a:rPr lang="en-US" altLang="zh-CN" sz="1600" dirty="0" smtClean="0"/>
              <a:t>E.g. Message = 6 bits long, Hash code = 4 bit long </a:t>
            </a:r>
          </a:p>
        </p:txBody>
      </p:sp>
    </p:spTree>
    <p:extLst>
      <p:ext uri="{BB962C8B-B14F-4D97-AF65-F5344CB8AC3E}">
        <p14:creationId xmlns:p14="http://schemas.microsoft.com/office/powerpoint/2010/main" val="39247838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effectLst/>
              </a:rPr>
              <a:t>Birthday Problems</a:t>
            </a:r>
            <a:endParaRPr lang="zh-CN" altLang="en-US" sz="3600" dirty="0">
              <a:effectLst/>
            </a:endParaRPr>
          </a:p>
        </p:txBody>
      </p:sp>
      <p:sp>
        <p:nvSpPr>
          <p:cNvPr id="3" name="内容占位符 2"/>
          <p:cNvSpPr>
            <a:spLocks noGrp="1"/>
          </p:cNvSpPr>
          <p:nvPr>
            <p:ph idx="1"/>
          </p:nvPr>
        </p:nvSpPr>
        <p:spPr/>
        <p:txBody>
          <a:bodyPr/>
          <a:lstStyle/>
          <a:p>
            <a:r>
              <a:rPr lang="en-US" altLang="zh-CN" sz="2400" dirty="0" smtClean="0"/>
              <a:t>In </a:t>
            </a:r>
            <a:r>
              <a:rPr lang="en-US" altLang="zh-CN" sz="2400" dirty="0"/>
              <a:t>a classroom with </a:t>
            </a:r>
            <a:r>
              <a:rPr lang="en-US" altLang="zh-CN" sz="2400" i="1" dirty="0"/>
              <a:t>k</a:t>
            </a:r>
            <a:r>
              <a:rPr lang="en-US" altLang="zh-CN" sz="2400" dirty="0"/>
              <a:t> </a:t>
            </a:r>
            <a:r>
              <a:rPr lang="en-US" altLang="zh-CN" sz="2400" dirty="0" smtClean="0"/>
              <a:t>students, what is the probability that at least two students have the same birthday?</a:t>
            </a:r>
          </a:p>
          <a:p>
            <a:endParaRPr lang="en-US" altLang="zh-CN" sz="2400" dirty="0" smtClean="0"/>
          </a:p>
          <a:p>
            <a:endParaRPr lang="en-US" altLang="zh-CN" sz="2400"/>
          </a:p>
          <a:p>
            <a:r>
              <a:rPr lang="en-US" altLang="zh-CN" sz="2400" smtClean="0"/>
              <a:t>In </a:t>
            </a:r>
            <a:r>
              <a:rPr lang="en-US" altLang="zh-CN" sz="2400" dirty="0" smtClean="0"/>
              <a:t>two </a:t>
            </a:r>
            <a:r>
              <a:rPr lang="en-US" altLang="zh-CN" sz="2400" dirty="0"/>
              <a:t>classroom with </a:t>
            </a:r>
            <a:r>
              <a:rPr lang="en-US" altLang="zh-CN" sz="2400" i="1" dirty="0"/>
              <a:t>k</a:t>
            </a:r>
            <a:r>
              <a:rPr lang="en-US" altLang="zh-CN" sz="2400" dirty="0"/>
              <a:t> </a:t>
            </a:r>
            <a:r>
              <a:rPr lang="en-US" altLang="zh-CN" sz="2400" dirty="0" smtClean="0"/>
              <a:t>students each, </a:t>
            </a:r>
            <a:r>
              <a:rPr lang="en-US" altLang="zh-CN" sz="2400" dirty="0"/>
              <a:t>what is the probability that at least two </a:t>
            </a:r>
            <a:r>
              <a:rPr lang="en-US" altLang="zh-CN" sz="2400" dirty="0" smtClean="0"/>
              <a:t>students, one from each class, </a:t>
            </a:r>
            <a:r>
              <a:rPr lang="en-US" altLang="zh-CN" sz="2400" dirty="0"/>
              <a:t>have the same birthday?</a:t>
            </a:r>
          </a:p>
          <a:p>
            <a:endParaRPr lang="en-US" altLang="zh-CN" sz="2400" dirty="0" smtClean="0"/>
          </a:p>
        </p:txBody>
      </p:sp>
    </p:spTree>
    <p:extLst>
      <p:ext uri="{BB962C8B-B14F-4D97-AF65-F5344CB8AC3E}">
        <p14:creationId xmlns:p14="http://schemas.microsoft.com/office/powerpoint/2010/main" val="3715598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100" dirty="0">
                <a:solidFill>
                  <a:schemeClr val="tx2">
                    <a:satMod val="130000"/>
                  </a:schemeClr>
                </a:solidFill>
                <a:effectLst/>
                <a:latin typeface="Times New Roman" panose="02020603050405020304" pitchFamily="18" charset="0"/>
                <a:cs typeface="Times New Roman" panose="02020603050405020304" pitchFamily="18" charset="0"/>
              </a:rPr>
              <a:t>Lecture </a:t>
            </a:r>
            <a:r>
              <a:rPr lang="en-US" altLang="zh-CN" sz="3100" dirty="0" smtClean="0">
                <a:solidFill>
                  <a:schemeClr val="tx2">
                    <a:satMod val="130000"/>
                  </a:schemeClr>
                </a:solidFill>
                <a:effectLst/>
                <a:latin typeface="Times New Roman" panose="02020603050405020304" pitchFamily="18" charset="0"/>
                <a:cs typeface="Times New Roman" panose="02020603050405020304" pitchFamily="18" charset="0"/>
              </a:rPr>
              <a:t>4</a:t>
            </a:r>
            <a:r>
              <a:rPr lang="en-US" altLang="zh-CN" sz="3100" dirty="0" smtClean="0">
                <a:solidFill>
                  <a:schemeClr val="tx2">
                    <a:satMod val="130000"/>
                  </a:schemeClr>
                </a:solidFill>
              </a:rPr>
              <a:t>: Integrity &amp; Authentication</a:t>
            </a:r>
            <a:endParaRPr lang="zh-CN" altLang="en-US" sz="3100" dirty="0">
              <a:solidFill>
                <a:schemeClr val="tx2">
                  <a:satMod val="130000"/>
                </a:schemeClr>
              </a:solidFill>
              <a:effectLst/>
              <a:latin typeface="Times New Roman" panose="02020603050405020304" pitchFamily="18" charset="0"/>
              <a:cs typeface="Times New Roman" panose="02020603050405020304" pitchFamily="18" charset="0"/>
            </a:endParaRPr>
          </a:p>
        </p:txBody>
      </p:sp>
      <p:sp>
        <p:nvSpPr>
          <p:cNvPr id="4" name="内容占位符 3"/>
          <p:cNvSpPr>
            <a:spLocks noGrp="1"/>
          </p:cNvSpPr>
          <p:nvPr>
            <p:ph idx="1"/>
          </p:nvPr>
        </p:nvSpPr>
        <p:spPr>
          <a:xfrm>
            <a:off x="1249363" y="2132856"/>
            <a:ext cx="7273925" cy="4368800"/>
          </a:xfrm>
        </p:spPr>
        <p:txBody>
          <a:bodyPr/>
          <a:lstStyle/>
          <a:p>
            <a:r>
              <a:rPr lang="en-US" altLang="zh-CN" sz="2800" dirty="0">
                <a:solidFill>
                  <a:schemeClr val="tx2">
                    <a:satMod val="130000"/>
                  </a:schemeClr>
                </a:solidFill>
              </a:rPr>
              <a:t>Hash and </a:t>
            </a:r>
            <a:r>
              <a:rPr lang="en-US" altLang="zh-CN" sz="2800" dirty="0" smtClean="0">
                <a:solidFill>
                  <a:schemeClr val="tx2">
                    <a:satMod val="130000"/>
                  </a:schemeClr>
                </a:solidFill>
              </a:rPr>
              <a:t>Keyed </a:t>
            </a:r>
            <a:r>
              <a:rPr lang="en-US" altLang="zh-CN" sz="2800" dirty="0">
                <a:solidFill>
                  <a:schemeClr val="tx2">
                    <a:satMod val="130000"/>
                  </a:schemeClr>
                </a:solidFill>
              </a:rPr>
              <a:t>Hash Functions</a:t>
            </a:r>
          </a:p>
          <a:p>
            <a:r>
              <a:rPr lang="en-US" altLang="zh-CN" sz="2800" dirty="0" smtClean="0">
                <a:solidFill>
                  <a:schemeClr val="tx2">
                    <a:satMod val="130000"/>
                  </a:schemeClr>
                </a:solidFill>
              </a:rPr>
              <a:t>The </a:t>
            </a:r>
            <a:r>
              <a:rPr lang="en-US" altLang="zh-CN" sz="2800" dirty="0">
                <a:solidFill>
                  <a:schemeClr val="tx2">
                    <a:satMod val="130000"/>
                  </a:schemeClr>
                </a:solidFill>
              </a:rPr>
              <a:t>Secure Hash Algorithm</a:t>
            </a:r>
          </a:p>
          <a:p>
            <a:r>
              <a:rPr lang="en-US" altLang="zh-CN" sz="2800" dirty="0" smtClean="0">
                <a:solidFill>
                  <a:schemeClr val="tx2">
                    <a:satMod val="130000"/>
                  </a:schemeClr>
                </a:solidFill>
              </a:rPr>
              <a:t>Digital </a:t>
            </a:r>
            <a:r>
              <a:rPr lang="en-US" altLang="zh-CN" sz="2800" dirty="0">
                <a:solidFill>
                  <a:schemeClr val="tx2">
                    <a:satMod val="130000"/>
                  </a:schemeClr>
                </a:solidFill>
              </a:rPr>
              <a:t>Signature</a:t>
            </a:r>
          </a:p>
          <a:p>
            <a:endParaRPr lang="en-US" altLang="zh-CN" sz="2800" dirty="0" smtClean="0"/>
          </a:p>
          <a:p>
            <a:pPr lvl="1"/>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6795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Construction of Hash Functions</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t>Using </a:t>
            </a:r>
            <a:r>
              <a:rPr lang="en-US" altLang="zh-CN" sz="2000" dirty="0"/>
              <a:t>a Block </a:t>
            </a:r>
            <a:r>
              <a:rPr lang="en-US" altLang="zh-CN" sz="2000" dirty="0" smtClean="0"/>
              <a:t>Cipher</a:t>
            </a:r>
          </a:p>
          <a:p>
            <a:r>
              <a:rPr lang="en-US" altLang="zh-CN" sz="2000" b="1" dirty="0"/>
              <a:t>Building block</a:t>
            </a:r>
            <a:r>
              <a:rPr lang="en-US" altLang="zh-CN" sz="2000" dirty="0"/>
              <a:t>: Given a one-key block cipher (</a:t>
            </a:r>
            <a:r>
              <a:rPr lang="en-US" altLang="zh-CN" sz="2000" i="1" dirty="0"/>
              <a:t>M, C, K, E</a:t>
            </a:r>
            <a:r>
              <a:rPr lang="en-US" altLang="zh-CN" sz="2000" i="1" baseline="-25000" dirty="0"/>
              <a:t>k</a:t>
            </a:r>
            <a:r>
              <a:rPr lang="en-US" altLang="zh-CN" sz="2000" i="1" dirty="0"/>
              <a:t>, D</a:t>
            </a:r>
            <a:r>
              <a:rPr lang="en-US" altLang="zh-CN" sz="2000" i="1" baseline="-25000" dirty="0"/>
              <a:t>k</a:t>
            </a:r>
            <a:r>
              <a:rPr lang="en-US" altLang="zh-CN" sz="2000" dirty="0"/>
              <a:t>), where </a:t>
            </a:r>
            <a:r>
              <a:rPr lang="en-US" altLang="zh-CN" sz="2000" i="1" dirty="0"/>
              <a:t>E</a:t>
            </a:r>
            <a:r>
              <a:rPr lang="en-US" altLang="zh-CN" sz="2000" i="1" baseline="-25000" dirty="0"/>
              <a:t>k</a:t>
            </a:r>
            <a:r>
              <a:rPr lang="en-US" altLang="zh-CN" sz="2000" dirty="0"/>
              <a:t> maps a block of </a:t>
            </a:r>
            <a:r>
              <a:rPr lang="en-US" altLang="zh-CN" sz="2000" i="1" dirty="0"/>
              <a:t>n</a:t>
            </a:r>
            <a:r>
              <a:rPr lang="en-US" altLang="zh-CN" sz="2000" dirty="0"/>
              <a:t> bits into a block of </a:t>
            </a:r>
            <a:r>
              <a:rPr lang="en-US" altLang="zh-CN" sz="2000" i="1" dirty="0"/>
              <a:t>n</a:t>
            </a:r>
            <a:r>
              <a:rPr lang="en-US" altLang="zh-CN" sz="2000" dirty="0"/>
              <a:t> bits, and each key </a:t>
            </a:r>
            <a:r>
              <a:rPr lang="en-US" altLang="zh-CN" sz="2000" i="1" dirty="0"/>
              <a:t>k</a:t>
            </a:r>
            <a:r>
              <a:rPr lang="en-US" altLang="zh-CN" sz="2000" dirty="0"/>
              <a:t> has </a:t>
            </a:r>
            <a:r>
              <a:rPr lang="en-US" altLang="zh-CN" sz="2000" i="1" dirty="0"/>
              <a:t>l </a:t>
            </a:r>
            <a:r>
              <a:rPr lang="en-US" altLang="zh-CN" sz="2000" dirty="0" smtClean="0"/>
              <a:t>bits</a:t>
            </a:r>
          </a:p>
          <a:p>
            <a:r>
              <a:rPr lang="en-US" altLang="zh-CN" sz="2000" b="1" dirty="0" smtClean="0"/>
              <a:t>Construction 1</a:t>
            </a:r>
            <a:r>
              <a:rPr lang="en-US" altLang="zh-CN" sz="2000" dirty="0" smtClean="0"/>
              <a:t>: </a:t>
            </a:r>
            <a:r>
              <a:rPr lang="en-US" altLang="zh-CN" sz="2000" dirty="0"/>
              <a:t>Given a message </a:t>
            </a:r>
            <a:r>
              <a:rPr lang="en-US" altLang="zh-CN" sz="2000" i="1" dirty="0"/>
              <a:t>m</a:t>
            </a:r>
            <a:r>
              <a:rPr lang="en-US" altLang="zh-CN" sz="2000" dirty="0"/>
              <a:t>, divide it into blocks of length </a:t>
            </a:r>
            <a:r>
              <a:rPr lang="en-US" altLang="zh-CN" sz="2000" i="1" dirty="0"/>
              <a:t>l</a:t>
            </a:r>
            <a:r>
              <a:rPr lang="en-US" altLang="zh-CN" sz="2000" dirty="0"/>
              <a:t>, </a:t>
            </a:r>
            <a:r>
              <a:rPr lang="en-US" altLang="zh-CN" sz="2000" i="1" dirty="0"/>
              <a:t>m</a:t>
            </a:r>
            <a:r>
              <a:rPr lang="en-US" altLang="zh-CN" sz="2000" dirty="0"/>
              <a:t> = </a:t>
            </a:r>
            <a:r>
              <a:rPr lang="en-US" altLang="zh-CN" sz="2000" i="1" dirty="0"/>
              <a:t>m1m2m3 · · · </a:t>
            </a:r>
            <a:r>
              <a:rPr lang="en-US" altLang="zh-CN" sz="2000" i="1" dirty="0" err="1"/>
              <a:t>mt</a:t>
            </a:r>
            <a:r>
              <a:rPr lang="en-US" altLang="zh-CN" sz="2000" i="1" dirty="0"/>
              <a:t> </a:t>
            </a:r>
            <a:endParaRPr lang="en-US" altLang="zh-CN" sz="2000" i="1" dirty="0" smtClean="0"/>
          </a:p>
          <a:p>
            <a:pPr marL="82550" indent="0">
              <a:buNone/>
            </a:pPr>
            <a:r>
              <a:rPr lang="en-US" altLang="zh-CN" sz="2000" dirty="0" smtClean="0"/>
              <a:t>The </a:t>
            </a:r>
            <a:r>
              <a:rPr lang="en-US" altLang="zh-CN" sz="2000" dirty="0"/>
              <a:t>hash value </a:t>
            </a:r>
            <a:r>
              <a:rPr lang="en-US" altLang="zh-CN" sz="2000" i="1" dirty="0"/>
              <a:t>H</a:t>
            </a:r>
            <a:r>
              <a:rPr lang="en-US" altLang="zh-CN" sz="2000" dirty="0"/>
              <a:t> is computed as follows: </a:t>
            </a:r>
            <a:endParaRPr lang="en-US" altLang="zh-CN" sz="2000" dirty="0" smtClean="0"/>
          </a:p>
          <a:p>
            <a:pPr marL="82550" indent="0">
              <a:buNone/>
            </a:pPr>
            <a:r>
              <a:rPr lang="en-US" altLang="zh-CN" sz="2000" i="1" dirty="0" smtClean="0"/>
              <a:t>H</a:t>
            </a:r>
            <a:r>
              <a:rPr lang="en-US" altLang="zh-CN" sz="2000" i="1" baseline="-25000" dirty="0" smtClean="0"/>
              <a:t>0</a:t>
            </a:r>
            <a:r>
              <a:rPr lang="en-US" altLang="zh-CN" sz="2000" dirty="0" smtClean="0"/>
              <a:t> </a:t>
            </a:r>
            <a:r>
              <a:rPr lang="en-US" altLang="zh-CN" sz="2000" dirty="0"/>
              <a:t>= fixed initial value of </a:t>
            </a:r>
            <a:r>
              <a:rPr lang="en-US" altLang="zh-CN" sz="2000" i="1" dirty="0"/>
              <a:t>n</a:t>
            </a:r>
            <a:r>
              <a:rPr lang="en-US" altLang="zh-CN" sz="2000" dirty="0"/>
              <a:t> bits </a:t>
            </a:r>
            <a:endParaRPr lang="en-US" altLang="zh-CN" sz="2000" dirty="0" smtClean="0"/>
          </a:p>
          <a:p>
            <a:pPr marL="82550" indent="0">
              <a:buNone/>
            </a:pPr>
            <a:r>
              <a:rPr lang="en-US" altLang="zh-CN" sz="2000" i="1" dirty="0" smtClean="0"/>
              <a:t>H</a:t>
            </a:r>
            <a:r>
              <a:rPr lang="en-US" altLang="zh-CN" sz="2000" i="1" baseline="-25000" dirty="0" smtClean="0"/>
              <a:t>i</a:t>
            </a:r>
            <a:r>
              <a:rPr lang="en-US" altLang="zh-CN" sz="2000" dirty="0" smtClean="0"/>
              <a:t> </a:t>
            </a:r>
            <a:r>
              <a:rPr lang="en-US" altLang="zh-CN" sz="2000" dirty="0"/>
              <a:t>= </a:t>
            </a:r>
            <a:r>
              <a:rPr lang="en-US" altLang="zh-CN" sz="2000" i="1" dirty="0"/>
              <a:t>E</a:t>
            </a:r>
            <a:r>
              <a:rPr lang="en-US" altLang="zh-CN" sz="2000" i="1" baseline="-25000" dirty="0"/>
              <a:t>mi</a:t>
            </a:r>
            <a:r>
              <a:rPr lang="en-US" altLang="zh-CN" sz="2000" dirty="0"/>
              <a:t> (</a:t>
            </a:r>
            <a:r>
              <a:rPr lang="en-US" altLang="zh-CN" sz="2000" i="1" dirty="0"/>
              <a:t>H</a:t>
            </a:r>
            <a:r>
              <a:rPr lang="en-US" altLang="zh-CN" sz="2000" i="1" baseline="-25000" dirty="0"/>
              <a:t>i−1</a:t>
            </a:r>
            <a:r>
              <a:rPr lang="en-US" altLang="zh-CN" sz="2000" dirty="0" smtClean="0"/>
              <a:t>)</a:t>
            </a:r>
          </a:p>
          <a:p>
            <a:pPr marL="82550" indent="0">
              <a:buNone/>
            </a:pPr>
            <a:r>
              <a:rPr lang="en-US" altLang="zh-CN" sz="2000" i="1" dirty="0" smtClean="0"/>
              <a:t>H</a:t>
            </a:r>
            <a:r>
              <a:rPr lang="en-US" altLang="zh-CN" sz="2000" dirty="0" smtClean="0"/>
              <a:t> </a:t>
            </a:r>
            <a:r>
              <a:rPr lang="en-US" altLang="zh-CN" sz="2000" dirty="0"/>
              <a:t>= </a:t>
            </a:r>
            <a:r>
              <a:rPr lang="en-US" altLang="zh-CN" sz="2000" i="1" dirty="0"/>
              <a:t>H</a:t>
            </a:r>
            <a:r>
              <a:rPr lang="en-US" altLang="zh-CN" sz="2000" i="1" baseline="-25000" dirty="0"/>
              <a:t>t</a:t>
            </a:r>
            <a:r>
              <a:rPr lang="en-US" altLang="zh-CN" sz="2000" dirty="0"/>
              <a:t> </a:t>
            </a:r>
            <a:endParaRPr lang="en-US" altLang="zh-CN" sz="2000" dirty="0" smtClean="0"/>
          </a:p>
          <a:p>
            <a:endParaRPr lang="en-US" altLang="zh-CN" sz="2000" b="1" dirty="0" smtClean="0"/>
          </a:p>
          <a:p>
            <a:r>
              <a:rPr lang="en-US" altLang="zh-CN" sz="2000" b="1" dirty="0" smtClean="0"/>
              <a:t>Comment</a:t>
            </a:r>
            <a:r>
              <a:rPr lang="en-US" altLang="zh-CN" sz="2000" dirty="0"/>
              <a:t>: If </a:t>
            </a:r>
            <a:r>
              <a:rPr lang="en-US" altLang="zh-CN" sz="2000" i="1" dirty="0"/>
              <a:t>n</a:t>
            </a:r>
            <a:r>
              <a:rPr lang="en-US" altLang="zh-CN" sz="2000" dirty="0"/>
              <a:t> and </a:t>
            </a:r>
            <a:r>
              <a:rPr lang="en-US" altLang="zh-CN" sz="2000" i="1" dirty="0"/>
              <a:t>l</a:t>
            </a:r>
            <a:r>
              <a:rPr lang="en-US" altLang="zh-CN" sz="2000" dirty="0"/>
              <a:t> are large enough, and the block cipher is well designed, this hash function is expected to be </a:t>
            </a:r>
            <a:r>
              <a:rPr lang="en-US" altLang="zh-CN" sz="2000" dirty="0" smtClean="0"/>
              <a:t>secure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06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Construction of Hash Functions</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smtClean="0"/>
              <a:t>Using </a:t>
            </a:r>
            <a:r>
              <a:rPr lang="en-US" altLang="zh-CN" sz="2000" dirty="0"/>
              <a:t>a Block </a:t>
            </a:r>
            <a:r>
              <a:rPr lang="en-US" altLang="zh-CN" sz="2000" dirty="0" smtClean="0"/>
              <a:t>Cipher</a:t>
            </a:r>
          </a:p>
          <a:p>
            <a:r>
              <a:rPr lang="en-US" altLang="zh-CN" sz="2000" b="1" dirty="0"/>
              <a:t>Building block</a:t>
            </a:r>
            <a:r>
              <a:rPr lang="en-US" altLang="zh-CN" sz="2000" dirty="0"/>
              <a:t>: Given a one-key block cipher (</a:t>
            </a:r>
            <a:r>
              <a:rPr lang="en-US" altLang="zh-CN" sz="2000" i="1" dirty="0"/>
              <a:t>M, C, K, E</a:t>
            </a:r>
            <a:r>
              <a:rPr lang="en-US" altLang="zh-CN" sz="2000" i="1" baseline="-25000" dirty="0"/>
              <a:t>k</a:t>
            </a:r>
            <a:r>
              <a:rPr lang="en-US" altLang="zh-CN" sz="2000" i="1" dirty="0"/>
              <a:t>, D</a:t>
            </a:r>
            <a:r>
              <a:rPr lang="en-US" altLang="zh-CN" sz="2000" i="1" baseline="-25000" dirty="0"/>
              <a:t>k</a:t>
            </a:r>
            <a:r>
              <a:rPr lang="en-US" altLang="zh-CN" sz="2000" dirty="0"/>
              <a:t>), where </a:t>
            </a:r>
            <a:r>
              <a:rPr lang="en-US" altLang="zh-CN" sz="2000" i="1" dirty="0"/>
              <a:t>E</a:t>
            </a:r>
            <a:r>
              <a:rPr lang="en-US" altLang="zh-CN" sz="2000" i="1" baseline="-25000" dirty="0"/>
              <a:t>k</a:t>
            </a:r>
            <a:r>
              <a:rPr lang="en-US" altLang="zh-CN" sz="2000" dirty="0"/>
              <a:t> maps a block of </a:t>
            </a:r>
            <a:r>
              <a:rPr lang="en-US" altLang="zh-CN" sz="2000" i="1" dirty="0"/>
              <a:t>n</a:t>
            </a:r>
            <a:r>
              <a:rPr lang="en-US" altLang="zh-CN" sz="2000" dirty="0"/>
              <a:t> bits into a block of </a:t>
            </a:r>
            <a:r>
              <a:rPr lang="en-US" altLang="zh-CN" sz="2000" i="1" dirty="0"/>
              <a:t>n</a:t>
            </a:r>
            <a:r>
              <a:rPr lang="en-US" altLang="zh-CN" sz="2000" dirty="0"/>
              <a:t> bits, and each key </a:t>
            </a:r>
            <a:r>
              <a:rPr lang="en-US" altLang="zh-CN" sz="2000" i="1" dirty="0"/>
              <a:t>k</a:t>
            </a:r>
            <a:r>
              <a:rPr lang="en-US" altLang="zh-CN" sz="2000" dirty="0"/>
              <a:t> has </a:t>
            </a:r>
            <a:r>
              <a:rPr lang="en-US" altLang="zh-CN" sz="2000" i="1" dirty="0"/>
              <a:t>l </a:t>
            </a:r>
            <a:r>
              <a:rPr lang="en-US" altLang="zh-CN" sz="2000" dirty="0" smtClean="0"/>
              <a:t>bits</a:t>
            </a:r>
          </a:p>
          <a:p>
            <a:r>
              <a:rPr lang="en-US" altLang="zh-CN" sz="2000" b="1" dirty="0" smtClean="0"/>
              <a:t>Construction 2</a:t>
            </a:r>
            <a:r>
              <a:rPr lang="en-US" altLang="zh-CN" sz="2000" dirty="0" smtClean="0"/>
              <a:t>: </a:t>
            </a:r>
            <a:r>
              <a:rPr lang="en-US" altLang="zh-CN" sz="2000" dirty="0"/>
              <a:t>Given a message </a:t>
            </a:r>
            <a:r>
              <a:rPr lang="en-US" altLang="zh-CN" sz="2000" i="1" dirty="0"/>
              <a:t>m</a:t>
            </a:r>
            <a:r>
              <a:rPr lang="en-US" altLang="zh-CN" sz="2000" dirty="0"/>
              <a:t>, divide it into blocks of length </a:t>
            </a:r>
            <a:r>
              <a:rPr lang="en-US" altLang="zh-CN" sz="2000" i="1" dirty="0"/>
              <a:t>l</a:t>
            </a:r>
            <a:r>
              <a:rPr lang="en-US" altLang="zh-CN" sz="2000" dirty="0"/>
              <a:t>, </a:t>
            </a:r>
            <a:r>
              <a:rPr lang="en-US" altLang="zh-CN" sz="2000" i="1" dirty="0"/>
              <a:t>m</a:t>
            </a:r>
            <a:r>
              <a:rPr lang="en-US" altLang="zh-CN" sz="2000" dirty="0"/>
              <a:t> = </a:t>
            </a:r>
            <a:r>
              <a:rPr lang="en-US" altLang="zh-CN" sz="2000" i="1" dirty="0"/>
              <a:t>m1m2m3 · · · </a:t>
            </a:r>
            <a:r>
              <a:rPr lang="en-US" altLang="zh-CN" sz="2000" i="1" dirty="0" err="1"/>
              <a:t>mt</a:t>
            </a:r>
            <a:r>
              <a:rPr lang="en-US" altLang="zh-CN" sz="2000" i="1" dirty="0"/>
              <a:t> </a:t>
            </a:r>
            <a:endParaRPr lang="en-US" altLang="zh-CN" sz="2000" i="1" dirty="0" smtClean="0"/>
          </a:p>
          <a:p>
            <a:pPr marL="82550" indent="0">
              <a:buNone/>
            </a:pPr>
            <a:r>
              <a:rPr lang="en-US" altLang="zh-CN" sz="2000" dirty="0" smtClean="0"/>
              <a:t>The </a:t>
            </a:r>
            <a:r>
              <a:rPr lang="en-US" altLang="zh-CN" sz="2000" dirty="0"/>
              <a:t>hash value </a:t>
            </a:r>
            <a:r>
              <a:rPr lang="en-US" altLang="zh-CN" sz="2000" i="1" dirty="0"/>
              <a:t>H</a:t>
            </a:r>
            <a:r>
              <a:rPr lang="en-US" altLang="zh-CN" sz="2000" dirty="0"/>
              <a:t> is computed as follows: </a:t>
            </a:r>
            <a:endParaRPr lang="en-US" altLang="zh-CN" sz="2000" dirty="0" smtClean="0"/>
          </a:p>
          <a:p>
            <a:pPr marL="82550" indent="0">
              <a:buNone/>
            </a:pPr>
            <a:r>
              <a:rPr lang="en-US" altLang="zh-CN" sz="2000" i="1" dirty="0" smtClean="0"/>
              <a:t>H</a:t>
            </a:r>
            <a:r>
              <a:rPr lang="en-US" altLang="zh-CN" sz="2000" i="1" baseline="-25000" dirty="0" smtClean="0"/>
              <a:t>0</a:t>
            </a:r>
            <a:r>
              <a:rPr lang="en-US" altLang="zh-CN" sz="2000" dirty="0" smtClean="0"/>
              <a:t> </a:t>
            </a:r>
            <a:r>
              <a:rPr lang="en-US" altLang="zh-CN" sz="2000" dirty="0"/>
              <a:t>= fixed initial value of </a:t>
            </a:r>
            <a:r>
              <a:rPr lang="en-US" altLang="zh-CN" sz="2000" i="1" dirty="0"/>
              <a:t>n</a:t>
            </a:r>
            <a:r>
              <a:rPr lang="en-US" altLang="zh-CN" sz="2000" dirty="0"/>
              <a:t> bits </a:t>
            </a:r>
            <a:endParaRPr lang="en-US" altLang="zh-CN" sz="2000" dirty="0" smtClean="0"/>
          </a:p>
          <a:p>
            <a:pPr marL="82550" indent="0">
              <a:buNone/>
            </a:pPr>
            <a:r>
              <a:rPr lang="en-US" altLang="zh-CN" sz="2000" i="1" dirty="0" smtClean="0"/>
              <a:t>H</a:t>
            </a:r>
            <a:r>
              <a:rPr lang="en-US" altLang="zh-CN" sz="2000" i="1" baseline="-25000" dirty="0" smtClean="0"/>
              <a:t>i</a:t>
            </a:r>
            <a:r>
              <a:rPr lang="en-US" altLang="zh-CN" sz="2000" dirty="0" smtClean="0"/>
              <a:t> </a:t>
            </a:r>
            <a:r>
              <a:rPr lang="en-US" altLang="zh-CN" sz="2000" dirty="0"/>
              <a:t>= </a:t>
            </a:r>
            <a:r>
              <a:rPr lang="en-US" altLang="zh-CN" sz="2000" i="1" dirty="0"/>
              <a:t>E</a:t>
            </a:r>
            <a:r>
              <a:rPr lang="en-US" altLang="zh-CN" sz="2000" i="1" baseline="-25000" dirty="0"/>
              <a:t>mi</a:t>
            </a:r>
            <a:r>
              <a:rPr lang="en-US" altLang="zh-CN" sz="2000" dirty="0"/>
              <a:t> (</a:t>
            </a:r>
            <a:r>
              <a:rPr lang="en-US" altLang="zh-CN" sz="2000" i="1" dirty="0"/>
              <a:t>H</a:t>
            </a:r>
            <a:r>
              <a:rPr lang="en-US" altLang="zh-CN" sz="2000" i="1" baseline="-25000" dirty="0"/>
              <a:t>i−1</a:t>
            </a:r>
            <a:r>
              <a:rPr lang="en-US" altLang="zh-CN" sz="2000" dirty="0"/>
              <a:t>) ⊕ </a:t>
            </a:r>
            <a:r>
              <a:rPr lang="en-US" altLang="zh-CN" sz="2000" i="1" dirty="0"/>
              <a:t>H</a:t>
            </a:r>
            <a:r>
              <a:rPr lang="en-US" altLang="zh-CN" sz="2000" i="1" baseline="-25000" dirty="0"/>
              <a:t>i−1</a:t>
            </a:r>
            <a:endParaRPr lang="en-US" altLang="zh-CN" sz="2000" i="1" baseline="-25000" dirty="0" smtClean="0"/>
          </a:p>
          <a:p>
            <a:pPr marL="82550" indent="0">
              <a:buNone/>
            </a:pPr>
            <a:r>
              <a:rPr lang="en-US" altLang="zh-CN" sz="2000" i="1" dirty="0" smtClean="0"/>
              <a:t>H</a:t>
            </a:r>
            <a:r>
              <a:rPr lang="en-US" altLang="zh-CN" sz="2000" dirty="0" smtClean="0"/>
              <a:t> </a:t>
            </a:r>
            <a:r>
              <a:rPr lang="en-US" altLang="zh-CN" sz="2000" dirty="0"/>
              <a:t>= </a:t>
            </a:r>
            <a:r>
              <a:rPr lang="en-US" altLang="zh-CN" sz="2000" i="1" dirty="0"/>
              <a:t>H</a:t>
            </a:r>
            <a:r>
              <a:rPr lang="en-US" altLang="zh-CN" sz="2000" i="1" baseline="-25000" dirty="0"/>
              <a:t>t</a:t>
            </a:r>
            <a:r>
              <a:rPr lang="en-US" altLang="zh-CN" sz="2000" dirty="0"/>
              <a:t> </a:t>
            </a:r>
            <a:endParaRPr lang="en-US" altLang="zh-CN" sz="2000" dirty="0" smtClean="0"/>
          </a:p>
          <a:p>
            <a:endParaRPr lang="en-US" altLang="zh-CN" sz="2000" b="1" dirty="0" smtClean="0"/>
          </a:p>
          <a:p>
            <a:r>
              <a:rPr lang="en-US" altLang="zh-CN" sz="2000" b="1" dirty="0" smtClean="0"/>
              <a:t>Comment</a:t>
            </a:r>
            <a:r>
              <a:rPr lang="en-US" altLang="zh-CN" sz="2000" dirty="0"/>
              <a:t>: If </a:t>
            </a:r>
            <a:r>
              <a:rPr lang="en-US" altLang="zh-CN" sz="2000" i="1" dirty="0"/>
              <a:t>n</a:t>
            </a:r>
            <a:r>
              <a:rPr lang="en-US" altLang="zh-CN" sz="2000" dirty="0"/>
              <a:t> and </a:t>
            </a:r>
            <a:r>
              <a:rPr lang="en-US" altLang="zh-CN" sz="2000" i="1" dirty="0"/>
              <a:t>l</a:t>
            </a:r>
            <a:r>
              <a:rPr lang="en-US" altLang="zh-CN" sz="2000" dirty="0"/>
              <a:t> are large enough, and the block cipher is well designed, this hash function is expected to be </a:t>
            </a:r>
            <a:r>
              <a:rPr lang="en-US" altLang="zh-CN" sz="2000" dirty="0" smtClean="0"/>
              <a:t>secure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34559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Some Hash Algorithms</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dirty="0"/>
              <a:t>Information: Many hash algorithms (functions) were designed during the last 10 years, and many of them were successfully attacked. </a:t>
            </a:r>
            <a:endParaRPr lang="en-US" altLang="zh-CN" sz="2400" dirty="0" smtClean="0"/>
          </a:p>
          <a:p>
            <a:r>
              <a:rPr lang="en-US" altLang="zh-CN" sz="2400" dirty="0" smtClean="0"/>
              <a:t>MD </a:t>
            </a:r>
            <a:r>
              <a:rPr lang="en-US" altLang="zh-CN" sz="2400" dirty="0"/>
              <a:t>families of hash algorithms, named </a:t>
            </a:r>
            <a:r>
              <a:rPr lang="en-US" altLang="zh-CN" sz="2400" dirty="0" err="1"/>
              <a:t>MDx</a:t>
            </a:r>
            <a:r>
              <a:rPr lang="en-US" altLang="zh-CN" sz="2400" dirty="0"/>
              <a:t>, designed by Ron </a:t>
            </a:r>
            <a:r>
              <a:rPr lang="en-US" altLang="zh-CN" sz="2400" dirty="0" err="1"/>
              <a:t>Rivest</a:t>
            </a:r>
            <a:r>
              <a:rPr lang="en-US" altLang="zh-CN" sz="2400" dirty="0"/>
              <a:t> at MIT. </a:t>
            </a:r>
            <a:endParaRPr lang="en-US" altLang="zh-CN" sz="2400" dirty="0" smtClean="0"/>
          </a:p>
          <a:p>
            <a:r>
              <a:rPr lang="en-US" altLang="zh-CN" sz="2400" dirty="0" smtClean="0"/>
              <a:t>SHA </a:t>
            </a:r>
            <a:r>
              <a:rPr lang="en-US" altLang="zh-CN" sz="2400" dirty="0"/>
              <a:t>and SHA-1, designed by the National Institute of Standards and Technology. </a:t>
            </a:r>
          </a:p>
          <a:p>
            <a:r>
              <a:rPr lang="en-US" altLang="zh-CN" sz="2400" dirty="0" smtClean="0"/>
              <a:t>RIPEMD-160</a:t>
            </a:r>
            <a:r>
              <a:rPr lang="en-US" altLang="zh-CN" sz="2400" dirty="0"/>
              <a:t>, developed under the European RACE Integrity Primitive Evaluation (RIPE) project. </a:t>
            </a:r>
            <a:endParaRPr lang="en-US" altLang="zh-CN" sz="2400" dirty="0" smtClean="0"/>
          </a:p>
          <a:p>
            <a:endParaRPr lang="en-US" altLang="zh-CN" sz="2400" dirty="0"/>
          </a:p>
          <a:p>
            <a:r>
              <a:rPr lang="en-US" altLang="zh-CN" sz="2400" dirty="0" smtClean="0"/>
              <a:t>We </a:t>
            </a:r>
            <a:r>
              <a:rPr lang="en-US" altLang="zh-CN" sz="2400" dirty="0"/>
              <a:t>shall cover only SHA-1 in this course</a:t>
            </a:r>
            <a:endParaRPr lang="zh-CN"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26899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Keyed Hash Functions</a:t>
            </a:r>
            <a:endParaRPr lang="zh-CN" altLang="en-US"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t>Formal definition</a:t>
            </a:r>
            <a:r>
              <a:rPr lang="en-US" altLang="zh-CN" sz="2400" dirty="0"/>
              <a:t>: </a:t>
            </a:r>
            <a:endParaRPr lang="en-US" altLang="zh-CN" sz="2400" dirty="0" smtClean="0"/>
          </a:p>
          <a:p>
            <a:r>
              <a:rPr lang="en-US" altLang="zh-CN" sz="2400" dirty="0" smtClean="0"/>
              <a:t>A </a:t>
            </a:r>
            <a:r>
              <a:rPr lang="en-US" altLang="zh-CN" sz="2400" dirty="0"/>
              <a:t>keyed hash function </a:t>
            </a:r>
            <a:r>
              <a:rPr lang="en-US" altLang="zh-CN" sz="2400" i="1" dirty="0"/>
              <a:t>h</a:t>
            </a:r>
            <a:r>
              <a:rPr lang="en-US" altLang="zh-CN" sz="2400" i="1" baseline="-25000" dirty="0"/>
              <a:t>k</a:t>
            </a:r>
            <a:r>
              <a:rPr lang="en-US" altLang="zh-CN" sz="2400" dirty="0"/>
              <a:t> is a mapping from the set of all finite strings of characters from an alphabet A to a string of characters from an alphabet B with fixed length, where </a:t>
            </a:r>
            <a:r>
              <a:rPr lang="en-US" altLang="zh-CN" sz="2400" i="1" dirty="0"/>
              <a:t>k</a:t>
            </a:r>
            <a:r>
              <a:rPr lang="en-US" altLang="zh-CN" sz="2400" dirty="0"/>
              <a:t> is a secret parameter from a space </a:t>
            </a:r>
            <a:r>
              <a:rPr lang="en-US" altLang="zh-CN" sz="2400" i="1" dirty="0"/>
              <a:t>K</a:t>
            </a:r>
            <a:r>
              <a:rPr lang="en-US" altLang="zh-CN" sz="2400" dirty="0"/>
              <a:t>. </a:t>
            </a:r>
            <a:endParaRPr lang="en-US" altLang="zh-CN" sz="2400" dirty="0" smtClean="0"/>
          </a:p>
          <a:p>
            <a:endParaRPr lang="en-US" altLang="zh-CN" sz="2400" dirty="0"/>
          </a:p>
          <a:p>
            <a:r>
              <a:rPr lang="en-US" altLang="zh-CN" sz="2400" dirty="0" smtClean="0"/>
              <a:t>For </a:t>
            </a:r>
            <a:r>
              <a:rPr lang="en-US" altLang="zh-CN" sz="2400" dirty="0"/>
              <a:t>any </a:t>
            </a:r>
            <a:r>
              <a:rPr lang="en-US" altLang="zh-CN" sz="2400" i="1" dirty="0"/>
              <a:t>x</a:t>
            </a:r>
            <a:r>
              <a:rPr lang="en-US" altLang="zh-CN" sz="2400" dirty="0"/>
              <a:t>, </a:t>
            </a:r>
            <a:r>
              <a:rPr lang="en-US" altLang="zh-CN" sz="2400" i="1" dirty="0"/>
              <a:t>h</a:t>
            </a:r>
            <a:r>
              <a:rPr lang="en-US" altLang="zh-CN" sz="2400" i="1" baseline="-25000" dirty="0"/>
              <a:t>k</a:t>
            </a:r>
            <a:r>
              <a:rPr lang="en-US" altLang="zh-CN" sz="2400" dirty="0" smtClean="0"/>
              <a:t>(</a:t>
            </a:r>
            <a:r>
              <a:rPr lang="en-US" altLang="zh-CN" sz="2400" i="1" dirty="0" smtClean="0"/>
              <a:t>x</a:t>
            </a:r>
            <a:r>
              <a:rPr lang="en-US" altLang="zh-CN" sz="2400" dirty="0"/>
              <a:t>) is called the hash value or message authentication code (MAC).</a:t>
            </a:r>
            <a:endParaRPr lang="en-US" altLang="zh-C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60388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without Confidentiality</a:t>
            </a:r>
            <a:endParaRPr lang="zh-CN" altLang="en-US" sz="3200" dirty="0"/>
          </a:p>
        </p:txBody>
      </p:sp>
      <p:sp>
        <p:nvSpPr>
          <p:cNvPr id="3" name="内容占位符 2"/>
          <p:cNvSpPr>
            <a:spLocks noGrp="1"/>
          </p:cNvSpPr>
          <p:nvPr>
            <p:ph idx="1"/>
          </p:nvPr>
        </p:nvSpPr>
        <p:spPr/>
        <p:txBody>
          <a:bodyPr/>
          <a:lstStyle/>
          <a:p>
            <a:r>
              <a:rPr lang="en-US" altLang="zh-CN" sz="2400" b="1" dirty="0"/>
              <a:t>Protocol</a:t>
            </a:r>
            <a:r>
              <a:rPr lang="en-US" altLang="zh-CN" sz="2400" dirty="0"/>
              <a:t>: Let </a:t>
            </a:r>
            <a:r>
              <a:rPr lang="en-US" altLang="zh-CN" sz="2400" i="1" dirty="0"/>
              <a:t>h</a:t>
            </a:r>
            <a:r>
              <a:rPr lang="en-US" altLang="zh-CN" sz="2400" i="1" baseline="-25000" dirty="0"/>
              <a:t>k</a:t>
            </a:r>
            <a:r>
              <a:rPr lang="en-US" altLang="zh-CN" sz="2400" dirty="0"/>
              <a:t> be a keyed hash function. Assume that Alice and Bob share a secret key </a:t>
            </a:r>
            <a:r>
              <a:rPr lang="en-US" altLang="zh-CN" sz="2400" i="1" dirty="0"/>
              <a:t>k</a:t>
            </a:r>
            <a:r>
              <a:rPr lang="en-US" altLang="zh-CN" sz="2400" dirty="0"/>
              <a:t>. No third party possesses </a:t>
            </a:r>
            <a:r>
              <a:rPr lang="en-US" altLang="zh-CN" sz="2400" i="1" dirty="0"/>
              <a:t>k</a:t>
            </a:r>
            <a:r>
              <a:rPr lang="en-US" altLang="zh-CN" sz="2400" dirty="0"/>
              <a:t>. </a:t>
            </a:r>
            <a:endParaRPr lang="en-US" altLang="zh-CN" sz="2400" dirty="0" smtClean="0"/>
          </a:p>
          <a:p>
            <a:pPr marL="82550" indent="0" algn="ctr">
              <a:buNone/>
            </a:pPr>
            <a:r>
              <a:rPr lang="en-US" altLang="zh-CN" sz="2400" dirty="0" smtClean="0"/>
              <a:t>Alice → </a:t>
            </a:r>
            <a:r>
              <a:rPr lang="en-US" altLang="zh-CN" sz="2400" i="1" dirty="0"/>
              <a:t>m</a:t>
            </a:r>
            <a:r>
              <a:rPr lang="en-US" altLang="zh-CN" sz="2400" dirty="0" smtClean="0"/>
              <a:t>||</a:t>
            </a:r>
            <a:r>
              <a:rPr lang="en-US" altLang="zh-CN" sz="2400" dirty="0"/>
              <a:t>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a:t>) </a:t>
            </a:r>
            <a:r>
              <a:rPr lang="en-US" altLang="zh-CN" sz="2400" dirty="0" smtClean="0"/>
              <a:t>→ </a:t>
            </a:r>
            <a:r>
              <a:rPr lang="en-US" altLang="zh-CN" sz="2400" dirty="0"/>
              <a:t>Bob </a:t>
            </a:r>
            <a:endParaRPr lang="en-US" altLang="zh-CN" sz="2400" dirty="0" smtClean="0"/>
          </a:p>
          <a:p>
            <a:r>
              <a:rPr lang="en-US" altLang="zh-CN" sz="2400" dirty="0" smtClean="0"/>
              <a:t>When </a:t>
            </a:r>
            <a:r>
              <a:rPr lang="en-US" altLang="zh-CN" sz="2400" dirty="0"/>
              <a:t>receiving the data </a:t>
            </a:r>
            <a:r>
              <a:rPr lang="en-US" altLang="zh-CN" sz="2400" i="1" dirty="0"/>
              <a:t>c</a:t>
            </a:r>
            <a:r>
              <a:rPr lang="en-US" altLang="zh-CN" sz="2400" dirty="0"/>
              <a:t>, Bob partitions </a:t>
            </a:r>
            <a:r>
              <a:rPr lang="en-US" altLang="zh-CN" sz="2400" i="1" dirty="0"/>
              <a:t>c</a:t>
            </a:r>
            <a:r>
              <a:rPr lang="en-US" altLang="zh-CN" sz="2400" dirty="0"/>
              <a:t> into </a:t>
            </a:r>
            <a:r>
              <a:rPr lang="en-US" altLang="zh-CN" sz="2400" i="1" dirty="0"/>
              <a:t>c1</a:t>
            </a:r>
            <a:r>
              <a:rPr lang="en-US" altLang="zh-CN" sz="2400" dirty="0"/>
              <a:t>||</a:t>
            </a:r>
            <a:r>
              <a:rPr lang="en-US" altLang="zh-CN" sz="2400" i="1" dirty="0"/>
              <a:t>c2</a:t>
            </a:r>
            <a:r>
              <a:rPr lang="en-US" altLang="zh-CN" sz="2400" dirty="0"/>
              <a:t>, where </a:t>
            </a:r>
            <a:r>
              <a:rPr lang="en-US" altLang="zh-CN" sz="2400" i="1" dirty="0"/>
              <a:t>c2</a:t>
            </a:r>
            <a:r>
              <a:rPr lang="en-US" altLang="zh-CN" sz="2400" dirty="0"/>
              <a:t> has the same length as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a:t>). Bob then computes </a:t>
            </a:r>
            <a:r>
              <a:rPr lang="en-US" altLang="zh-CN" sz="2400" i="1" dirty="0"/>
              <a:t>h</a:t>
            </a:r>
            <a:r>
              <a:rPr lang="en-US" altLang="zh-CN" sz="2400" i="1" baseline="-25000" dirty="0"/>
              <a:t>k</a:t>
            </a:r>
            <a:r>
              <a:rPr lang="en-US" altLang="zh-CN" sz="2400" dirty="0" smtClean="0"/>
              <a:t>(</a:t>
            </a:r>
            <a:r>
              <a:rPr lang="en-US" altLang="zh-CN" sz="2400" i="1" dirty="0" smtClean="0"/>
              <a:t>c1</a:t>
            </a:r>
            <a:r>
              <a:rPr lang="en-US" altLang="zh-CN" sz="2400" dirty="0"/>
              <a:t>) and compares it with </a:t>
            </a:r>
            <a:r>
              <a:rPr lang="en-US" altLang="zh-CN" sz="2400" i="1" dirty="0"/>
              <a:t>c2</a:t>
            </a:r>
            <a:r>
              <a:rPr lang="en-US" altLang="zh-CN" sz="2400" dirty="0"/>
              <a:t>. </a:t>
            </a:r>
            <a:endParaRPr lang="en-US" altLang="zh-CN" sz="2400" dirty="0" smtClean="0"/>
          </a:p>
          <a:p>
            <a:endParaRPr lang="en-US" altLang="zh-CN" sz="2400" dirty="0"/>
          </a:p>
          <a:p>
            <a:r>
              <a:rPr lang="en-US" altLang="zh-CN" sz="2400" b="1" dirty="0" smtClean="0"/>
              <a:t>Conclusion</a:t>
            </a:r>
            <a:r>
              <a:rPr lang="en-US" altLang="zh-CN" sz="2400" dirty="0"/>
              <a:t>: It provides a certain degree of authentication of both sender and message, but no confidentiality.</a:t>
            </a:r>
            <a:endParaRPr lang="zh-CN" altLang="en-US" sz="2400" dirty="0"/>
          </a:p>
        </p:txBody>
      </p:sp>
    </p:spTree>
    <p:extLst>
      <p:ext uri="{BB962C8B-B14F-4D97-AF65-F5344CB8AC3E}">
        <p14:creationId xmlns:p14="http://schemas.microsoft.com/office/powerpoint/2010/main" val="835544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without Confidentiality</a:t>
            </a:r>
            <a:endParaRPr lang="zh-CN" altLang="en-US" sz="3200" dirty="0"/>
          </a:p>
        </p:txBody>
      </p:sp>
      <p:sp>
        <p:nvSpPr>
          <p:cNvPr id="3" name="内容占位符 2"/>
          <p:cNvSpPr>
            <a:spLocks noGrp="1"/>
          </p:cNvSpPr>
          <p:nvPr>
            <p:ph idx="1"/>
          </p:nvPr>
        </p:nvSpPr>
        <p:spPr/>
        <p:txBody>
          <a:bodyPr/>
          <a:lstStyle/>
          <a:p>
            <a:r>
              <a:rPr lang="en-US" altLang="zh-CN" sz="2400" b="1" dirty="0" smtClean="0"/>
              <a:t>Attacking the protocol</a:t>
            </a:r>
            <a:r>
              <a:rPr lang="en-US" altLang="zh-CN" sz="2400" dirty="0" smtClean="0"/>
              <a:t>: Observing </a:t>
            </a:r>
            <a:r>
              <a:rPr lang="en-US" altLang="zh-CN" sz="2400" i="1" dirty="0" smtClean="0"/>
              <a:t>m</a:t>
            </a:r>
            <a:r>
              <a:rPr lang="en-US" altLang="zh-CN" sz="2400" dirty="0" smtClean="0"/>
              <a:t>||</a:t>
            </a:r>
            <a:r>
              <a:rPr lang="en-US" altLang="zh-CN" sz="2400" i="1" dirty="0" smtClean="0"/>
              <a:t>h</a:t>
            </a:r>
            <a:r>
              <a:rPr lang="en-US" altLang="zh-CN" sz="2400" i="1" baseline="-25000" dirty="0" smtClean="0"/>
              <a:t>k</a:t>
            </a:r>
            <a:r>
              <a:rPr lang="en-US" altLang="zh-CN" sz="2400" dirty="0" smtClean="0"/>
              <a:t>(</a:t>
            </a:r>
            <a:r>
              <a:rPr lang="en-US" altLang="zh-CN" sz="2400" i="1" dirty="0" smtClean="0"/>
              <a:t>m</a:t>
            </a:r>
            <a:r>
              <a:rPr lang="en-US" altLang="zh-CN" sz="2400" dirty="0" smtClean="0"/>
              <a:t>), a third party tries to find another message </a:t>
            </a:r>
            <a:r>
              <a:rPr lang="en-US" altLang="zh-CN" sz="2400" i="1" dirty="0" smtClean="0"/>
              <a:t>m</a:t>
            </a:r>
            <a:r>
              <a:rPr lang="en-US" altLang="zh-CN" sz="2400" dirty="0" smtClean="0"/>
              <a:t>′ such that </a:t>
            </a:r>
            <a:r>
              <a:rPr lang="en-US" altLang="zh-CN" sz="2400" i="1" dirty="0"/>
              <a:t>h</a:t>
            </a:r>
            <a:r>
              <a:rPr lang="en-US" altLang="zh-CN" sz="2400" i="1" baseline="-25000" dirty="0"/>
              <a:t>k </a:t>
            </a:r>
            <a:r>
              <a:rPr lang="en-US" altLang="zh-CN" sz="2400" dirty="0" smtClean="0"/>
              <a:t>(</a:t>
            </a:r>
            <a:r>
              <a:rPr lang="en-US" altLang="zh-CN" sz="2400" i="1" dirty="0" smtClean="0"/>
              <a:t>m</a:t>
            </a:r>
            <a:r>
              <a:rPr lang="en-US" altLang="zh-CN" sz="2400" dirty="0" smtClean="0"/>
              <a:t>) </a:t>
            </a:r>
            <a:r>
              <a:rPr lang="en-US" altLang="zh-CN" sz="2400" dirty="0"/>
              <a:t>=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smtClean="0"/>
              <a:t>′). If this is possible, he can replace </a:t>
            </a:r>
            <a:r>
              <a:rPr lang="en-US" altLang="zh-CN" sz="2400" i="1" dirty="0" smtClean="0"/>
              <a:t>m</a:t>
            </a:r>
            <a:r>
              <a:rPr lang="en-US" altLang="zh-CN" sz="2400" dirty="0" smtClean="0"/>
              <a:t>||</a:t>
            </a:r>
            <a:r>
              <a:rPr lang="en-US" altLang="zh-CN" sz="2400" i="1" dirty="0"/>
              <a:t>h</a:t>
            </a:r>
            <a:r>
              <a:rPr lang="en-US" altLang="zh-CN" sz="2400" i="1" baseline="-25000" dirty="0"/>
              <a:t>k </a:t>
            </a:r>
            <a:r>
              <a:rPr lang="en-US" altLang="zh-CN" sz="2400" dirty="0" smtClean="0"/>
              <a:t>(</a:t>
            </a:r>
            <a:r>
              <a:rPr lang="en-US" altLang="zh-CN" sz="2400" i="1" dirty="0" smtClean="0"/>
              <a:t>m</a:t>
            </a:r>
            <a:r>
              <a:rPr lang="en-US" altLang="zh-CN" sz="2400" dirty="0" smtClean="0"/>
              <a:t>) with </a:t>
            </a:r>
            <a:r>
              <a:rPr lang="en-US" altLang="zh-CN" sz="2400" i="1" dirty="0" smtClean="0"/>
              <a:t>m</a:t>
            </a:r>
            <a:r>
              <a:rPr lang="en-US" altLang="zh-CN" sz="2400" dirty="0" smtClean="0"/>
              <a:t>′||</a:t>
            </a:r>
            <a:r>
              <a:rPr lang="en-US" altLang="zh-CN" sz="2400" i="1" dirty="0"/>
              <a:t>h</a:t>
            </a:r>
            <a:r>
              <a:rPr lang="en-US" altLang="zh-CN" sz="2400" i="1" baseline="-25000" dirty="0"/>
              <a:t>k </a:t>
            </a:r>
            <a:r>
              <a:rPr lang="en-US" altLang="zh-CN" sz="2400" dirty="0" smtClean="0"/>
              <a:t>(</a:t>
            </a:r>
            <a:r>
              <a:rPr lang="en-US" altLang="zh-CN" sz="2400" i="1" dirty="0" smtClean="0"/>
              <a:t>m</a:t>
            </a:r>
            <a:r>
              <a:rPr lang="en-US" altLang="zh-CN" sz="2400" dirty="0" smtClean="0"/>
              <a:t>′). </a:t>
            </a:r>
          </a:p>
          <a:p>
            <a:endParaRPr lang="en-US" altLang="zh-CN" sz="2400" dirty="0"/>
          </a:p>
          <a:p>
            <a:r>
              <a:rPr lang="en-US" altLang="zh-CN" sz="2400" b="1" dirty="0" smtClean="0"/>
              <a:t>Question</a:t>
            </a:r>
            <a:r>
              <a:rPr lang="en-US" altLang="zh-CN" sz="2400" dirty="0" smtClean="0"/>
              <a:t>: How can an adversary find such an </a:t>
            </a:r>
            <a:r>
              <a:rPr lang="en-US" altLang="zh-CN" sz="2400" i="1" dirty="0" smtClean="0"/>
              <a:t>m</a:t>
            </a:r>
            <a:r>
              <a:rPr lang="en-US" altLang="zh-CN" sz="2400" dirty="0" smtClean="0"/>
              <a:t>′? </a:t>
            </a:r>
            <a:r>
              <a:rPr lang="en-US" altLang="zh-CN" sz="2400" b="1" dirty="0" smtClean="0"/>
              <a:t>Method</a:t>
            </a:r>
            <a:r>
              <a:rPr lang="en-US" altLang="zh-CN" sz="2400" dirty="0" smtClean="0"/>
              <a:t> : He randomly picks up an m′ and expects </a:t>
            </a:r>
            <a:r>
              <a:rPr lang="en-US" altLang="zh-CN" sz="2400" i="1" dirty="0"/>
              <a:t>h</a:t>
            </a:r>
            <a:r>
              <a:rPr lang="en-US" altLang="zh-CN" sz="2400" i="1" baseline="-25000" dirty="0"/>
              <a:t>k </a:t>
            </a:r>
            <a:r>
              <a:rPr lang="en-US" altLang="zh-CN" sz="2400" dirty="0" smtClean="0"/>
              <a:t>(m) = </a:t>
            </a:r>
            <a:r>
              <a:rPr lang="en-US" altLang="zh-CN" sz="2400" i="1" dirty="0"/>
              <a:t>h</a:t>
            </a:r>
            <a:r>
              <a:rPr lang="en-US" altLang="zh-CN" sz="2400" i="1" baseline="-25000" dirty="0"/>
              <a:t>k </a:t>
            </a:r>
            <a:r>
              <a:rPr lang="en-US" altLang="zh-CN" sz="2400" dirty="0" smtClean="0"/>
              <a:t>(m′). </a:t>
            </a:r>
          </a:p>
          <a:p>
            <a:endParaRPr lang="en-US" altLang="zh-CN" sz="2400" dirty="0"/>
          </a:p>
          <a:p>
            <a:r>
              <a:rPr lang="en-US" altLang="zh-CN" sz="2400" b="1" dirty="0" smtClean="0"/>
              <a:t>Question</a:t>
            </a:r>
            <a:r>
              <a:rPr lang="en-US" altLang="zh-CN" sz="2400" dirty="0" smtClean="0"/>
              <a:t>: How should the keyed hash function </a:t>
            </a:r>
            <a:r>
              <a:rPr lang="en-US" altLang="zh-CN" sz="2400" i="1" dirty="0"/>
              <a:t>h</a:t>
            </a:r>
            <a:r>
              <a:rPr lang="en-US" altLang="zh-CN" sz="2400" i="1" baseline="-25000" dirty="0"/>
              <a:t>k</a:t>
            </a:r>
            <a:r>
              <a:rPr lang="en-US" altLang="zh-CN" sz="2400" dirty="0" smtClean="0"/>
              <a:t> be designed so that this attack works with little chance?</a:t>
            </a:r>
            <a:endParaRPr lang="zh-CN" altLang="en-US" sz="2400" dirty="0"/>
          </a:p>
        </p:txBody>
      </p:sp>
    </p:spTree>
    <p:extLst>
      <p:ext uri="{BB962C8B-B14F-4D97-AF65-F5344CB8AC3E}">
        <p14:creationId xmlns:p14="http://schemas.microsoft.com/office/powerpoint/2010/main" val="3163927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3200" dirty="0"/>
              <a:t>Authentication without Confidentiality</a:t>
            </a:r>
            <a:endParaRPr lang="zh-CN" altLang="en-US" sz="3200" dirty="0"/>
          </a:p>
        </p:txBody>
      </p:sp>
      <p:sp>
        <p:nvSpPr>
          <p:cNvPr id="3" name="内容占位符 2"/>
          <p:cNvSpPr>
            <a:spLocks noGrp="1"/>
          </p:cNvSpPr>
          <p:nvPr>
            <p:ph idx="1"/>
          </p:nvPr>
        </p:nvSpPr>
        <p:spPr/>
        <p:txBody>
          <a:bodyPr/>
          <a:lstStyle/>
          <a:p>
            <a:r>
              <a:rPr lang="en-US" altLang="zh-CN" sz="2400" b="1" dirty="0"/>
              <a:t>Basic security requirement </a:t>
            </a:r>
            <a:r>
              <a:rPr lang="en-US" altLang="zh-CN" sz="2400" dirty="0"/>
              <a:t>on </a:t>
            </a:r>
            <a:r>
              <a:rPr lang="en-US" altLang="zh-CN" sz="2400" i="1" dirty="0"/>
              <a:t>h</a:t>
            </a:r>
            <a:r>
              <a:rPr lang="en-US" altLang="zh-CN" sz="2400" i="1" baseline="-25000" dirty="0"/>
              <a:t>k </a:t>
            </a:r>
            <a:r>
              <a:rPr lang="en-US" altLang="zh-CN" sz="2400" dirty="0" smtClean="0"/>
              <a:t>: </a:t>
            </a:r>
            <a:r>
              <a:rPr lang="en-US" altLang="zh-CN" sz="2400" dirty="0"/>
              <a:t>With respect to the previous attack. If an opponent observes </a:t>
            </a:r>
            <a:r>
              <a:rPr lang="en-US" altLang="zh-CN" sz="2400" i="1" dirty="0"/>
              <a:t>m</a:t>
            </a:r>
            <a:r>
              <a:rPr lang="en-US" altLang="zh-CN" sz="2400" dirty="0"/>
              <a:t> and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a:t>), it should be computationally infeasible for the opponent to construct an </a:t>
            </a:r>
            <a:r>
              <a:rPr lang="en-US" altLang="zh-CN" sz="2400" i="1" dirty="0"/>
              <a:t>m</a:t>
            </a:r>
            <a:r>
              <a:rPr lang="en-US" altLang="zh-CN" sz="2400" dirty="0"/>
              <a:t>′ such that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a:t>′) = </a:t>
            </a:r>
            <a:r>
              <a:rPr lang="en-US" altLang="zh-CN" sz="2400" i="1" dirty="0"/>
              <a:t>h</a:t>
            </a:r>
            <a:r>
              <a:rPr lang="en-US" altLang="zh-CN" sz="2400" i="1" baseline="-25000" dirty="0"/>
              <a:t>k</a:t>
            </a:r>
            <a:r>
              <a:rPr lang="en-US" altLang="zh-CN" sz="2400" dirty="0" smtClean="0"/>
              <a:t>(</a:t>
            </a:r>
            <a:r>
              <a:rPr lang="en-US" altLang="zh-CN" sz="2400" i="1" dirty="0" smtClean="0"/>
              <a:t>m</a:t>
            </a:r>
            <a:r>
              <a:rPr lang="en-US" altLang="zh-CN" sz="2400" dirty="0"/>
              <a:t>). </a:t>
            </a:r>
            <a:endParaRPr lang="en-US" altLang="zh-CN" sz="2400" dirty="0" smtClean="0"/>
          </a:p>
          <a:p>
            <a:endParaRPr lang="en-US" altLang="zh-CN" sz="2400" dirty="0"/>
          </a:p>
          <a:p>
            <a:r>
              <a:rPr lang="en-US" altLang="zh-CN" sz="2400" b="1" dirty="0" smtClean="0"/>
              <a:t>Question</a:t>
            </a:r>
            <a:r>
              <a:rPr lang="en-US" altLang="zh-CN" sz="2400" dirty="0"/>
              <a:t>: What does </a:t>
            </a:r>
            <a:r>
              <a:rPr lang="en-US" altLang="zh-CN" sz="2400" dirty="0" smtClean="0"/>
              <a:t>this </a:t>
            </a:r>
            <a:r>
              <a:rPr lang="en-US" altLang="zh-CN" sz="2400" dirty="0"/>
              <a:t>basic requirement imply</a:t>
            </a:r>
            <a:r>
              <a:rPr lang="en-US" altLang="zh-CN" sz="2400" dirty="0" smtClean="0"/>
              <a:t>?</a:t>
            </a:r>
          </a:p>
          <a:p>
            <a:pPr lvl="1"/>
            <a:r>
              <a:rPr lang="en-US" altLang="zh-CN" sz="2000" dirty="0"/>
              <a:t>The size of the MAC </a:t>
            </a:r>
            <a:r>
              <a:rPr lang="en-US" altLang="zh-CN" sz="2000" i="1" dirty="0"/>
              <a:t>h</a:t>
            </a:r>
            <a:r>
              <a:rPr lang="en-US" altLang="zh-CN" sz="2000" i="1" baseline="-25000" dirty="0"/>
              <a:t>k </a:t>
            </a:r>
            <a:r>
              <a:rPr lang="en-US" altLang="zh-CN" sz="2000" dirty="0" smtClean="0"/>
              <a:t>(</a:t>
            </a:r>
            <a:r>
              <a:rPr lang="en-US" altLang="zh-CN" sz="2000" dirty="0"/>
              <a:t>x) should be ≥ 256 bits. </a:t>
            </a:r>
            <a:endParaRPr lang="en-US" altLang="zh-CN" sz="2000" dirty="0" smtClean="0"/>
          </a:p>
          <a:p>
            <a:pPr lvl="1"/>
            <a:r>
              <a:rPr lang="en-US" altLang="zh-CN" sz="2000" i="1" dirty="0"/>
              <a:t>h</a:t>
            </a:r>
            <a:r>
              <a:rPr lang="en-US" altLang="zh-CN" sz="2000" i="1" baseline="-25000" dirty="0"/>
              <a:t>k</a:t>
            </a:r>
            <a:r>
              <a:rPr lang="en-US" altLang="zh-CN" sz="2000" dirty="0" smtClean="0"/>
              <a:t>(m</a:t>
            </a:r>
            <a:r>
              <a:rPr lang="en-US" altLang="zh-CN" sz="2000" dirty="0"/>
              <a:t>) should be </a:t>
            </a:r>
            <a:r>
              <a:rPr lang="en-US" altLang="zh-CN" sz="2000" dirty="0" smtClean="0"/>
              <a:t>uniformly </a:t>
            </a:r>
            <a:r>
              <a:rPr lang="en-US" altLang="zh-CN" sz="2000" dirty="0"/>
              <a:t>distributed in the sense that for randomly chosen messages, </a:t>
            </a:r>
            <a:r>
              <a:rPr lang="en-US" altLang="zh-CN" sz="2000" i="1" dirty="0"/>
              <a:t>m</a:t>
            </a:r>
            <a:r>
              <a:rPr lang="en-US" altLang="zh-CN" sz="2000" dirty="0"/>
              <a:t> and </a:t>
            </a:r>
            <a:r>
              <a:rPr lang="en-US" altLang="zh-CN" sz="2000" i="1" dirty="0"/>
              <a:t>m</a:t>
            </a:r>
            <a:r>
              <a:rPr lang="en-US" altLang="zh-CN" sz="2000" dirty="0"/>
              <a:t>′, the probability that </a:t>
            </a:r>
            <a:r>
              <a:rPr lang="en-US" altLang="zh-CN" sz="2000" dirty="0" smtClean="0"/>
              <a:t>      </a:t>
            </a:r>
            <a:r>
              <a:rPr lang="en-US" altLang="zh-CN" sz="2000" i="1" dirty="0" smtClean="0"/>
              <a:t>h</a:t>
            </a:r>
            <a:r>
              <a:rPr lang="en-US" altLang="zh-CN" sz="2000" i="1" baseline="-25000" dirty="0" smtClean="0"/>
              <a:t>k </a:t>
            </a:r>
            <a:r>
              <a:rPr lang="en-US" altLang="zh-CN" sz="2000" dirty="0" smtClean="0"/>
              <a:t>(</a:t>
            </a:r>
            <a:r>
              <a:rPr lang="en-US" altLang="zh-CN" sz="2000" dirty="0"/>
              <a:t>m) = </a:t>
            </a:r>
            <a:r>
              <a:rPr lang="en-US" altLang="zh-CN" sz="2000" i="1" dirty="0"/>
              <a:t>h</a:t>
            </a:r>
            <a:r>
              <a:rPr lang="en-US" altLang="zh-CN" sz="2000" i="1" baseline="-25000" dirty="0"/>
              <a:t>k </a:t>
            </a:r>
            <a:r>
              <a:rPr lang="en-US" altLang="zh-CN" sz="2000" dirty="0" smtClean="0"/>
              <a:t>(</a:t>
            </a:r>
            <a:r>
              <a:rPr lang="en-US" altLang="zh-CN" sz="2000" dirty="0"/>
              <a:t>m′) is 2</a:t>
            </a:r>
            <a:r>
              <a:rPr lang="en-US" altLang="zh-CN" sz="2000" baseline="30000" dirty="0"/>
              <a:t>−n</a:t>
            </a:r>
            <a:r>
              <a:rPr lang="en-US" altLang="zh-CN" sz="2000" dirty="0"/>
              <a:t>, where </a:t>
            </a:r>
            <a:r>
              <a:rPr lang="en-US" altLang="zh-CN" sz="2000" i="1" dirty="0"/>
              <a:t>n</a:t>
            </a:r>
            <a:r>
              <a:rPr lang="en-US" altLang="zh-CN" sz="2000" dirty="0"/>
              <a:t> is the number of bits in the MAC.</a:t>
            </a:r>
            <a:endParaRPr lang="zh-CN" altLang="en-US" sz="2000" dirty="0"/>
          </a:p>
        </p:txBody>
      </p:sp>
    </p:spTree>
    <p:extLst>
      <p:ext uri="{BB962C8B-B14F-4D97-AF65-F5344CB8AC3E}">
        <p14:creationId xmlns:p14="http://schemas.microsoft.com/office/powerpoint/2010/main" val="11171453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8888" y="836712"/>
            <a:ext cx="7210425" cy="1143000"/>
          </a:xfrm>
        </p:spPr>
        <p:txBody>
          <a:bodyPr>
            <a:normAutofit/>
          </a:bodyPr>
          <a:lstStyle/>
          <a:p>
            <a:r>
              <a:rPr lang="en-US" altLang="zh-CN" sz="3200" dirty="0"/>
              <a:t>Authentication </a:t>
            </a:r>
            <a:r>
              <a:rPr lang="en-US" altLang="zh-CN" sz="3200" dirty="0" smtClean="0"/>
              <a:t>with </a:t>
            </a:r>
            <a:r>
              <a:rPr lang="en-US" altLang="zh-CN" sz="3200" dirty="0"/>
              <a:t>Confidentiality</a:t>
            </a:r>
            <a:endParaRPr lang="zh-CN" altLang="en-US" sz="3200" dirty="0"/>
          </a:p>
        </p:txBody>
      </p:sp>
      <p:sp>
        <p:nvSpPr>
          <p:cNvPr id="3" name="内容占位符 2"/>
          <p:cNvSpPr>
            <a:spLocks noGrp="1"/>
          </p:cNvSpPr>
          <p:nvPr>
            <p:ph idx="1"/>
          </p:nvPr>
        </p:nvSpPr>
        <p:spPr/>
        <p:txBody>
          <a:bodyPr/>
          <a:lstStyle/>
          <a:p>
            <a:r>
              <a:rPr lang="en-US" altLang="zh-CN" sz="2400" b="1" dirty="0"/>
              <a:t>Protocol</a:t>
            </a:r>
            <a:r>
              <a:rPr lang="en-US" altLang="zh-CN" sz="2400" dirty="0"/>
              <a:t>: Let </a:t>
            </a:r>
            <a:r>
              <a:rPr lang="en-US" altLang="zh-CN" sz="2400" i="1" dirty="0"/>
              <a:t>h</a:t>
            </a:r>
            <a:r>
              <a:rPr lang="en-US" altLang="zh-CN" sz="2400" i="1" baseline="-25000" dirty="0"/>
              <a:t>k</a:t>
            </a:r>
            <a:r>
              <a:rPr lang="en-US" altLang="zh-CN" sz="2400" dirty="0" smtClean="0"/>
              <a:t> </a:t>
            </a:r>
            <a:r>
              <a:rPr lang="en-US" altLang="zh-CN" sz="2400" dirty="0"/>
              <a:t>be a keyed hash function. Assume that Alice and Bob share a secret key </a:t>
            </a:r>
            <a:r>
              <a:rPr lang="en-US" altLang="zh-CN" sz="2400" i="1" dirty="0"/>
              <a:t>k1</a:t>
            </a:r>
            <a:r>
              <a:rPr lang="en-US" altLang="zh-CN" sz="2400" dirty="0"/>
              <a:t> for the keyed hash function and another one </a:t>
            </a:r>
            <a:r>
              <a:rPr lang="en-US" altLang="zh-CN" sz="2400" i="1" dirty="0"/>
              <a:t>k2</a:t>
            </a:r>
            <a:r>
              <a:rPr lang="en-US" altLang="zh-CN" sz="2400" dirty="0"/>
              <a:t> for a one-key cipher. No third party possesses </a:t>
            </a:r>
            <a:r>
              <a:rPr lang="en-US" altLang="zh-CN" sz="2400" i="1" dirty="0"/>
              <a:t>k1</a:t>
            </a:r>
            <a:r>
              <a:rPr lang="en-US" altLang="zh-CN" sz="2400" dirty="0"/>
              <a:t> or </a:t>
            </a:r>
            <a:r>
              <a:rPr lang="en-US" altLang="zh-CN" sz="2400" i="1" dirty="0"/>
              <a:t>k2</a:t>
            </a:r>
            <a:r>
              <a:rPr lang="en-US" altLang="zh-CN" sz="2400" dirty="0"/>
              <a:t>. </a:t>
            </a:r>
          </a:p>
          <a:p>
            <a:pPr marL="82550" indent="0" algn="ctr">
              <a:buNone/>
            </a:pPr>
            <a:r>
              <a:rPr lang="en-US" altLang="zh-CN" sz="2400" dirty="0" smtClean="0"/>
              <a:t>Alice → </a:t>
            </a:r>
            <a:r>
              <a:rPr lang="en-US" altLang="zh-CN" sz="2400" i="1" dirty="0"/>
              <a:t>E</a:t>
            </a:r>
            <a:r>
              <a:rPr lang="en-US" altLang="zh-CN" sz="2400" i="1" baseline="-25000" dirty="0"/>
              <a:t>k2</a:t>
            </a:r>
            <a:r>
              <a:rPr lang="en-US" altLang="zh-CN" sz="2400" dirty="0"/>
              <a:t> [</a:t>
            </a:r>
            <a:r>
              <a:rPr lang="en-US" altLang="zh-CN" sz="2400" i="1" dirty="0"/>
              <a:t>m</a:t>
            </a:r>
            <a:r>
              <a:rPr lang="en-US" altLang="zh-CN" sz="2400" dirty="0"/>
              <a:t>||</a:t>
            </a:r>
            <a:r>
              <a:rPr lang="en-US" altLang="zh-CN" sz="2400" i="1" dirty="0"/>
              <a:t>h</a:t>
            </a:r>
            <a:r>
              <a:rPr lang="en-US" altLang="zh-CN" sz="2400" i="1" baseline="-25000" dirty="0"/>
              <a:t>k1</a:t>
            </a:r>
            <a:r>
              <a:rPr lang="en-US" altLang="zh-CN" sz="2400" dirty="0"/>
              <a:t> (</a:t>
            </a:r>
            <a:r>
              <a:rPr lang="en-US" altLang="zh-CN" sz="2400" i="1" dirty="0"/>
              <a:t>m</a:t>
            </a:r>
            <a:r>
              <a:rPr lang="en-US" altLang="zh-CN" sz="2400" dirty="0"/>
              <a:t>)] </a:t>
            </a:r>
            <a:r>
              <a:rPr lang="en-US" altLang="zh-CN" sz="2400" dirty="0" smtClean="0"/>
              <a:t>→ </a:t>
            </a:r>
            <a:r>
              <a:rPr lang="en-US" altLang="zh-CN" sz="2400" dirty="0"/>
              <a:t>Bob </a:t>
            </a:r>
            <a:endParaRPr lang="en-US" altLang="zh-CN" sz="2400" dirty="0" smtClean="0"/>
          </a:p>
          <a:p>
            <a:r>
              <a:rPr lang="en-US" altLang="zh-CN" sz="2400" dirty="0" smtClean="0"/>
              <a:t>Bob </a:t>
            </a:r>
            <a:r>
              <a:rPr lang="en-US" altLang="zh-CN" sz="2400" dirty="0"/>
              <a:t>verifies both the sender and message following the same procedure after decryption the data. </a:t>
            </a:r>
            <a:endParaRPr lang="en-US" altLang="zh-CN" sz="2400" dirty="0" smtClean="0"/>
          </a:p>
          <a:p>
            <a:endParaRPr lang="en-US" altLang="zh-CN" sz="2400" dirty="0"/>
          </a:p>
          <a:p>
            <a:r>
              <a:rPr lang="en-US" altLang="zh-CN" sz="2400" b="1" dirty="0" smtClean="0"/>
              <a:t>Conclusion</a:t>
            </a:r>
            <a:r>
              <a:rPr lang="en-US" altLang="zh-CN" sz="2400" dirty="0"/>
              <a:t>: It provides a certain degree of authentication of both sender and message, and also confidentiality.</a:t>
            </a:r>
            <a:endParaRPr lang="zh-CN" altLang="en-US" sz="2400" dirty="0"/>
          </a:p>
        </p:txBody>
      </p:sp>
    </p:spTree>
    <p:extLst>
      <p:ext uri="{BB962C8B-B14F-4D97-AF65-F5344CB8AC3E}">
        <p14:creationId xmlns:p14="http://schemas.microsoft.com/office/powerpoint/2010/main" val="4510181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Authentication with Confidentiality</a:t>
            </a:r>
            <a:endParaRPr lang="zh-CN" altLang="en-US" sz="3200" dirty="0"/>
          </a:p>
        </p:txBody>
      </p:sp>
      <p:sp>
        <p:nvSpPr>
          <p:cNvPr id="3" name="内容占位符 2"/>
          <p:cNvSpPr>
            <a:spLocks noGrp="1"/>
          </p:cNvSpPr>
          <p:nvPr>
            <p:ph idx="1"/>
          </p:nvPr>
        </p:nvSpPr>
        <p:spPr/>
        <p:txBody>
          <a:bodyPr/>
          <a:lstStyle/>
          <a:p>
            <a:r>
              <a:rPr lang="en-US" altLang="zh-CN" sz="2400" b="1" dirty="0"/>
              <a:t>Protocol</a:t>
            </a:r>
            <a:r>
              <a:rPr lang="en-US" altLang="zh-CN" sz="2400" dirty="0"/>
              <a:t>: Let </a:t>
            </a:r>
            <a:r>
              <a:rPr lang="en-US" altLang="zh-CN" sz="2400" i="1" dirty="0"/>
              <a:t>h</a:t>
            </a:r>
            <a:r>
              <a:rPr lang="en-US" altLang="zh-CN" sz="2400" i="1" baseline="-25000" dirty="0"/>
              <a:t>k</a:t>
            </a:r>
            <a:r>
              <a:rPr lang="en-US" altLang="zh-CN" sz="2400" dirty="0" smtClean="0"/>
              <a:t> </a:t>
            </a:r>
            <a:r>
              <a:rPr lang="en-US" altLang="zh-CN" sz="2400" dirty="0"/>
              <a:t>be a keyed hash function. Assume that Alice and Bob share a secret key </a:t>
            </a:r>
            <a:r>
              <a:rPr lang="en-US" altLang="zh-CN" sz="2400" i="1" dirty="0"/>
              <a:t>k1</a:t>
            </a:r>
            <a:r>
              <a:rPr lang="en-US" altLang="zh-CN" sz="2400" dirty="0"/>
              <a:t> for the keyed hash function and another one </a:t>
            </a:r>
            <a:r>
              <a:rPr lang="en-US" altLang="zh-CN" sz="2400" i="1" dirty="0"/>
              <a:t>k2</a:t>
            </a:r>
            <a:r>
              <a:rPr lang="en-US" altLang="zh-CN" sz="2400" dirty="0"/>
              <a:t> for a one-key cipher. No third party possesses </a:t>
            </a:r>
            <a:r>
              <a:rPr lang="en-US" altLang="zh-CN" sz="2400" i="1" dirty="0"/>
              <a:t>k1</a:t>
            </a:r>
            <a:r>
              <a:rPr lang="en-US" altLang="zh-CN" sz="2400" dirty="0"/>
              <a:t> or </a:t>
            </a:r>
            <a:r>
              <a:rPr lang="en-US" altLang="zh-CN" sz="2400" i="1" dirty="0"/>
              <a:t>k2</a:t>
            </a:r>
            <a:r>
              <a:rPr lang="en-US" altLang="zh-CN" sz="2400" dirty="0"/>
              <a:t>. </a:t>
            </a:r>
            <a:endParaRPr lang="en-US" altLang="zh-CN" sz="2400" dirty="0" smtClean="0"/>
          </a:p>
          <a:p>
            <a:pPr marL="82550" indent="0" algn="ctr">
              <a:buNone/>
            </a:pPr>
            <a:r>
              <a:rPr lang="en-US" altLang="zh-CN" sz="2400" dirty="0" smtClean="0"/>
              <a:t>Alice → </a:t>
            </a:r>
            <a:r>
              <a:rPr lang="en-US" altLang="zh-CN" sz="2400" i="1" dirty="0"/>
              <a:t>E</a:t>
            </a:r>
            <a:r>
              <a:rPr lang="en-US" altLang="zh-CN" sz="2400" i="1" baseline="-25000" dirty="0"/>
              <a:t>k2</a:t>
            </a:r>
            <a:r>
              <a:rPr lang="en-US" altLang="zh-CN" sz="2400" i="1" dirty="0"/>
              <a:t> </a:t>
            </a:r>
            <a:r>
              <a:rPr lang="en-US" altLang="zh-CN" sz="2400" dirty="0"/>
              <a:t>(</a:t>
            </a:r>
            <a:r>
              <a:rPr lang="en-US" altLang="zh-CN" sz="2400" i="1" dirty="0"/>
              <a:t>m</a:t>
            </a:r>
            <a:r>
              <a:rPr lang="en-US" altLang="zh-CN" sz="2400" dirty="0"/>
              <a:t>)||</a:t>
            </a:r>
            <a:r>
              <a:rPr lang="en-US" altLang="zh-CN" sz="2400" i="1" dirty="0"/>
              <a:t>h</a:t>
            </a:r>
            <a:r>
              <a:rPr lang="en-US" altLang="zh-CN" sz="2400" i="1" baseline="-25000" dirty="0"/>
              <a:t>k1</a:t>
            </a:r>
            <a:r>
              <a:rPr lang="en-US" altLang="zh-CN" sz="2400" dirty="0"/>
              <a:t> [</a:t>
            </a:r>
            <a:r>
              <a:rPr lang="en-US" altLang="zh-CN" sz="2400" i="1" dirty="0"/>
              <a:t>E</a:t>
            </a:r>
            <a:r>
              <a:rPr lang="en-US" altLang="zh-CN" sz="2400" i="1" baseline="-25000" dirty="0"/>
              <a:t>k2</a:t>
            </a:r>
            <a:r>
              <a:rPr lang="en-US" altLang="zh-CN" sz="2400" dirty="0"/>
              <a:t> (</a:t>
            </a:r>
            <a:r>
              <a:rPr lang="en-US" altLang="zh-CN" sz="2400" i="1" dirty="0"/>
              <a:t>m</a:t>
            </a:r>
            <a:r>
              <a:rPr lang="en-US" altLang="zh-CN" sz="2400" dirty="0"/>
              <a:t>)] </a:t>
            </a:r>
            <a:r>
              <a:rPr lang="en-US" altLang="zh-CN" sz="2400" dirty="0" smtClean="0"/>
              <a:t>→ </a:t>
            </a:r>
            <a:r>
              <a:rPr lang="en-US" altLang="zh-CN" sz="2400" dirty="0"/>
              <a:t>Bob </a:t>
            </a:r>
            <a:endParaRPr lang="en-US" altLang="zh-CN" sz="2400" dirty="0" smtClean="0"/>
          </a:p>
          <a:p>
            <a:r>
              <a:rPr lang="en-US" altLang="zh-CN" sz="2400" dirty="0" smtClean="0"/>
              <a:t>Bob </a:t>
            </a:r>
            <a:r>
              <a:rPr lang="en-US" altLang="zh-CN" sz="2400" dirty="0"/>
              <a:t>verifies both the sender and message following a similar procedure. </a:t>
            </a:r>
            <a:endParaRPr lang="en-US" altLang="zh-CN" sz="2400" dirty="0" smtClean="0"/>
          </a:p>
          <a:p>
            <a:endParaRPr lang="en-US" altLang="zh-CN" sz="2400" dirty="0"/>
          </a:p>
          <a:p>
            <a:r>
              <a:rPr lang="en-US" altLang="zh-CN" sz="2400" b="1" dirty="0" smtClean="0"/>
              <a:t>Conclusion</a:t>
            </a:r>
            <a:r>
              <a:rPr lang="en-US" altLang="zh-CN" sz="2400" dirty="0"/>
              <a:t>: It provides a certain degree of authentication of both sender and message, and also confidentiality</a:t>
            </a:r>
            <a:endParaRPr lang="zh-CN" altLang="en-US" sz="2400" dirty="0"/>
          </a:p>
        </p:txBody>
      </p:sp>
    </p:spTree>
    <p:extLst>
      <p:ext uri="{BB962C8B-B14F-4D97-AF65-F5344CB8AC3E}">
        <p14:creationId xmlns:p14="http://schemas.microsoft.com/office/powerpoint/2010/main" val="3880683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Why to Use Message Authentication Codes</a:t>
            </a:r>
            <a:endParaRPr lang="zh-CN" altLang="en-US" sz="2800" dirty="0"/>
          </a:p>
        </p:txBody>
      </p:sp>
      <p:sp>
        <p:nvSpPr>
          <p:cNvPr id="3" name="内容占位符 2"/>
          <p:cNvSpPr>
            <a:spLocks noGrp="1"/>
          </p:cNvSpPr>
          <p:nvPr>
            <p:ph idx="1"/>
          </p:nvPr>
        </p:nvSpPr>
        <p:spPr/>
        <p:txBody>
          <a:bodyPr/>
          <a:lstStyle/>
          <a:p>
            <a:r>
              <a:rPr lang="en-US" altLang="zh-CN" sz="1800" b="1" dirty="0"/>
              <a:t>Recall</a:t>
            </a:r>
            <a:r>
              <a:rPr lang="en-US" altLang="zh-CN" sz="1800" dirty="0"/>
              <a:t>: Conventional encryption does provide authentication when messages have redundancy</a:t>
            </a:r>
            <a:r>
              <a:rPr lang="en-US" altLang="zh-CN" sz="1800" dirty="0" smtClean="0"/>
              <a:t>.</a:t>
            </a:r>
          </a:p>
          <a:p>
            <a:r>
              <a:rPr lang="en-US" altLang="zh-CN" sz="1800" b="1" dirty="0" smtClean="0"/>
              <a:t>Question</a:t>
            </a:r>
            <a:r>
              <a:rPr lang="en-US" altLang="zh-CN" sz="1800" dirty="0"/>
              <a:t>: Why should we use MACs? (We need to pay for using MACs.) </a:t>
            </a:r>
            <a:endParaRPr lang="en-US" altLang="zh-CN" sz="1800" dirty="0" smtClean="0"/>
          </a:p>
          <a:p>
            <a:pPr marL="82550" indent="0" algn="ctr">
              <a:buNone/>
            </a:pPr>
            <a:r>
              <a:rPr lang="en-US" altLang="zh-CN" sz="1800" dirty="0" smtClean="0"/>
              <a:t>Alice → </a:t>
            </a:r>
            <a:r>
              <a:rPr lang="en-US" altLang="zh-CN" sz="1800" i="1" dirty="0"/>
              <a:t>E</a:t>
            </a:r>
            <a:r>
              <a:rPr lang="en-US" altLang="zh-CN" sz="1800" i="1" baseline="-25000" dirty="0"/>
              <a:t>k2</a:t>
            </a:r>
            <a:r>
              <a:rPr lang="en-US" altLang="zh-CN" sz="1800" i="1" dirty="0"/>
              <a:t> </a:t>
            </a:r>
            <a:r>
              <a:rPr lang="en-US" altLang="zh-CN" sz="1800" dirty="0"/>
              <a:t>[</a:t>
            </a:r>
            <a:r>
              <a:rPr lang="en-US" altLang="zh-CN" sz="1800" i="1" dirty="0"/>
              <a:t>m</a:t>
            </a:r>
            <a:r>
              <a:rPr lang="en-US" altLang="zh-CN" sz="1800" dirty="0"/>
              <a:t>||</a:t>
            </a:r>
            <a:r>
              <a:rPr lang="en-US" altLang="zh-CN" sz="1800" i="1" dirty="0"/>
              <a:t>h</a:t>
            </a:r>
            <a:r>
              <a:rPr lang="en-US" altLang="zh-CN" sz="1800" i="1" baseline="-25000" dirty="0"/>
              <a:t>k1</a:t>
            </a:r>
            <a:r>
              <a:rPr lang="en-US" altLang="zh-CN" sz="1800" dirty="0"/>
              <a:t> (</a:t>
            </a:r>
            <a:r>
              <a:rPr lang="en-US" altLang="zh-CN" sz="1800" i="1" dirty="0"/>
              <a:t>m</a:t>
            </a:r>
            <a:r>
              <a:rPr lang="en-US" altLang="zh-CN" sz="1800" dirty="0"/>
              <a:t>)] </a:t>
            </a:r>
            <a:r>
              <a:rPr lang="en-US" altLang="zh-CN" sz="1800" dirty="0" smtClean="0"/>
              <a:t>→ Bob</a:t>
            </a:r>
            <a:endParaRPr lang="en-US" altLang="zh-CN" sz="1800" dirty="0"/>
          </a:p>
          <a:p>
            <a:r>
              <a:rPr lang="en-US" altLang="zh-CN" sz="1800" dirty="0"/>
              <a:t>Scenario 1: Encryption might be too expensive in certain applications due to time constraint. </a:t>
            </a:r>
            <a:endParaRPr lang="en-US" altLang="zh-CN" sz="1800" dirty="0" smtClean="0"/>
          </a:p>
          <a:p>
            <a:r>
              <a:rPr lang="en-US" altLang="zh-CN" sz="1800" dirty="0" smtClean="0"/>
              <a:t>Scenario 2: </a:t>
            </a:r>
            <a:r>
              <a:rPr lang="en-US" altLang="zh-CN" sz="1800" dirty="0"/>
              <a:t>For some applications, confidentiality is not a concern, but message authentication is important. For example, the Simple Network Management Protocol Version 3. </a:t>
            </a:r>
            <a:endParaRPr lang="en-US" altLang="zh-CN" sz="1800" dirty="0" smtClean="0"/>
          </a:p>
          <a:p>
            <a:r>
              <a:rPr lang="en-US" altLang="zh-CN" sz="1800" dirty="0" smtClean="0"/>
              <a:t>Scenario 3: </a:t>
            </a:r>
            <a:r>
              <a:rPr lang="en-US" altLang="zh-CN" sz="1800" dirty="0"/>
              <a:t>Separation of authentication and confidentiality functions affords architectural flexibility. For example, it may be desired to perform authentication at the application level, but to provide confidentiality at a lower level, such as the transport level.</a:t>
            </a:r>
            <a:endParaRPr lang="zh-CN" altLang="en-US" sz="1800" dirty="0"/>
          </a:p>
        </p:txBody>
      </p:sp>
    </p:spTree>
    <p:extLst>
      <p:ext uri="{BB962C8B-B14F-4D97-AF65-F5344CB8AC3E}">
        <p14:creationId xmlns:p14="http://schemas.microsoft.com/office/powerpoint/2010/main" val="2083622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1"/>
            <a:r>
              <a:rPr lang="en-US" altLang="zh-CN" sz="3600" dirty="0">
                <a:latin typeface="Times New Roman" panose="02020603050405020304" pitchFamily="18" charset="0"/>
                <a:cs typeface="Times New Roman" panose="02020603050405020304" pitchFamily="18" charset="0"/>
              </a:rPr>
              <a:t>Authentication</a:t>
            </a:r>
            <a:endParaRPr lang="en-US" altLang="zh-CN" sz="36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800" dirty="0"/>
              <a:t>Verify that the received message has not been </a:t>
            </a:r>
            <a:r>
              <a:rPr lang="en-US" altLang="zh-CN" sz="2800" dirty="0" smtClean="0"/>
              <a:t>altered</a:t>
            </a:r>
            <a:endParaRPr lang="en-US" altLang="zh-CN" sz="2800" dirty="0"/>
          </a:p>
          <a:p>
            <a:endParaRPr lang="en-US" altLang="zh-CN" sz="2800" dirty="0" smtClean="0"/>
          </a:p>
          <a:p>
            <a:r>
              <a:rPr lang="en-US" altLang="zh-CN" sz="2800" dirty="0" smtClean="0"/>
              <a:t>Verify </a:t>
            </a:r>
            <a:r>
              <a:rPr lang="en-US" altLang="zh-CN" sz="2800" dirty="0"/>
              <a:t>that the alleged sender is the real </a:t>
            </a:r>
            <a:r>
              <a:rPr lang="en-US" altLang="zh-CN" sz="2800" dirty="0" smtClean="0"/>
              <a:t>one</a:t>
            </a:r>
            <a:endParaRPr lang="en-US" altLang="zh-CN" sz="2800" dirty="0"/>
          </a:p>
          <a:p>
            <a:endParaRPr lang="en-US" altLang="zh-CN" sz="2800" dirty="0" smtClean="0"/>
          </a:p>
          <a:p>
            <a:r>
              <a:rPr lang="en-US" altLang="zh-CN" sz="2800" dirty="0" smtClean="0"/>
              <a:t>Verify </a:t>
            </a:r>
            <a:r>
              <a:rPr lang="en-US" altLang="zh-CN" sz="2800" dirty="0"/>
              <a:t>the timeliness of </a:t>
            </a:r>
            <a:r>
              <a:rPr lang="en-US" altLang="zh-CN" sz="2800" dirty="0" smtClean="0"/>
              <a:t>messages</a:t>
            </a:r>
            <a:endParaRPr lang="en-US" altLang="zh-CN" sz="2800" dirty="0"/>
          </a:p>
        </p:txBody>
      </p:sp>
    </p:spTree>
    <p:extLst>
      <p:ext uri="{BB962C8B-B14F-4D97-AF65-F5344CB8AC3E}">
        <p14:creationId xmlns:p14="http://schemas.microsoft.com/office/powerpoint/2010/main" val="24612321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Keyed Hash Functions using a Block Cipher</a:t>
            </a:r>
            <a:endParaRPr lang="zh-CN" altLang="en-US" sz="2800" dirty="0"/>
          </a:p>
        </p:txBody>
      </p:sp>
      <p:sp>
        <p:nvSpPr>
          <p:cNvPr id="3" name="内容占位符 2"/>
          <p:cNvSpPr>
            <a:spLocks noGrp="1"/>
          </p:cNvSpPr>
          <p:nvPr>
            <p:ph idx="1"/>
          </p:nvPr>
        </p:nvSpPr>
        <p:spPr/>
        <p:txBody>
          <a:bodyPr/>
          <a:lstStyle/>
          <a:p>
            <a:r>
              <a:rPr lang="en-US" altLang="zh-CN" sz="2000" b="1" dirty="0" smtClean="0"/>
              <a:t>Building </a:t>
            </a:r>
            <a:r>
              <a:rPr lang="en-US" altLang="zh-CN" sz="2000" b="1" dirty="0"/>
              <a:t>block</a:t>
            </a:r>
            <a:r>
              <a:rPr lang="en-US" altLang="zh-CN" sz="2000" dirty="0"/>
              <a:t>: Given a one-key block cipher (</a:t>
            </a:r>
            <a:r>
              <a:rPr lang="en-US" altLang="zh-CN" sz="2000" i="1" dirty="0"/>
              <a:t>M, C, K, E</a:t>
            </a:r>
            <a:r>
              <a:rPr lang="en-US" altLang="zh-CN" sz="2000" i="1" baseline="-25000" dirty="0"/>
              <a:t>k</a:t>
            </a:r>
            <a:r>
              <a:rPr lang="en-US" altLang="zh-CN" sz="2000" i="1" dirty="0"/>
              <a:t>, D</a:t>
            </a:r>
            <a:r>
              <a:rPr lang="en-US" altLang="zh-CN" sz="2000" i="1" baseline="-25000" dirty="0"/>
              <a:t>k</a:t>
            </a:r>
            <a:r>
              <a:rPr lang="en-US" altLang="zh-CN" sz="2000" dirty="0"/>
              <a:t>), where </a:t>
            </a:r>
            <a:r>
              <a:rPr lang="en-US" altLang="zh-CN" sz="2000" i="1" dirty="0"/>
              <a:t>E</a:t>
            </a:r>
            <a:r>
              <a:rPr lang="en-US" altLang="zh-CN" sz="2000" i="1" baseline="-25000" dirty="0"/>
              <a:t>k</a:t>
            </a:r>
            <a:r>
              <a:rPr lang="en-US" altLang="zh-CN" sz="2000" dirty="0"/>
              <a:t> maps a block of </a:t>
            </a:r>
            <a:r>
              <a:rPr lang="en-US" altLang="zh-CN" sz="2000" i="1" dirty="0"/>
              <a:t>n</a:t>
            </a:r>
            <a:r>
              <a:rPr lang="en-US" altLang="zh-CN" sz="2000" dirty="0"/>
              <a:t> bits into a block of </a:t>
            </a:r>
            <a:r>
              <a:rPr lang="en-US" altLang="zh-CN" sz="2000" i="1" dirty="0"/>
              <a:t>n</a:t>
            </a:r>
            <a:r>
              <a:rPr lang="en-US" altLang="zh-CN" sz="2000" dirty="0"/>
              <a:t> bits, and each key </a:t>
            </a:r>
            <a:r>
              <a:rPr lang="en-US" altLang="zh-CN" sz="2000" i="1" dirty="0"/>
              <a:t>k</a:t>
            </a:r>
            <a:r>
              <a:rPr lang="en-US" altLang="zh-CN" sz="2000" dirty="0"/>
              <a:t> has </a:t>
            </a:r>
            <a:r>
              <a:rPr lang="en-US" altLang="zh-CN" sz="2000" i="1" dirty="0"/>
              <a:t>l </a:t>
            </a:r>
            <a:r>
              <a:rPr lang="en-US" altLang="zh-CN" sz="2000" dirty="0" smtClean="0"/>
              <a:t>bits</a:t>
            </a:r>
            <a:endParaRPr lang="en-US" altLang="zh-CN" sz="2000" dirty="0"/>
          </a:p>
          <a:p>
            <a:r>
              <a:rPr lang="en-US" altLang="zh-CN" sz="2000" b="1" dirty="0"/>
              <a:t>Construction 1</a:t>
            </a:r>
            <a:r>
              <a:rPr lang="en-US" altLang="zh-CN" sz="2000" dirty="0"/>
              <a:t>: Given a message </a:t>
            </a:r>
            <a:r>
              <a:rPr lang="en-US" altLang="zh-CN" sz="2000" i="1" dirty="0"/>
              <a:t>m</a:t>
            </a:r>
            <a:r>
              <a:rPr lang="en-US" altLang="zh-CN" sz="2000" dirty="0"/>
              <a:t>, divide it into blocks of length </a:t>
            </a:r>
            <a:r>
              <a:rPr lang="en-US" altLang="zh-CN" sz="2000" i="1" dirty="0"/>
              <a:t>l</a:t>
            </a:r>
            <a:r>
              <a:rPr lang="en-US" altLang="zh-CN" sz="2000" dirty="0"/>
              <a:t>, </a:t>
            </a:r>
            <a:r>
              <a:rPr lang="en-US" altLang="zh-CN" sz="2000" i="1" dirty="0"/>
              <a:t>m</a:t>
            </a:r>
            <a:r>
              <a:rPr lang="en-US" altLang="zh-CN" sz="2000" dirty="0"/>
              <a:t> = </a:t>
            </a:r>
            <a:r>
              <a:rPr lang="en-US" altLang="zh-CN" sz="2000" i="1" dirty="0"/>
              <a:t>m1m2m3 · · · </a:t>
            </a:r>
            <a:r>
              <a:rPr lang="en-US" altLang="zh-CN" sz="2000" i="1" dirty="0" err="1"/>
              <a:t>mt</a:t>
            </a:r>
            <a:r>
              <a:rPr lang="en-US" altLang="zh-CN" sz="2000" i="1" dirty="0"/>
              <a:t> </a:t>
            </a:r>
          </a:p>
          <a:p>
            <a:pPr marL="82550" indent="0">
              <a:buNone/>
            </a:pPr>
            <a:r>
              <a:rPr lang="en-US" altLang="zh-CN" sz="2000" dirty="0"/>
              <a:t>The hash value </a:t>
            </a:r>
            <a:r>
              <a:rPr lang="en-US" altLang="zh-CN" sz="2000" i="1" dirty="0"/>
              <a:t>H</a:t>
            </a:r>
            <a:r>
              <a:rPr lang="en-US" altLang="zh-CN" sz="2000" dirty="0"/>
              <a:t> is computed as follows: </a:t>
            </a:r>
          </a:p>
          <a:p>
            <a:pPr marL="82550" indent="0">
              <a:buNone/>
            </a:pPr>
            <a:r>
              <a:rPr lang="en-US" altLang="zh-CN" sz="2000" i="1" dirty="0"/>
              <a:t>H</a:t>
            </a:r>
            <a:r>
              <a:rPr lang="en-US" altLang="zh-CN" sz="2000" i="1" baseline="-25000" dirty="0"/>
              <a:t>0</a:t>
            </a:r>
            <a:r>
              <a:rPr lang="en-US" altLang="zh-CN" sz="2000" dirty="0"/>
              <a:t> = </a:t>
            </a:r>
            <a:r>
              <a:rPr lang="en-US" altLang="zh-CN" sz="2000" i="1" dirty="0" smtClean="0"/>
              <a:t>E</a:t>
            </a:r>
            <a:r>
              <a:rPr lang="en-US" altLang="zh-CN" sz="2000" i="1" baseline="-25000" dirty="0" smtClean="0"/>
              <a:t>k</a:t>
            </a:r>
            <a:r>
              <a:rPr lang="en-US" altLang="zh-CN" sz="2000" dirty="0" smtClean="0"/>
              <a:t>(</a:t>
            </a:r>
            <a:r>
              <a:rPr lang="en-US" altLang="zh-CN" sz="2000" i="1" dirty="0" smtClean="0"/>
              <a:t>m1</a:t>
            </a:r>
            <a:r>
              <a:rPr lang="en-US" altLang="zh-CN" sz="2000" dirty="0"/>
              <a:t>) </a:t>
            </a:r>
          </a:p>
          <a:p>
            <a:pPr marL="82550" indent="0">
              <a:buNone/>
            </a:pPr>
            <a:r>
              <a:rPr lang="en-US" altLang="zh-CN" sz="2000" i="1" dirty="0"/>
              <a:t>H</a:t>
            </a:r>
            <a:r>
              <a:rPr lang="en-US" altLang="zh-CN" sz="2000" i="1" baseline="-25000" dirty="0"/>
              <a:t>i</a:t>
            </a:r>
            <a:r>
              <a:rPr lang="en-US" altLang="zh-CN" sz="2000" dirty="0"/>
              <a:t> = </a:t>
            </a:r>
            <a:r>
              <a:rPr lang="en-US" altLang="zh-CN" sz="2000" i="1" dirty="0" smtClean="0"/>
              <a:t>E</a:t>
            </a:r>
            <a:r>
              <a:rPr lang="en-US" altLang="zh-CN" sz="2000" i="1" baseline="-25000" dirty="0" smtClean="0"/>
              <a:t>k</a:t>
            </a:r>
            <a:r>
              <a:rPr lang="en-US" altLang="zh-CN" sz="2000" dirty="0" smtClean="0"/>
              <a:t> (</a:t>
            </a:r>
            <a:r>
              <a:rPr lang="en-US" altLang="zh-CN" sz="2000" i="1" dirty="0" smtClean="0"/>
              <a:t>mi</a:t>
            </a:r>
            <a:r>
              <a:rPr lang="zh-CN" altLang="en-US" sz="2000" dirty="0"/>
              <a:t>⊕</a:t>
            </a:r>
            <a:r>
              <a:rPr lang="en-US" altLang="zh-CN" sz="2000" i="1" dirty="0" smtClean="0"/>
              <a:t>H</a:t>
            </a:r>
            <a:r>
              <a:rPr lang="en-US" altLang="zh-CN" sz="2000" i="1" baseline="-25000" dirty="0" smtClean="0"/>
              <a:t>i</a:t>
            </a:r>
            <a:r>
              <a:rPr lang="en-US" altLang="zh-CN" sz="2000" i="1" baseline="-25000" dirty="0"/>
              <a:t>−1</a:t>
            </a:r>
            <a:r>
              <a:rPr lang="en-US" altLang="zh-CN" sz="2000" dirty="0"/>
              <a:t>)</a:t>
            </a:r>
          </a:p>
          <a:p>
            <a:pPr marL="82550" indent="0">
              <a:buNone/>
            </a:pPr>
            <a:r>
              <a:rPr lang="en-US" altLang="zh-CN" sz="2000" i="1" dirty="0"/>
              <a:t>H</a:t>
            </a:r>
            <a:r>
              <a:rPr lang="en-US" altLang="zh-CN" sz="2000" dirty="0"/>
              <a:t> = </a:t>
            </a:r>
            <a:r>
              <a:rPr lang="en-US" altLang="zh-CN" sz="2000" i="1" dirty="0"/>
              <a:t>H</a:t>
            </a:r>
            <a:r>
              <a:rPr lang="en-US" altLang="zh-CN" sz="2000" i="1" baseline="-25000" dirty="0"/>
              <a:t>t</a:t>
            </a:r>
            <a:r>
              <a:rPr lang="en-US" altLang="zh-CN" sz="2000" dirty="0"/>
              <a:t> </a:t>
            </a:r>
          </a:p>
          <a:p>
            <a:endParaRPr lang="en-US" altLang="zh-CN" sz="2000" b="1" dirty="0"/>
          </a:p>
          <a:p>
            <a:r>
              <a:rPr lang="en-US" altLang="zh-CN" sz="2000" b="1" dirty="0"/>
              <a:t>Comment</a:t>
            </a:r>
            <a:r>
              <a:rPr lang="en-US" altLang="zh-CN" sz="2000" dirty="0"/>
              <a:t>: If </a:t>
            </a:r>
            <a:r>
              <a:rPr lang="en-US" altLang="zh-CN" sz="2000" i="1" dirty="0"/>
              <a:t>n</a:t>
            </a:r>
            <a:r>
              <a:rPr lang="en-US" altLang="zh-CN" sz="2000" dirty="0"/>
              <a:t> and </a:t>
            </a:r>
            <a:r>
              <a:rPr lang="en-US" altLang="zh-CN" sz="2000" i="1" dirty="0"/>
              <a:t>l</a:t>
            </a:r>
            <a:r>
              <a:rPr lang="en-US" altLang="zh-CN" sz="2000" dirty="0"/>
              <a:t> are large enough, and the block cipher is well designed, this hash function is expected to be secure</a:t>
            </a:r>
            <a:endParaRPr lang="zh-CN" altLang="en-US" sz="2000" dirty="0"/>
          </a:p>
        </p:txBody>
      </p:sp>
    </p:spTree>
    <p:extLst>
      <p:ext uri="{BB962C8B-B14F-4D97-AF65-F5344CB8AC3E}">
        <p14:creationId xmlns:p14="http://schemas.microsoft.com/office/powerpoint/2010/main" val="7657620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Building blocks of a secure hash algorithm</a:t>
            </a:r>
            <a:endParaRPr lang="zh-CN" altLang="en-US" sz="2800" dirty="0"/>
          </a:p>
        </p:txBody>
      </p:sp>
      <p:sp>
        <p:nvSpPr>
          <p:cNvPr id="3" name="内容占位符 2"/>
          <p:cNvSpPr>
            <a:spLocks noGrp="1"/>
          </p:cNvSpPr>
          <p:nvPr>
            <p:ph idx="1"/>
          </p:nvPr>
        </p:nvSpPr>
        <p:spPr/>
        <p:txBody>
          <a:bodyPr/>
          <a:lstStyle/>
          <a:p>
            <a:r>
              <a:rPr lang="en-US" altLang="zh-CN" sz="2000" b="1" dirty="0" smtClean="0"/>
              <a:t>The </a:t>
            </a:r>
            <a:r>
              <a:rPr lang="en-US" altLang="zh-CN" sz="2000" b="1" dirty="0" err="1" smtClean="0"/>
              <a:t>Merkle-Damgard</a:t>
            </a:r>
            <a:r>
              <a:rPr lang="en-US" altLang="zh-CN" sz="2000" b="1" dirty="0" smtClean="0"/>
              <a:t> paradigm</a:t>
            </a:r>
          </a:p>
          <a:p>
            <a:endParaRPr lang="en-US" altLang="zh-CN" sz="2000" b="1" dirty="0"/>
          </a:p>
          <a:p>
            <a:endParaRPr lang="en-US" altLang="zh-CN" sz="2000" b="1" dirty="0" smtClean="0"/>
          </a:p>
          <a:p>
            <a:pPr marL="82550" indent="0">
              <a:buNone/>
            </a:pPr>
            <a:endParaRPr lang="en-US" altLang="zh-CN" sz="2000" b="1" dirty="0" smtClean="0"/>
          </a:p>
          <a:p>
            <a:pPr marL="82550" indent="0">
              <a:buNone/>
            </a:pPr>
            <a:endParaRPr lang="en-US" altLang="zh-CN" sz="2000" b="1" dirty="0"/>
          </a:p>
          <a:p>
            <a:pPr marL="82550" indent="0">
              <a:buNone/>
            </a:pPr>
            <a:endParaRPr lang="en-US" altLang="zh-CN" sz="2000" b="1" dirty="0" smtClean="0"/>
          </a:p>
          <a:p>
            <a:pPr marL="82550" indent="0">
              <a:buNone/>
            </a:pPr>
            <a:endParaRPr lang="en-US" altLang="zh-CN" sz="2000" b="1" dirty="0"/>
          </a:p>
          <a:p>
            <a:r>
              <a:rPr lang="en-US" altLang="zh-CN" sz="2000" dirty="0" smtClean="0"/>
              <a:t>Compression function</a:t>
            </a:r>
          </a:p>
          <a:p>
            <a:r>
              <a:rPr lang="en-US" altLang="zh-CN" sz="2000" dirty="0" smtClean="0"/>
              <a:t>Collision resistance condition (proof…)</a:t>
            </a:r>
          </a:p>
          <a:p>
            <a:r>
              <a:rPr lang="en-US" altLang="zh-CN" sz="2000" dirty="0" smtClean="0"/>
              <a:t>How to build a keyed hash function based on the </a:t>
            </a:r>
            <a:r>
              <a:rPr lang="en-US" altLang="zh-CN" sz="2000" dirty="0" err="1" smtClean="0"/>
              <a:t>merkle-damgard</a:t>
            </a:r>
            <a:r>
              <a:rPr lang="en-US" altLang="zh-CN" sz="2000" dirty="0" smtClean="0"/>
              <a:t> paradigm</a:t>
            </a:r>
          </a:p>
        </p:txBody>
      </p:sp>
      <p:pic>
        <p:nvPicPr>
          <p:cNvPr id="4" name="图片 3"/>
          <p:cNvPicPr>
            <a:picLocks noChangeAspect="1"/>
          </p:cNvPicPr>
          <p:nvPr/>
        </p:nvPicPr>
        <p:blipFill>
          <a:blip r:embed="rId2"/>
          <a:stretch>
            <a:fillRect/>
          </a:stretch>
        </p:blipFill>
        <p:spPr>
          <a:xfrm>
            <a:off x="827585" y="2348880"/>
            <a:ext cx="7632204" cy="1992497"/>
          </a:xfrm>
          <a:prstGeom prst="rect">
            <a:avLst/>
          </a:prstGeom>
        </p:spPr>
      </p:pic>
    </p:spTree>
    <p:extLst>
      <p:ext uri="{BB962C8B-B14F-4D97-AF65-F5344CB8AC3E}">
        <p14:creationId xmlns:p14="http://schemas.microsoft.com/office/powerpoint/2010/main" val="12153536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HMAC: A Specific Construction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258888" y="1868488"/>
                <a:ext cx="7273925" cy="5088904"/>
              </a:xfrm>
            </p:spPr>
            <p:txBody>
              <a:bodyPr/>
              <a:lstStyle/>
              <a:p>
                <a:r>
                  <a:rPr lang="en-US" altLang="zh-CN" sz="2400" i="1" dirty="0"/>
                  <a:t>h</a:t>
                </a:r>
                <a:r>
                  <a:rPr lang="en-US" altLang="zh-CN" sz="2400" i="1" dirty="0" smtClean="0"/>
                  <a:t> </a:t>
                </a:r>
                <a:r>
                  <a:rPr lang="en-US" altLang="zh-CN" sz="2400" dirty="0" smtClean="0"/>
                  <a:t>is</a:t>
                </a:r>
                <a:r>
                  <a:rPr lang="en-US" altLang="zh-CN" sz="2400" i="1" dirty="0" smtClean="0"/>
                  <a:t> </a:t>
                </a:r>
                <a:r>
                  <a:rPr lang="en-US" altLang="zh-CN" sz="2400" dirty="0" smtClean="0"/>
                  <a:t>a </a:t>
                </a:r>
                <a:r>
                  <a:rPr lang="en-US" altLang="zh-CN" sz="2400" dirty="0"/>
                  <a:t>hash function, with </a:t>
                </a:r>
                <a:r>
                  <a:rPr lang="en-US" altLang="zh-CN" sz="2400" i="1" dirty="0"/>
                  <a:t>n</a:t>
                </a:r>
                <a:r>
                  <a:rPr lang="en-US" altLang="zh-CN" sz="2400" dirty="0"/>
                  <a:t>-bit hash value </a:t>
                </a:r>
                <a:endParaRPr lang="en-US" altLang="zh-CN" sz="2400" dirty="0" smtClean="0"/>
              </a:p>
              <a:p>
                <a:r>
                  <a:rPr lang="en-US" altLang="zh-CN" sz="2400" i="1" dirty="0" smtClean="0"/>
                  <a:t>b</a:t>
                </a:r>
                <a:r>
                  <a:rPr lang="en-US" altLang="zh-CN" sz="2400" dirty="0" smtClean="0"/>
                  <a:t> </a:t>
                </a:r>
                <a:r>
                  <a:rPr lang="en-US" altLang="zh-CN" sz="2400" dirty="0"/>
                  <a:t>is a chosen positive integer and 8|</a:t>
                </a:r>
                <a:r>
                  <a:rPr lang="en-US" altLang="zh-CN" sz="2400" i="1" dirty="0"/>
                  <a:t>b</a:t>
                </a:r>
                <a:r>
                  <a:rPr lang="en-US" altLang="zh-CN" sz="2400" dirty="0"/>
                  <a:t>. </a:t>
                </a:r>
              </a:p>
              <a:p>
                <a:r>
                  <a:rPr lang="en-US" altLang="zh-CN" sz="2400" i="1" dirty="0" smtClean="0"/>
                  <a:t>K</a:t>
                </a:r>
                <a:r>
                  <a:rPr lang="en-US" altLang="zh-CN" sz="2400" dirty="0" smtClean="0"/>
                  <a:t> </a:t>
                </a:r>
                <a:r>
                  <a:rPr lang="en-US" altLang="zh-CN" sz="2400" dirty="0"/>
                  <a:t>is the secret key with size at most </a:t>
                </a:r>
                <a:r>
                  <a:rPr lang="en-US" altLang="zh-CN" sz="2400" i="1" dirty="0"/>
                  <a:t>b</a:t>
                </a:r>
                <a:r>
                  <a:rPr lang="en-US" altLang="zh-CN" sz="2400" dirty="0"/>
                  <a:t> bits. </a:t>
                </a:r>
              </a:p>
              <a:p>
                <a14:m>
                  <m:oMath xmlns:m="http://schemas.openxmlformats.org/officeDocument/2006/math">
                    <m:acc>
                      <m:accPr>
                        <m:chr m:val="̅"/>
                        <m:ctrlPr>
                          <a:rPr lang="en-US" altLang="zh-CN" sz="2400" i="1" dirty="0" smtClean="0">
                            <a:latin typeface="Cambria Math" panose="02040503050406030204" pitchFamily="18" charset="0"/>
                          </a:rPr>
                        </m:ctrlPr>
                      </m:accPr>
                      <m:e>
                        <m:r>
                          <a:rPr lang="en-US" altLang="zh-CN" sz="2400" i="1" dirty="0">
                            <a:latin typeface="Cambria Math" panose="02040503050406030204" pitchFamily="18" charset="0"/>
                          </a:rPr>
                          <m:t>𝐾</m:t>
                        </m:r>
                      </m:e>
                    </m:acc>
                  </m:oMath>
                </a14:m>
                <a:r>
                  <a:rPr lang="en-US" altLang="zh-CN" sz="2400" dirty="0" smtClean="0"/>
                  <a:t> </a:t>
                </a:r>
                <a:r>
                  <a:rPr lang="en-US" altLang="zh-CN" sz="2400" dirty="0"/>
                  <a:t>is </a:t>
                </a:r>
                <a:r>
                  <a:rPr lang="en-US" altLang="zh-CN" sz="2400" i="1" dirty="0"/>
                  <a:t>K</a:t>
                </a:r>
                <a:r>
                  <a:rPr lang="en-US" altLang="zh-CN" sz="2400" dirty="0"/>
                  <a:t> padded with 0’s on the left so that the result is </a:t>
                </a:r>
                <a:r>
                  <a:rPr lang="en-US" altLang="zh-CN" sz="2400" i="1" dirty="0"/>
                  <a:t>b</a:t>
                </a:r>
                <a:r>
                  <a:rPr lang="en-US" altLang="zh-CN" sz="2400" dirty="0"/>
                  <a:t> bits in length. </a:t>
                </a:r>
              </a:p>
              <a:p>
                <a:r>
                  <a:rPr lang="en-US" altLang="zh-CN" sz="2400" dirty="0" err="1" smtClean="0"/>
                  <a:t>ipad</a:t>
                </a:r>
                <a:r>
                  <a:rPr lang="en-US" altLang="zh-CN" sz="2400" dirty="0" smtClean="0"/>
                  <a:t> </a:t>
                </a:r>
                <a:r>
                  <a:rPr lang="en-US" altLang="zh-CN" sz="2400" dirty="0"/>
                  <a:t>= </a:t>
                </a:r>
                <a:r>
                  <a:rPr lang="en-US" altLang="zh-CN" sz="2400" dirty="0" smtClean="0"/>
                  <a:t> 00110110 </a:t>
                </a:r>
                <a:r>
                  <a:rPr lang="en-US" altLang="zh-CN" sz="2400" dirty="0"/>
                  <a:t>repeated b/8 times. </a:t>
                </a:r>
              </a:p>
              <a:p>
                <a:r>
                  <a:rPr lang="en-US" altLang="zh-CN" sz="2400" dirty="0" err="1" smtClean="0"/>
                  <a:t>opad</a:t>
                </a:r>
                <a:r>
                  <a:rPr lang="en-US" altLang="zh-CN" sz="2400" dirty="0" smtClean="0"/>
                  <a:t> </a:t>
                </a:r>
                <a:r>
                  <a:rPr lang="en-US" altLang="zh-CN" sz="2400" dirty="0"/>
                  <a:t>= 01011100 repeated b/8 times. </a:t>
                </a:r>
                <a:endParaRPr lang="en-US" altLang="zh-CN" sz="2400" dirty="0" smtClean="0"/>
              </a:p>
              <a:p>
                <a:pPr marL="82550" indent="0" algn="ctr">
                  <a:buNone/>
                </a:pPr>
                <a:endParaRPr lang="en-US" altLang="zh-CN" sz="2000" dirty="0" smtClean="0"/>
              </a:p>
              <a:p>
                <a:pPr marL="82550" indent="0" algn="ctr">
                  <a:buNone/>
                </a:pPr>
                <a:r>
                  <a:rPr lang="en-US" altLang="zh-CN" sz="2000" i="1" dirty="0" smtClean="0"/>
                  <a:t>HMAC</a:t>
                </a:r>
                <a:r>
                  <a:rPr lang="en-US" altLang="zh-CN" sz="2000" i="1" baseline="-25000" dirty="0" smtClean="0"/>
                  <a:t>K</a:t>
                </a:r>
                <a:r>
                  <a:rPr lang="en-US" altLang="zh-CN" sz="2000" dirty="0" smtClean="0"/>
                  <a:t>(</a:t>
                </a:r>
                <a:r>
                  <a:rPr lang="en-US" altLang="zh-CN" sz="2000" i="1" dirty="0" smtClean="0"/>
                  <a:t>m</a:t>
                </a:r>
                <a:r>
                  <a:rPr lang="en-US" altLang="zh-CN" sz="2000" dirty="0"/>
                  <a:t>) = </a:t>
                </a:r>
                <a:r>
                  <a:rPr lang="en-US" altLang="zh-CN" sz="2000" i="1" dirty="0"/>
                  <a:t>h</a:t>
                </a:r>
                <a:r>
                  <a:rPr lang="en-US" altLang="zh-CN" sz="2000" dirty="0" smtClean="0"/>
                  <a:t>[(</a:t>
                </a:r>
                <a14:m>
                  <m:oMath xmlns:m="http://schemas.openxmlformats.org/officeDocument/2006/math">
                    <m:acc>
                      <m:accPr>
                        <m:chr m:val="̅"/>
                        <m:ctrlPr>
                          <a:rPr lang="en-US" altLang="zh-CN" sz="2000" i="1" dirty="0" smtClean="0">
                            <a:latin typeface="Cambria Math" panose="02040503050406030204" pitchFamily="18" charset="0"/>
                          </a:rPr>
                        </m:ctrlPr>
                      </m:accPr>
                      <m:e>
                        <m:r>
                          <a:rPr lang="en-US" altLang="zh-CN" sz="2000" i="1" dirty="0">
                            <a:latin typeface="Cambria Math" panose="02040503050406030204" pitchFamily="18" charset="0"/>
                          </a:rPr>
                          <m:t>𝐾</m:t>
                        </m:r>
                      </m:e>
                    </m:acc>
                  </m:oMath>
                </a14:m>
                <a:r>
                  <a:rPr lang="en-US" altLang="zh-CN" sz="2000" dirty="0" smtClean="0"/>
                  <a:t> </a:t>
                </a:r>
                <a:r>
                  <a:rPr lang="en-US" altLang="zh-CN" sz="2000" dirty="0"/>
                  <a:t>⊕ </a:t>
                </a:r>
                <a:r>
                  <a:rPr lang="en-US" altLang="zh-CN" sz="2000" i="1" dirty="0" err="1"/>
                  <a:t>opad</a:t>
                </a:r>
                <a:r>
                  <a:rPr lang="en-US" altLang="zh-CN" sz="2000" dirty="0"/>
                  <a:t>)||</a:t>
                </a:r>
                <a:r>
                  <a:rPr lang="en-US" altLang="zh-CN" sz="2000" i="1" dirty="0"/>
                  <a:t>h</a:t>
                </a:r>
                <a:r>
                  <a:rPr lang="en-US" altLang="zh-CN" sz="2000" dirty="0"/>
                  <a:t>[(</a:t>
                </a:r>
                <a14:m>
                  <m:oMath xmlns:m="http://schemas.openxmlformats.org/officeDocument/2006/math">
                    <m:acc>
                      <m:accPr>
                        <m:chr m:val="̅"/>
                        <m:ctrlPr>
                          <a:rPr lang="en-US" altLang="zh-CN" sz="2000" i="1" dirty="0" smtClean="0">
                            <a:latin typeface="Cambria Math" panose="02040503050406030204" pitchFamily="18" charset="0"/>
                          </a:rPr>
                        </m:ctrlPr>
                      </m:accPr>
                      <m:e>
                        <m:r>
                          <a:rPr lang="en-US" altLang="zh-CN" sz="2000" i="1" dirty="0">
                            <a:latin typeface="Cambria Math" panose="02040503050406030204" pitchFamily="18" charset="0"/>
                          </a:rPr>
                          <m:t>𝐾</m:t>
                        </m:r>
                      </m:e>
                    </m:acc>
                  </m:oMath>
                </a14:m>
                <a:r>
                  <a:rPr lang="en-US" altLang="zh-CN" sz="2000" dirty="0"/>
                  <a:t> ⊕ </a:t>
                </a:r>
                <a:r>
                  <a:rPr lang="en-US" altLang="zh-CN" sz="2000" i="1" dirty="0" err="1"/>
                  <a:t>ipad</a:t>
                </a:r>
                <a:r>
                  <a:rPr lang="en-US" altLang="zh-CN" sz="2000" dirty="0"/>
                  <a:t>)||</a:t>
                </a:r>
                <a:r>
                  <a:rPr lang="en-US" altLang="zh-CN" sz="2000" i="1" dirty="0"/>
                  <a:t>m</a:t>
                </a:r>
                <a:r>
                  <a:rPr lang="en-US" altLang="zh-CN" sz="2000" dirty="0"/>
                  <a:t>]].</a:t>
                </a:r>
                <a:endParaRPr lang="zh-CN" altLang="en-US" sz="2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258888" y="1868488"/>
                <a:ext cx="7273925" cy="5088904"/>
              </a:xfrm>
              <a:blipFill rotWithShape="0">
                <a:blip r:embed="rId2"/>
                <a:stretch>
                  <a:fillRect t="-959" r="-6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830795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HMAC: A Specific Construction </a:t>
            </a:r>
            <a:endParaRPr lang="zh-CN" altLang="en-US" dirty="0"/>
          </a:p>
        </p:txBody>
      </p:sp>
      <p:sp>
        <p:nvSpPr>
          <p:cNvPr id="3" name="内容占位符 2"/>
          <p:cNvSpPr>
            <a:spLocks noGrp="1"/>
          </p:cNvSpPr>
          <p:nvPr>
            <p:ph idx="1"/>
          </p:nvPr>
        </p:nvSpPr>
        <p:spPr>
          <a:xfrm>
            <a:off x="1258888" y="1868488"/>
            <a:ext cx="7273925" cy="5088904"/>
          </a:xfrm>
        </p:spPr>
        <p:txBody>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en-US" altLang="zh-CN" sz="2000" dirty="0" smtClean="0"/>
              <a:t>Attack </a:t>
            </a:r>
            <a:r>
              <a:rPr lang="en-US" altLang="zh-CN" sz="2000" smtClean="0"/>
              <a:t>and defense on HMAC</a:t>
            </a:r>
            <a:endParaRPr lang="en-US" altLang="zh-CN" sz="2000" dirty="0"/>
          </a:p>
        </p:txBody>
      </p:sp>
      <p:pic>
        <p:nvPicPr>
          <p:cNvPr id="4" name="图片 3"/>
          <p:cNvPicPr>
            <a:picLocks noChangeAspect="1"/>
          </p:cNvPicPr>
          <p:nvPr/>
        </p:nvPicPr>
        <p:blipFill>
          <a:blip r:embed="rId2"/>
          <a:stretch>
            <a:fillRect/>
          </a:stretch>
        </p:blipFill>
        <p:spPr>
          <a:xfrm>
            <a:off x="808370" y="2204864"/>
            <a:ext cx="7628374" cy="3118384"/>
          </a:xfrm>
          <a:prstGeom prst="rect">
            <a:avLst/>
          </a:prstGeom>
        </p:spPr>
      </p:pic>
    </p:spTree>
    <p:extLst>
      <p:ext uri="{BB962C8B-B14F-4D97-AF65-F5344CB8AC3E}">
        <p14:creationId xmlns:p14="http://schemas.microsoft.com/office/powerpoint/2010/main" val="41340816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Secure Hash Algorithm</a:t>
            </a:r>
            <a:endParaRPr lang="zh-CN" altLang="en-US" dirty="0"/>
          </a:p>
        </p:txBody>
      </p:sp>
      <p:sp>
        <p:nvSpPr>
          <p:cNvPr id="3" name="内容占位符 2"/>
          <p:cNvSpPr>
            <a:spLocks noGrp="1"/>
          </p:cNvSpPr>
          <p:nvPr>
            <p:ph idx="1"/>
          </p:nvPr>
        </p:nvSpPr>
        <p:spPr/>
        <p:txBody>
          <a:bodyPr/>
          <a:lstStyle/>
          <a:p>
            <a:r>
              <a:rPr lang="en-US" altLang="zh-CN" dirty="0"/>
              <a:t>Brief Information on </a:t>
            </a:r>
            <a:r>
              <a:rPr lang="en-US" altLang="zh-CN" dirty="0" smtClean="0"/>
              <a:t>SHA-1</a:t>
            </a:r>
          </a:p>
          <a:p>
            <a:pPr lvl="1"/>
            <a:r>
              <a:rPr lang="en-US" altLang="zh-CN" sz="2000" dirty="0"/>
              <a:t>SHA was designed by the NIST, and published as a federal information processing standard in </a:t>
            </a:r>
            <a:r>
              <a:rPr lang="en-US" altLang="zh-CN" sz="2000" dirty="0" smtClean="0"/>
              <a:t>1993</a:t>
            </a:r>
          </a:p>
          <a:p>
            <a:pPr lvl="1"/>
            <a:r>
              <a:rPr lang="en-US" altLang="zh-CN" sz="2000" dirty="0" smtClean="0"/>
              <a:t>It </a:t>
            </a:r>
            <a:r>
              <a:rPr lang="en-US" altLang="zh-CN" sz="2000" dirty="0"/>
              <a:t>is based on the MD4 algorithm, and its design closely models MD4. </a:t>
            </a:r>
          </a:p>
          <a:p>
            <a:pPr lvl="1"/>
            <a:r>
              <a:rPr lang="en-US" altLang="zh-CN" sz="2000" dirty="0" smtClean="0"/>
              <a:t>SHA-1 </a:t>
            </a:r>
            <a:r>
              <a:rPr lang="en-US" altLang="zh-CN" sz="2000" dirty="0"/>
              <a:t>is a revised version of SHA, and has a 160-bit hash value. The maximum input size is 2</a:t>
            </a:r>
            <a:r>
              <a:rPr lang="en-US" altLang="zh-CN" sz="2000" baseline="30000" dirty="0"/>
              <a:t>64</a:t>
            </a:r>
            <a:r>
              <a:rPr lang="en-US" altLang="zh-CN" sz="2000" dirty="0"/>
              <a:t> bits, and the input is processed in 512-bit blocks. </a:t>
            </a:r>
          </a:p>
          <a:p>
            <a:pPr lvl="1"/>
            <a:r>
              <a:rPr lang="en-US" altLang="zh-CN" sz="2000" dirty="0" smtClean="0"/>
              <a:t>It </a:t>
            </a:r>
            <a:r>
              <a:rPr lang="en-US" altLang="zh-CN" sz="2000" dirty="0"/>
              <a:t>is used in the Digital Signature Standard (DSS), and Pretty Good Privacy (PGP), and other real systems. </a:t>
            </a:r>
            <a:endParaRPr lang="zh-CN" altLang="en-US" sz="2000" dirty="0"/>
          </a:p>
        </p:txBody>
      </p:sp>
    </p:spTree>
    <p:extLst>
      <p:ext uri="{BB962C8B-B14F-4D97-AF65-F5344CB8AC3E}">
        <p14:creationId xmlns:p14="http://schemas.microsoft.com/office/powerpoint/2010/main" val="33382750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Design Considerations: Security &amp; Performance</a:t>
            </a:r>
            <a:endParaRPr lang="zh-CN" altLang="en-US" sz="2800" dirty="0"/>
          </a:p>
        </p:txBody>
      </p:sp>
      <p:sp>
        <p:nvSpPr>
          <p:cNvPr id="3" name="内容占位符 2"/>
          <p:cNvSpPr>
            <a:spLocks noGrp="1"/>
          </p:cNvSpPr>
          <p:nvPr>
            <p:ph idx="1"/>
          </p:nvPr>
        </p:nvSpPr>
        <p:spPr/>
        <p:txBody>
          <a:bodyPr/>
          <a:lstStyle/>
          <a:p>
            <a:endParaRPr lang="en-US" altLang="zh-CN" sz="2000" dirty="0" smtClean="0"/>
          </a:p>
          <a:p>
            <a:r>
              <a:rPr lang="en-US" altLang="zh-CN" sz="2000" dirty="0" smtClean="0"/>
              <a:t>It </a:t>
            </a:r>
            <a:r>
              <a:rPr lang="en-US" altLang="zh-CN" sz="2000" dirty="0"/>
              <a:t>should be computationally infeasible to find a </a:t>
            </a:r>
            <a:r>
              <a:rPr lang="en-US" altLang="zh-CN" sz="2000" dirty="0" err="1"/>
              <a:t>preimage</a:t>
            </a:r>
            <a:r>
              <a:rPr lang="en-US" altLang="zh-CN" sz="2000" dirty="0"/>
              <a:t> given a hash value, and to find a collision. </a:t>
            </a:r>
            <a:endParaRPr lang="en-US" altLang="zh-CN" sz="2000" dirty="0" smtClean="0"/>
          </a:p>
          <a:p>
            <a:endParaRPr lang="en-US" altLang="zh-CN" sz="2000" dirty="0"/>
          </a:p>
          <a:p>
            <a:endParaRPr lang="en-US" altLang="zh-CN" sz="2000" dirty="0" smtClean="0"/>
          </a:p>
          <a:p>
            <a:r>
              <a:rPr lang="en-US" altLang="zh-CN" sz="2000" dirty="0" smtClean="0"/>
              <a:t>Most </a:t>
            </a:r>
            <a:r>
              <a:rPr lang="en-US" altLang="zh-CN" sz="2000" dirty="0"/>
              <a:t>hash algorithms are software-oriented and are implemented in general-purpose computers. Such a hash algorithm must make full use of the processor size. </a:t>
            </a:r>
            <a:endParaRPr lang="zh-CN" altLang="en-US" sz="2000" dirty="0"/>
          </a:p>
        </p:txBody>
      </p:sp>
    </p:spTree>
    <p:extLst>
      <p:ext uri="{BB962C8B-B14F-4D97-AF65-F5344CB8AC3E}">
        <p14:creationId xmlns:p14="http://schemas.microsoft.com/office/powerpoint/2010/main" val="2517577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Representation of numbers</a:t>
            </a:r>
            <a:endParaRPr lang="zh-CN" altLang="en-US" dirty="0"/>
          </a:p>
        </p:txBody>
      </p:sp>
      <p:sp>
        <p:nvSpPr>
          <p:cNvPr id="3" name="内容占位符 2"/>
          <p:cNvSpPr>
            <a:spLocks noGrp="1"/>
          </p:cNvSpPr>
          <p:nvPr>
            <p:ph idx="1"/>
          </p:nvPr>
        </p:nvSpPr>
        <p:spPr/>
        <p:txBody>
          <a:bodyPr/>
          <a:lstStyle/>
          <a:p>
            <a:r>
              <a:rPr lang="en-US" altLang="zh-CN" sz="2400" dirty="0"/>
              <a:t>Binary Representation of </a:t>
            </a:r>
            <a:r>
              <a:rPr lang="en-US" altLang="zh-CN" sz="2400" dirty="0" smtClean="0"/>
              <a:t>Numbers</a:t>
            </a:r>
          </a:p>
          <a:p>
            <a:pPr lvl="1"/>
            <a:r>
              <a:rPr lang="en-US" altLang="zh-CN" sz="2000" dirty="0" smtClean="0"/>
              <a:t>1011 </a:t>
            </a:r>
            <a:r>
              <a:rPr lang="en-US" altLang="zh-CN" sz="2000" dirty="0"/>
              <a:t>= 2</a:t>
            </a:r>
            <a:r>
              <a:rPr lang="en-US" altLang="zh-CN" sz="2000" baseline="30000" dirty="0"/>
              <a:t>3</a:t>
            </a:r>
            <a:r>
              <a:rPr lang="en-US" altLang="zh-CN" sz="2000" dirty="0"/>
              <a:t> + 2</a:t>
            </a:r>
            <a:r>
              <a:rPr lang="en-US" altLang="zh-CN" sz="2000" baseline="30000" dirty="0"/>
              <a:t>1</a:t>
            </a:r>
            <a:r>
              <a:rPr lang="en-US" altLang="zh-CN" sz="2000" dirty="0"/>
              <a:t> + 2</a:t>
            </a:r>
            <a:r>
              <a:rPr lang="en-US" altLang="zh-CN" sz="2000" baseline="30000" dirty="0"/>
              <a:t>0</a:t>
            </a:r>
            <a:r>
              <a:rPr lang="en-US" altLang="zh-CN" sz="2000" dirty="0"/>
              <a:t> = </a:t>
            </a:r>
            <a:r>
              <a:rPr lang="en-US" altLang="zh-CN" sz="2000" dirty="0" smtClean="0"/>
              <a:t>11</a:t>
            </a:r>
          </a:p>
          <a:p>
            <a:pPr lvl="1"/>
            <a:endParaRPr lang="en-US" altLang="zh-CN" sz="2000" dirty="0" smtClean="0"/>
          </a:p>
          <a:p>
            <a:r>
              <a:rPr lang="en-US" altLang="zh-CN" sz="2400" dirty="0"/>
              <a:t>Decimal Representation of </a:t>
            </a:r>
            <a:r>
              <a:rPr lang="en-US" altLang="zh-CN" sz="2400" dirty="0" smtClean="0"/>
              <a:t>Numbers</a:t>
            </a:r>
          </a:p>
          <a:p>
            <a:pPr lvl="1"/>
            <a:r>
              <a:rPr lang="en-US" altLang="zh-CN" sz="2000" dirty="0"/>
              <a:t>7019 = 7 · 10</a:t>
            </a:r>
            <a:r>
              <a:rPr lang="en-US" altLang="zh-CN" sz="2000" baseline="30000" dirty="0"/>
              <a:t>3</a:t>
            </a:r>
            <a:r>
              <a:rPr lang="en-US" altLang="zh-CN" sz="2000" dirty="0"/>
              <a:t> + 1 · 10</a:t>
            </a:r>
            <a:r>
              <a:rPr lang="en-US" altLang="zh-CN" sz="2000" baseline="30000" dirty="0"/>
              <a:t>1</a:t>
            </a:r>
            <a:r>
              <a:rPr lang="en-US" altLang="zh-CN" sz="2000" dirty="0"/>
              <a:t> + 9 · </a:t>
            </a:r>
            <a:r>
              <a:rPr lang="en-US" altLang="zh-CN" sz="2000" dirty="0" smtClean="0"/>
              <a:t>10</a:t>
            </a:r>
            <a:r>
              <a:rPr lang="en-US" altLang="zh-CN" sz="2000" baseline="30000" dirty="0" smtClean="0"/>
              <a:t>0</a:t>
            </a:r>
          </a:p>
          <a:p>
            <a:pPr lvl="1"/>
            <a:endParaRPr lang="en-US" altLang="zh-CN" sz="2000" dirty="0"/>
          </a:p>
          <a:p>
            <a:r>
              <a:rPr lang="en-US" altLang="zh-CN" sz="2400" dirty="0" smtClean="0"/>
              <a:t>Hexadecimal </a:t>
            </a:r>
            <a:r>
              <a:rPr lang="en-US" altLang="zh-CN" sz="2400" dirty="0"/>
              <a:t>Representation of </a:t>
            </a:r>
            <a:r>
              <a:rPr lang="en-US" altLang="zh-CN" sz="2400" dirty="0" smtClean="0"/>
              <a:t>Numbers</a:t>
            </a:r>
          </a:p>
          <a:p>
            <a:pPr lvl="1"/>
            <a:r>
              <a:rPr lang="it-IT" altLang="zh-CN" sz="2000" dirty="0"/>
              <a:t>Define a = 10, b = 11, c = 12, d = 13, e = 14, f = </a:t>
            </a:r>
            <a:r>
              <a:rPr lang="it-IT" altLang="zh-CN" sz="2000" dirty="0" smtClean="0"/>
              <a:t>15</a:t>
            </a:r>
          </a:p>
          <a:p>
            <a:pPr lvl="1"/>
            <a:r>
              <a:rPr lang="it-IT" altLang="zh-CN" sz="2000" dirty="0"/>
              <a:t>9ad1 = 9 × 16</a:t>
            </a:r>
            <a:r>
              <a:rPr lang="it-IT" altLang="zh-CN" sz="2000" baseline="30000" dirty="0"/>
              <a:t>3</a:t>
            </a:r>
            <a:r>
              <a:rPr lang="it-IT" altLang="zh-CN" sz="2000" dirty="0"/>
              <a:t> + a × 16</a:t>
            </a:r>
            <a:r>
              <a:rPr lang="it-IT" altLang="zh-CN" sz="2000" baseline="30000" dirty="0"/>
              <a:t>2</a:t>
            </a:r>
            <a:r>
              <a:rPr lang="it-IT" altLang="zh-CN" sz="2000" dirty="0"/>
              <a:t> + d × 16 + 1 × 160 = 39633</a:t>
            </a:r>
            <a:endParaRPr lang="zh-CN" altLang="en-US" sz="2000" dirty="0"/>
          </a:p>
        </p:txBody>
      </p:sp>
    </p:spTree>
    <p:extLst>
      <p:ext uri="{BB962C8B-B14F-4D97-AF65-F5344CB8AC3E}">
        <p14:creationId xmlns:p14="http://schemas.microsoft.com/office/powerpoint/2010/main" val="3870127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dirty="0"/>
              <a:t>Step 1: Append padding </a:t>
            </a:r>
            <a:r>
              <a:rPr lang="en-US" altLang="zh-CN" dirty="0" smtClean="0"/>
              <a:t>bits</a:t>
            </a:r>
          </a:p>
          <a:p>
            <a:pPr lvl="1"/>
            <a:r>
              <a:rPr lang="en-US" altLang="zh-CN" sz="2000" dirty="0"/>
              <a:t>The message is padded so that its length ≡ 448 </a:t>
            </a:r>
            <a:r>
              <a:rPr lang="en-US" altLang="zh-CN" sz="2000" dirty="0" smtClean="0"/>
              <a:t>mod 512</a:t>
            </a:r>
            <a:r>
              <a:rPr lang="en-US" altLang="zh-CN" sz="2000" dirty="0"/>
              <a:t>. </a:t>
            </a:r>
            <a:endParaRPr lang="en-US" altLang="zh-CN" sz="2000" dirty="0" smtClean="0"/>
          </a:p>
          <a:p>
            <a:pPr lvl="1"/>
            <a:r>
              <a:rPr lang="en-US" altLang="zh-CN" sz="2000" dirty="0" smtClean="0"/>
              <a:t>Padding </a:t>
            </a:r>
            <a:r>
              <a:rPr lang="en-US" altLang="zh-CN" sz="2000" dirty="0"/>
              <a:t>is always added, even if the message is already of the desired length. Thus the number of padding bits is in the range of 1 to 512. </a:t>
            </a:r>
          </a:p>
          <a:p>
            <a:pPr lvl="1"/>
            <a:r>
              <a:rPr lang="en-US" altLang="zh-CN" sz="2000" dirty="0" smtClean="0"/>
              <a:t>The </a:t>
            </a:r>
            <a:r>
              <a:rPr lang="en-US" altLang="zh-CN" sz="2000" dirty="0"/>
              <a:t>padding rule: 1 followed by the number of necessary 0’s. </a:t>
            </a:r>
            <a:endParaRPr lang="en-US" altLang="zh-CN" sz="2000" dirty="0" smtClean="0"/>
          </a:p>
          <a:p>
            <a:pPr lvl="1"/>
            <a:endParaRPr lang="en-US" altLang="zh-CN" sz="2000" dirty="0"/>
          </a:p>
          <a:p>
            <a:pPr lvl="1"/>
            <a:r>
              <a:rPr lang="en-US" altLang="zh-CN" sz="2000" dirty="0" smtClean="0"/>
              <a:t>Remark</a:t>
            </a:r>
            <a:r>
              <a:rPr lang="en-US" altLang="zh-CN" sz="2000" dirty="0"/>
              <a:t>: 448 is chosen here because another 64 bits will be appended in Step 2. Note that 448 + 64 = 512.</a:t>
            </a:r>
            <a:endParaRPr lang="zh-CN" altLang="en-US" sz="2000" dirty="0"/>
          </a:p>
        </p:txBody>
      </p:sp>
    </p:spTree>
    <p:extLst>
      <p:ext uri="{BB962C8B-B14F-4D97-AF65-F5344CB8AC3E}">
        <p14:creationId xmlns:p14="http://schemas.microsoft.com/office/powerpoint/2010/main" val="801856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sz="2800" dirty="0"/>
              <a:t>Step 2: Append length of the original message </a:t>
            </a:r>
          </a:p>
          <a:p>
            <a:pPr lvl="1"/>
            <a:r>
              <a:rPr lang="en-US" altLang="zh-CN" sz="2400" dirty="0" smtClean="0"/>
              <a:t>Since </a:t>
            </a:r>
            <a:r>
              <a:rPr lang="en-US" altLang="zh-CN" sz="2400" dirty="0"/>
              <a:t>the length of the original message &lt; 2</a:t>
            </a:r>
            <a:r>
              <a:rPr lang="en-US" altLang="zh-CN" sz="2400" baseline="30000" dirty="0"/>
              <a:t>64</a:t>
            </a:r>
            <a:r>
              <a:rPr lang="en-US" altLang="zh-CN" sz="2400" dirty="0"/>
              <a:t>, append the 64 bits of the binary representation of the length of the original message after Step 1. </a:t>
            </a:r>
          </a:p>
          <a:p>
            <a:pPr lvl="1"/>
            <a:r>
              <a:rPr lang="en-US" altLang="zh-CN" sz="2400" dirty="0" smtClean="0"/>
              <a:t>This </a:t>
            </a:r>
            <a:r>
              <a:rPr lang="en-US" altLang="zh-CN" sz="2400" dirty="0"/>
              <a:t>block of 64 bits is treated as an unsigned 64-bit integer (most significant byte first). </a:t>
            </a:r>
          </a:p>
          <a:p>
            <a:pPr lvl="1"/>
            <a:r>
              <a:rPr lang="en-US" altLang="zh-CN" sz="2400" dirty="0" smtClean="0"/>
              <a:t>Remark</a:t>
            </a:r>
            <a:r>
              <a:rPr lang="en-US" altLang="zh-CN" sz="2400" dirty="0"/>
              <a:t>: After the padding of Step 2, the length of the new message is a multiple of 512 bits.</a:t>
            </a:r>
            <a:endParaRPr lang="zh-CN" altLang="en-US" sz="2400" dirty="0"/>
          </a:p>
        </p:txBody>
      </p:sp>
      <p:pic>
        <p:nvPicPr>
          <p:cNvPr id="4" name="图片 3"/>
          <p:cNvPicPr>
            <a:picLocks noChangeAspect="1"/>
          </p:cNvPicPr>
          <p:nvPr/>
        </p:nvPicPr>
        <p:blipFill>
          <a:blip r:embed="rId2"/>
          <a:stretch>
            <a:fillRect/>
          </a:stretch>
        </p:blipFill>
        <p:spPr>
          <a:xfrm>
            <a:off x="2339752" y="5200622"/>
            <a:ext cx="4824536" cy="1638052"/>
          </a:xfrm>
          <a:prstGeom prst="rect">
            <a:avLst/>
          </a:prstGeom>
        </p:spPr>
      </p:pic>
      <p:sp>
        <p:nvSpPr>
          <p:cNvPr id="5" name="文本框 4"/>
          <p:cNvSpPr txBox="1"/>
          <p:nvPr/>
        </p:nvSpPr>
        <p:spPr>
          <a:xfrm>
            <a:off x="2771800" y="6347724"/>
            <a:ext cx="576064" cy="215444"/>
          </a:xfrm>
          <a:prstGeom prst="rect">
            <a:avLst/>
          </a:prstGeom>
          <a:solidFill>
            <a:schemeClr val="bg1"/>
          </a:solidFill>
        </p:spPr>
        <p:txBody>
          <a:bodyPr wrap="square" rtlCol="0">
            <a:spAutoFit/>
          </a:bodyPr>
          <a:lstStyle/>
          <a:p>
            <a:r>
              <a:rPr lang="en-US" altLang="zh-CN" sz="800" dirty="0" smtClean="0"/>
              <a:t>512 bits</a:t>
            </a:r>
            <a:endParaRPr lang="zh-CN" altLang="en-US" sz="800" dirty="0"/>
          </a:p>
        </p:txBody>
      </p:sp>
      <p:sp>
        <p:nvSpPr>
          <p:cNvPr id="6" name="文本框 5"/>
          <p:cNvSpPr txBox="1"/>
          <p:nvPr/>
        </p:nvSpPr>
        <p:spPr>
          <a:xfrm>
            <a:off x="3852664" y="6347724"/>
            <a:ext cx="576064" cy="215444"/>
          </a:xfrm>
          <a:prstGeom prst="rect">
            <a:avLst/>
          </a:prstGeom>
          <a:solidFill>
            <a:schemeClr val="bg1"/>
          </a:solidFill>
        </p:spPr>
        <p:txBody>
          <a:bodyPr wrap="square" rtlCol="0">
            <a:spAutoFit/>
          </a:bodyPr>
          <a:lstStyle/>
          <a:p>
            <a:r>
              <a:rPr lang="en-US" altLang="zh-CN" sz="800" dirty="0" smtClean="0"/>
              <a:t>512 bits</a:t>
            </a:r>
            <a:endParaRPr lang="zh-CN" altLang="en-US" sz="800" dirty="0"/>
          </a:p>
        </p:txBody>
      </p:sp>
      <p:sp>
        <p:nvSpPr>
          <p:cNvPr id="7" name="文本框 6"/>
          <p:cNvSpPr txBox="1"/>
          <p:nvPr/>
        </p:nvSpPr>
        <p:spPr>
          <a:xfrm>
            <a:off x="6300192" y="6347724"/>
            <a:ext cx="576064" cy="215444"/>
          </a:xfrm>
          <a:prstGeom prst="rect">
            <a:avLst/>
          </a:prstGeom>
          <a:solidFill>
            <a:schemeClr val="bg1"/>
          </a:solidFill>
        </p:spPr>
        <p:txBody>
          <a:bodyPr wrap="square" rtlCol="0">
            <a:spAutoFit/>
          </a:bodyPr>
          <a:lstStyle/>
          <a:p>
            <a:r>
              <a:rPr lang="en-US" altLang="zh-CN" sz="800" dirty="0" smtClean="0"/>
              <a:t>512 bits</a:t>
            </a:r>
            <a:endParaRPr lang="zh-CN" altLang="en-US" sz="800" dirty="0"/>
          </a:p>
        </p:txBody>
      </p:sp>
      <p:sp>
        <p:nvSpPr>
          <p:cNvPr id="8" name="文本框 7"/>
          <p:cNvSpPr txBox="1"/>
          <p:nvPr/>
        </p:nvSpPr>
        <p:spPr>
          <a:xfrm>
            <a:off x="6133789" y="5535358"/>
            <a:ext cx="576064" cy="215444"/>
          </a:xfrm>
          <a:prstGeom prst="rect">
            <a:avLst/>
          </a:prstGeom>
          <a:solidFill>
            <a:schemeClr val="bg1"/>
          </a:solidFill>
        </p:spPr>
        <p:txBody>
          <a:bodyPr wrap="square" rtlCol="0">
            <a:spAutoFit/>
          </a:bodyPr>
          <a:lstStyle/>
          <a:p>
            <a:r>
              <a:rPr lang="en-US" altLang="zh-CN" sz="800" dirty="0" smtClean="0"/>
              <a:t>448 bits</a:t>
            </a:r>
            <a:endParaRPr lang="zh-CN" altLang="en-US" sz="800" dirty="0"/>
          </a:p>
        </p:txBody>
      </p:sp>
      <p:cxnSp>
        <p:nvCxnSpPr>
          <p:cNvPr id="10" name="直接箭头连接符 9"/>
          <p:cNvCxnSpPr/>
          <p:nvPr/>
        </p:nvCxnSpPr>
        <p:spPr>
          <a:xfrm flipH="1" flipV="1">
            <a:off x="7071562" y="5355069"/>
            <a:ext cx="252214" cy="1077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333301" y="5462791"/>
            <a:ext cx="576064" cy="215444"/>
          </a:xfrm>
          <a:prstGeom prst="rect">
            <a:avLst/>
          </a:prstGeom>
          <a:solidFill>
            <a:schemeClr val="bg1"/>
          </a:solidFill>
        </p:spPr>
        <p:txBody>
          <a:bodyPr wrap="square" rtlCol="0">
            <a:spAutoFit/>
          </a:bodyPr>
          <a:lstStyle/>
          <a:p>
            <a:r>
              <a:rPr lang="en-US" altLang="zh-CN" sz="800" dirty="0" smtClean="0"/>
              <a:t>64 bits</a:t>
            </a:r>
            <a:endParaRPr lang="zh-CN" altLang="en-US" sz="800" dirty="0"/>
          </a:p>
        </p:txBody>
      </p:sp>
      <p:cxnSp>
        <p:nvCxnSpPr>
          <p:cNvPr id="13" name="直接箭头连接符 12"/>
          <p:cNvCxnSpPr/>
          <p:nvPr/>
        </p:nvCxnSpPr>
        <p:spPr>
          <a:xfrm>
            <a:off x="6588224" y="5661248"/>
            <a:ext cx="288032" cy="0"/>
          </a:xfrm>
          <a:prstGeom prst="straightConnector1">
            <a:avLst/>
          </a:prstGeom>
          <a:ln>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876256" y="5462791"/>
            <a:ext cx="0" cy="2880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rot="10800000">
            <a:off x="5940152" y="5654134"/>
            <a:ext cx="288032" cy="0"/>
          </a:xfrm>
          <a:prstGeom prst="straightConnector1">
            <a:avLst/>
          </a:prstGeom>
          <a:ln>
            <a:solidFill>
              <a:schemeClr val="tx1"/>
            </a:solidFill>
            <a:headEnd w="sm" len="med"/>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618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sz="2800" dirty="0"/>
              <a:t>Step 3: Initialize MD buffer </a:t>
            </a:r>
            <a:endParaRPr lang="en-US" altLang="zh-CN" sz="2800" dirty="0" smtClean="0"/>
          </a:p>
          <a:p>
            <a:pPr lvl="1"/>
            <a:r>
              <a:rPr lang="en-US" altLang="zh-CN" sz="2400" dirty="0" smtClean="0"/>
              <a:t>A </a:t>
            </a:r>
            <a:r>
              <a:rPr lang="en-US" altLang="zh-CN" sz="2400" dirty="0"/>
              <a:t>160-bit buffer is used to hold intermediate and final results of the hash function. The buffer can be represented as five 32-bit registers A, B, C, D, E. </a:t>
            </a:r>
            <a:endParaRPr lang="en-US" altLang="zh-CN" sz="2400" dirty="0" smtClean="0"/>
          </a:p>
          <a:p>
            <a:pPr lvl="1"/>
            <a:endParaRPr lang="en-US" altLang="zh-CN" sz="2400" dirty="0" smtClean="0"/>
          </a:p>
          <a:p>
            <a:pPr lvl="1"/>
            <a:r>
              <a:rPr lang="en-US" altLang="zh-CN" sz="2400" dirty="0" smtClean="0"/>
              <a:t>These </a:t>
            </a:r>
            <a:r>
              <a:rPr lang="en-US" altLang="zh-CN" sz="2400" dirty="0"/>
              <a:t>registers are initialized to the following 32-bit integers (hexadecimal values): </a:t>
            </a:r>
            <a:endParaRPr lang="en-US" altLang="zh-CN" sz="2400" dirty="0" smtClean="0"/>
          </a:p>
          <a:p>
            <a:pPr lvl="1"/>
            <a:r>
              <a:rPr lang="en-US" altLang="zh-CN" sz="2000" dirty="0" smtClean="0"/>
              <a:t>A </a:t>
            </a:r>
            <a:r>
              <a:rPr lang="en-US" altLang="zh-CN" sz="2000" dirty="0"/>
              <a:t>= </a:t>
            </a:r>
            <a:r>
              <a:rPr lang="en-US" altLang="zh-CN" sz="2000" dirty="0" smtClean="0"/>
              <a:t>67452301</a:t>
            </a:r>
          </a:p>
          <a:p>
            <a:pPr lvl="1"/>
            <a:r>
              <a:rPr lang="en-US" altLang="zh-CN" sz="2000" dirty="0" smtClean="0"/>
              <a:t>B </a:t>
            </a:r>
            <a:r>
              <a:rPr lang="en-US" altLang="zh-CN" sz="2000" dirty="0"/>
              <a:t>= </a:t>
            </a:r>
            <a:r>
              <a:rPr lang="en-US" altLang="zh-CN" sz="2000" dirty="0" smtClean="0"/>
              <a:t>efcdab89</a:t>
            </a:r>
          </a:p>
          <a:p>
            <a:pPr lvl="1"/>
            <a:r>
              <a:rPr lang="en-US" altLang="zh-CN" sz="2000" dirty="0" smtClean="0"/>
              <a:t>C </a:t>
            </a:r>
            <a:r>
              <a:rPr lang="en-US" altLang="zh-CN" sz="2000" dirty="0"/>
              <a:t>= </a:t>
            </a:r>
            <a:r>
              <a:rPr lang="en-US" altLang="zh-CN" sz="2000" dirty="0" smtClean="0"/>
              <a:t>98badcfe </a:t>
            </a:r>
          </a:p>
          <a:p>
            <a:pPr lvl="1"/>
            <a:r>
              <a:rPr lang="en-US" altLang="zh-CN" sz="2000" dirty="0" smtClean="0"/>
              <a:t>D </a:t>
            </a:r>
            <a:r>
              <a:rPr lang="en-US" altLang="zh-CN" sz="2000" dirty="0"/>
              <a:t>= </a:t>
            </a:r>
            <a:r>
              <a:rPr lang="en-US" altLang="zh-CN" sz="2000" dirty="0" smtClean="0"/>
              <a:t>10325476</a:t>
            </a:r>
          </a:p>
          <a:p>
            <a:pPr lvl="1"/>
            <a:r>
              <a:rPr lang="en-US" altLang="zh-CN" sz="2000" dirty="0" smtClean="0"/>
              <a:t>E </a:t>
            </a:r>
            <a:r>
              <a:rPr lang="en-US" altLang="zh-CN" sz="2000" dirty="0"/>
              <a:t>= c3d2e1f0</a:t>
            </a:r>
            <a:endParaRPr lang="zh-CN" altLang="en-US" sz="2000" dirty="0"/>
          </a:p>
        </p:txBody>
      </p:sp>
    </p:spTree>
    <p:extLst>
      <p:ext uri="{BB962C8B-B14F-4D97-AF65-F5344CB8AC3E}">
        <p14:creationId xmlns:p14="http://schemas.microsoft.com/office/powerpoint/2010/main" val="113701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A Basic Model of Authentication</a:t>
            </a:r>
            <a:endParaRPr lang="zh-CN" altLang="en-US" sz="4000" i="1" baseline="-250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dirty="0"/>
              <a:t>A wants to send messages to B. They share a secret function </a:t>
            </a:r>
            <a:r>
              <a:rPr lang="en-US" altLang="zh-CN" sz="2000" i="1" dirty="0"/>
              <a:t>f</a:t>
            </a:r>
            <a:r>
              <a:rPr lang="en-US" altLang="zh-CN" sz="2000" dirty="0"/>
              <a:t>. A sends </a:t>
            </a:r>
            <a:endParaRPr lang="en-US" altLang="zh-CN" sz="2000" dirty="0" smtClean="0"/>
          </a:p>
          <a:p>
            <a:pPr marL="82550" indent="0" algn="ctr">
              <a:buNone/>
            </a:pPr>
            <a:r>
              <a:rPr lang="en-US" altLang="zh-CN" sz="2000" i="1" dirty="0" smtClean="0"/>
              <a:t>c</a:t>
            </a:r>
            <a:r>
              <a:rPr lang="en-US" altLang="zh-CN" sz="2000" dirty="0" smtClean="0"/>
              <a:t>=</a:t>
            </a:r>
            <a:r>
              <a:rPr lang="en-US" altLang="zh-CN" sz="2000" i="1" dirty="0" smtClean="0"/>
              <a:t>m</a:t>
            </a:r>
            <a:r>
              <a:rPr lang="en-US" altLang="zh-CN" sz="2000" i="1" dirty="0"/>
              <a:t>||f(m). </a:t>
            </a:r>
            <a:endParaRPr lang="en-US" altLang="zh-CN" sz="2000" i="1" dirty="0" smtClean="0"/>
          </a:p>
          <a:p>
            <a:pPr marL="82550" indent="0">
              <a:buNone/>
            </a:pPr>
            <a:r>
              <a:rPr lang="en-US" altLang="zh-CN" sz="2000" dirty="0" smtClean="0"/>
              <a:t>When </a:t>
            </a:r>
            <a:r>
              <a:rPr lang="en-US" altLang="zh-CN" sz="2000" dirty="0"/>
              <a:t>B receives the message </a:t>
            </a:r>
            <a:r>
              <a:rPr lang="en-US" altLang="zh-CN" sz="2000" i="1" dirty="0"/>
              <a:t>c</a:t>
            </a:r>
            <a:r>
              <a:rPr lang="en-US" altLang="zh-CN" sz="2000" dirty="0"/>
              <a:t>, he partitions </a:t>
            </a:r>
            <a:r>
              <a:rPr lang="en-US" altLang="zh-CN" sz="2000" i="1" dirty="0"/>
              <a:t>c</a:t>
            </a:r>
            <a:r>
              <a:rPr lang="en-US" altLang="zh-CN" sz="2000" dirty="0"/>
              <a:t> into </a:t>
            </a:r>
            <a:endParaRPr lang="en-US" altLang="zh-CN" sz="2000" dirty="0" smtClean="0"/>
          </a:p>
          <a:p>
            <a:pPr marL="82550" indent="0" algn="ctr">
              <a:buNone/>
            </a:pPr>
            <a:r>
              <a:rPr lang="en-US" altLang="zh-CN" sz="2000" i="1" dirty="0" smtClean="0"/>
              <a:t>c</a:t>
            </a:r>
            <a:r>
              <a:rPr lang="en-US" altLang="zh-CN" sz="2000" dirty="0" smtClean="0"/>
              <a:t> </a:t>
            </a:r>
            <a:r>
              <a:rPr lang="en-US" altLang="zh-CN" sz="2000" dirty="0"/>
              <a:t>= </a:t>
            </a:r>
            <a:r>
              <a:rPr lang="en-US" altLang="zh-CN" sz="2000" i="1" dirty="0"/>
              <a:t>c1</a:t>
            </a:r>
            <a:r>
              <a:rPr lang="en-US" altLang="zh-CN" sz="2000" dirty="0"/>
              <a:t>||</a:t>
            </a:r>
            <a:r>
              <a:rPr lang="en-US" altLang="zh-CN" sz="2000" i="1" dirty="0"/>
              <a:t>c2</a:t>
            </a:r>
            <a:r>
              <a:rPr lang="en-US" altLang="zh-CN" sz="2000" dirty="0"/>
              <a:t> </a:t>
            </a:r>
            <a:endParaRPr lang="en-US" altLang="zh-CN" sz="2000" dirty="0" smtClean="0"/>
          </a:p>
          <a:p>
            <a:pPr marL="82550" indent="0">
              <a:buNone/>
            </a:pPr>
            <a:r>
              <a:rPr lang="en-US" altLang="zh-CN" sz="2000" dirty="0" smtClean="0"/>
              <a:t>and </a:t>
            </a:r>
            <a:r>
              <a:rPr lang="en-US" altLang="zh-CN" sz="2000" dirty="0"/>
              <a:t>check whether </a:t>
            </a:r>
            <a:r>
              <a:rPr lang="en-US" altLang="zh-CN" sz="2000" i="1" dirty="0"/>
              <a:t>f</a:t>
            </a:r>
            <a:r>
              <a:rPr lang="en-US" altLang="zh-CN" sz="2000" dirty="0"/>
              <a:t>(</a:t>
            </a:r>
            <a:r>
              <a:rPr lang="en-US" altLang="zh-CN" sz="2000" i="1" dirty="0"/>
              <a:t>c1</a:t>
            </a:r>
            <a:r>
              <a:rPr lang="en-US" altLang="zh-CN" sz="2000" dirty="0"/>
              <a:t>) = </a:t>
            </a:r>
            <a:r>
              <a:rPr lang="en-US" altLang="zh-CN" sz="2000" i="1" dirty="0"/>
              <a:t>c2</a:t>
            </a:r>
            <a:r>
              <a:rPr lang="en-US" altLang="zh-CN" sz="2000" dirty="0"/>
              <a:t>. If yes, he conclude that </a:t>
            </a:r>
            <a:r>
              <a:rPr lang="en-US" altLang="zh-CN" sz="2000" i="1" dirty="0"/>
              <a:t>c</a:t>
            </a:r>
            <a:r>
              <a:rPr lang="en-US" altLang="zh-CN" sz="2000" dirty="0"/>
              <a:t> is indeed the message from </a:t>
            </a:r>
            <a:r>
              <a:rPr lang="en-US" altLang="zh-CN" sz="2000" i="1" dirty="0"/>
              <a:t>A</a:t>
            </a:r>
            <a:r>
              <a:rPr lang="en-US" altLang="zh-CN" sz="2000" dirty="0"/>
              <a:t> and it was not modified during transmission. The part </a:t>
            </a:r>
            <a:r>
              <a:rPr lang="en-US" altLang="zh-CN" sz="2000" i="1" dirty="0"/>
              <a:t>f(m)</a:t>
            </a:r>
            <a:r>
              <a:rPr lang="en-US" altLang="zh-CN" sz="2000" dirty="0"/>
              <a:t> is called the authenticator, while </a:t>
            </a:r>
            <a:r>
              <a:rPr lang="en-US" altLang="zh-CN" sz="2000" i="1" dirty="0"/>
              <a:t>f</a:t>
            </a:r>
            <a:r>
              <a:rPr lang="en-US" altLang="zh-CN" sz="2000" dirty="0"/>
              <a:t> is referred to as the </a:t>
            </a:r>
            <a:r>
              <a:rPr lang="en-US" altLang="zh-CN" sz="2000" b="1" dirty="0"/>
              <a:t>authentication function</a:t>
            </a:r>
            <a:r>
              <a:rPr lang="en-US" altLang="zh-CN" sz="2000" dirty="0"/>
              <a:t>. Usually the length of </a:t>
            </a:r>
            <a:r>
              <a:rPr lang="en-US" altLang="zh-CN" sz="2000" i="1" dirty="0"/>
              <a:t>f(m) </a:t>
            </a:r>
            <a:r>
              <a:rPr lang="en-US" altLang="zh-CN" sz="2000" dirty="0"/>
              <a:t>is fixed. </a:t>
            </a:r>
            <a:endParaRPr lang="en-US" altLang="zh-CN" sz="2000" dirty="0" smtClean="0"/>
          </a:p>
          <a:p>
            <a:endParaRPr lang="en-US" altLang="zh-CN" sz="2000" dirty="0" smtClean="0"/>
          </a:p>
          <a:p>
            <a:r>
              <a:rPr lang="en-US" altLang="zh-CN" sz="2000" dirty="0" smtClean="0"/>
              <a:t>Natural </a:t>
            </a:r>
            <a:r>
              <a:rPr lang="en-US" altLang="zh-CN" sz="2000" dirty="0"/>
              <a:t>Law: If you want to gain, you have to pay. </a:t>
            </a:r>
            <a:endParaRPr lang="en-US" altLang="zh-CN" sz="2000" dirty="0" smtClean="0"/>
          </a:p>
          <a:p>
            <a:r>
              <a:rPr lang="en-US" altLang="zh-CN" sz="2000" dirty="0" smtClean="0"/>
              <a:t>Question</a:t>
            </a:r>
            <a:r>
              <a:rPr lang="en-US" altLang="zh-CN" sz="2000" dirty="0"/>
              <a:t>: What is the price paid in this system?</a:t>
            </a:r>
            <a:endParaRPr lang="en-US" altLang="zh-CN" sz="2000" dirty="0" smtClean="0">
              <a:solidFill>
                <a:schemeClr val="tx2">
                  <a:satMod val="130000"/>
                </a:schemeClr>
              </a:solidFill>
            </a:endParaRPr>
          </a:p>
        </p:txBody>
      </p:sp>
    </p:spTree>
    <p:extLst>
      <p:ext uri="{BB962C8B-B14F-4D97-AF65-F5344CB8AC3E}">
        <p14:creationId xmlns:p14="http://schemas.microsoft.com/office/powerpoint/2010/main" val="3577995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dirty="0"/>
              <a:t>Step 4: Process padded message in 512-bit blocks </a:t>
            </a:r>
            <a:endParaRPr lang="en-US" altLang="zh-CN" dirty="0" smtClean="0"/>
          </a:p>
          <a:p>
            <a:pPr lvl="1"/>
            <a:r>
              <a:rPr lang="en-US" altLang="zh-CN" sz="2000" dirty="0" smtClean="0"/>
              <a:t>Let </a:t>
            </a:r>
            <a:r>
              <a:rPr lang="en-US" altLang="zh-CN" sz="2000" i="1" dirty="0"/>
              <a:t>Y</a:t>
            </a:r>
            <a:r>
              <a:rPr lang="en-US" altLang="zh-CN" sz="2000" i="1" baseline="-25000" dirty="0"/>
              <a:t>0</a:t>
            </a:r>
            <a:r>
              <a:rPr lang="en-US" altLang="zh-CN" sz="2000" i="1" dirty="0"/>
              <a:t>Y</a:t>
            </a:r>
            <a:r>
              <a:rPr lang="en-US" altLang="zh-CN" sz="2000" i="1" baseline="-25000" dirty="0"/>
              <a:t>1</a:t>
            </a:r>
            <a:r>
              <a:rPr lang="en-US" altLang="zh-CN" sz="2000" i="1" dirty="0"/>
              <a:t> · · · Y</a:t>
            </a:r>
            <a:r>
              <a:rPr lang="en-US" altLang="zh-CN" sz="2000" i="1" baseline="-25000" dirty="0"/>
              <a:t>L−1 </a:t>
            </a:r>
            <a:r>
              <a:rPr lang="en-US" altLang="zh-CN" sz="2000" dirty="0"/>
              <a:t>be the message after the padding, where </a:t>
            </a:r>
            <a:r>
              <a:rPr lang="en-US" altLang="zh-CN" sz="2000" i="1" dirty="0"/>
              <a:t>Y</a:t>
            </a:r>
            <a:r>
              <a:rPr lang="en-US" altLang="zh-CN" sz="2000" i="1" baseline="-25000" dirty="0"/>
              <a:t>i</a:t>
            </a:r>
            <a:r>
              <a:rPr lang="en-US" altLang="zh-CN" sz="2000" dirty="0"/>
              <a:t> is a 512-bit block. Then SHA-1 computes the hash value as follows</a:t>
            </a:r>
            <a:r>
              <a:rPr lang="en-US" altLang="zh-CN" sz="2000" dirty="0" smtClean="0"/>
              <a:t>.</a:t>
            </a:r>
          </a:p>
          <a:p>
            <a:pPr lvl="1"/>
            <a:endParaRPr lang="en-US" altLang="zh-CN" sz="2000" dirty="0"/>
          </a:p>
          <a:p>
            <a:pPr lvl="1"/>
            <a:endParaRPr lang="en-US" altLang="zh-CN" sz="2000" dirty="0" smtClean="0"/>
          </a:p>
          <a:p>
            <a:pPr lvl="1"/>
            <a:endParaRPr lang="en-US" altLang="zh-CN" sz="2000" dirty="0"/>
          </a:p>
          <a:p>
            <a:pPr lvl="1"/>
            <a:endParaRPr lang="en-US" altLang="zh-CN" sz="2000" dirty="0" smtClean="0"/>
          </a:p>
          <a:p>
            <a:pPr lvl="1"/>
            <a:r>
              <a:rPr lang="en-US" altLang="zh-CN" sz="2000" dirty="0"/>
              <a:t>Where </a:t>
            </a:r>
            <a:r>
              <a:rPr lang="en-US" altLang="zh-CN" sz="2000" i="1" dirty="0" smtClean="0"/>
              <a:t>F</a:t>
            </a:r>
            <a:r>
              <a:rPr lang="en-US" altLang="zh-CN" sz="2000" dirty="0" smtClean="0"/>
              <a:t>(</a:t>
            </a:r>
            <a:r>
              <a:rPr lang="en-US" altLang="zh-CN" sz="2000" i="1" dirty="0" smtClean="0"/>
              <a:t>A</a:t>
            </a:r>
            <a:r>
              <a:rPr lang="en-US" altLang="zh-CN" sz="2000" i="1" dirty="0"/>
              <a:t>, B, C, D, E, Y</a:t>
            </a:r>
            <a:r>
              <a:rPr lang="en-US" altLang="zh-CN" sz="2000" i="1" baseline="-25000" dirty="0"/>
              <a:t>q</a:t>
            </a:r>
            <a:r>
              <a:rPr lang="en-US" altLang="zh-CN" sz="2000" dirty="0"/>
              <a:t>) is a function to be specified later, </a:t>
            </a:r>
            <a:r>
              <a:rPr lang="en-US" altLang="zh-CN" sz="2000" i="1" dirty="0"/>
              <a:t>CV</a:t>
            </a:r>
            <a:r>
              <a:rPr lang="en-US" altLang="zh-CN" sz="2000" i="1" baseline="-25000" dirty="0"/>
              <a:t>q</a:t>
            </a:r>
            <a:r>
              <a:rPr lang="en-US" altLang="zh-CN" sz="2000" dirty="0"/>
              <a:t> is the content of the buffer at time unit </a:t>
            </a:r>
            <a:r>
              <a:rPr lang="en-US" altLang="zh-CN" sz="2000" i="1" dirty="0"/>
              <a:t>q</a:t>
            </a:r>
            <a:r>
              <a:rPr lang="en-US" altLang="zh-CN" sz="2000" dirty="0"/>
              <a:t>, and </a:t>
            </a:r>
            <a:r>
              <a:rPr lang="en-US" altLang="zh-CN" sz="2000" i="1" dirty="0"/>
              <a:t>CV</a:t>
            </a:r>
            <a:r>
              <a:rPr lang="en-US" altLang="zh-CN" sz="2000" i="1" baseline="-25000" dirty="0"/>
              <a:t>q+1</a:t>
            </a:r>
            <a:r>
              <a:rPr lang="en-US" altLang="zh-CN" sz="2000" dirty="0"/>
              <a:t> is the new value for replacing </a:t>
            </a:r>
            <a:r>
              <a:rPr lang="en-US" altLang="zh-CN" sz="2000" i="1" dirty="0"/>
              <a:t>CV</a:t>
            </a:r>
            <a:r>
              <a:rPr lang="en-US" altLang="zh-CN" sz="2000" i="1" baseline="-25000" dirty="0"/>
              <a:t>q</a:t>
            </a:r>
            <a:r>
              <a:rPr lang="en-US" altLang="zh-CN" sz="2000" dirty="0"/>
              <a:t>. The final content of the buffer is the hash code.</a:t>
            </a:r>
            <a:endParaRPr lang="en-US" altLang="zh-CN" sz="2000" dirty="0" smtClean="0"/>
          </a:p>
        </p:txBody>
      </p:sp>
      <p:pic>
        <p:nvPicPr>
          <p:cNvPr id="4" name="图片 3"/>
          <p:cNvPicPr>
            <a:picLocks noChangeAspect="1"/>
          </p:cNvPicPr>
          <p:nvPr/>
        </p:nvPicPr>
        <p:blipFill>
          <a:blip r:embed="rId2"/>
          <a:stretch>
            <a:fillRect/>
          </a:stretch>
        </p:blipFill>
        <p:spPr>
          <a:xfrm>
            <a:off x="3419872" y="3789040"/>
            <a:ext cx="2376264" cy="1507656"/>
          </a:xfrm>
          <a:prstGeom prst="rect">
            <a:avLst/>
          </a:prstGeom>
        </p:spPr>
      </p:pic>
    </p:spTree>
    <p:extLst>
      <p:ext uri="{BB962C8B-B14F-4D97-AF65-F5344CB8AC3E}">
        <p14:creationId xmlns:p14="http://schemas.microsoft.com/office/powerpoint/2010/main" val="1547024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dirty="0"/>
              <a:t>Function </a:t>
            </a:r>
            <a:r>
              <a:rPr lang="en-US" altLang="zh-CN" i="1" dirty="0"/>
              <a:t>F</a:t>
            </a:r>
            <a:r>
              <a:rPr lang="en-US" altLang="zh-CN" dirty="0"/>
              <a:t>(</a:t>
            </a:r>
            <a:r>
              <a:rPr lang="en-US" altLang="zh-CN" i="1" dirty="0"/>
              <a:t>A,B,C,D,E,Y</a:t>
            </a:r>
            <a:r>
              <a:rPr lang="en-US" altLang="zh-CN" i="1" baseline="-25000" dirty="0"/>
              <a:t>q</a:t>
            </a:r>
            <a:r>
              <a:rPr lang="en-US" altLang="zh-CN" dirty="0"/>
              <a:t>)</a:t>
            </a:r>
          </a:p>
          <a:p>
            <a:endParaRPr lang="zh-CN" altLang="en-US" dirty="0"/>
          </a:p>
        </p:txBody>
      </p:sp>
      <p:pic>
        <p:nvPicPr>
          <p:cNvPr id="4" name="图片 3"/>
          <p:cNvPicPr>
            <a:picLocks noChangeAspect="1"/>
          </p:cNvPicPr>
          <p:nvPr/>
        </p:nvPicPr>
        <p:blipFill>
          <a:blip r:embed="rId2"/>
          <a:stretch>
            <a:fillRect/>
          </a:stretch>
        </p:blipFill>
        <p:spPr>
          <a:xfrm>
            <a:off x="2267744" y="2564904"/>
            <a:ext cx="4680520" cy="4230161"/>
          </a:xfrm>
          <a:prstGeom prst="rect">
            <a:avLst/>
          </a:prstGeom>
        </p:spPr>
      </p:pic>
    </p:spTree>
    <p:extLst>
      <p:ext uri="{BB962C8B-B14F-4D97-AF65-F5344CB8AC3E}">
        <p14:creationId xmlns:p14="http://schemas.microsoft.com/office/powerpoint/2010/main" val="8491935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SHA-1 </a:t>
            </a:r>
            <a:r>
              <a:rPr lang="en-US" altLang="zh-CN" dirty="0" smtClean="0"/>
              <a:t>Description</a:t>
            </a:r>
            <a:endParaRPr lang="zh-CN" altLang="en-US" dirty="0"/>
          </a:p>
        </p:txBody>
      </p:sp>
      <p:sp>
        <p:nvSpPr>
          <p:cNvPr id="3" name="内容占位符 2"/>
          <p:cNvSpPr>
            <a:spLocks noGrp="1"/>
          </p:cNvSpPr>
          <p:nvPr>
            <p:ph idx="1"/>
          </p:nvPr>
        </p:nvSpPr>
        <p:spPr>
          <a:xfrm>
            <a:off x="1249363" y="1844824"/>
            <a:ext cx="7273925" cy="4368800"/>
          </a:xfrm>
        </p:spPr>
        <p:txBody>
          <a:bodyPr/>
          <a:lstStyle/>
          <a:p>
            <a:r>
              <a:rPr lang="en-US" altLang="zh-CN" dirty="0" smtClean="0"/>
              <a:t>Function </a:t>
            </a:r>
            <a:r>
              <a:rPr lang="en-US" altLang="zh-CN" i="1" dirty="0"/>
              <a:t>F</a:t>
            </a:r>
            <a:r>
              <a:rPr lang="en-US" altLang="zh-CN" dirty="0"/>
              <a:t>(</a:t>
            </a:r>
            <a:r>
              <a:rPr lang="en-US" altLang="zh-CN" i="1" dirty="0"/>
              <a:t>A,B,C,D,E,Y</a:t>
            </a:r>
            <a:r>
              <a:rPr lang="en-US" altLang="zh-CN" i="1" baseline="-25000" dirty="0"/>
              <a:t>q</a:t>
            </a:r>
            <a:r>
              <a:rPr lang="en-US" altLang="zh-CN" dirty="0" smtClean="0"/>
              <a:t>)</a:t>
            </a:r>
          </a:p>
          <a:p>
            <a:pPr lvl="1"/>
            <a:r>
              <a:rPr lang="en-US" altLang="zh-CN" dirty="0" smtClean="0"/>
              <a:t>The constant </a:t>
            </a:r>
            <a:r>
              <a:rPr lang="en-US" altLang="zh-CN" i="1" dirty="0" smtClean="0"/>
              <a:t>K</a:t>
            </a:r>
            <a:r>
              <a:rPr lang="en-US" altLang="zh-CN" i="1" baseline="-25000" dirty="0" smtClean="0"/>
              <a:t>i</a:t>
            </a:r>
          </a:p>
          <a:p>
            <a:pPr lvl="1"/>
            <a:endParaRPr lang="en-US" altLang="zh-CN" i="1" baseline="-25000" dirty="0"/>
          </a:p>
          <a:p>
            <a:pPr lvl="1"/>
            <a:endParaRPr lang="en-US" altLang="zh-CN" i="1" baseline="-25000" dirty="0" smtClean="0"/>
          </a:p>
          <a:p>
            <a:pPr lvl="1"/>
            <a:endParaRPr lang="en-US" altLang="zh-CN" i="1" baseline="-25000" dirty="0"/>
          </a:p>
          <a:p>
            <a:pPr lvl="1"/>
            <a:endParaRPr lang="en-US" altLang="zh-CN" i="1" baseline="-25000" dirty="0" smtClean="0"/>
          </a:p>
          <a:p>
            <a:pPr lvl="1"/>
            <a:endParaRPr lang="en-US" altLang="zh-CN" i="1" baseline="-25000" dirty="0"/>
          </a:p>
          <a:p>
            <a:pPr lvl="1"/>
            <a:endParaRPr lang="en-US" altLang="zh-CN" i="1" baseline="-25000" dirty="0" smtClean="0"/>
          </a:p>
          <a:p>
            <a:pPr lvl="1"/>
            <a:endParaRPr lang="en-US" altLang="zh-CN" i="1" baseline="-25000" dirty="0"/>
          </a:p>
          <a:p>
            <a:pPr lvl="1"/>
            <a:r>
              <a:rPr lang="en-US" altLang="zh-CN" dirty="0"/>
              <a:t>Remark: These constants are needed inside the function </a:t>
            </a:r>
            <a:r>
              <a:rPr lang="en-US" altLang="zh-CN" i="1" dirty="0"/>
              <a:t>F</a:t>
            </a:r>
            <a:r>
              <a:rPr lang="en-US" altLang="zh-CN" dirty="0"/>
              <a:t>(</a:t>
            </a:r>
            <a:r>
              <a:rPr lang="en-US" altLang="zh-CN" i="1" dirty="0"/>
              <a:t>A, B, C, D, E, Y</a:t>
            </a:r>
            <a:r>
              <a:rPr lang="en-US" altLang="zh-CN" i="1" baseline="-25000" dirty="0"/>
              <a:t>q</a:t>
            </a:r>
            <a:r>
              <a:rPr lang="en-US" altLang="zh-CN" dirty="0"/>
              <a:t>), and are called magic numbers</a:t>
            </a:r>
            <a:endParaRPr lang="zh-CN" altLang="en-US" i="1" baseline="-25000" dirty="0"/>
          </a:p>
        </p:txBody>
      </p:sp>
      <p:pic>
        <p:nvPicPr>
          <p:cNvPr id="4" name="图片 3"/>
          <p:cNvPicPr>
            <a:picLocks noChangeAspect="1"/>
          </p:cNvPicPr>
          <p:nvPr/>
        </p:nvPicPr>
        <p:blipFill>
          <a:blip r:embed="rId2"/>
          <a:stretch>
            <a:fillRect/>
          </a:stretch>
        </p:blipFill>
        <p:spPr>
          <a:xfrm>
            <a:off x="1979712" y="3011488"/>
            <a:ext cx="5495925" cy="2390775"/>
          </a:xfrm>
          <a:prstGeom prst="rect">
            <a:avLst/>
          </a:prstGeom>
        </p:spPr>
      </p:pic>
    </p:spTree>
    <p:extLst>
      <p:ext uri="{BB962C8B-B14F-4D97-AF65-F5344CB8AC3E}">
        <p14:creationId xmlns:p14="http://schemas.microsoft.com/office/powerpoint/2010/main" val="18763118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sz="2000" dirty="0"/>
              <a:t>The </a:t>
            </a:r>
            <a:r>
              <a:rPr lang="en-US" altLang="zh-CN" sz="2000" i="1" dirty="0"/>
              <a:t>W</a:t>
            </a:r>
            <a:r>
              <a:rPr lang="en-US" altLang="zh-CN" sz="2000" dirty="0"/>
              <a:t>[</a:t>
            </a:r>
            <a:r>
              <a:rPr lang="en-US" altLang="zh-CN" sz="2000" i="1" dirty="0"/>
              <a:t>0..79</a:t>
            </a:r>
            <a:r>
              <a:rPr lang="en-US" altLang="zh-CN" sz="2000" dirty="0"/>
              <a:t>] computed from each block </a:t>
            </a:r>
            <a:r>
              <a:rPr lang="en-US" altLang="zh-CN" sz="2000" i="1" dirty="0" smtClean="0"/>
              <a:t>Y</a:t>
            </a:r>
            <a:r>
              <a:rPr lang="en-US" altLang="zh-CN" sz="2000" i="1" baseline="-25000" dirty="0" smtClean="0"/>
              <a:t>q</a:t>
            </a:r>
            <a:r>
              <a:rPr lang="en-US" altLang="zh-CN" sz="2000" dirty="0" smtClean="0"/>
              <a:t>:</a:t>
            </a:r>
          </a:p>
          <a:p>
            <a:r>
              <a:rPr lang="en-US" altLang="zh-CN" sz="2000" dirty="0"/>
              <a:t>For each message block </a:t>
            </a:r>
            <a:r>
              <a:rPr lang="en-US" altLang="zh-CN" sz="2000" i="1" dirty="0"/>
              <a:t>Y</a:t>
            </a:r>
            <a:r>
              <a:rPr lang="en-US" altLang="zh-CN" sz="2000" i="1" baseline="-25000" dirty="0"/>
              <a:t>q</a:t>
            </a:r>
            <a:r>
              <a:rPr lang="en-US" altLang="zh-CN" sz="2000" dirty="0" smtClean="0"/>
              <a:t>, 80 words </a:t>
            </a:r>
            <a:r>
              <a:rPr lang="en-US" altLang="zh-CN" sz="2000" i="1" dirty="0"/>
              <a:t>W</a:t>
            </a:r>
            <a:r>
              <a:rPr lang="en-US" altLang="zh-CN" sz="2000" i="1" baseline="-25000" dirty="0"/>
              <a:t>i</a:t>
            </a:r>
            <a:r>
              <a:rPr lang="en-US" altLang="zh-CN" sz="2000" i="1" dirty="0"/>
              <a:t> </a:t>
            </a:r>
            <a:r>
              <a:rPr lang="en-US" altLang="zh-CN" sz="2000" dirty="0"/>
              <a:t>of 32 bits are computed: </a:t>
            </a:r>
          </a:p>
          <a:p>
            <a:r>
              <a:rPr lang="en-US" altLang="zh-CN" sz="2000" dirty="0" smtClean="0"/>
              <a:t>Define </a:t>
            </a:r>
          </a:p>
          <a:p>
            <a:pPr marL="82550" indent="0" algn="ctr">
              <a:buNone/>
            </a:pPr>
            <a:r>
              <a:rPr lang="en-US" altLang="zh-CN" sz="2000" i="1" dirty="0" smtClean="0"/>
              <a:t>W</a:t>
            </a:r>
            <a:r>
              <a:rPr lang="en-US" altLang="zh-CN" sz="2000" i="1" baseline="-25000" dirty="0" smtClean="0"/>
              <a:t>0</a:t>
            </a:r>
            <a:r>
              <a:rPr lang="en-US" altLang="zh-CN" sz="2000" dirty="0"/>
              <a:t>||</a:t>
            </a:r>
            <a:r>
              <a:rPr lang="en-US" altLang="zh-CN" sz="2000" i="1" dirty="0"/>
              <a:t>W</a:t>
            </a:r>
            <a:r>
              <a:rPr lang="en-US" altLang="zh-CN" sz="2000" i="1" baseline="-25000" dirty="0"/>
              <a:t>1</a:t>
            </a:r>
            <a:r>
              <a:rPr lang="en-US" altLang="zh-CN" sz="2000" dirty="0"/>
              <a:t>|| · · · ||</a:t>
            </a:r>
            <a:r>
              <a:rPr lang="en-US" altLang="zh-CN" sz="2000" i="1" dirty="0"/>
              <a:t>W</a:t>
            </a:r>
            <a:r>
              <a:rPr lang="en-US" altLang="zh-CN" sz="2000" i="1" baseline="-25000" dirty="0"/>
              <a:t>15</a:t>
            </a:r>
            <a:r>
              <a:rPr lang="en-US" altLang="zh-CN" sz="2000" dirty="0"/>
              <a:t> = </a:t>
            </a:r>
            <a:r>
              <a:rPr lang="en-US" altLang="zh-CN" sz="2000" i="1" dirty="0"/>
              <a:t>Y</a:t>
            </a:r>
            <a:r>
              <a:rPr lang="en-US" altLang="zh-CN" sz="2000" i="1" baseline="-25000" dirty="0"/>
              <a:t>q</a:t>
            </a:r>
            <a:r>
              <a:rPr lang="en-US" altLang="zh-CN" sz="2000" dirty="0" smtClean="0"/>
              <a:t>, </a:t>
            </a:r>
          </a:p>
          <a:p>
            <a:pPr marL="82550" indent="0">
              <a:buNone/>
            </a:pPr>
            <a:endParaRPr lang="en-US" altLang="zh-CN" sz="2000" dirty="0" smtClean="0"/>
          </a:p>
          <a:p>
            <a:pPr marL="82550" indent="0">
              <a:buNone/>
            </a:pPr>
            <a:r>
              <a:rPr lang="en-US" altLang="zh-CN" sz="2000" dirty="0"/>
              <a:t> </a:t>
            </a:r>
            <a:r>
              <a:rPr lang="en-US" altLang="zh-CN" sz="2000" dirty="0" smtClean="0"/>
              <a:t> i.e</a:t>
            </a:r>
            <a:r>
              <a:rPr lang="en-US" altLang="zh-CN" sz="2000" dirty="0"/>
              <a:t>., divide </a:t>
            </a:r>
            <a:r>
              <a:rPr lang="en-US" altLang="zh-CN" sz="2000" i="1" dirty="0"/>
              <a:t>Y</a:t>
            </a:r>
            <a:r>
              <a:rPr lang="en-US" altLang="zh-CN" sz="2000" i="1" baseline="-25000" dirty="0"/>
              <a:t>q</a:t>
            </a:r>
            <a:r>
              <a:rPr lang="en-US" altLang="zh-CN" sz="2000" dirty="0" smtClean="0"/>
              <a:t> </a:t>
            </a:r>
            <a:r>
              <a:rPr lang="en-US" altLang="zh-CN" sz="2000" dirty="0"/>
              <a:t>into 16 blocks of 32 bits. </a:t>
            </a:r>
            <a:endParaRPr lang="en-US" altLang="zh-CN" sz="2000" dirty="0" smtClean="0"/>
          </a:p>
          <a:p>
            <a:pPr marL="82550" indent="0">
              <a:buNone/>
            </a:pPr>
            <a:endParaRPr lang="en-US" altLang="zh-CN" sz="2000" dirty="0"/>
          </a:p>
          <a:p>
            <a:r>
              <a:rPr lang="en-US" altLang="zh-CN" sz="2000" dirty="0" smtClean="0"/>
              <a:t>For </a:t>
            </a:r>
            <a:r>
              <a:rPr lang="en-US" altLang="zh-CN" sz="2000" dirty="0"/>
              <a:t>16 ≤ t ≤ 79, </a:t>
            </a:r>
            <a:r>
              <a:rPr lang="en-US" altLang="zh-CN" sz="2000" i="1" dirty="0"/>
              <a:t>W</a:t>
            </a:r>
            <a:r>
              <a:rPr lang="en-US" altLang="zh-CN" sz="2000" i="1" baseline="-25000" dirty="0"/>
              <a:t>t</a:t>
            </a:r>
            <a:r>
              <a:rPr lang="en-US" altLang="zh-CN" sz="2000" dirty="0"/>
              <a:t> is computed by </a:t>
            </a:r>
            <a:endParaRPr lang="en-US" altLang="zh-CN" sz="2000" dirty="0" smtClean="0"/>
          </a:p>
          <a:p>
            <a:endParaRPr lang="en-US" altLang="zh-CN" sz="2000" dirty="0" smtClean="0"/>
          </a:p>
          <a:p>
            <a:pPr marL="82550" indent="0" algn="ctr">
              <a:buNone/>
            </a:pPr>
            <a:r>
              <a:rPr lang="en-US" altLang="zh-CN" sz="2000" i="1" dirty="0" smtClean="0"/>
              <a:t>W</a:t>
            </a:r>
            <a:r>
              <a:rPr lang="en-US" altLang="zh-CN" sz="2000" i="1" baseline="-25000" dirty="0" smtClean="0"/>
              <a:t>t</a:t>
            </a:r>
            <a:r>
              <a:rPr lang="en-US" altLang="zh-CN" sz="2000" dirty="0" smtClean="0"/>
              <a:t> </a:t>
            </a:r>
            <a:r>
              <a:rPr lang="en-US" altLang="zh-CN" sz="2000" dirty="0"/>
              <a:t>= </a:t>
            </a:r>
            <a:r>
              <a:rPr lang="en-US" altLang="zh-CN" sz="2000" i="1" dirty="0"/>
              <a:t>S</a:t>
            </a:r>
            <a:r>
              <a:rPr lang="en-US" altLang="zh-CN" sz="2000" i="1" baseline="30000" dirty="0"/>
              <a:t>1</a:t>
            </a:r>
            <a:r>
              <a:rPr lang="en-US" altLang="zh-CN" sz="2000" dirty="0"/>
              <a:t>(</a:t>
            </a:r>
            <a:r>
              <a:rPr lang="en-US" altLang="zh-CN" sz="2000" i="1" dirty="0"/>
              <a:t>W</a:t>
            </a:r>
            <a:r>
              <a:rPr lang="en-US" altLang="zh-CN" sz="2000" i="1" baseline="-25000" dirty="0"/>
              <a:t>t−16 </a:t>
            </a:r>
            <a:r>
              <a:rPr lang="en-US" altLang="zh-CN" sz="2000" dirty="0"/>
              <a:t>⊕ </a:t>
            </a:r>
            <a:r>
              <a:rPr lang="en-US" altLang="zh-CN" sz="2000" i="1" dirty="0"/>
              <a:t>W</a:t>
            </a:r>
            <a:r>
              <a:rPr lang="en-US" altLang="zh-CN" sz="2000" i="1" baseline="-25000" dirty="0"/>
              <a:t>t−14 </a:t>
            </a:r>
            <a:r>
              <a:rPr lang="en-US" altLang="zh-CN" sz="2000" dirty="0"/>
              <a:t>⊕ </a:t>
            </a:r>
            <a:r>
              <a:rPr lang="en-US" altLang="zh-CN" sz="2000" i="1" dirty="0"/>
              <a:t>W</a:t>
            </a:r>
            <a:r>
              <a:rPr lang="en-US" altLang="zh-CN" sz="2000" i="1" baseline="-25000" dirty="0"/>
              <a:t>t−8 </a:t>
            </a:r>
            <a:r>
              <a:rPr lang="en-US" altLang="zh-CN" sz="2000" dirty="0"/>
              <a:t>⊕ </a:t>
            </a:r>
            <a:r>
              <a:rPr lang="en-US" altLang="zh-CN" sz="2000" i="1" dirty="0"/>
              <a:t>W</a:t>
            </a:r>
            <a:r>
              <a:rPr lang="en-US" altLang="zh-CN" sz="2000" i="1" baseline="-25000" dirty="0"/>
              <a:t>t−3</a:t>
            </a:r>
            <a:r>
              <a:rPr lang="en-US" altLang="zh-CN" sz="2000" dirty="0"/>
              <a:t>) </a:t>
            </a:r>
            <a:endParaRPr lang="en-US" altLang="zh-CN" sz="2000" dirty="0" smtClean="0"/>
          </a:p>
          <a:p>
            <a:pPr marL="82550" indent="0" algn="ctr">
              <a:buNone/>
            </a:pPr>
            <a:endParaRPr lang="en-US" altLang="zh-CN" sz="2000" dirty="0" smtClean="0"/>
          </a:p>
          <a:p>
            <a:pPr marL="82550" indent="0">
              <a:buNone/>
            </a:pPr>
            <a:r>
              <a:rPr lang="en-US" altLang="zh-CN" sz="2000" dirty="0" smtClean="0"/>
              <a:t>  recursively</a:t>
            </a:r>
            <a:r>
              <a:rPr lang="en-US" altLang="zh-CN" sz="2000" dirty="0"/>
              <a:t>, where </a:t>
            </a:r>
            <a:r>
              <a:rPr lang="en-US" altLang="zh-CN" sz="2000" i="1" dirty="0"/>
              <a:t>S</a:t>
            </a:r>
            <a:r>
              <a:rPr lang="en-US" altLang="zh-CN" sz="2000" i="1" baseline="30000" dirty="0"/>
              <a:t>i</a:t>
            </a:r>
            <a:r>
              <a:rPr lang="en-US" altLang="zh-CN" sz="2000" dirty="0"/>
              <a:t>(</a:t>
            </a:r>
            <a:r>
              <a:rPr lang="en-US" altLang="zh-CN" sz="2000" i="1" dirty="0"/>
              <a:t>x</a:t>
            </a:r>
            <a:r>
              <a:rPr lang="en-US" altLang="zh-CN" sz="2000" dirty="0"/>
              <a:t>) is the circular left </a:t>
            </a:r>
            <a:r>
              <a:rPr lang="en-US" altLang="zh-CN" sz="2000" dirty="0" smtClean="0"/>
              <a:t>shift of </a:t>
            </a:r>
            <a:r>
              <a:rPr lang="en-US" altLang="zh-CN" sz="2000" dirty="0"/>
              <a:t>the 32-bit word </a:t>
            </a:r>
            <a:r>
              <a:rPr lang="en-US" altLang="zh-CN" sz="2000" i="1" dirty="0"/>
              <a:t>x</a:t>
            </a:r>
            <a:r>
              <a:rPr lang="en-US" altLang="zh-CN" sz="2000" dirty="0"/>
              <a:t> for </a:t>
            </a:r>
            <a:r>
              <a:rPr lang="en-US" altLang="zh-CN" sz="2000" i="1" dirty="0"/>
              <a:t>i</a:t>
            </a:r>
            <a:r>
              <a:rPr lang="en-US" altLang="zh-CN" sz="2000" dirty="0"/>
              <a:t> positions.</a:t>
            </a:r>
            <a:endParaRPr lang="zh-CN" altLang="en-US" sz="2000" dirty="0"/>
          </a:p>
        </p:txBody>
      </p:sp>
    </p:spTree>
    <p:extLst>
      <p:ext uri="{BB962C8B-B14F-4D97-AF65-F5344CB8AC3E}">
        <p14:creationId xmlns:p14="http://schemas.microsoft.com/office/powerpoint/2010/main" val="1343168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dirty="0"/>
              <a:t>Function </a:t>
            </a:r>
            <a:r>
              <a:rPr lang="en-US" altLang="zh-CN" i="1" dirty="0"/>
              <a:t>F</a:t>
            </a:r>
            <a:r>
              <a:rPr lang="en-US" altLang="zh-CN" i="1" baseline="-25000" dirty="0"/>
              <a:t>t</a:t>
            </a:r>
            <a:endParaRPr lang="zh-CN" altLang="en-US" i="1" baseline="-25000" dirty="0"/>
          </a:p>
        </p:txBody>
      </p:sp>
      <p:pic>
        <p:nvPicPr>
          <p:cNvPr id="4" name="图片 3"/>
          <p:cNvPicPr>
            <a:picLocks noChangeAspect="1"/>
          </p:cNvPicPr>
          <p:nvPr/>
        </p:nvPicPr>
        <p:blipFill>
          <a:blip r:embed="rId2"/>
          <a:stretch>
            <a:fillRect/>
          </a:stretch>
        </p:blipFill>
        <p:spPr>
          <a:xfrm>
            <a:off x="3122613" y="2447925"/>
            <a:ext cx="5419725" cy="4410075"/>
          </a:xfrm>
          <a:prstGeom prst="rect">
            <a:avLst/>
          </a:prstGeom>
        </p:spPr>
      </p:pic>
    </p:spTree>
    <p:extLst>
      <p:ext uri="{BB962C8B-B14F-4D97-AF65-F5344CB8AC3E}">
        <p14:creationId xmlns:p14="http://schemas.microsoft.com/office/powerpoint/2010/main" val="950075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SHA-1 Description</a:t>
            </a:r>
            <a:endParaRPr lang="zh-CN" altLang="en-US" dirty="0"/>
          </a:p>
        </p:txBody>
      </p:sp>
      <p:sp>
        <p:nvSpPr>
          <p:cNvPr id="3" name="内容占位符 2"/>
          <p:cNvSpPr>
            <a:spLocks noGrp="1"/>
          </p:cNvSpPr>
          <p:nvPr>
            <p:ph idx="1"/>
          </p:nvPr>
        </p:nvSpPr>
        <p:spPr/>
        <p:txBody>
          <a:bodyPr/>
          <a:lstStyle/>
          <a:p>
            <a:r>
              <a:rPr lang="en-US" altLang="zh-CN" dirty="0"/>
              <a:t>The functions </a:t>
            </a:r>
            <a:r>
              <a:rPr lang="en-US" altLang="zh-CN" i="1" dirty="0" smtClean="0"/>
              <a:t>f</a:t>
            </a:r>
            <a:r>
              <a:rPr lang="en-US" altLang="zh-CN" i="1" baseline="-25000" dirty="0" smtClean="0"/>
              <a:t>t</a:t>
            </a:r>
          </a:p>
          <a:p>
            <a:endParaRPr lang="en-US" altLang="zh-CN" i="1" baseline="-25000" dirty="0"/>
          </a:p>
          <a:p>
            <a:endParaRPr lang="en-US" altLang="zh-CN" i="1" baseline="-25000" dirty="0" smtClean="0"/>
          </a:p>
          <a:p>
            <a:endParaRPr lang="en-US" altLang="zh-CN" i="1" baseline="-25000" dirty="0"/>
          </a:p>
          <a:p>
            <a:endParaRPr lang="en-US" altLang="zh-CN" i="1" baseline="-25000" dirty="0" smtClean="0"/>
          </a:p>
          <a:p>
            <a:endParaRPr lang="en-US" altLang="zh-CN" i="1" baseline="-25000" dirty="0"/>
          </a:p>
          <a:p>
            <a:endParaRPr lang="en-US" altLang="zh-CN" i="1" baseline="-25000" dirty="0" smtClean="0"/>
          </a:p>
          <a:p>
            <a:endParaRPr lang="en-US" altLang="zh-CN" sz="2400" dirty="0" smtClean="0"/>
          </a:p>
          <a:p>
            <a:r>
              <a:rPr lang="en-US" altLang="zh-CN" sz="2400" dirty="0" smtClean="0"/>
              <a:t>Remark</a:t>
            </a:r>
            <a:r>
              <a:rPr lang="en-US" altLang="zh-CN" sz="2400" dirty="0"/>
              <a:t>: ∨ = OR, ∧ = AND, − = NOT, ⊕ = EXOR. </a:t>
            </a:r>
            <a:endParaRPr lang="en-US" altLang="zh-CN" sz="2400" dirty="0" smtClean="0"/>
          </a:p>
          <a:p>
            <a:r>
              <a:rPr lang="en-US" altLang="zh-CN" sz="2400" dirty="0" smtClean="0"/>
              <a:t>Remark</a:t>
            </a:r>
            <a:r>
              <a:rPr lang="en-US" altLang="zh-CN" sz="2400" dirty="0"/>
              <a:t>: B ∧ C is the bitwise logical AND</a:t>
            </a:r>
            <a:endParaRPr lang="zh-CN" altLang="en-US" sz="2400" i="1" baseline="-25000" dirty="0"/>
          </a:p>
        </p:txBody>
      </p:sp>
      <p:pic>
        <p:nvPicPr>
          <p:cNvPr id="4" name="图片 3"/>
          <p:cNvPicPr>
            <a:picLocks noChangeAspect="1"/>
          </p:cNvPicPr>
          <p:nvPr/>
        </p:nvPicPr>
        <p:blipFill>
          <a:blip r:embed="rId2"/>
          <a:stretch>
            <a:fillRect/>
          </a:stretch>
        </p:blipFill>
        <p:spPr>
          <a:xfrm>
            <a:off x="1511300" y="2636912"/>
            <a:ext cx="6686550" cy="2200275"/>
          </a:xfrm>
          <a:prstGeom prst="rect">
            <a:avLst/>
          </a:prstGeom>
        </p:spPr>
      </p:pic>
    </p:spTree>
    <p:extLst>
      <p:ext uri="{BB962C8B-B14F-4D97-AF65-F5344CB8AC3E}">
        <p14:creationId xmlns:p14="http://schemas.microsoft.com/office/powerpoint/2010/main" val="735975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Security and other Issues</a:t>
            </a:r>
            <a:endParaRPr lang="zh-CN" altLang="en-US" dirty="0"/>
          </a:p>
        </p:txBody>
      </p:sp>
      <p:sp>
        <p:nvSpPr>
          <p:cNvPr id="3" name="内容占位符 2"/>
          <p:cNvSpPr>
            <a:spLocks noGrp="1"/>
          </p:cNvSpPr>
          <p:nvPr>
            <p:ph idx="1"/>
          </p:nvPr>
        </p:nvSpPr>
        <p:spPr/>
        <p:txBody>
          <a:bodyPr/>
          <a:lstStyle/>
          <a:p>
            <a:r>
              <a:rPr lang="en-US" altLang="zh-CN" sz="2400" dirty="0" smtClean="0"/>
              <a:t>It </a:t>
            </a:r>
            <a:r>
              <a:rPr lang="en-US" altLang="zh-CN" sz="2400" dirty="0"/>
              <a:t>is derived from MD4 (one of the hash algorithms designed by Ron </a:t>
            </a:r>
            <a:r>
              <a:rPr lang="en-US" altLang="zh-CN" sz="2400" dirty="0" err="1"/>
              <a:t>Rivest</a:t>
            </a:r>
            <a:r>
              <a:rPr lang="en-US" altLang="zh-CN" sz="2400" dirty="0"/>
              <a:t>). But no design criteria are publically </a:t>
            </a:r>
            <a:r>
              <a:rPr lang="en-US" altLang="zh-CN" sz="2400" dirty="0" smtClean="0"/>
              <a:t>known.</a:t>
            </a:r>
          </a:p>
          <a:p>
            <a:endParaRPr lang="en-US" altLang="zh-CN" sz="2400" dirty="0" smtClean="0"/>
          </a:p>
          <a:p>
            <a:r>
              <a:rPr lang="en-US" altLang="zh-CN" sz="2400" dirty="0" smtClean="0"/>
              <a:t>It </a:t>
            </a:r>
            <a:r>
              <a:rPr lang="en-US" altLang="zh-CN" sz="2400" dirty="0"/>
              <a:t>is simple to describe and simple to implement and do not require large programs or substitution tables. </a:t>
            </a:r>
            <a:endParaRPr lang="en-US" altLang="zh-CN" sz="2400" dirty="0" smtClean="0"/>
          </a:p>
          <a:p>
            <a:endParaRPr lang="en-US" altLang="zh-CN" sz="2400" dirty="0" smtClean="0"/>
          </a:p>
          <a:p>
            <a:r>
              <a:rPr lang="en-US" altLang="zh-CN" sz="2400" dirty="0" smtClean="0"/>
              <a:t>Collisions </a:t>
            </a:r>
            <a:r>
              <a:rPr lang="en-US" altLang="zh-CN" sz="2400" dirty="0"/>
              <a:t>of SHA-1 and MD5 were found. But for any message x, it is not known how to find a y such that H(x) = H(y). So it is not really a threat for real applications. But it is time to design new hash functions.</a:t>
            </a:r>
            <a:endParaRPr lang="zh-CN" altLang="en-US" sz="2400" dirty="0"/>
          </a:p>
        </p:txBody>
      </p:sp>
    </p:spTree>
    <p:extLst>
      <p:ext uri="{BB962C8B-B14F-4D97-AF65-F5344CB8AC3E}">
        <p14:creationId xmlns:p14="http://schemas.microsoft.com/office/powerpoint/2010/main" val="19661741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9160" y="-194635"/>
            <a:ext cx="7210425" cy="1143000"/>
          </a:xfrm>
        </p:spPr>
        <p:txBody>
          <a:bodyPr>
            <a:normAutofit/>
          </a:bodyPr>
          <a:lstStyle/>
          <a:p>
            <a:r>
              <a:rPr lang="en-US" altLang="zh-CN" sz="3600" dirty="0"/>
              <a:t>Other Variants of SHA</a:t>
            </a:r>
            <a:endParaRPr lang="zh-CN" altLang="en-US" sz="3600" dirty="0"/>
          </a:p>
        </p:txBody>
      </p:sp>
      <p:sp>
        <p:nvSpPr>
          <p:cNvPr id="3" name="内容占位符 2"/>
          <p:cNvSpPr>
            <a:spLocks noGrp="1"/>
          </p:cNvSpPr>
          <p:nvPr>
            <p:ph idx="1"/>
          </p:nvPr>
        </p:nvSpPr>
        <p:spPr>
          <a:xfrm>
            <a:off x="827584" y="836712"/>
            <a:ext cx="7273925" cy="4368800"/>
          </a:xfrm>
        </p:spPr>
        <p:txBody>
          <a:bodyPr/>
          <a:lstStyle/>
          <a:p>
            <a:r>
              <a:rPr lang="en-US" altLang="zh-CN" sz="2000" dirty="0"/>
              <a:t>In 2002, NIST published three additional hash functions in the SHA family, each with longer digests, collectively known as SHA-2. The individual variants are named after their digest lengths (in bits): ”SHA-256”, ”SHA-384”, and ”SHA-512”. </a:t>
            </a:r>
            <a:endParaRPr lang="en-US" altLang="zh-CN" sz="2000" dirty="0" smtClean="0"/>
          </a:p>
          <a:p>
            <a:r>
              <a:rPr lang="en-US" altLang="zh-CN" sz="2000" dirty="0" smtClean="0"/>
              <a:t>In </a:t>
            </a:r>
            <a:r>
              <a:rPr lang="en-US" altLang="zh-CN" sz="2000" dirty="0"/>
              <a:t>February 2004, NIST published an additional variant, ”SHA-224”, defined to match the key length of two-key Triple DES. </a:t>
            </a:r>
            <a:endParaRPr lang="en-US" altLang="zh-CN" sz="2000" dirty="0" smtClean="0"/>
          </a:p>
          <a:p>
            <a:r>
              <a:rPr lang="en-US" altLang="zh-CN" sz="2000" dirty="0" smtClean="0"/>
              <a:t>The </a:t>
            </a:r>
            <a:r>
              <a:rPr lang="en-US" altLang="zh-CN" sz="2000" dirty="0"/>
              <a:t>operations in SHA-256 and SHA-512 work on 32-bit and 64-bit words, respectively. </a:t>
            </a:r>
            <a:endParaRPr lang="en-US" altLang="zh-CN" sz="2000" dirty="0" smtClean="0"/>
          </a:p>
          <a:p>
            <a:r>
              <a:rPr lang="en-US" altLang="zh-CN" sz="2000" dirty="0" smtClean="0"/>
              <a:t>SHA-256 </a:t>
            </a:r>
            <a:r>
              <a:rPr lang="en-US" altLang="zh-CN" sz="2000" dirty="0"/>
              <a:t>and SHA-512 use different shift amounts and additive constants, but their structures are otherwise virtually identical, differing only in the number of rounds. </a:t>
            </a:r>
            <a:endParaRPr lang="en-US" altLang="zh-CN" sz="2000" dirty="0" smtClean="0"/>
          </a:p>
          <a:p>
            <a:r>
              <a:rPr lang="en-US" altLang="zh-CN" sz="2000" dirty="0" smtClean="0"/>
              <a:t>SHA-224 </a:t>
            </a:r>
            <a:r>
              <a:rPr lang="en-US" altLang="zh-CN" sz="2000" dirty="0"/>
              <a:t>and SHA-384 are simply truncated versions of the first two, computed with different initial values.</a:t>
            </a:r>
            <a:endParaRPr lang="zh-CN" altLang="en-US" sz="2000" dirty="0"/>
          </a:p>
        </p:txBody>
      </p:sp>
      <p:pic>
        <p:nvPicPr>
          <p:cNvPr id="4" name="图片 3"/>
          <p:cNvPicPr>
            <a:picLocks noChangeAspect="1"/>
          </p:cNvPicPr>
          <p:nvPr/>
        </p:nvPicPr>
        <p:blipFill>
          <a:blip r:embed="rId2"/>
          <a:stretch>
            <a:fillRect/>
          </a:stretch>
        </p:blipFill>
        <p:spPr>
          <a:xfrm>
            <a:off x="1043608" y="5178727"/>
            <a:ext cx="6733160" cy="1679273"/>
          </a:xfrm>
          <a:prstGeom prst="rect">
            <a:avLst/>
          </a:prstGeom>
        </p:spPr>
      </p:pic>
    </p:spTree>
    <p:extLst>
      <p:ext uri="{BB962C8B-B14F-4D97-AF65-F5344CB8AC3E}">
        <p14:creationId xmlns:p14="http://schemas.microsoft.com/office/powerpoint/2010/main" val="18002501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Digital Signature Standard</a:t>
            </a:r>
            <a:endParaRPr lang="zh-CN" altLang="en-US" dirty="0"/>
          </a:p>
        </p:txBody>
      </p:sp>
      <p:sp>
        <p:nvSpPr>
          <p:cNvPr id="3" name="内容占位符 2"/>
          <p:cNvSpPr>
            <a:spLocks noGrp="1"/>
          </p:cNvSpPr>
          <p:nvPr>
            <p:ph idx="1"/>
          </p:nvPr>
        </p:nvSpPr>
        <p:spPr/>
        <p:txBody>
          <a:bodyPr/>
          <a:lstStyle/>
          <a:p>
            <a:r>
              <a:rPr lang="en-US" altLang="zh-CN" sz="2400" b="1" dirty="0"/>
              <a:t>Scenario</a:t>
            </a:r>
            <a:r>
              <a:rPr lang="en-US" altLang="zh-CN" sz="2400" dirty="0"/>
              <a:t>: Assume that Alice and Bob share a secret key </a:t>
            </a:r>
            <a:r>
              <a:rPr lang="en-US" altLang="zh-CN" sz="2400" i="1" dirty="0"/>
              <a:t>k1</a:t>
            </a:r>
            <a:r>
              <a:rPr lang="en-US" altLang="zh-CN" sz="2400" dirty="0"/>
              <a:t> for the keyed hash function and another one </a:t>
            </a:r>
            <a:r>
              <a:rPr lang="en-US" altLang="zh-CN" sz="2400" i="1" dirty="0"/>
              <a:t>k2</a:t>
            </a:r>
            <a:r>
              <a:rPr lang="en-US" altLang="zh-CN" sz="2400" dirty="0"/>
              <a:t> for a one-key cipher. Consider the following authentication protocol. </a:t>
            </a:r>
            <a:endParaRPr lang="en-US" altLang="zh-CN" sz="2400" dirty="0" smtClean="0"/>
          </a:p>
          <a:p>
            <a:pPr marL="82550" indent="0" algn="ctr">
              <a:buNone/>
            </a:pPr>
            <a:r>
              <a:rPr lang="en-US" altLang="zh-CN" sz="2400" dirty="0" smtClean="0"/>
              <a:t>Alice → </a:t>
            </a:r>
            <a:r>
              <a:rPr lang="en-US" altLang="zh-CN" sz="2400" i="1" dirty="0"/>
              <a:t>E</a:t>
            </a:r>
            <a:r>
              <a:rPr lang="en-US" altLang="zh-CN" sz="2400" i="1" baseline="-25000" dirty="0"/>
              <a:t>k2</a:t>
            </a:r>
            <a:r>
              <a:rPr lang="en-US" altLang="zh-CN" sz="2400" dirty="0"/>
              <a:t> [</a:t>
            </a:r>
            <a:r>
              <a:rPr lang="en-US" altLang="zh-CN" sz="2400" i="1" dirty="0"/>
              <a:t>m</a:t>
            </a:r>
            <a:r>
              <a:rPr lang="en-US" altLang="zh-CN" sz="2400" dirty="0"/>
              <a:t>||</a:t>
            </a:r>
            <a:r>
              <a:rPr lang="en-US" altLang="zh-CN" sz="2400" i="1" dirty="0"/>
              <a:t>h</a:t>
            </a:r>
            <a:r>
              <a:rPr lang="en-US" altLang="zh-CN" sz="2400" i="1" baseline="-25000" dirty="0"/>
              <a:t>k1</a:t>
            </a:r>
            <a:r>
              <a:rPr lang="en-US" altLang="zh-CN" sz="2400" dirty="0"/>
              <a:t> (</a:t>
            </a:r>
            <a:r>
              <a:rPr lang="en-US" altLang="zh-CN" sz="2400" i="1" dirty="0"/>
              <a:t>m</a:t>
            </a:r>
            <a:r>
              <a:rPr lang="en-US" altLang="zh-CN" sz="2400" dirty="0"/>
              <a:t>)] </a:t>
            </a:r>
            <a:r>
              <a:rPr lang="en-US" altLang="zh-CN" sz="2400" dirty="0" smtClean="0"/>
              <a:t>→ </a:t>
            </a:r>
            <a:r>
              <a:rPr lang="en-US" altLang="zh-CN" sz="2400" dirty="0"/>
              <a:t>Bob </a:t>
            </a:r>
            <a:endParaRPr lang="en-US" altLang="zh-CN" sz="2400" dirty="0" smtClean="0"/>
          </a:p>
          <a:p>
            <a:endParaRPr lang="en-US" altLang="zh-CN" sz="2400" dirty="0"/>
          </a:p>
          <a:p>
            <a:r>
              <a:rPr lang="en-US" altLang="zh-CN" sz="2400" b="1" dirty="0" smtClean="0"/>
              <a:t>Problems</a:t>
            </a:r>
            <a:r>
              <a:rPr lang="en-US" altLang="zh-CN" sz="2400" dirty="0"/>
              <a:t>: Assume that Alice sends an authenticated message to Bob. </a:t>
            </a:r>
          </a:p>
          <a:p>
            <a:pPr lvl="1"/>
            <a:r>
              <a:rPr lang="en-US" altLang="zh-CN" sz="2000" dirty="0" smtClean="0"/>
              <a:t>Bob </a:t>
            </a:r>
            <a:r>
              <a:rPr lang="en-US" altLang="zh-CN" sz="2000" dirty="0"/>
              <a:t>may forge a message and claim that it came from Alice. </a:t>
            </a:r>
            <a:endParaRPr lang="en-US" altLang="zh-CN" sz="2000" dirty="0" smtClean="0"/>
          </a:p>
          <a:p>
            <a:pPr lvl="1"/>
            <a:r>
              <a:rPr lang="en-US" altLang="zh-CN" sz="2000" dirty="0" smtClean="0"/>
              <a:t>Alice </a:t>
            </a:r>
            <a:r>
              <a:rPr lang="en-US" altLang="zh-CN" sz="2000" dirty="0"/>
              <a:t>can deny sending the message</a:t>
            </a:r>
            <a:r>
              <a:rPr lang="en-US" altLang="zh-CN" sz="2000" dirty="0" smtClean="0"/>
              <a:t>.</a:t>
            </a:r>
          </a:p>
          <a:p>
            <a:r>
              <a:rPr lang="en-US" altLang="zh-CN" sz="2400" b="1" dirty="0" smtClean="0"/>
              <a:t>Solution</a:t>
            </a:r>
            <a:r>
              <a:rPr lang="en-US" altLang="zh-CN" sz="2400" dirty="0"/>
              <a:t>: Digital signature, analogous to handwritten signature.</a:t>
            </a:r>
            <a:endParaRPr lang="zh-CN" altLang="en-US" sz="2400" dirty="0"/>
          </a:p>
        </p:txBody>
      </p:sp>
    </p:spTree>
    <p:extLst>
      <p:ext uri="{BB962C8B-B14F-4D97-AF65-F5344CB8AC3E}">
        <p14:creationId xmlns:p14="http://schemas.microsoft.com/office/powerpoint/2010/main" val="209221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Digital Signature Standard</a:t>
            </a:r>
            <a:endParaRPr lang="zh-CN" altLang="en-US" dirty="0"/>
          </a:p>
        </p:txBody>
      </p:sp>
      <p:sp>
        <p:nvSpPr>
          <p:cNvPr id="3" name="内容占位符 2"/>
          <p:cNvSpPr>
            <a:spLocks noGrp="1"/>
          </p:cNvSpPr>
          <p:nvPr>
            <p:ph idx="1"/>
          </p:nvPr>
        </p:nvSpPr>
        <p:spPr/>
        <p:txBody>
          <a:bodyPr/>
          <a:lstStyle/>
          <a:p>
            <a:r>
              <a:rPr lang="en-US" altLang="zh-CN" sz="2400" dirty="0" smtClean="0"/>
              <a:t>Comparison with conventional signatures</a:t>
            </a:r>
          </a:p>
          <a:p>
            <a:pPr lvl="1"/>
            <a:r>
              <a:rPr lang="en-US" altLang="zh-CN" sz="2000" dirty="0" smtClean="0"/>
              <a:t>Inclusion</a:t>
            </a:r>
          </a:p>
          <a:p>
            <a:pPr lvl="1"/>
            <a:r>
              <a:rPr lang="en-US" altLang="zh-CN" sz="2000" dirty="0" smtClean="0"/>
              <a:t>Verification Method</a:t>
            </a:r>
          </a:p>
          <a:p>
            <a:pPr lvl="1"/>
            <a:r>
              <a:rPr lang="en-US" altLang="zh-CN" sz="2000" dirty="0" smtClean="0"/>
              <a:t>Relationship</a:t>
            </a:r>
          </a:p>
          <a:p>
            <a:pPr lvl="1"/>
            <a:r>
              <a:rPr lang="en-US" altLang="zh-CN" sz="2000" dirty="0" smtClean="0"/>
              <a:t>Duplicity</a:t>
            </a:r>
            <a:endParaRPr lang="zh-CN" altLang="en-US" sz="2000" dirty="0"/>
          </a:p>
        </p:txBody>
      </p:sp>
    </p:spTree>
    <p:extLst>
      <p:ext uri="{BB962C8B-B14F-4D97-AF65-F5344CB8AC3E}">
        <p14:creationId xmlns:p14="http://schemas.microsoft.com/office/powerpoint/2010/main" val="228010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lvl="1"/>
            <a:r>
              <a:rPr lang="en-US" altLang="zh-CN" sz="3200" dirty="0">
                <a:latin typeface="Times New Roman" panose="02020603050405020304" pitchFamily="18" charset="0"/>
                <a:cs typeface="Times New Roman" panose="02020603050405020304" pitchFamily="18" charset="0"/>
              </a:rPr>
              <a:t>Authentication Functions</a:t>
            </a:r>
            <a:endParaRPr lang="zh-CN" altLang="en-US" sz="3200"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Encryption transformation: </a:t>
            </a:r>
            <a:r>
              <a:rPr lang="en-US" altLang="zh-CN" sz="2000" dirty="0"/>
              <a:t>The ciphertext of the entire message serves as its authenticator. </a:t>
            </a:r>
            <a:endParaRPr lang="en-US" altLang="zh-CN" sz="2000" dirty="0" smtClean="0"/>
          </a:p>
          <a:p>
            <a:endParaRPr lang="en-US" altLang="zh-CN" sz="2000" dirty="0"/>
          </a:p>
          <a:p>
            <a:r>
              <a:rPr lang="en-US" altLang="zh-CN" sz="2000" b="1" dirty="0" smtClean="0"/>
              <a:t>Hash </a:t>
            </a:r>
            <a:r>
              <a:rPr lang="en-US" altLang="zh-CN" sz="2000" b="1" dirty="0"/>
              <a:t>function: </a:t>
            </a:r>
            <a:r>
              <a:rPr lang="en-US" altLang="zh-CN" sz="2000" dirty="0"/>
              <a:t>A public function </a:t>
            </a:r>
            <a:r>
              <a:rPr lang="en-US" altLang="zh-CN" sz="2000" i="1" dirty="0"/>
              <a:t>h</a:t>
            </a:r>
            <a:r>
              <a:rPr lang="en-US" altLang="zh-CN" sz="2000" dirty="0"/>
              <a:t> that maps a message of any length into a fixed-length hash value, which serves as the authenticator. </a:t>
            </a:r>
            <a:endParaRPr lang="en-US" altLang="zh-CN" sz="2000" dirty="0" smtClean="0"/>
          </a:p>
          <a:p>
            <a:endParaRPr lang="en-US" altLang="zh-CN" sz="2000" dirty="0"/>
          </a:p>
          <a:p>
            <a:r>
              <a:rPr lang="en-US" altLang="zh-CN" sz="2000" b="1" dirty="0" smtClean="0"/>
              <a:t>Keyed </a:t>
            </a:r>
            <a:r>
              <a:rPr lang="en-US" altLang="zh-CN" sz="2000" b="1" dirty="0"/>
              <a:t>hash function: </a:t>
            </a:r>
            <a:r>
              <a:rPr lang="en-US" altLang="zh-CN" sz="2000" dirty="0"/>
              <a:t>A secret function </a:t>
            </a:r>
            <a:r>
              <a:rPr lang="en-US" altLang="zh-CN" sz="2000" i="1" dirty="0"/>
              <a:t>h</a:t>
            </a:r>
            <a:r>
              <a:rPr lang="en-US" altLang="zh-CN" sz="2000" i="1" baseline="-25000" dirty="0"/>
              <a:t>k</a:t>
            </a:r>
            <a:r>
              <a:rPr lang="en-US" altLang="zh-CN" sz="2000" dirty="0"/>
              <a:t> that maps a message of any length into a fixed-length hash value, which serves as the authenticator, where k is a secret parameter.</a:t>
            </a:r>
            <a:endParaRPr lang="zh-CN" altLang="en-US" sz="2000" dirty="0">
              <a:solidFill>
                <a:schemeClr val="tx2">
                  <a:satMod val="130000"/>
                </a:schemeClr>
              </a:solidFill>
              <a:latin typeface="Times New Roman" panose="02020603050405020304" pitchFamily="18" charset="0"/>
              <a:ea typeface="微软雅黑" pitchFamily="34" charset="-122"/>
              <a:cs typeface="Times New Roman" panose="02020603050405020304" pitchFamily="18" charset="0"/>
            </a:endParaRPr>
          </a:p>
        </p:txBody>
      </p:sp>
    </p:spTree>
    <p:extLst>
      <p:ext uri="{BB962C8B-B14F-4D97-AF65-F5344CB8AC3E}">
        <p14:creationId xmlns:p14="http://schemas.microsoft.com/office/powerpoint/2010/main" val="34730708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Basic Requirements</a:t>
            </a:r>
            <a:endParaRPr lang="zh-CN" altLang="en-US" dirty="0"/>
          </a:p>
        </p:txBody>
      </p:sp>
      <p:sp>
        <p:nvSpPr>
          <p:cNvPr id="3" name="内容占位符 2"/>
          <p:cNvSpPr>
            <a:spLocks noGrp="1"/>
          </p:cNvSpPr>
          <p:nvPr>
            <p:ph idx="1"/>
          </p:nvPr>
        </p:nvSpPr>
        <p:spPr/>
        <p:txBody>
          <a:bodyPr/>
          <a:lstStyle/>
          <a:p>
            <a:r>
              <a:rPr lang="en-US" altLang="zh-CN" sz="2000" dirty="0"/>
              <a:t>The signature must depend on the message being signed. </a:t>
            </a:r>
          </a:p>
          <a:p>
            <a:r>
              <a:rPr lang="en-US" altLang="zh-CN" sz="2000" dirty="0" smtClean="0"/>
              <a:t>The </a:t>
            </a:r>
            <a:r>
              <a:rPr lang="en-US" altLang="zh-CN" sz="2000" dirty="0"/>
              <a:t>signature must use some information unique to the sender, to prevent both forgery and denial. </a:t>
            </a:r>
          </a:p>
          <a:p>
            <a:r>
              <a:rPr lang="en-US" altLang="zh-CN" sz="2000" dirty="0" smtClean="0"/>
              <a:t>It </a:t>
            </a:r>
            <a:r>
              <a:rPr lang="en-US" altLang="zh-CN" sz="2000" dirty="0"/>
              <a:t>must be relatively easy to produce the digital </a:t>
            </a:r>
            <a:r>
              <a:rPr lang="en-US" altLang="zh-CN" sz="2000" dirty="0" smtClean="0"/>
              <a:t>signature</a:t>
            </a:r>
          </a:p>
          <a:p>
            <a:r>
              <a:rPr lang="en-US" altLang="zh-CN" sz="2000" dirty="0"/>
              <a:t>It must be relatively easy to recognize and verify the digital signature. </a:t>
            </a:r>
          </a:p>
          <a:p>
            <a:r>
              <a:rPr lang="en-US" altLang="zh-CN" sz="2000" dirty="0" smtClean="0"/>
              <a:t>It </a:t>
            </a:r>
            <a:r>
              <a:rPr lang="en-US" altLang="zh-CN" sz="2000" dirty="0"/>
              <a:t>must be computationally infeasible to forge a digital signature, </a:t>
            </a:r>
            <a:endParaRPr lang="en-US" altLang="zh-CN" sz="2000" dirty="0" smtClean="0"/>
          </a:p>
          <a:p>
            <a:pPr lvl="1"/>
            <a:r>
              <a:rPr lang="en-US" altLang="zh-CN" sz="1800" dirty="0" smtClean="0"/>
              <a:t>either </a:t>
            </a:r>
            <a:r>
              <a:rPr lang="en-US" altLang="zh-CN" sz="1800" dirty="0"/>
              <a:t>by constructing a new message for an existing digital signature </a:t>
            </a:r>
          </a:p>
          <a:p>
            <a:pPr lvl="1"/>
            <a:r>
              <a:rPr lang="en-US" altLang="zh-CN" sz="1800" dirty="0" smtClean="0"/>
              <a:t>or </a:t>
            </a:r>
            <a:r>
              <a:rPr lang="en-US" altLang="zh-CN" sz="1800" dirty="0"/>
              <a:t>by constructing a fraudulent digital signature for a given message. </a:t>
            </a:r>
          </a:p>
          <a:p>
            <a:r>
              <a:rPr lang="en-US" altLang="zh-CN" sz="2000" dirty="0" smtClean="0"/>
              <a:t>It </a:t>
            </a:r>
            <a:r>
              <a:rPr lang="en-US" altLang="zh-CN" sz="2000" dirty="0"/>
              <a:t>must be practical to retain a copy of the digital signature in storage.</a:t>
            </a:r>
            <a:endParaRPr lang="zh-CN" altLang="en-US" sz="2000" dirty="0"/>
          </a:p>
        </p:txBody>
      </p:sp>
    </p:spTree>
    <p:extLst>
      <p:ext uri="{BB962C8B-B14F-4D97-AF65-F5344CB8AC3E}">
        <p14:creationId xmlns:p14="http://schemas.microsoft.com/office/powerpoint/2010/main" val="17873511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dirty="0"/>
              <a:t>Digital Signature with Public-Key Cryptosystems</a:t>
            </a:r>
            <a:endParaRPr lang="zh-CN" altLang="en-US" sz="2400" dirty="0"/>
          </a:p>
        </p:txBody>
      </p:sp>
      <p:sp>
        <p:nvSpPr>
          <p:cNvPr id="3" name="内容占位符 2"/>
          <p:cNvSpPr>
            <a:spLocks noGrp="1"/>
          </p:cNvSpPr>
          <p:nvPr>
            <p:ph idx="1"/>
          </p:nvPr>
        </p:nvSpPr>
        <p:spPr/>
        <p:txBody>
          <a:bodyPr/>
          <a:lstStyle/>
          <a:p>
            <a:r>
              <a:rPr lang="en-US" altLang="zh-CN" sz="2400" b="1" dirty="0"/>
              <a:t>Protocol</a:t>
            </a:r>
            <a:r>
              <a:rPr lang="en-US" altLang="zh-CN" sz="2400" dirty="0"/>
              <a:t>: Let </a:t>
            </a:r>
            <a:r>
              <a:rPr lang="en-US" altLang="zh-CN" sz="2400" i="1" dirty="0"/>
              <a:t>h</a:t>
            </a:r>
            <a:r>
              <a:rPr lang="en-US" altLang="zh-CN" sz="2400" dirty="0"/>
              <a:t> be a hash function. Assume that Alice and Bob share a secret key </a:t>
            </a:r>
            <a:r>
              <a:rPr lang="en-US" altLang="zh-CN" sz="2400" i="1" dirty="0"/>
              <a:t>k</a:t>
            </a:r>
            <a:r>
              <a:rPr lang="en-US" altLang="zh-CN" sz="2400" dirty="0"/>
              <a:t> of a one-key cipher, and have exchanged their public keys. </a:t>
            </a:r>
            <a:endParaRPr lang="en-US" altLang="zh-CN" sz="2400" dirty="0" smtClean="0"/>
          </a:p>
          <a:p>
            <a:pPr marL="82550" indent="0" algn="ctr">
              <a:buNone/>
            </a:pPr>
            <a:endParaRPr lang="en-US" altLang="zh-CN" sz="2400" dirty="0" smtClean="0"/>
          </a:p>
          <a:p>
            <a:pPr marL="82550" indent="0" algn="ctr">
              <a:buNone/>
            </a:pPr>
            <a:r>
              <a:rPr lang="en-US" altLang="zh-CN" sz="2400" dirty="0" smtClean="0"/>
              <a:t>Alice </a:t>
            </a:r>
            <a:r>
              <a:rPr lang="en-US" altLang="zh-CN" sz="2400" dirty="0"/>
              <a:t>→ </a:t>
            </a:r>
            <a:r>
              <a:rPr lang="en-US" altLang="zh-CN" sz="2400" i="1" dirty="0"/>
              <a:t>E</a:t>
            </a:r>
            <a:r>
              <a:rPr lang="en-US" altLang="zh-CN" sz="2400" i="1" baseline="-25000" dirty="0"/>
              <a:t>k</a:t>
            </a:r>
            <a:r>
              <a:rPr lang="en-US" altLang="zh-CN" sz="2400" dirty="0"/>
              <a:t> (</a:t>
            </a:r>
            <a:r>
              <a:rPr lang="en-US" altLang="zh-CN" sz="2400" i="1" dirty="0"/>
              <a:t>m</a:t>
            </a:r>
            <a:r>
              <a:rPr lang="en-US" altLang="zh-CN" sz="2400" dirty="0"/>
              <a:t>||</a:t>
            </a:r>
            <a:r>
              <a:rPr lang="en-US" altLang="zh-CN" sz="2400" i="1" dirty="0"/>
              <a:t> </a:t>
            </a:r>
            <a:r>
              <a:rPr lang="en-US" altLang="zh-CN" sz="2400" i="1" dirty="0" err="1"/>
              <a:t>D</a:t>
            </a:r>
            <a:r>
              <a:rPr lang="en-US" altLang="zh-CN" sz="2400" i="1" baseline="-25000" dirty="0" err="1"/>
              <a:t>k</a:t>
            </a:r>
            <a:r>
              <a:rPr lang="en-US" altLang="zh-CN" sz="2400" i="1" baseline="-50000" dirty="0" err="1"/>
              <a:t>dA</a:t>
            </a:r>
            <a:r>
              <a:rPr lang="en-US" altLang="zh-CN" sz="2400" dirty="0"/>
              <a:t>[</a:t>
            </a:r>
            <a:r>
              <a:rPr lang="en-US" altLang="zh-CN" sz="2400" i="1" dirty="0"/>
              <a:t>h</a:t>
            </a:r>
            <a:r>
              <a:rPr lang="en-US" altLang="zh-CN" sz="2400" dirty="0"/>
              <a:t>(</a:t>
            </a:r>
            <a:r>
              <a:rPr lang="en-US" altLang="zh-CN" sz="2400" i="1" dirty="0"/>
              <a:t>m</a:t>
            </a:r>
            <a:r>
              <a:rPr lang="en-US" altLang="zh-CN" sz="2400" dirty="0"/>
              <a:t>)]) → Bob </a:t>
            </a:r>
          </a:p>
          <a:p>
            <a:pPr marL="82550" indent="0">
              <a:buNone/>
            </a:pPr>
            <a:endParaRPr lang="en-US" altLang="zh-CN" dirty="0"/>
          </a:p>
          <a:p>
            <a:r>
              <a:rPr lang="en-US" altLang="zh-CN" sz="2400" b="1" dirty="0" smtClean="0"/>
              <a:t>Question</a:t>
            </a:r>
            <a:r>
              <a:rPr lang="en-US" altLang="zh-CN" sz="2400" dirty="0"/>
              <a:t>: Which of the basic requirements for digital signature are </a:t>
            </a:r>
            <a:r>
              <a:rPr lang="en-US" altLang="zh-CN" sz="2400" dirty="0" smtClean="0"/>
              <a:t>met?</a:t>
            </a:r>
          </a:p>
          <a:p>
            <a:r>
              <a:rPr lang="en-US" altLang="zh-CN" sz="2400" dirty="0" smtClean="0"/>
              <a:t>For example, we can use RSA cryptosystem to implement the digital signature system</a:t>
            </a:r>
            <a:endParaRPr lang="zh-CN" altLang="en-US" sz="2400" dirty="0"/>
          </a:p>
        </p:txBody>
      </p:sp>
    </p:spTree>
    <p:extLst>
      <p:ext uri="{BB962C8B-B14F-4D97-AF65-F5344CB8AC3E}">
        <p14:creationId xmlns:p14="http://schemas.microsoft.com/office/powerpoint/2010/main" val="32486425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smtClean="0"/>
              <a:t>Recall the </a:t>
            </a:r>
            <a:r>
              <a:rPr lang="en-US" altLang="zh-CN" sz="2800" dirty="0" err="1" smtClean="0"/>
              <a:t>ElGamal</a:t>
            </a:r>
            <a:r>
              <a:rPr lang="en-US" altLang="zh-CN" sz="2800" dirty="0" smtClean="0"/>
              <a:t> cryptosystem</a:t>
            </a:r>
            <a:endParaRPr lang="zh-CN" altLang="en-US" sz="2800" dirty="0">
              <a:effectLst/>
            </a:endParaRPr>
          </a:p>
        </p:txBody>
      </p:sp>
      <p:sp>
        <p:nvSpPr>
          <p:cNvPr id="3" name="内容占位符 2"/>
          <p:cNvSpPr>
            <a:spLocks noGrp="1"/>
          </p:cNvSpPr>
          <p:nvPr>
            <p:ph idx="1"/>
          </p:nvPr>
        </p:nvSpPr>
        <p:spPr/>
        <p:txBody>
          <a:bodyPr/>
          <a:lstStyle/>
          <a:p>
            <a:r>
              <a:rPr lang="en-US" altLang="zh-CN" sz="2000" b="1" dirty="0"/>
              <a:t>Encryption: </a:t>
            </a:r>
            <a:endParaRPr lang="en-US" altLang="zh-CN" sz="2000" b="1" dirty="0" smtClean="0"/>
          </a:p>
          <a:p>
            <a:r>
              <a:rPr lang="en-US" altLang="zh-CN" sz="2000" dirty="0" smtClean="0"/>
              <a:t>For </a:t>
            </a:r>
            <a:r>
              <a:rPr lang="en-US" altLang="zh-CN" sz="2000" dirty="0"/>
              <a:t>any public key </a:t>
            </a:r>
            <a:r>
              <a:rPr lang="en-US" altLang="zh-CN" sz="2000" i="1" dirty="0"/>
              <a:t>k</a:t>
            </a:r>
            <a:r>
              <a:rPr lang="en-US" altLang="zh-CN" sz="2000" i="1" baseline="-25000" dirty="0"/>
              <a:t>e</a:t>
            </a:r>
            <a:r>
              <a:rPr lang="en-US" altLang="zh-CN" sz="2000" i="1" dirty="0"/>
              <a:t> </a:t>
            </a:r>
            <a:r>
              <a:rPr lang="en-US" altLang="zh-CN" sz="2000" dirty="0"/>
              <a:t>= (</a:t>
            </a:r>
            <a:r>
              <a:rPr lang="en-US" altLang="zh-CN" sz="2000" i="1" dirty="0"/>
              <a:t>p</a:t>
            </a:r>
            <a:r>
              <a:rPr lang="en-US" altLang="zh-CN" sz="2000" dirty="0"/>
              <a:t>, </a:t>
            </a:r>
            <a:r>
              <a:rPr lang="el-GR" altLang="zh-CN" sz="2000" i="1" dirty="0"/>
              <a:t>α</a:t>
            </a:r>
            <a:r>
              <a:rPr lang="el-GR" altLang="zh-CN" sz="2000" dirty="0"/>
              <a:t>, </a:t>
            </a:r>
            <a:r>
              <a:rPr lang="el-GR" altLang="zh-CN" sz="2000" i="1" dirty="0"/>
              <a:t>β</a:t>
            </a:r>
            <a:r>
              <a:rPr lang="el-GR" altLang="zh-CN" sz="2000" dirty="0"/>
              <a:t>), </a:t>
            </a:r>
            <a:r>
              <a:rPr lang="en-US" altLang="zh-CN" sz="2000" dirty="0"/>
              <a:t>and for a (secret) random number </a:t>
            </a:r>
            <a:r>
              <a:rPr lang="en-US" altLang="zh-CN" sz="2000" i="1" dirty="0"/>
              <a:t>v</a:t>
            </a:r>
            <a:r>
              <a:rPr lang="en-US" altLang="zh-CN" sz="2000" dirty="0"/>
              <a:t> ∈ </a:t>
            </a:r>
            <a:r>
              <a:rPr lang="en-US" altLang="zh-CN" sz="2000" i="1" dirty="0"/>
              <a:t>Z</a:t>
            </a:r>
            <a:r>
              <a:rPr lang="en-US" altLang="zh-CN" sz="2000" i="1" baseline="-25000" dirty="0"/>
              <a:t>p−1</a:t>
            </a:r>
            <a:r>
              <a:rPr lang="en-US" altLang="zh-CN" sz="2000" dirty="0"/>
              <a:t>, </a:t>
            </a:r>
            <a:r>
              <a:rPr lang="en-US" altLang="zh-CN" sz="2000" i="1" dirty="0"/>
              <a:t>E</a:t>
            </a:r>
            <a:r>
              <a:rPr lang="en-US" altLang="zh-CN" sz="2000" i="1" baseline="-25000" dirty="0"/>
              <a:t>ke</a:t>
            </a:r>
            <a:r>
              <a:rPr lang="en-US" altLang="zh-CN" sz="2000" dirty="0"/>
              <a:t> (</a:t>
            </a:r>
            <a:r>
              <a:rPr lang="en-US" altLang="zh-CN" sz="2000" i="1" dirty="0"/>
              <a:t>x</a:t>
            </a:r>
            <a:r>
              <a:rPr lang="en-US" altLang="zh-CN" sz="2000" dirty="0"/>
              <a:t>, </a:t>
            </a:r>
            <a:r>
              <a:rPr lang="en-US" altLang="zh-CN" sz="2000" i="1" dirty="0"/>
              <a:t>v</a:t>
            </a:r>
            <a:r>
              <a:rPr lang="en-US" altLang="zh-CN" sz="2000" dirty="0"/>
              <a:t>) = (</a:t>
            </a:r>
            <a:r>
              <a:rPr lang="en-US" altLang="zh-CN" sz="2000" i="1" dirty="0"/>
              <a:t>y1</a:t>
            </a:r>
            <a:r>
              <a:rPr lang="en-US" altLang="zh-CN" sz="2000" dirty="0"/>
              <a:t>, </a:t>
            </a:r>
            <a:r>
              <a:rPr lang="en-US" altLang="zh-CN" sz="2000" i="1" dirty="0"/>
              <a:t>y2</a:t>
            </a:r>
            <a:r>
              <a:rPr lang="en-US" altLang="zh-CN" sz="2000" dirty="0"/>
              <a:t>), where </a:t>
            </a:r>
            <a:endParaRPr lang="en-US" altLang="zh-CN" sz="2000" dirty="0" smtClean="0"/>
          </a:p>
          <a:p>
            <a:pPr marL="82550" indent="0" algn="ctr">
              <a:buNone/>
            </a:pPr>
            <a:endParaRPr lang="en-US" altLang="zh-CN" sz="2000" i="1" dirty="0" smtClean="0"/>
          </a:p>
          <a:p>
            <a:pPr marL="82550" indent="0" algn="ctr">
              <a:buNone/>
            </a:pPr>
            <a:r>
              <a:rPr lang="en-US" altLang="zh-CN" sz="2000" i="1" dirty="0" smtClean="0"/>
              <a:t>y1</a:t>
            </a:r>
            <a:r>
              <a:rPr lang="en-US" altLang="zh-CN" sz="2000" dirty="0" smtClean="0"/>
              <a:t> </a:t>
            </a:r>
            <a:r>
              <a:rPr lang="en-US" altLang="zh-CN" sz="2000" dirty="0"/>
              <a:t>= </a:t>
            </a:r>
            <a:r>
              <a:rPr lang="el-GR" altLang="zh-CN" sz="2000" i="1" dirty="0"/>
              <a:t>α</a:t>
            </a:r>
            <a:r>
              <a:rPr lang="en-US" altLang="zh-CN" sz="2000" i="1" baseline="30000" dirty="0"/>
              <a:t>v</a:t>
            </a:r>
            <a:r>
              <a:rPr lang="en-US" altLang="zh-CN" sz="2000" i="1" dirty="0"/>
              <a:t> </a:t>
            </a:r>
            <a:r>
              <a:rPr lang="en-US" altLang="zh-CN" sz="2000" dirty="0"/>
              <a:t>mod </a:t>
            </a:r>
            <a:r>
              <a:rPr lang="en-US" altLang="zh-CN" sz="2000" i="1" dirty="0" smtClean="0"/>
              <a:t>p</a:t>
            </a:r>
            <a:endParaRPr lang="en-US" altLang="zh-CN" sz="2000" dirty="0"/>
          </a:p>
          <a:p>
            <a:pPr marL="82550" indent="0" algn="ctr">
              <a:buNone/>
            </a:pPr>
            <a:r>
              <a:rPr lang="en-US" altLang="zh-CN" sz="2000" dirty="0" smtClean="0"/>
              <a:t> </a:t>
            </a:r>
            <a:r>
              <a:rPr lang="en-US" altLang="zh-CN" sz="2000" i="1" dirty="0"/>
              <a:t>y2</a:t>
            </a:r>
            <a:r>
              <a:rPr lang="en-US" altLang="zh-CN" sz="2000" dirty="0"/>
              <a:t> = </a:t>
            </a:r>
            <a:r>
              <a:rPr lang="en-US" altLang="zh-CN" sz="2000" i="1" dirty="0"/>
              <a:t>x</a:t>
            </a:r>
            <a:r>
              <a:rPr lang="el-GR" altLang="zh-CN" sz="2000" i="1" dirty="0"/>
              <a:t>β</a:t>
            </a:r>
            <a:r>
              <a:rPr lang="en-US" altLang="zh-CN" sz="2000" i="1" baseline="30000" dirty="0"/>
              <a:t>v</a:t>
            </a:r>
            <a:r>
              <a:rPr lang="en-US" altLang="zh-CN" sz="2000" i="1" dirty="0"/>
              <a:t> </a:t>
            </a:r>
            <a:r>
              <a:rPr lang="en-US" altLang="zh-CN" sz="2000" dirty="0"/>
              <a:t>mod </a:t>
            </a:r>
            <a:r>
              <a:rPr lang="en-US" altLang="zh-CN" sz="2000" i="1" dirty="0"/>
              <a:t>p</a:t>
            </a:r>
            <a:r>
              <a:rPr lang="en-US" altLang="zh-CN" sz="2000" dirty="0"/>
              <a:t>. </a:t>
            </a:r>
            <a:endParaRPr lang="en-US" altLang="zh-CN" sz="2000" dirty="0" smtClean="0"/>
          </a:p>
          <a:p>
            <a:endParaRPr lang="en-US" altLang="zh-CN" sz="2000" dirty="0"/>
          </a:p>
          <a:p>
            <a:r>
              <a:rPr lang="en-US" altLang="zh-CN" sz="2000" b="1" dirty="0" smtClean="0"/>
              <a:t>Decryption</a:t>
            </a:r>
            <a:r>
              <a:rPr lang="en-US" altLang="zh-CN" sz="2000" dirty="0"/>
              <a:t>: </a:t>
            </a:r>
            <a:endParaRPr lang="en-US" altLang="zh-CN" sz="2000" dirty="0" smtClean="0"/>
          </a:p>
          <a:p>
            <a:r>
              <a:rPr lang="en-US" altLang="zh-CN" sz="2000" dirty="0" smtClean="0"/>
              <a:t>For </a:t>
            </a:r>
            <a:r>
              <a:rPr lang="en-US" altLang="zh-CN" sz="2000" dirty="0"/>
              <a:t>any (</a:t>
            </a:r>
            <a:r>
              <a:rPr lang="en-US" altLang="zh-CN" sz="2000" i="1" dirty="0"/>
              <a:t>y1</a:t>
            </a:r>
            <a:r>
              <a:rPr lang="en-US" altLang="zh-CN" sz="2000" dirty="0"/>
              <a:t>, </a:t>
            </a:r>
            <a:r>
              <a:rPr lang="en-US" altLang="zh-CN" sz="2000" i="1" dirty="0" smtClean="0"/>
              <a:t>y2</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dirty="0" smtClean="0"/>
              <a:t> </a:t>
            </a:r>
            <a:r>
              <a:rPr lang="en-US" altLang="zh-CN" sz="2000" dirty="0"/>
              <a:t>× </a:t>
            </a:r>
            <a:r>
              <a:rPr lang="en-US" altLang="zh-CN" sz="2000" i="1" dirty="0"/>
              <a:t>Z</a:t>
            </a:r>
            <a:r>
              <a:rPr lang="en-US" altLang="zh-CN" sz="2000" baseline="30000" dirty="0"/>
              <a:t>∗</a:t>
            </a:r>
            <a:r>
              <a:rPr lang="en-US" altLang="zh-CN" sz="2000" i="1" baseline="-25000" dirty="0"/>
              <a:t>p</a:t>
            </a:r>
            <a:r>
              <a:rPr lang="en-US" altLang="zh-CN" sz="2000" dirty="0" smtClean="0"/>
              <a:t>, </a:t>
            </a:r>
          </a:p>
          <a:p>
            <a:pPr marL="82550" indent="0" algn="ctr">
              <a:buNone/>
            </a:pPr>
            <a:r>
              <a:rPr lang="en-US" altLang="zh-CN" sz="2000" i="1" dirty="0" smtClean="0"/>
              <a:t>D</a:t>
            </a:r>
            <a:r>
              <a:rPr lang="en-US" altLang="zh-CN" sz="2000" i="1" baseline="-25000" dirty="0" smtClean="0"/>
              <a:t>kd</a:t>
            </a:r>
            <a:r>
              <a:rPr lang="en-US" altLang="zh-CN" sz="2000" dirty="0" smtClean="0"/>
              <a:t> </a:t>
            </a:r>
            <a:r>
              <a:rPr lang="en-US" altLang="zh-CN" sz="2000" dirty="0"/>
              <a:t>(</a:t>
            </a:r>
            <a:r>
              <a:rPr lang="en-US" altLang="zh-CN" sz="2000" i="1" dirty="0"/>
              <a:t>y1</a:t>
            </a:r>
            <a:r>
              <a:rPr lang="en-US" altLang="zh-CN" sz="2000" dirty="0"/>
              <a:t>, </a:t>
            </a:r>
            <a:r>
              <a:rPr lang="en-US" altLang="zh-CN" sz="2000" i="1" dirty="0"/>
              <a:t>y2</a:t>
            </a:r>
            <a:r>
              <a:rPr lang="en-US" altLang="zh-CN" sz="2000" dirty="0"/>
              <a:t>) = </a:t>
            </a:r>
            <a:r>
              <a:rPr lang="en-US" altLang="zh-CN" sz="2000" i="1" dirty="0"/>
              <a:t>y2</a:t>
            </a:r>
            <a:r>
              <a:rPr lang="en-US" altLang="zh-CN" sz="2000" dirty="0"/>
              <a:t> </a:t>
            </a:r>
            <a:r>
              <a:rPr lang="en-US" altLang="zh-CN" sz="2000" dirty="0" smtClean="0"/>
              <a:t>(</a:t>
            </a:r>
            <a:r>
              <a:rPr lang="en-US" altLang="zh-CN" sz="2000" i="1" dirty="0" smtClean="0"/>
              <a:t>y1</a:t>
            </a:r>
            <a:r>
              <a:rPr lang="en-US" altLang="zh-CN" sz="2000" i="1" baseline="30000" dirty="0" smtClean="0"/>
              <a:t>kd</a:t>
            </a:r>
            <a:r>
              <a:rPr lang="en-US" altLang="zh-CN" sz="2000" dirty="0" smtClean="0"/>
              <a:t> )</a:t>
            </a:r>
            <a:r>
              <a:rPr lang="en-US" altLang="zh-CN" sz="2000" baseline="30000" dirty="0" smtClean="0"/>
              <a:t>−</a:t>
            </a:r>
            <a:r>
              <a:rPr lang="en-US" altLang="zh-CN" sz="2000" baseline="30000" dirty="0"/>
              <a:t>1</a:t>
            </a:r>
            <a:r>
              <a:rPr lang="en-US" altLang="zh-CN" sz="2000" dirty="0"/>
              <a:t> mod </a:t>
            </a:r>
            <a:r>
              <a:rPr lang="en-US" altLang="zh-CN" sz="2000" i="1" dirty="0"/>
              <a:t>p</a:t>
            </a:r>
            <a:r>
              <a:rPr lang="en-US" altLang="zh-CN" sz="2000" dirty="0"/>
              <a:t>. </a:t>
            </a:r>
            <a:endParaRPr lang="en-US" altLang="zh-CN" sz="2000" dirty="0" smtClean="0"/>
          </a:p>
          <a:p>
            <a:r>
              <a:rPr lang="en-US" altLang="zh-CN" sz="2000" dirty="0"/>
              <a:t>Remark: The </a:t>
            </a:r>
            <a:r>
              <a:rPr lang="en-US" altLang="zh-CN" sz="2000" dirty="0" err="1"/>
              <a:t>ElGamal</a:t>
            </a:r>
            <a:r>
              <a:rPr lang="en-US" altLang="zh-CN" sz="2000" dirty="0"/>
              <a:t> system cannot be used for signing messages, as  the domain and range of the function </a:t>
            </a:r>
            <a:r>
              <a:rPr lang="en-US" altLang="zh-CN" sz="2000" i="1" dirty="0"/>
              <a:t>E</a:t>
            </a:r>
            <a:r>
              <a:rPr lang="en-US" altLang="zh-CN" sz="2000" i="1" baseline="-25000" dirty="0"/>
              <a:t>ke</a:t>
            </a:r>
            <a:r>
              <a:rPr lang="en-US" altLang="zh-CN" sz="2000" dirty="0"/>
              <a:t> are not the same. In fact, they are: </a:t>
            </a:r>
            <a:r>
              <a:rPr lang="en-US" altLang="zh-CN" sz="2000" i="1" dirty="0" err="1"/>
              <a:t>Z</a:t>
            </a:r>
            <a:r>
              <a:rPr lang="en-US" altLang="zh-CN" sz="2000" baseline="30000" dirty="0" err="1"/>
              <a:t>∗</a:t>
            </a:r>
            <a:r>
              <a:rPr lang="en-US" altLang="zh-CN" sz="2000" i="1" baseline="-25000" dirty="0" err="1"/>
              <a:t>p</a:t>
            </a:r>
            <a:r>
              <a:rPr lang="en-US" altLang="zh-CN" sz="2000" dirty="0"/>
              <a:t>  and </a:t>
            </a:r>
            <a:r>
              <a:rPr lang="en-US" altLang="zh-CN" sz="2000" i="1" dirty="0" err="1"/>
              <a:t>Z</a:t>
            </a:r>
            <a:r>
              <a:rPr lang="en-US" altLang="zh-CN" sz="2000" baseline="30000" dirty="0" err="1"/>
              <a:t>∗</a:t>
            </a:r>
            <a:r>
              <a:rPr lang="en-US" altLang="zh-CN" sz="2000" i="1" baseline="-25000" dirty="0" err="1"/>
              <a:t>p</a:t>
            </a:r>
            <a:r>
              <a:rPr lang="en-US" altLang="zh-CN" sz="2000" dirty="0"/>
              <a:t> × </a:t>
            </a:r>
            <a:r>
              <a:rPr lang="en-US" altLang="zh-CN" sz="2000" i="1" dirty="0" err="1"/>
              <a:t>Z</a:t>
            </a:r>
            <a:r>
              <a:rPr lang="en-US" altLang="zh-CN" sz="2000" baseline="30000" dirty="0" err="1"/>
              <a:t>∗</a:t>
            </a:r>
            <a:r>
              <a:rPr lang="en-US" altLang="zh-CN" sz="2000" i="1" baseline="-25000" dirty="0" err="1"/>
              <a:t>p</a:t>
            </a:r>
            <a:r>
              <a:rPr lang="en-US" altLang="zh-CN" sz="2000" dirty="0"/>
              <a:t> .</a:t>
            </a:r>
            <a:endParaRPr lang="zh-CN" altLang="en-US" sz="2000" dirty="0"/>
          </a:p>
          <a:p>
            <a:endParaRPr lang="en-US" altLang="zh-CN" sz="2000" dirty="0" smtClean="0"/>
          </a:p>
        </p:txBody>
      </p:sp>
    </p:spTree>
    <p:extLst>
      <p:ext uri="{BB962C8B-B14F-4D97-AF65-F5344CB8AC3E}">
        <p14:creationId xmlns:p14="http://schemas.microsoft.com/office/powerpoint/2010/main" val="33573132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ElGamal</a:t>
            </a:r>
            <a:r>
              <a:rPr lang="en-US" altLang="zh-CN" dirty="0" smtClean="0"/>
              <a:t> Digital Signature Scheme</a:t>
            </a:r>
            <a:endParaRPr lang="zh-CN" altLang="en-US" dirty="0"/>
          </a:p>
        </p:txBody>
      </p:sp>
      <p:sp>
        <p:nvSpPr>
          <p:cNvPr id="3" name="内容占位符 2"/>
          <p:cNvSpPr>
            <a:spLocks noGrp="1"/>
          </p:cNvSpPr>
          <p:nvPr>
            <p:ph idx="1"/>
          </p:nvPr>
        </p:nvSpPr>
        <p:spPr/>
        <p:txBody>
          <a:bodyPr/>
          <a:lstStyle/>
          <a:p>
            <a:r>
              <a:rPr lang="en-US" altLang="zh-CN" sz="2000" b="1" dirty="0"/>
              <a:t>Choosing parameters:</a:t>
            </a:r>
          </a:p>
          <a:p>
            <a:pPr lvl="1"/>
            <a:r>
              <a:rPr lang="en-US" altLang="zh-CN" sz="1600" dirty="0"/>
              <a:t>Let </a:t>
            </a:r>
            <a:r>
              <a:rPr lang="en-US" altLang="zh-CN" sz="1600" i="1" dirty="0"/>
              <a:t>p</a:t>
            </a:r>
            <a:r>
              <a:rPr lang="en-US" altLang="zh-CN" sz="1600" dirty="0"/>
              <a:t> be a large prime, and let </a:t>
            </a:r>
            <a:r>
              <a:rPr lang="en-US" altLang="zh-CN" sz="1600" i="1" dirty="0"/>
              <a:t>α</a:t>
            </a:r>
            <a:r>
              <a:rPr lang="en-US" altLang="zh-CN" sz="1600" dirty="0"/>
              <a:t> be a primitive root of </a:t>
            </a:r>
            <a:r>
              <a:rPr lang="en-US" altLang="zh-CN" sz="1600" i="1" dirty="0"/>
              <a:t>p</a:t>
            </a:r>
            <a:r>
              <a:rPr lang="en-US" altLang="zh-CN" sz="1600" dirty="0"/>
              <a:t>.</a:t>
            </a:r>
          </a:p>
          <a:p>
            <a:pPr lvl="1"/>
            <a:r>
              <a:rPr lang="en-US" altLang="zh-CN" sz="1600" dirty="0"/>
              <a:t>Let </a:t>
            </a:r>
            <a:r>
              <a:rPr lang="en-US" altLang="zh-CN" sz="1600" i="1" dirty="0"/>
              <a:t>u</a:t>
            </a:r>
            <a:r>
              <a:rPr lang="en-US" altLang="zh-CN" sz="1600" dirty="0"/>
              <a:t> be a secret number in </a:t>
            </a:r>
            <a:r>
              <a:rPr lang="en-US" altLang="zh-CN" sz="1600" i="1" dirty="0"/>
              <a:t>Z</a:t>
            </a:r>
            <a:r>
              <a:rPr lang="en-US" altLang="zh-CN" sz="1600" i="1" baseline="-25000" dirty="0"/>
              <a:t>p−1</a:t>
            </a:r>
            <a:r>
              <a:rPr lang="en-US" altLang="zh-CN" sz="1600" dirty="0"/>
              <a:t>={0, · · · , </a:t>
            </a:r>
            <a:r>
              <a:rPr lang="en-US" altLang="zh-CN" sz="1600" i="1" dirty="0"/>
              <a:t>p</a:t>
            </a:r>
            <a:r>
              <a:rPr lang="en-US" altLang="zh-CN" sz="1600" dirty="0"/>
              <a:t> − 2}</a:t>
            </a:r>
          </a:p>
          <a:p>
            <a:pPr lvl="1"/>
            <a:r>
              <a:rPr lang="en-US" altLang="zh-CN" sz="1600" dirty="0"/>
              <a:t>Compute </a:t>
            </a:r>
            <a:r>
              <a:rPr lang="en-US" altLang="zh-CN" sz="1600" i="1" dirty="0"/>
              <a:t>β</a:t>
            </a:r>
            <a:r>
              <a:rPr lang="en-US" altLang="zh-CN" sz="1600" dirty="0"/>
              <a:t> = </a:t>
            </a:r>
            <a:r>
              <a:rPr lang="en-US" altLang="zh-CN" sz="1600" i="1" dirty="0"/>
              <a:t>α</a:t>
            </a:r>
            <a:r>
              <a:rPr lang="en-US" altLang="zh-CN" sz="1600" i="1" baseline="30000" dirty="0"/>
              <a:t>u</a:t>
            </a:r>
            <a:r>
              <a:rPr lang="en-US" altLang="zh-CN" sz="1600" dirty="0"/>
              <a:t> mod </a:t>
            </a:r>
            <a:r>
              <a:rPr lang="en-US" altLang="zh-CN" sz="1600" i="1" dirty="0"/>
              <a:t>p</a:t>
            </a:r>
            <a:r>
              <a:rPr lang="en-US" altLang="zh-CN" sz="1600" dirty="0" smtClean="0"/>
              <a:t>.</a:t>
            </a:r>
          </a:p>
          <a:p>
            <a:pPr lvl="1"/>
            <a:r>
              <a:rPr lang="en-US" altLang="zh-CN" sz="1600" dirty="0"/>
              <a:t>The public key </a:t>
            </a:r>
            <a:r>
              <a:rPr lang="en-US" altLang="zh-CN" sz="1600" i="1" dirty="0" err="1"/>
              <a:t>k</a:t>
            </a:r>
            <a:r>
              <a:rPr lang="en-US" altLang="zh-CN" sz="1600" i="1" baseline="-25000" dirty="0" err="1"/>
              <a:t>e</a:t>
            </a:r>
            <a:r>
              <a:rPr lang="en-US" altLang="zh-CN" sz="1600" dirty="0"/>
              <a:t> = (</a:t>
            </a:r>
            <a:r>
              <a:rPr lang="en-US" altLang="zh-CN" sz="1600" i="1" dirty="0"/>
              <a:t>p</a:t>
            </a:r>
            <a:r>
              <a:rPr lang="en-US" altLang="zh-CN" sz="1600" dirty="0"/>
              <a:t>, </a:t>
            </a:r>
            <a:r>
              <a:rPr lang="el-GR" altLang="zh-CN" sz="1600" i="1" dirty="0"/>
              <a:t>α</a:t>
            </a:r>
            <a:r>
              <a:rPr lang="el-GR" altLang="zh-CN" sz="1600" dirty="0"/>
              <a:t>, </a:t>
            </a:r>
            <a:r>
              <a:rPr lang="el-GR" altLang="zh-CN" sz="1600" i="1" dirty="0" smtClean="0"/>
              <a:t>β</a:t>
            </a:r>
            <a:r>
              <a:rPr lang="en-US" altLang="zh-CN" sz="1600" dirty="0" smtClean="0"/>
              <a:t>)</a:t>
            </a:r>
          </a:p>
          <a:p>
            <a:pPr lvl="1"/>
            <a:r>
              <a:rPr lang="en-US" altLang="zh-CN" sz="1600" dirty="0"/>
              <a:t>The private key </a:t>
            </a:r>
            <a:r>
              <a:rPr lang="en-US" altLang="zh-CN" sz="1600" i="1" dirty="0" err="1"/>
              <a:t>k</a:t>
            </a:r>
            <a:r>
              <a:rPr lang="en-US" altLang="zh-CN" sz="1600" i="1" baseline="-25000" dirty="0" err="1"/>
              <a:t>d</a:t>
            </a:r>
            <a:r>
              <a:rPr lang="en-US" altLang="zh-CN" sz="1600" dirty="0"/>
              <a:t> = </a:t>
            </a:r>
            <a:r>
              <a:rPr lang="en-US" altLang="zh-CN" sz="1600" i="1" dirty="0"/>
              <a:t>u</a:t>
            </a:r>
            <a:r>
              <a:rPr lang="en-US" altLang="zh-CN" sz="1600" dirty="0"/>
              <a:t> such that </a:t>
            </a:r>
            <a:r>
              <a:rPr lang="el-GR" altLang="zh-CN" sz="1600" i="1" dirty="0"/>
              <a:t>β</a:t>
            </a:r>
            <a:r>
              <a:rPr lang="el-GR" altLang="zh-CN" sz="1600" dirty="0"/>
              <a:t> = </a:t>
            </a:r>
            <a:r>
              <a:rPr lang="el-GR" altLang="zh-CN" sz="1600" i="1" dirty="0"/>
              <a:t>α</a:t>
            </a:r>
            <a:r>
              <a:rPr lang="en-US" altLang="zh-CN" sz="1600" i="1" baseline="30000" dirty="0"/>
              <a:t>u</a:t>
            </a:r>
            <a:r>
              <a:rPr lang="en-US" altLang="zh-CN" sz="1600" dirty="0"/>
              <a:t> mod </a:t>
            </a:r>
            <a:r>
              <a:rPr lang="en-US" altLang="zh-CN" sz="1600" i="1" dirty="0"/>
              <a:t>p</a:t>
            </a:r>
            <a:endParaRPr lang="en-US" altLang="zh-CN" sz="1600" dirty="0"/>
          </a:p>
          <a:p>
            <a:r>
              <a:rPr lang="en-US" altLang="zh-CN" sz="2000" b="1" dirty="0" smtClean="0"/>
              <a:t>Signing process</a:t>
            </a:r>
            <a:r>
              <a:rPr lang="en-US" altLang="zh-CN" sz="2000" dirty="0" smtClean="0"/>
              <a:t>, suppose the original message is </a:t>
            </a:r>
            <a:r>
              <a:rPr lang="en-US" altLang="zh-CN" sz="2000" i="1" dirty="0" smtClean="0"/>
              <a:t>x</a:t>
            </a:r>
            <a:r>
              <a:rPr lang="en-US" altLang="zh-CN" sz="2000" dirty="0" smtClean="0"/>
              <a:t>:</a:t>
            </a:r>
          </a:p>
          <a:p>
            <a:pPr lvl="1"/>
            <a:r>
              <a:rPr lang="en-US" altLang="zh-CN" sz="1800" dirty="0" smtClean="0"/>
              <a:t>Alice choose a secret random number </a:t>
            </a:r>
            <a:r>
              <a:rPr lang="en-US" altLang="zh-CN" sz="1800" i="1" dirty="0" smtClean="0"/>
              <a:t>r </a:t>
            </a:r>
            <a:r>
              <a:rPr lang="en-US" altLang="zh-CN" sz="1800" dirty="0" smtClean="0"/>
              <a:t>and calculate </a:t>
            </a:r>
          </a:p>
          <a:p>
            <a:pPr marL="403225" lvl="1" indent="0" algn="ctr">
              <a:buNone/>
            </a:pPr>
            <a:r>
              <a:rPr lang="en-US" altLang="zh-CN" sz="1800" i="1" dirty="0" smtClean="0"/>
              <a:t>S</a:t>
            </a:r>
            <a:r>
              <a:rPr lang="en-US" altLang="zh-CN" sz="1800" i="1" baseline="-25000" dirty="0" smtClean="0"/>
              <a:t>1</a:t>
            </a:r>
            <a:r>
              <a:rPr lang="en-US" altLang="zh-CN" sz="1800" dirty="0" smtClean="0"/>
              <a:t>=</a:t>
            </a:r>
            <a:r>
              <a:rPr lang="el-GR" altLang="zh-CN" sz="1800" i="1" dirty="0"/>
              <a:t> </a:t>
            </a:r>
            <a:r>
              <a:rPr lang="el-GR" altLang="zh-CN" sz="1800" i="1" dirty="0" smtClean="0"/>
              <a:t>α</a:t>
            </a:r>
            <a:r>
              <a:rPr lang="en-US" altLang="zh-CN" sz="1800" i="1" baseline="30000" dirty="0" smtClean="0"/>
              <a:t>r</a:t>
            </a:r>
            <a:r>
              <a:rPr lang="en-US" altLang="zh-CN" sz="1800" i="1" dirty="0" smtClean="0"/>
              <a:t> </a:t>
            </a:r>
            <a:r>
              <a:rPr lang="en-US" altLang="zh-CN" sz="1800" dirty="0" smtClean="0"/>
              <a:t>mod</a:t>
            </a:r>
            <a:r>
              <a:rPr lang="en-US" altLang="zh-CN" sz="1800" i="1" dirty="0" smtClean="0"/>
              <a:t> p</a:t>
            </a:r>
            <a:endParaRPr lang="en-US" altLang="zh-CN" sz="1800" dirty="0" smtClean="0"/>
          </a:p>
          <a:p>
            <a:pPr marL="403225" lvl="1" indent="0" algn="ctr">
              <a:buNone/>
            </a:pPr>
            <a:r>
              <a:rPr lang="en-US" altLang="zh-CN" sz="1800" i="1" dirty="0" smtClean="0"/>
              <a:t>S</a:t>
            </a:r>
            <a:r>
              <a:rPr lang="en-US" altLang="zh-CN" sz="1800" i="1" baseline="-25000" dirty="0" smtClean="0"/>
              <a:t>2</a:t>
            </a:r>
            <a:r>
              <a:rPr lang="en-US" altLang="zh-CN" sz="1800" dirty="0" smtClean="0"/>
              <a:t>=</a:t>
            </a:r>
            <a:r>
              <a:rPr lang="el-GR" altLang="zh-CN" sz="1800" i="1" dirty="0" smtClean="0"/>
              <a:t> </a:t>
            </a:r>
            <a:r>
              <a:rPr lang="en-US" altLang="zh-CN" sz="1800" i="1" dirty="0" smtClean="0"/>
              <a:t>(x - u*</a:t>
            </a:r>
            <a:r>
              <a:rPr lang="en-US" altLang="zh-CN" sz="1800" dirty="0"/>
              <a:t> </a:t>
            </a:r>
            <a:r>
              <a:rPr lang="en-US" altLang="zh-CN" sz="1800" i="1" dirty="0"/>
              <a:t>S</a:t>
            </a:r>
            <a:r>
              <a:rPr lang="en-US" altLang="zh-CN" sz="1800" i="1" baseline="-25000" dirty="0"/>
              <a:t>1</a:t>
            </a:r>
            <a:r>
              <a:rPr lang="en-US" altLang="zh-CN" sz="1800" i="1" dirty="0" smtClean="0"/>
              <a:t> )* r</a:t>
            </a:r>
            <a:r>
              <a:rPr lang="en-US" altLang="zh-CN" sz="1800" i="1" baseline="30000" dirty="0" smtClean="0"/>
              <a:t>-1</a:t>
            </a:r>
            <a:r>
              <a:rPr lang="en-US" altLang="zh-CN" sz="1800" i="1" dirty="0" smtClean="0"/>
              <a:t> </a:t>
            </a:r>
            <a:r>
              <a:rPr lang="en-US" altLang="zh-CN" sz="1800" dirty="0"/>
              <a:t>mod</a:t>
            </a:r>
            <a:r>
              <a:rPr lang="en-US" altLang="zh-CN" sz="1800" i="1" dirty="0"/>
              <a:t> </a:t>
            </a:r>
            <a:r>
              <a:rPr lang="en-US" altLang="zh-CN" sz="1800" dirty="0"/>
              <a:t>(</a:t>
            </a:r>
            <a:r>
              <a:rPr lang="en-US" altLang="zh-CN" sz="1800" i="1" dirty="0" smtClean="0"/>
              <a:t>p-1</a:t>
            </a:r>
            <a:r>
              <a:rPr lang="en-US" altLang="zh-CN" sz="1800" dirty="0" smtClean="0"/>
              <a:t>)</a:t>
            </a:r>
            <a:endParaRPr lang="en-US" altLang="zh-CN" sz="1800" dirty="0"/>
          </a:p>
          <a:p>
            <a:pPr marL="403225" lvl="1" indent="0">
              <a:buNone/>
            </a:pPr>
            <a:r>
              <a:rPr lang="en-US" altLang="zh-CN" sz="1800" dirty="0" smtClean="0"/>
              <a:t>Where </a:t>
            </a:r>
            <a:r>
              <a:rPr lang="en-US" altLang="zh-CN" sz="1800" i="1" dirty="0" smtClean="0"/>
              <a:t>r</a:t>
            </a:r>
            <a:r>
              <a:rPr lang="en-US" altLang="zh-CN" sz="1800" i="1" baseline="30000" dirty="0" smtClean="0"/>
              <a:t>-1</a:t>
            </a:r>
            <a:r>
              <a:rPr lang="en-US" altLang="zh-CN" sz="1800" baseline="30000" dirty="0" smtClean="0"/>
              <a:t> </a:t>
            </a:r>
            <a:r>
              <a:rPr lang="en-US" altLang="zh-CN" sz="1800" dirty="0" smtClean="0"/>
              <a:t>is the multiplicative inverse of </a:t>
            </a:r>
            <a:r>
              <a:rPr lang="en-US" altLang="zh-CN" sz="1800" i="1" dirty="0" smtClean="0"/>
              <a:t>r</a:t>
            </a:r>
            <a:r>
              <a:rPr lang="en-US" altLang="zh-CN" sz="1800" dirty="0" smtClean="0"/>
              <a:t> modulo </a:t>
            </a:r>
            <a:r>
              <a:rPr lang="en-US" altLang="zh-CN" sz="1800" i="1" dirty="0" smtClean="0"/>
              <a:t>p</a:t>
            </a:r>
          </a:p>
          <a:p>
            <a:r>
              <a:rPr lang="en-US" altLang="zh-CN" sz="2200" dirty="0" smtClean="0"/>
              <a:t>Alice sends </a:t>
            </a:r>
            <a:r>
              <a:rPr lang="en-US" altLang="zh-CN" sz="2200" i="1" dirty="0" smtClean="0"/>
              <a:t>x, </a:t>
            </a:r>
            <a:r>
              <a:rPr lang="en-US" altLang="zh-CN" sz="2000" i="1" dirty="0" smtClean="0"/>
              <a:t>S</a:t>
            </a:r>
            <a:r>
              <a:rPr lang="en-US" altLang="zh-CN" sz="2000" i="1" baseline="-25000" dirty="0" smtClean="0"/>
              <a:t>1,</a:t>
            </a:r>
            <a:r>
              <a:rPr lang="en-US" altLang="zh-CN" sz="2000" i="1" dirty="0"/>
              <a:t> </a:t>
            </a:r>
            <a:r>
              <a:rPr lang="en-US" altLang="zh-CN" sz="2000" i="1" dirty="0" smtClean="0"/>
              <a:t>S</a:t>
            </a:r>
            <a:r>
              <a:rPr lang="en-US" altLang="zh-CN" sz="2000" i="1" baseline="-25000" dirty="0" smtClean="0"/>
              <a:t>2  </a:t>
            </a:r>
            <a:r>
              <a:rPr lang="en-US" altLang="zh-CN" sz="2000" dirty="0" smtClean="0"/>
              <a:t>to Bob</a:t>
            </a:r>
          </a:p>
        </p:txBody>
      </p:sp>
    </p:spTree>
    <p:extLst>
      <p:ext uri="{BB962C8B-B14F-4D97-AF65-F5344CB8AC3E}">
        <p14:creationId xmlns:p14="http://schemas.microsoft.com/office/powerpoint/2010/main" val="3835966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err="1" smtClean="0"/>
              <a:t>ElGamal</a:t>
            </a:r>
            <a:r>
              <a:rPr lang="en-US" altLang="zh-CN" dirty="0" smtClean="0"/>
              <a:t> Digital Signature Scheme</a:t>
            </a:r>
            <a:endParaRPr lang="zh-CN" altLang="en-US" dirty="0"/>
          </a:p>
        </p:txBody>
      </p:sp>
      <p:sp>
        <p:nvSpPr>
          <p:cNvPr id="3" name="内容占位符 2"/>
          <p:cNvSpPr>
            <a:spLocks noGrp="1"/>
          </p:cNvSpPr>
          <p:nvPr>
            <p:ph idx="1"/>
          </p:nvPr>
        </p:nvSpPr>
        <p:spPr/>
        <p:txBody>
          <a:bodyPr/>
          <a:lstStyle/>
          <a:p>
            <a:r>
              <a:rPr lang="en-US" altLang="zh-CN" sz="2000" b="1" dirty="0" smtClean="0"/>
              <a:t>Verifying process</a:t>
            </a:r>
          </a:p>
          <a:p>
            <a:pPr lvl="1"/>
            <a:r>
              <a:rPr lang="en-US" altLang="zh-CN" sz="1600" dirty="0" smtClean="0"/>
              <a:t>Calculate </a:t>
            </a:r>
            <a:r>
              <a:rPr lang="en-US" altLang="zh-CN" sz="1600" i="1" dirty="0" smtClean="0"/>
              <a:t>V</a:t>
            </a:r>
            <a:r>
              <a:rPr lang="en-US" altLang="zh-CN" sz="1600" i="1" baseline="-25000" dirty="0" smtClean="0"/>
              <a:t>1</a:t>
            </a:r>
            <a:r>
              <a:rPr lang="en-US" altLang="zh-CN" sz="1600" dirty="0"/>
              <a:t>=</a:t>
            </a:r>
            <a:r>
              <a:rPr lang="el-GR" altLang="zh-CN" sz="1600" i="1" dirty="0"/>
              <a:t> </a:t>
            </a:r>
            <a:r>
              <a:rPr lang="el-GR" altLang="zh-CN" sz="1600" i="1" dirty="0" smtClean="0"/>
              <a:t>α</a:t>
            </a:r>
            <a:r>
              <a:rPr lang="en-US" altLang="zh-CN" sz="1600" i="1" baseline="30000" dirty="0" smtClean="0"/>
              <a:t>x</a:t>
            </a:r>
            <a:r>
              <a:rPr lang="en-US" altLang="zh-CN" sz="1600" i="1" dirty="0" smtClean="0"/>
              <a:t> </a:t>
            </a:r>
            <a:r>
              <a:rPr lang="en-US" altLang="zh-CN" sz="1600" dirty="0"/>
              <a:t>mod</a:t>
            </a:r>
            <a:r>
              <a:rPr lang="en-US" altLang="zh-CN" sz="1600" i="1" dirty="0"/>
              <a:t> </a:t>
            </a:r>
            <a:r>
              <a:rPr lang="en-US" altLang="zh-CN" sz="1600" i="1" dirty="0" smtClean="0"/>
              <a:t>p</a:t>
            </a:r>
          </a:p>
          <a:p>
            <a:pPr lvl="1"/>
            <a:r>
              <a:rPr lang="en-US" altLang="zh-CN" sz="1600" dirty="0" smtClean="0"/>
              <a:t>Calculate</a:t>
            </a:r>
            <a:r>
              <a:rPr lang="en-US" altLang="zh-CN" sz="1600" i="1" dirty="0" smtClean="0"/>
              <a:t> V</a:t>
            </a:r>
            <a:r>
              <a:rPr lang="en-US" altLang="zh-CN" sz="1600" i="1" baseline="-25000" dirty="0" smtClean="0"/>
              <a:t>2</a:t>
            </a:r>
            <a:r>
              <a:rPr lang="en-US" altLang="zh-CN" sz="1600" dirty="0" smtClean="0"/>
              <a:t>=</a:t>
            </a:r>
            <a:r>
              <a:rPr lang="el-GR" altLang="zh-CN" sz="1600" i="1" dirty="0" smtClean="0"/>
              <a:t> </a:t>
            </a:r>
            <a:r>
              <a:rPr lang="el-GR" altLang="zh-CN" sz="1600" i="1" dirty="0"/>
              <a:t>β </a:t>
            </a:r>
            <a:r>
              <a:rPr lang="en-US" altLang="zh-CN" sz="1600" i="1" baseline="30000" dirty="0"/>
              <a:t>S1</a:t>
            </a:r>
            <a:r>
              <a:rPr lang="en-US" altLang="zh-CN" sz="1600" i="1" dirty="0" smtClean="0"/>
              <a:t> * </a:t>
            </a:r>
            <a:r>
              <a:rPr lang="en-US" altLang="zh-CN" sz="1600" i="1" dirty="0"/>
              <a:t>S</a:t>
            </a:r>
            <a:r>
              <a:rPr lang="en-US" altLang="zh-CN" sz="1600" i="1" baseline="-25000" dirty="0"/>
              <a:t>1 </a:t>
            </a:r>
            <a:r>
              <a:rPr lang="en-US" altLang="zh-CN" sz="1600" i="1" baseline="30000" dirty="0" smtClean="0"/>
              <a:t>S2</a:t>
            </a:r>
            <a:r>
              <a:rPr lang="en-US" altLang="zh-CN" sz="1600" i="1" baseline="-25000" dirty="0" smtClean="0"/>
              <a:t> </a:t>
            </a:r>
            <a:r>
              <a:rPr lang="en-US" altLang="zh-CN" sz="1600" dirty="0" smtClean="0"/>
              <a:t>mod</a:t>
            </a:r>
            <a:r>
              <a:rPr lang="en-US" altLang="zh-CN" sz="1600" i="1" dirty="0" smtClean="0"/>
              <a:t> </a:t>
            </a:r>
            <a:r>
              <a:rPr lang="en-US" altLang="zh-CN" sz="1600" i="1" dirty="0"/>
              <a:t>p</a:t>
            </a:r>
          </a:p>
          <a:p>
            <a:pPr lvl="1"/>
            <a:r>
              <a:rPr lang="en-US" altLang="zh-CN" sz="1600" dirty="0" smtClean="0"/>
              <a:t>If </a:t>
            </a:r>
            <a:r>
              <a:rPr lang="en-US" altLang="zh-CN" sz="1600" i="1" dirty="0" smtClean="0"/>
              <a:t>V</a:t>
            </a:r>
            <a:r>
              <a:rPr lang="en-US" altLang="zh-CN" sz="1600" i="1" baseline="-25000" dirty="0" smtClean="0"/>
              <a:t>1 </a:t>
            </a:r>
            <a:r>
              <a:rPr lang="en-US" altLang="zh-CN" sz="1600" i="1" dirty="0" smtClean="0"/>
              <a:t>=</a:t>
            </a:r>
            <a:r>
              <a:rPr lang="en-US" altLang="zh-CN" sz="1600" i="1" dirty="0"/>
              <a:t> </a:t>
            </a:r>
            <a:r>
              <a:rPr lang="en-US" altLang="zh-CN" sz="1600" i="1" dirty="0" smtClean="0"/>
              <a:t>V</a:t>
            </a:r>
            <a:r>
              <a:rPr lang="en-US" altLang="zh-CN" sz="1600" i="1" baseline="-25000" dirty="0" smtClean="0"/>
              <a:t>2</a:t>
            </a:r>
            <a:r>
              <a:rPr lang="en-US" altLang="zh-CN" sz="1600" i="1" dirty="0" smtClean="0"/>
              <a:t> </a:t>
            </a:r>
            <a:r>
              <a:rPr lang="en-US" altLang="zh-CN" sz="1600" dirty="0" smtClean="0"/>
              <a:t>(mod</a:t>
            </a:r>
            <a:r>
              <a:rPr lang="en-US" altLang="zh-CN" sz="1600" i="1" dirty="0" smtClean="0"/>
              <a:t> p</a:t>
            </a:r>
            <a:r>
              <a:rPr lang="en-US" altLang="zh-CN" sz="1600" dirty="0" smtClean="0"/>
              <a:t>), the message is accepted, otherwise it is rejected.</a:t>
            </a:r>
          </a:p>
          <a:p>
            <a:pPr lvl="1"/>
            <a:endParaRPr lang="en-US" altLang="zh-CN" sz="1600" dirty="0"/>
          </a:p>
          <a:p>
            <a:r>
              <a:rPr lang="en-US" altLang="zh-CN" sz="2000" dirty="0" smtClean="0"/>
              <a:t>Proof:</a:t>
            </a:r>
          </a:p>
          <a:p>
            <a:pPr marL="82550" indent="0" algn="ctr">
              <a:buNone/>
            </a:pPr>
            <a:r>
              <a:rPr lang="en-US" altLang="zh-CN" sz="2000" i="1" dirty="0"/>
              <a:t>V</a:t>
            </a:r>
            <a:r>
              <a:rPr lang="en-US" altLang="zh-CN" sz="2000" i="1" baseline="-25000" dirty="0"/>
              <a:t>1 </a:t>
            </a:r>
            <a:r>
              <a:rPr lang="en-US" altLang="zh-CN" sz="2000" i="1" dirty="0"/>
              <a:t>= V</a:t>
            </a:r>
            <a:r>
              <a:rPr lang="en-US" altLang="zh-CN" sz="2000" i="1" baseline="-25000" dirty="0"/>
              <a:t>2</a:t>
            </a:r>
            <a:r>
              <a:rPr lang="en-US" altLang="zh-CN" sz="2000" i="1" dirty="0"/>
              <a:t> </a:t>
            </a:r>
            <a:r>
              <a:rPr lang="en-US" altLang="zh-CN" sz="2000" dirty="0" smtClean="0"/>
              <a:t>(mod</a:t>
            </a:r>
            <a:r>
              <a:rPr lang="en-US" altLang="zh-CN" sz="2000" i="1" dirty="0" smtClean="0"/>
              <a:t> p</a:t>
            </a:r>
            <a:r>
              <a:rPr lang="en-US" altLang="zh-CN" sz="2000" dirty="0" smtClean="0"/>
              <a:t>) → </a:t>
            </a:r>
            <a:r>
              <a:rPr lang="el-GR" altLang="zh-CN" sz="2000" i="1" dirty="0"/>
              <a:t>α</a:t>
            </a:r>
            <a:r>
              <a:rPr lang="en-US" altLang="zh-CN" sz="2000" i="1" baseline="30000" dirty="0" smtClean="0"/>
              <a:t>x </a:t>
            </a:r>
            <a:r>
              <a:rPr lang="en-US" altLang="zh-CN" sz="2000" i="1" dirty="0" smtClean="0"/>
              <a:t>=</a:t>
            </a:r>
            <a:r>
              <a:rPr lang="el-GR" altLang="zh-CN" sz="2000" i="1" dirty="0"/>
              <a:t> β </a:t>
            </a:r>
            <a:r>
              <a:rPr lang="en-US" altLang="zh-CN" sz="2000" i="1" baseline="30000" dirty="0"/>
              <a:t>S1</a:t>
            </a:r>
            <a:r>
              <a:rPr lang="en-US" altLang="zh-CN" sz="2000" i="1" dirty="0"/>
              <a:t> * S</a:t>
            </a:r>
            <a:r>
              <a:rPr lang="en-US" altLang="zh-CN" sz="2000" i="1" baseline="-25000" dirty="0"/>
              <a:t>1 </a:t>
            </a:r>
            <a:r>
              <a:rPr lang="en-US" altLang="zh-CN" sz="2000" i="1" baseline="30000" dirty="0"/>
              <a:t>S2</a:t>
            </a:r>
            <a:r>
              <a:rPr lang="en-US" altLang="zh-CN" sz="2000" i="1" baseline="-25000" dirty="0"/>
              <a:t> </a:t>
            </a:r>
            <a:r>
              <a:rPr lang="en-US" altLang="zh-CN" sz="2000" dirty="0"/>
              <a:t>(mod</a:t>
            </a:r>
            <a:r>
              <a:rPr lang="en-US" altLang="zh-CN" sz="2000" i="1" dirty="0"/>
              <a:t> p</a:t>
            </a:r>
            <a:r>
              <a:rPr lang="en-US" altLang="zh-CN" sz="2000" dirty="0"/>
              <a:t>) </a:t>
            </a:r>
          </a:p>
          <a:p>
            <a:pPr marL="403225" lvl="1" indent="0" algn="ctr">
              <a:buNone/>
            </a:pPr>
            <a:r>
              <a:rPr lang="en-US" altLang="zh-CN" sz="2000" i="1" dirty="0"/>
              <a:t>                              </a:t>
            </a:r>
            <a:r>
              <a:rPr lang="en-US" altLang="zh-CN" sz="2000" i="1" dirty="0" smtClean="0"/>
              <a:t>         =</a:t>
            </a:r>
            <a:r>
              <a:rPr lang="el-GR" altLang="zh-CN" sz="2000" i="1" dirty="0" smtClean="0"/>
              <a:t> </a:t>
            </a:r>
            <a:r>
              <a:rPr lang="en-US" altLang="zh-CN" sz="2000" dirty="0" smtClean="0"/>
              <a:t>(</a:t>
            </a:r>
            <a:r>
              <a:rPr lang="en-US" altLang="zh-CN" sz="2000" i="1" dirty="0" smtClean="0"/>
              <a:t>α</a:t>
            </a:r>
            <a:r>
              <a:rPr lang="en-US" altLang="zh-CN" sz="2000" i="1" baseline="30000" dirty="0" smtClean="0"/>
              <a:t>u</a:t>
            </a:r>
            <a:r>
              <a:rPr lang="el-GR" altLang="zh-CN" sz="2000" i="1" dirty="0" smtClean="0"/>
              <a:t> </a:t>
            </a:r>
            <a:r>
              <a:rPr lang="en-US" altLang="zh-CN" sz="2000" dirty="0" smtClean="0"/>
              <a:t>)</a:t>
            </a:r>
            <a:r>
              <a:rPr lang="en-US" altLang="zh-CN" sz="2000" i="1" baseline="30000" dirty="0" smtClean="0"/>
              <a:t>S1</a:t>
            </a:r>
            <a:r>
              <a:rPr lang="en-US" altLang="zh-CN" sz="2000" i="1" dirty="0" smtClean="0"/>
              <a:t> </a:t>
            </a:r>
            <a:r>
              <a:rPr lang="en-US" altLang="zh-CN" sz="2000" i="1" dirty="0"/>
              <a:t>* </a:t>
            </a:r>
            <a:r>
              <a:rPr lang="en-US" altLang="zh-CN" sz="2000" dirty="0" smtClean="0"/>
              <a:t>(</a:t>
            </a:r>
            <a:r>
              <a:rPr lang="el-GR" altLang="zh-CN" sz="2000" i="1" dirty="0"/>
              <a:t>α</a:t>
            </a:r>
            <a:r>
              <a:rPr lang="en-US" altLang="zh-CN" sz="2000" i="1" baseline="30000" dirty="0"/>
              <a:t>r</a:t>
            </a:r>
            <a:r>
              <a:rPr lang="en-US" altLang="zh-CN" sz="2000" i="1" dirty="0"/>
              <a:t> </a:t>
            </a:r>
            <a:r>
              <a:rPr lang="en-US" altLang="zh-CN" sz="2000" dirty="0" smtClean="0"/>
              <a:t>)</a:t>
            </a:r>
            <a:r>
              <a:rPr lang="en-US" altLang="zh-CN" sz="2000" i="1" dirty="0" smtClean="0"/>
              <a:t> </a:t>
            </a:r>
            <a:r>
              <a:rPr lang="en-US" altLang="zh-CN" sz="2000" i="1" baseline="30000" dirty="0"/>
              <a:t>S2</a:t>
            </a:r>
            <a:r>
              <a:rPr lang="en-US" altLang="zh-CN" sz="2000" i="1" dirty="0"/>
              <a:t> (</a:t>
            </a:r>
            <a:r>
              <a:rPr lang="en-US" altLang="zh-CN" sz="2000" dirty="0"/>
              <a:t>mod</a:t>
            </a:r>
            <a:r>
              <a:rPr lang="en-US" altLang="zh-CN" sz="2000" i="1" dirty="0"/>
              <a:t> p) </a:t>
            </a:r>
          </a:p>
          <a:p>
            <a:pPr marL="403225" lvl="1" indent="0" algn="ctr">
              <a:buNone/>
            </a:pPr>
            <a:r>
              <a:rPr lang="en-US" altLang="zh-CN" sz="2000" i="1" dirty="0" smtClean="0"/>
              <a:t>                              =</a:t>
            </a:r>
            <a:r>
              <a:rPr lang="el-GR" altLang="zh-CN" sz="2000" i="1" dirty="0" smtClean="0"/>
              <a:t> </a:t>
            </a:r>
            <a:r>
              <a:rPr lang="en-US" altLang="zh-CN" sz="2000" i="1" dirty="0" smtClean="0"/>
              <a:t>α</a:t>
            </a:r>
            <a:r>
              <a:rPr lang="en-US" altLang="zh-CN" sz="2000" i="1" baseline="30000" dirty="0" smtClean="0"/>
              <a:t>u</a:t>
            </a:r>
            <a:r>
              <a:rPr lang="el-GR" altLang="zh-CN" sz="2000" i="1" dirty="0" smtClean="0"/>
              <a:t> </a:t>
            </a:r>
            <a:r>
              <a:rPr lang="en-US" altLang="zh-CN" sz="2000" i="1" baseline="30000" dirty="0" smtClean="0"/>
              <a:t>S1</a:t>
            </a:r>
            <a:r>
              <a:rPr lang="en-US" altLang="zh-CN" sz="2000" i="1" dirty="0" smtClean="0"/>
              <a:t> </a:t>
            </a:r>
            <a:r>
              <a:rPr lang="en-US" altLang="zh-CN" sz="2000" i="1" baseline="30000" dirty="0"/>
              <a:t>+</a:t>
            </a:r>
            <a:r>
              <a:rPr lang="en-US" altLang="zh-CN" sz="2000" i="1" dirty="0" smtClean="0"/>
              <a:t> </a:t>
            </a:r>
            <a:r>
              <a:rPr lang="en-US" altLang="zh-CN" sz="2000" i="1" baseline="30000" dirty="0" smtClean="0"/>
              <a:t>r S2</a:t>
            </a:r>
            <a:r>
              <a:rPr lang="en-US" altLang="zh-CN" sz="2000" i="1" dirty="0" smtClean="0"/>
              <a:t> </a:t>
            </a:r>
            <a:r>
              <a:rPr lang="en-US" altLang="zh-CN" sz="2000" i="1" dirty="0"/>
              <a:t>(</a:t>
            </a:r>
            <a:r>
              <a:rPr lang="en-US" altLang="zh-CN" sz="2000" dirty="0"/>
              <a:t>mod</a:t>
            </a:r>
            <a:r>
              <a:rPr lang="en-US" altLang="zh-CN" sz="2000" i="1" dirty="0"/>
              <a:t> p) </a:t>
            </a:r>
          </a:p>
          <a:p>
            <a:pPr marL="403225" lvl="1" indent="0">
              <a:buNone/>
            </a:pPr>
            <a:r>
              <a:rPr lang="en-US" altLang="zh-CN" sz="1600" dirty="0" smtClean="0"/>
              <a:t>Because </a:t>
            </a:r>
            <a:r>
              <a:rPr lang="el-GR" altLang="zh-CN" sz="1600" i="1" dirty="0" smtClean="0"/>
              <a:t>α</a:t>
            </a:r>
            <a:r>
              <a:rPr lang="en-US" altLang="zh-CN" sz="1600" i="1" dirty="0" smtClean="0"/>
              <a:t> </a:t>
            </a:r>
            <a:r>
              <a:rPr lang="en-US" altLang="zh-CN" sz="1600" dirty="0" smtClean="0"/>
              <a:t>is a primitive root, therefore the above holds </a:t>
            </a:r>
            <a:r>
              <a:rPr lang="en-US" altLang="zh-CN" sz="1600" dirty="0" err="1" smtClean="0"/>
              <a:t>iff</a:t>
            </a:r>
            <a:endParaRPr lang="en-US" altLang="zh-CN" sz="1600" baseline="30000" dirty="0" smtClean="0"/>
          </a:p>
          <a:p>
            <a:pPr marL="403225" lvl="1" indent="0" algn="ctr">
              <a:buNone/>
            </a:pPr>
            <a:r>
              <a:rPr lang="en-US" altLang="zh-CN" sz="1600" i="1" dirty="0" smtClean="0"/>
              <a:t>x=</a:t>
            </a:r>
            <a:r>
              <a:rPr lang="en-US" altLang="zh-CN" sz="1600" dirty="0" smtClean="0"/>
              <a:t>(</a:t>
            </a:r>
            <a:r>
              <a:rPr lang="en-US" altLang="zh-CN" sz="1600" i="1" dirty="0" smtClean="0"/>
              <a:t>u</a:t>
            </a:r>
            <a:r>
              <a:rPr lang="el-GR" altLang="zh-CN" sz="1600" i="1" dirty="0" smtClean="0"/>
              <a:t> </a:t>
            </a:r>
            <a:r>
              <a:rPr lang="en-US" altLang="zh-CN" sz="1600" i="1" dirty="0"/>
              <a:t>S</a:t>
            </a:r>
            <a:r>
              <a:rPr lang="en-US" altLang="zh-CN" sz="1600" i="1" baseline="-25000" dirty="0"/>
              <a:t>1</a:t>
            </a:r>
            <a:r>
              <a:rPr lang="en-US" altLang="zh-CN" sz="1600" i="1" dirty="0"/>
              <a:t> + r </a:t>
            </a:r>
            <a:r>
              <a:rPr lang="en-US" altLang="zh-CN" sz="1600" i="1" dirty="0" smtClean="0"/>
              <a:t>S</a:t>
            </a:r>
            <a:r>
              <a:rPr lang="en-US" altLang="zh-CN" sz="1600" i="1" baseline="-25000" dirty="0" smtClean="0"/>
              <a:t>2</a:t>
            </a:r>
            <a:r>
              <a:rPr lang="en-US" altLang="zh-CN" sz="1600" dirty="0" smtClean="0"/>
              <a:t>)</a:t>
            </a:r>
            <a:r>
              <a:rPr lang="en-US" altLang="zh-CN" sz="1600" i="1" dirty="0" smtClean="0"/>
              <a:t> </a:t>
            </a:r>
            <a:r>
              <a:rPr lang="en-US" altLang="zh-CN" sz="1600" dirty="0" smtClean="0"/>
              <a:t>mod</a:t>
            </a:r>
            <a:r>
              <a:rPr lang="en-US" altLang="zh-CN" sz="1600" i="1" dirty="0" smtClean="0"/>
              <a:t> </a:t>
            </a:r>
            <a:r>
              <a:rPr lang="en-US" altLang="zh-CN" sz="1600" dirty="0" smtClean="0"/>
              <a:t>(</a:t>
            </a:r>
            <a:r>
              <a:rPr lang="en-US" altLang="zh-CN" sz="1600" i="1" dirty="0" smtClean="0"/>
              <a:t>p-1</a:t>
            </a:r>
            <a:r>
              <a:rPr lang="en-US" altLang="zh-CN" sz="1600" dirty="0" smtClean="0"/>
              <a:t>)</a:t>
            </a:r>
          </a:p>
          <a:p>
            <a:pPr marL="403225" lvl="1" indent="0">
              <a:buNone/>
            </a:pPr>
            <a:endParaRPr lang="en-US" altLang="zh-CN" sz="1600" dirty="0" smtClean="0"/>
          </a:p>
          <a:p>
            <a:pPr marL="403225" lvl="1" indent="0">
              <a:buNone/>
            </a:pPr>
            <a:r>
              <a:rPr lang="en-US" altLang="zh-CN" sz="1600" dirty="0" smtClean="0"/>
              <a:t>Because by definition </a:t>
            </a:r>
            <a:r>
              <a:rPr lang="en-US" altLang="zh-CN" sz="1600" i="1" dirty="0"/>
              <a:t>S</a:t>
            </a:r>
            <a:r>
              <a:rPr lang="en-US" altLang="zh-CN" sz="1600" i="1" baseline="-25000" dirty="0"/>
              <a:t>2</a:t>
            </a:r>
            <a:r>
              <a:rPr lang="en-US" altLang="zh-CN" sz="1600" dirty="0"/>
              <a:t>=</a:t>
            </a:r>
            <a:r>
              <a:rPr lang="el-GR" altLang="zh-CN" sz="1600" i="1" dirty="0"/>
              <a:t> </a:t>
            </a:r>
            <a:r>
              <a:rPr lang="en-US" altLang="zh-CN" sz="1600" i="1" dirty="0"/>
              <a:t>(x - u*</a:t>
            </a:r>
            <a:r>
              <a:rPr lang="en-US" altLang="zh-CN" sz="1600" dirty="0"/>
              <a:t> </a:t>
            </a:r>
            <a:r>
              <a:rPr lang="en-US" altLang="zh-CN" sz="1600" i="1" dirty="0"/>
              <a:t>S</a:t>
            </a:r>
            <a:r>
              <a:rPr lang="en-US" altLang="zh-CN" sz="1600" i="1" baseline="-25000" dirty="0"/>
              <a:t>1</a:t>
            </a:r>
            <a:r>
              <a:rPr lang="en-US" altLang="zh-CN" sz="1600" i="1" dirty="0"/>
              <a:t> )* r</a:t>
            </a:r>
            <a:r>
              <a:rPr lang="en-US" altLang="zh-CN" sz="1600" i="1" baseline="30000" dirty="0"/>
              <a:t>-1</a:t>
            </a:r>
            <a:r>
              <a:rPr lang="en-US" altLang="zh-CN" sz="1600" i="1" dirty="0"/>
              <a:t> </a:t>
            </a:r>
            <a:r>
              <a:rPr lang="en-US" altLang="zh-CN" sz="1600" dirty="0"/>
              <a:t>mod</a:t>
            </a:r>
            <a:r>
              <a:rPr lang="en-US" altLang="zh-CN" sz="1600" i="1" dirty="0"/>
              <a:t> </a:t>
            </a:r>
            <a:r>
              <a:rPr lang="en-US" altLang="zh-CN" sz="1600" dirty="0"/>
              <a:t>(</a:t>
            </a:r>
            <a:r>
              <a:rPr lang="en-US" altLang="zh-CN" sz="1600" i="1" dirty="0"/>
              <a:t>p-1</a:t>
            </a:r>
            <a:r>
              <a:rPr lang="en-US" altLang="zh-CN" sz="1600" dirty="0" smtClean="0"/>
              <a:t>) , the above equation holds.</a:t>
            </a:r>
            <a:endParaRPr lang="en-US" altLang="zh-CN" sz="1600" dirty="0"/>
          </a:p>
          <a:p>
            <a:pPr marL="403225" lvl="1" indent="0">
              <a:buNone/>
            </a:pPr>
            <a:endParaRPr lang="en-US" altLang="zh-CN" sz="1600" dirty="0"/>
          </a:p>
        </p:txBody>
      </p:sp>
    </p:spTree>
    <p:extLst>
      <p:ext uri="{BB962C8B-B14F-4D97-AF65-F5344CB8AC3E}">
        <p14:creationId xmlns:p14="http://schemas.microsoft.com/office/powerpoint/2010/main" val="42505965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3" name="内容占位符 2"/>
          <p:cNvSpPr>
            <a:spLocks noGrp="1"/>
          </p:cNvSpPr>
          <p:nvPr>
            <p:ph idx="1"/>
          </p:nvPr>
        </p:nvSpPr>
        <p:spPr/>
        <p:txBody>
          <a:bodyPr/>
          <a:lstStyle/>
          <a:p>
            <a:r>
              <a:rPr lang="en-US" altLang="zh-CN" sz="2400" dirty="0" smtClean="0"/>
              <a:t>Alice choose </a:t>
            </a:r>
            <a:r>
              <a:rPr lang="en-US" altLang="zh-CN" sz="2400" i="1" dirty="0" smtClean="0"/>
              <a:t>p</a:t>
            </a:r>
            <a:r>
              <a:rPr lang="en-US" altLang="zh-CN" sz="2400" dirty="0" smtClean="0"/>
              <a:t>=3119, </a:t>
            </a:r>
            <a:r>
              <a:rPr lang="en-US" altLang="zh-CN" sz="2400" i="1" dirty="0"/>
              <a:t>α</a:t>
            </a:r>
            <a:r>
              <a:rPr lang="en-US" altLang="zh-CN" sz="2400" dirty="0" smtClean="0"/>
              <a:t> </a:t>
            </a:r>
            <a:r>
              <a:rPr lang="en-US" altLang="zh-CN" sz="2400" dirty="0"/>
              <a:t>= </a:t>
            </a:r>
            <a:r>
              <a:rPr lang="en-US" altLang="zh-CN" sz="2400" dirty="0" smtClean="0"/>
              <a:t>2</a:t>
            </a:r>
            <a:r>
              <a:rPr lang="en-US" altLang="zh-CN" sz="2400" i="1" dirty="0" smtClean="0"/>
              <a:t>, u =</a:t>
            </a:r>
            <a:r>
              <a:rPr lang="en-US" altLang="zh-CN" sz="2400" dirty="0" smtClean="0"/>
              <a:t>127 and calculate </a:t>
            </a:r>
            <a:r>
              <a:rPr lang="en-US" altLang="zh-CN" sz="2400" i="1" dirty="0" smtClean="0"/>
              <a:t>β</a:t>
            </a:r>
            <a:r>
              <a:rPr lang="en-US" altLang="zh-CN" sz="2400" dirty="0" smtClean="0"/>
              <a:t> </a:t>
            </a:r>
            <a:r>
              <a:rPr lang="en-US" altLang="zh-CN" sz="2400" dirty="0"/>
              <a:t>= </a:t>
            </a:r>
            <a:r>
              <a:rPr lang="en-US" altLang="zh-CN" sz="2400" dirty="0" smtClean="0"/>
              <a:t>2</a:t>
            </a:r>
            <a:r>
              <a:rPr lang="en-US" altLang="zh-CN" sz="2400" baseline="30000" dirty="0" smtClean="0"/>
              <a:t>127</a:t>
            </a:r>
            <a:r>
              <a:rPr lang="en-US" altLang="zh-CN" sz="2400" dirty="0" smtClean="0"/>
              <a:t> </a:t>
            </a:r>
            <a:r>
              <a:rPr lang="en-US" altLang="zh-CN" sz="2400" dirty="0"/>
              <a:t>mod </a:t>
            </a:r>
            <a:r>
              <a:rPr lang="en-US" altLang="zh-CN" sz="2400" dirty="0" smtClean="0"/>
              <a:t>3119</a:t>
            </a:r>
            <a:r>
              <a:rPr lang="en-US" altLang="zh-CN" sz="2400" i="1" dirty="0" smtClean="0"/>
              <a:t> = </a:t>
            </a:r>
            <a:r>
              <a:rPr lang="en-US" altLang="zh-CN" sz="2400" dirty="0" smtClean="0"/>
              <a:t>1702.</a:t>
            </a:r>
          </a:p>
          <a:p>
            <a:r>
              <a:rPr lang="en-US" altLang="zh-CN" sz="2400" dirty="0" smtClean="0"/>
              <a:t>For a give message </a:t>
            </a:r>
            <a:r>
              <a:rPr lang="en-US" altLang="zh-CN" sz="2400" i="1" dirty="0" smtClean="0"/>
              <a:t>x</a:t>
            </a:r>
            <a:r>
              <a:rPr lang="en-US" altLang="zh-CN" sz="2400" dirty="0" smtClean="0"/>
              <a:t>=320, Alice choose </a:t>
            </a:r>
            <a:r>
              <a:rPr lang="en-US" altLang="zh-CN" sz="2400" i="1" dirty="0" smtClean="0"/>
              <a:t>r</a:t>
            </a:r>
            <a:r>
              <a:rPr lang="en-US" altLang="zh-CN" sz="2400" dirty="0" smtClean="0"/>
              <a:t>=307, </a:t>
            </a:r>
          </a:p>
          <a:p>
            <a:pPr lvl="1"/>
            <a:r>
              <a:rPr lang="en-US" altLang="zh-CN" sz="2000" i="1" dirty="0" smtClean="0"/>
              <a:t>S</a:t>
            </a:r>
            <a:r>
              <a:rPr lang="en-US" altLang="zh-CN" sz="2000" i="1" baseline="-25000" dirty="0" smtClean="0"/>
              <a:t>1</a:t>
            </a:r>
            <a:r>
              <a:rPr lang="en-US" altLang="zh-CN" sz="2000" i="1" dirty="0" smtClean="0"/>
              <a:t> = α</a:t>
            </a:r>
            <a:r>
              <a:rPr lang="en-US" altLang="zh-CN" sz="2000" i="1" baseline="30000" dirty="0" smtClean="0"/>
              <a:t>r </a:t>
            </a:r>
            <a:r>
              <a:rPr lang="en-US" altLang="zh-CN" sz="2000" i="1" dirty="0" smtClean="0"/>
              <a:t>=</a:t>
            </a:r>
            <a:r>
              <a:rPr lang="en-US" altLang="zh-CN" sz="2000" i="1" baseline="30000" dirty="0" smtClean="0"/>
              <a:t> </a:t>
            </a:r>
            <a:r>
              <a:rPr lang="en-US" altLang="zh-CN" sz="2000" dirty="0" smtClean="0"/>
              <a:t>2</a:t>
            </a:r>
            <a:r>
              <a:rPr lang="en-US" altLang="zh-CN" sz="2000" baseline="30000" dirty="0" smtClean="0"/>
              <a:t>307</a:t>
            </a:r>
            <a:r>
              <a:rPr lang="en-US" altLang="zh-CN" sz="2000" dirty="0"/>
              <a:t> mod 3119</a:t>
            </a:r>
            <a:r>
              <a:rPr lang="en-US" altLang="zh-CN" sz="2000" baseline="30000" dirty="0"/>
              <a:t> </a:t>
            </a:r>
            <a:r>
              <a:rPr lang="en-US" altLang="zh-CN" sz="2000" dirty="0" smtClean="0"/>
              <a:t>=2083 mod 3119</a:t>
            </a:r>
            <a:r>
              <a:rPr lang="en-US" altLang="zh-CN" sz="2000" baseline="30000" dirty="0" smtClean="0"/>
              <a:t> </a:t>
            </a:r>
          </a:p>
          <a:p>
            <a:pPr lvl="1"/>
            <a:r>
              <a:rPr lang="en-US" altLang="zh-CN" sz="2000" i="1" dirty="0"/>
              <a:t>S</a:t>
            </a:r>
            <a:r>
              <a:rPr lang="en-US" altLang="zh-CN" sz="2000" i="1" baseline="-25000" dirty="0"/>
              <a:t>2</a:t>
            </a:r>
            <a:r>
              <a:rPr lang="en-US" altLang="zh-CN" sz="2000" dirty="0"/>
              <a:t>=</a:t>
            </a:r>
            <a:r>
              <a:rPr lang="el-GR" altLang="zh-CN" sz="2000" i="1" dirty="0"/>
              <a:t> </a:t>
            </a:r>
            <a:r>
              <a:rPr lang="en-US" altLang="zh-CN" sz="2000" i="1" dirty="0"/>
              <a:t>(x - u*</a:t>
            </a:r>
            <a:r>
              <a:rPr lang="en-US" altLang="zh-CN" sz="2000" dirty="0"/>
              <a:t> </a:t>
            </a:r>
            <a:r>
              <a:rPr lang="en-US" altLang="zh-CN" sz="2000" i="1" dirty="0"/>
              <a:t>S</a:t>
            </a:r>
            <a:r>
              <a:rPr lang="en-US" altLang="zh-CN" sz="2000" i="1" baseline="-25000" dirty="0"/>
              <a:t>1</a:t>
            </a:r>
            <a:r>
              <a:rPr lang="en-US" altLang="zh-CN" sz="2000" i="1" dirty="0"/>
              <a:t> )* r</a:t>
            </a:r>
            <a:r>
              <a:rPr lang="en-US" altLang="zh-CN" sz="2000" i="1" baseline="30000" dirty="0"/>
              <a:t>-1</a:t>
            </a:r>
            <a:r>
              <a:rPr lang="en-US" altLang="zh-CN" sz="2000" i="1" dirty="0"/>
              <a:t> </a:t>
            </a:r>
            <a:r>
              <a:rPr lang="en-US" altLang="zh-CN" sz="2000" dirty="0"/>
              <a:t>mod</a:t>
            </a:r>
            <a:r>
              <a:rPr lang="en-US" altLang="zh-CN" sz="2000" i="1" dirty="0"/>
              <a:t> </a:t>
            </a:r>
            <a:r>
              <a:rPr lang="en-US" altLang="zh-CN" sz="2000" dirty="0"/>
              <a:t>(</a:t>
            </a:r>
            <a:r>
              <a:rPr lang="en-US" altLang="zh-CN" sz="2000" i="1" dirty="0"/>
              <a:t>p-1</a:t>
            </a:r>
            <a:r>
              <a:rPr lang="en-US" altLang="zh-CN" sz="2000" dirty="0" smtClean="0"/>
              <a:t>) = 2105 mod 3118</a:t>
            </a:r>
          </a:p>
          <a:p>
            <a:r>
              <a:rPr lang="en-US" altLang="zh-CN" sz="2400" dirty="0" smtClean="0"/>
              <a:t>Alice sends (320, 2083, 2105) to Bob</a:t>
            </a:r>
          </a:p>
          <a:p>
            <a:r>
              <a:rPr lang="en-US" altLang="zh-CN" sz="2400" dirty="0" smtClean="0"/>
              <a:t>Bob calculate </a:t>
            </a:r>
          </a:p>
          <a:p>
            <a:pPr lvl="1"/>
            <a:r>
              <a:rPr lang="en-US" altLang="zh-CN" sz="2000" i="1" dirty="0" smtClean="0"/>
              <a:t>V</a:t>
            </a:r>
            <a:r>
              <a:rPr lang="en-US" altLang="zh-CN" sz="2000" i="1" baseline="-25000" dirty="0" smtClean="0"/>
              <a:t>1</a:t>
            </a:r>
            <a:r>
              <a:rPr lang="en-US" altLang="zh-CN" sz="2000" dirty="0"/>
              <a:t>=</a:t>
            </a:r>
            <a:r>
              <a:rPr lang="el-GR" altLang="zh-CN" sz="2000" i="1" dirty="0"/>
              <a:t> α</a:t>
            </a:r>
            <a:r>
              <a:rPr lang="en-US" altLang="zh-CN" sz="2000" i="1" baseline="30000" dirty="0"/>
              <a:t>x</a:t>
            </a:r>
            <a:r>
              <a:rPr lang="en-US" altLang="zh-CN" sz="2000" i="1" dirty="0"/>
              <a:t> </a:t>
            </a:r>
            <a:r>
              <a:rPr lang="en-US" altLang="zh-CN" sz="2000" dirty="0"/>
              <a:t>mod</a:t>
            </a:r>
            <a:r>
              <a:rPr lang="en-US" altLang="zh-CN" sz="2000" i="1" dirty="0"/>
              <a:t> </a:t>
            </a:r>
            <a:r>
              <a:rPr lang="en-US" altLang="zh-CN" sz="2000" i="1" dirty="0" smtClean="0"/>
              <a:t>p = </a:t>
            </a:r>
            <a:r>
              <a:rPr lang="en-US" altLang="zh-CN" sz="2000" dirty="0" smtClean="0"/>
              <a:t>3006 mod 3119</a:t>
            </a:r>
          </a:p>
          <a:p>
            <a:pPr lvl="1"/>
            <a:r>
              <a:rPr lang="en-US" altLang="zh-CN" sz="2000" i="1" dirty="0"/>
              <a:t>V</a:t>
            </a:r>
            <a:r>
              <a:rPr lang="en-US" altLang="zh-CN" sz="2000" i="1" baseline="-25000" dirty="0"/>
              <a:t>2</a:t>
            </a:r>
            <a:r>
              <a:rPr lang="en-US" altLang="zh-CN" sz="2000" dirty="0"/>
              <a:t>=</a:t>
            </a:r>
            <a:r>
              <a:rPr lang="el-GR" altLang="zh-CN" sz="2000" i="1" dirty="0"/>
              <a:t> β </a:t>
            </a:r>
            <a:r>
              <a:rPr lang="en-US" altLang="zh-CN" sz="2000" i="1" baseline="30000" dirty="0"/>
              <a:t>S1</a:t>
            </a:r>
            <a:r>
              <a:rPr lang="en-US" altLang="zh-CN" sz="2000" i="1" dirty="0"/>
              <a:t> * S</a:t>
            </a:r>
            <a:r>
              <a:rPr lang="en-US" altLang="zh-CN" sz="2000" i="1" baseline="-25000" dirty="0"/>
              <a:t>1 </a:t>
            </a:r>
            <a:r>
              <a:rPr lang="en-US" altLang="zh-CN" sz="2000" i="1" baseline="30000" dirty="0"/>
              <a:t>S2</a:t>
            </a:r>
            <a:r>
              <a:rPr lang="en-US" altLang="zh-CN" sz="2000" i="1" baseline="-25000" dirty="0"/>
              <a:t> </a:t>
            </a:r>
            <a:r>
              <a:rPr lang="en-US" altLang="zh-CN" sz="2000" dirty="0"/>
              <a:t>mod</a:t>
            </a:r>
            <a:r>
              <a:rPr lang="en-US" altLang="zh-CN" sz="2000" i="1" dirty="0"/>
              <a:t> </a:t>
            </a:r>
            <a:r>
              <a:rPr lang="en-US" altLang="zh-CN" sz="2000" i="1" dirty="0" smtClean="0"/>
              <a:t>p = </a:t>
            </a:r>
            <a:r>
              <a:rPr lang="en-US" altLang="zh-CN" sz="2000" dirty="0" smtClean="0"/>
              <a:t>3006 mod 3119</a:t>
            </a:r>
          </a:p>
          <a:p>
            <a:r>
              <a:rPr lang="en-US" altLang="zh-CN" sz="2400" dirty="0" smtClean="0"/>
              <a:t>Bob accepts the message and assumes that the message has been signed </a:t>
            </a:r>
            <a:r>
              <a:rPr lang="en-US" altLang="zh-CN" sz="2400" smtClean="0"/>
              <a:t>by Alice.</a:t>
            </a:r>
            <a:endParaRPr lang="en-US" altLang="zh-CN" sz="2400" dirty="0"/>
          </a:p>
          <a:p>
            <a:pPr lvl="1"/>
            <a:endParaRPr lang="en-US" altLang="zh-CN" sz="2000" i="1" dirty="0"/>
          </a:p>
        </p:txBody>
      </p:sp>
    </p:spTree>
    <p:extLst>
      <p:ext uri="{BB962C8B-B14F-4D97-AF65-F5344CB8AC3E}">
        <p14:creationId xmlns:p14="http://schemas.microsoft.com/office/powerpoint/2010/main" val="2083125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Authentication with Conventional Encryption</a:t>
            </a:r>
            <a:endParaRPr lang="zh-CN" altLang="en-US" sz="2800" dirty="0">
              <a:effectLst/>
            </a:endParaRPr>
          </a:p>
        </p:txBody>
      </p:sp>
      <p:sp>
        <p:nvSpPr>
          <p:cNvPr id="3" name="内容占位符 2"/>
          <p:cNvSpPr>
            <a:spLocks noGrp="1"/>
          </p:cNvSpPr>
          <p:nvPr>
            <p:ph idx="1"/>
          </p:nvPr>
        </p:nvSpPr>
        <p:spPr/>
        <p:txBody>
          <a:bodyPr/>
          <a:lstStyle/>
          <a:p>
            <a:r>
              <a:rPr lang="en-US" altLang="zh-CN" sz="2400" b="1" dirty="0"/>
              <a:t>Question</a:t>
            </a:r>
            <a:r>
              <a:rPr lang="en-US" altLang="zh-CN" sz="2400" dirty="0"/>
              <a:t>: Suppose that Alice and Bob share a secret key </a:t>
            </a:r>
            <a:r>
              <a:rPr lang="en-US" altLang="zh-CN" sz="2400" i="1" dirty="0"/>
              <a:t>k</a:t>
            </a:r>
            <a:r>
              <a:rPr lang="en-US" altLang="zh-CN" sz="2400" dirty="0"/>
              <a:t> and no third </a:t>
            </a:r>
            <a:r>
              <a:rPr lang="en-US" altLang="zh-CN" sz="2400" dirty="0" smtClean="0"/>
              <a:t>party </a:t>
            </a:r>
            <a:r>
              <a:rPr lang="en-US" altLang="zh-CN" sz="2400" dirty="0"/>
              <a:t>possesses </a:t>
            </a:r>
            <a:r>
              <a:rPr lang="en-US" altLang="zh-CN" sz="2400" i="1" dirty="0"/>
              <a:t>k</a:t>
            </a:r>
            <a:r>
              <a:rPr lang="en-US" altLang="zh-CN" sz="2400" dirty="0"/>
              <a:t>. </a:t>
            </a:r>
            <a:endParaRPr lang="en-US" altLang="zh-CN" sz="2400" dirty="0" smtClean="0"/>
          </a:p>
          <a:p>
            <a:r>
              <a:rPr lang="en-US" altLang="zh-CN" sz="2400" dirty="0" smtClean="0"/>
              <a:t>Does </a:t>
            </a:r>
            <a:r>
              <a:rPr lang="en-US" altLang="zh-CN" sz="2400" dirty="0"/>
              <a:t>the following system provide authentication of message and sender? In other words, can Bob verify the sender and whether the message was altered? </a:t>
            </a:r>
            <a:endParaRPr lang="en-US" altLang="zh-CN" sz="2400" dirty="0" smtClean="0"/>
          </a:p>
          <a:p>
            <a:pPr marL="82550" indent="0" algn="ctr">
              <a:buNone/>
            </a:pPr>
            <a:r>
              <a:rPr lang="en-US" altLang="zh-CN" sz="2400" dirty="0" smtClean="0"/>
              <a:t>Alice → </a:t>
            </a:r>
            <a:r>
              <a:rPr lang="en-US" altLang="zh-CN" sz="2400" i="1" dirty="0"/>
              <a:t>E</a:t>
            </a:r>
            <a:r>
              <a:rPr lang="en-US" altLang="zh-CN" sz="2400" i="1" baseline="-25000" dirty="0"/>
              <a:t>k</a:t>
            </a:r>
            <a:r>
              <a:rPr lang="en-US" altLang="zh-CN" sz="2400" dirty="0"/>
              <a:t>(</a:t>
            </a:r>
            <a:r>
              <a:rPr lang="en-US" altLang="zh-CN" sz="2400" i="1" dirty="0"/>
              <a:t>m</a:t>
            </a:r>
            <a:r>
              <a:rPr lang="en-US" altLang="zh-CN" sz="2400" dirty="0"/>
              <a:t>) </a:t>
            </a:r>
            <a:r>
              <a:rPr lang="en-US" altLang="zh-CN" sz="2400" dirty="0" smtClean="0"/>
              <a:t>→ </a:t>
            </a:r>
            <a:r>
              <a:rPr lang="en-US" altLang="zh-CN" sz="2400" dirty="0"/>
              <a:t>Bob </a:t>
            </a:r>
            <a:endParaRPr lang="en-US" altLang="zh-CN" sz="2400" dirty="0" smtClean="0"/>
          </a:p>
          <a:p>
            <a:r>
              <a:rPr lang="en-US" altLang="zh-CN" sz="2400" dirty="0" smtClean="0"/>
              <a:t>If </a:t>
            </a:r>
            <a:r>
              <a:rPr lang="en-US" altLang="zh-CN" sz="2400" dirty="0"/>
              <a:t>yes, at the receiver end how can Bob verify the identity of sender and whether the data was modified during transmission? </a:t>
            </a:r>
            <a:endParaRPr lang="en-US" altLang="zh-CN" sz="2400" dirty="0" smtClean="0"/>
          </a:p>
          <a:p>
            <a:r>
              <a:rPr lang="en-US" altLang="zh-CN" sz="2400" b="1" dirty="0" smtClean="0"/>
              <a:t>Hint</a:t>
            </a:r>
            <a:r>
              <a:rPr lang="en-US" altLang="zh-CN" sz="2400" dirty="0"/>
              <a:t>: The data </a:t>
            </a:r>
            <a:r>
              <a:rPr lang="en-US" altLang="zh-CN" sz="2400" i="1" dirty="0"/>
              <a:t>E</a:t>
            </a:r>
            <a:r>
              <a:rPr lang="en-US" altLang="zh-CN" sz="2400" i="1" baseline="-25000" dirty="0"/>
              <a:t>k</a:t>
            </a:r>
            <a:r>
              <a:rPr lang="en-US" altLang="zh-CN" sz="2400" dirty="0"/>
              <a:t>(</a:t>
            </a:r>
            <a:r>
              <a:rPr lang="en-US" altLang="zh-CN" sz="2400" i="1" dirty="0"/>
              <a:t>m</a:t>
            </a:r>
            <a:r>
              <a:rPr lang="en-US" altLang="zh-CN" sz="2400" dirty="0"/>
              <a:t>) has the same length as the plaintext </a:t>
            </a:r>
            <a:r>
              <a:rPr lang="en-US" altLang="zh-CN" sz="2400" i="1" dirty="0"/>
              <a:t>m</a:t>
            </a:r>
            <a:r>
              <a:rPr lang="en-US" altLang="zh-CN" sz="2400" dirty="0"/>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3268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Authentication with Conventional Encryption</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400" b="1" dirty="0"/>
              <a:t>Case 1</a:t>
            </a:r>
            <a:r>
              <a:rPr lang="en-US" altLang="zh-CN" sz="2400" dirty="0"/>
              <a:t>: Any finite string of characters is a possible message. In this case, the messages have no redundancy at all. </a:t>
            </a:r>
            <a:endParaRPr lang="en-US" altLang="zh-CN" sz="2400" dirty="0" smtClean="0"/>
          </a:p>
          <a:p>
            <a:endParaRPr lang="en-US" altLang="zh-CN" sz="2400" dirty="0" smtClean="0"/>
          </a:p>
          <a:p>
            <a:r>
              <a:rPr lang="en-US" altLang="zh-CN" sz="2400" b="1" dirty="0" smtClean="0"/>
              <a:t>Answer</a:t>
            </a:r>
            <a:r>
              <a:rPr lang="en-US" altLang="zh-CN" sz="2400" dirty="0"/>
              <a:t>: In this case, it does not provide authentication of sender </a:t>
            </a:r>
            <a:r>
              <a:rPr lang="en-US" altLang="zh-CN" sz="2400" dirty="0" smtClean="0"/>
              <a:t>and </a:t>
            </a:r>
            <a:r>
              <a:rPr lang="en-US" altLang="zh-CN" sz="2400" dirty="0"/>
              <a:t>message</a:t>
            </a:r>
            <a:r>
              <a:rPr lang="en-US" altLang="zh-CN" sz="2400" dirty="0" smtClean="0"/>
              <a:t>.</a:t>
            </a:r>
          </a:p>
          <a:p>
            <a:endParaRPr lang="en-US" altLang="zh-CN" dirty="0" smtClean="0"/>
          </a:p>
        </p:txBody>
      </p:sp>
    </p:spTree>
    <p:extLst>
      <p:ext uri="{BB962C8B-B14F-4D97-AF65-F5344CB8AC3E}">
        <p14:creationId xmlns:p14="http://schemas.microsoft.com/office/powerpoint/2010/main" val="19624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800" dirty="0"/>
              <a:t>Authentication with Conventional Encryption</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Case 2</a:t>
            </a:r>
            <a:r>
              <a:rPr lang="en-US" altLang="zh-CN" sz="2000" dirty="0"/>
              <a:t>: Some finite strings are not messages. In this case, the messages have redundancy. For example, natural languages. </a:t>
            </a:r>
            <a:endParaRPr lang="en-US" altLang="zh-CN" sz="2000" dirty="0" smtClean="0"/>
          </a:p>
          <a:p>
            <a:endParaRPr lang="en-US" altLang="zh-CN" sz="2000" dirty="0"/>
          </a:p>
          <a:p>
            <a:r>
              <a:rPr lang="en-US" altLang="zh-CN" sz="2000" b="1" dirty="0" smtClean="0"/>
              <a:t>Answer</a:t>
            </a:r>
            <a:r>
              <a:rPr lang="en-US" altLang="zh-CN" sz="2000" dirty="0"/>
              <a:t>: In this case, it does provide authentication of both sender and message to some extent. </a:t>
            </a:r>
            <a:endParaRPr lang="en-US" altLang="zh-CN" sz="2000" dirty="0" smtClean="0"/>
          </a:p>
          <a:p>
            <a:r>
              <a:rPr lang="en-US" altLang="zh-CN" sz="2000" dirty="0" smtClean="0"/>
              <a:t>E.g</a:t>
            </a:r>
            <a:r>
              <a:rPr lang="en-US" altLang="zh-CN" sz="2000" dirty="0"/>
              <a:t>., for natural languages, Bob decrypt the received data, obtaining </a:t>
            </a:r>
            <a:r>
              <a:rPr lang="en-US" altLang="zh-CN" sz="2000" i="1" dirty="0"/>
              <a:t>D</a:t>
            </a:r>
            <a:r>
              <a:rPr lang="en-US" altLang="zh-CN" sz="2000" i="1" baseline="-25000" dirty="0"/>
              <a:t>k</a:t>
            </a:r>
            <a:r>
              <a:rPr lang="en-US" altLang="zh-CN" sz="2000" dirty="0"/>
              <a:t>(</a:t>
            </a:r>
            <a:r>
              <a:rPr lang="en-US" altLang="zh-CN" sz="2000" i="1" dirty="0"/>
              <a:t>c</a:t>
            </a:r>
            <a:r>
              <a:rPr lang="en-US" altLang="zh-CN" sz="2000" dirty="0"/>
              <a:t>). Then he checks whether </a:t>
            </a:r>
            <a:r>
              <a:rPr lang="en-US" altLang="zh-CN" sz="2000" i="1" dirty="0"/>
              <a:t>D</a:t>
            </a:r>
            <a:r>
              <a:rPr lang="en-US" altLang="zh-CN" sz="2000" i="1" baseline="-25000" dirty="0"/>
              <a:t>k</a:t>
            </a:r>
            <a:r>
              <a:rPr lang="en-US" altLang="zh-CN" sz="2000" dirty="0"/>
              <a:t>(</a:t>
            </a:r>
            <a:r>
              <a:rPr lang="en-US" altLang="zh-CN" sz="2000" i="1" dirty="0"/>
              <a:t>c</a:t>
            </a:r>
            <a:r>
              <a:rPr lang="en-US" altLang="zh-CN" sz="2000" dirty="0"/>
              <a:t>) is </a:t>
            </a:r>
            <a:r>
              <a:rPr lang="en-US" altLang="zh-CN" sz="2000" b="1" dirty="0"/>
              <a:t>meaningful</a:t>
            </a:r>
            <a:r>
              <a:rPr lang="en-US" altLang="zh-CN" sz="2000" dirty="0"/>
              <a:t>. If yes, he concludes that the data was not altered and was from Alice, since no third person possesses the secret key. If no, Bob is absolutely sure that the message was forged or altered by a third party. </a:t>
            </a:r>
            <a:endParaRPr lang="en-US" altLang="zh-CN" sz="2000" dirty="0" smtClean="0"/>
          </a:p>
          <a:p>
            <a:endParaRPr lang="en-US" altLang="zh-CN" sz="2000" dirty="0"/>
          </a:p>
          <a:p>
            <a:r>
              <a:rPr lang="en-US" altLang="zh-CN" sz="2000" b="1" dirty="0" smtClean="0"/>
              <a:t>Comment</a:t>
            </a:r>
            <a:r>
              <a:rPr lang="en-US" altLang="zh-CN" sz="2000" dirty="0"/>
              <a:t>: The probability that his conclusion is wrong depends on the redundancy of the natural language.</a:t>
            </a:r>
            <a:endParaRPr lang="en-US" altLang="zh-CN" sz="2800" dirty="0" smtClean="0"/>
          </a:p>
        </p:txBody>
      </p:sp>
    </p:spTree>
    <p:extLst>
      <p:ext uri="{BB962C8B-B14F-4D97-AF65-F5344CB8AC3E}">
        <p14:creationId xmlns:p14="http://schemas.microsoft.com/office/powerpoint/2010/main" val="405660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a:t>Hash Functions</a:t>
            </a:r>
            <a:endParaRPr lang="zh-CN" altLang="en-US" sz="2800" dirty="0">
              <a:effectLst/>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sz="2000" b="1" dirty="0"/>
              <a:t>Formal definition</a:t>
            </a:r>
            <a:r>
              <a:rPr lang="en-US" altLang="zh-CN" sz="2000" dirty="0"/>
              <a:t>: A hash function </a:t>
            </a:r>
            <a:r>
              <a:rPr lang="en-US" altLang="zh-CN" sz="2000" i="1" dirty="0"/>
              <a:t>h</a:t>
            </a:r>
            <a:r>
              <a:rPr lang="en-US" altLang="zh-CN" sz="2000" dirty="0"/>
              <a:t> is a mapping from the set of all finite strings of characters from an alphabet </a:t>
            </a:r>
            <a:r>
              <a:rPr lang="en-US" altLang="zh-CN" sz="2000" i="1" dirty="0"/>
              <a:t>A1</a:t>
            </a:r>
            <a:r>
              <a:rPr lang="en-US" altLang="zh-CN" sz="2000" dirty="0"/>
              <a:t> to a string of characters from an alphabet </a:t>
            </a:r>
            <a:r>
              <a:rPr lang="en-US" altLang="zh-CN" sz="2000" i="1" dirty="0"/>
              <a:t>A2</a:t>
            </a:r>
            <a:r>
              <a:rPr lang="en-US" altLang="zh-CN" sz="2000" dirty="0"/>
              <a:t> with fixed length</a:t>
            </a:r>
            <a:r>
              <a:rPr lang="en-US" altLang="zh-CN" sz="2000" dirty="0" smtClean="0"/>
              <a:t>.</a:t>
            </a:r>
          </a:p>
          <a:p>
            <a:endParaRPr lang="en-US" altLang="zh-CN" sz="2000" dirty="0"/>
          </a:p>
          <a:p>
            <a:r>
              <a:rPr lang="en-US" altLang="zh-CN" sz="2000" dirty="0" smtClean="0"/>
              <a:t>For </a:t>
            </a:r>
            <a:r>
              <a:rPr lang="en-US" altLang="zh-CN" sz="2000" dirty="0"/>
              <a:t>any </a:t>
            </a:r>
            <a:r>
              <a:rPr lang="en-US" altLang="zh-CN" sz="2000" i="1" dirty="0"/>
              <a:t>x</a:t>
            </a:r>
            <a:r>
              <a:rPr lang="en-US" altLang="zh-CN" sz="2000" dirty="0"/>
              <a:t>, </a:t>
            </a:r>
            <a:r>
              <a:rPr lang="en-US" altLang="zh-CN" sz="2000" i="1" dirty="0"/>
              <a:t>h</a:t>
            </a:r>
            <a:r>
              <a:rPr lang="en-US" altLang="zh-CN" sz="2000" dirty="0"/>
              <a:t>(</a:t>
            </a:r>
            <a:r>
              <a:rPr lang="en-US" altLang="zh-CN" sz="2000" i="1" dirty="0"/>
              <a:t>x</a:t>
            </a:r>
            <a:r>
              <a:rPr lang="en-US" altLang="zh-CN" sz="2000" dirty="0"/>
              <a:t>) is called the hash value, hash code, or message digest. </a:t>
            </a:r>
            <a:endParaRPr lang="en-US" altLang="zh-CN" sz="2000" dirty="0" smtClean="0"/>
          </a:p>
          <a:p>
            <a:endParaRPr lang="en-US" altLang="zh-CN" sz="2000" dirty="0"/>
          </a:p>
          <a:p>
            <a:r>
              <a:rPr lang="en-US" altLang="zh-CN" sz="2000" b="1" dirty="0" smtClean="0"/>
              <a:t>Remark</a:t>
            </a:r>
            <a:r>
              <a:rPr lang="en-US" altLang="zh-CN" sz="2000" dirty="0"/>
              <a:t>: For applications, a hash function </a:t>
            </a:r>
            <a:r>
              <a:rPr lang="en-US" altLang="zh-CN" sz="2000" i="1" dirty="0"/>
              <a:t>h</a:t>
            </a:r>
            <a:r>
              <a:rPr lang="en-US" altLang="zh-CN" sz="2000" dirty="0"/>
              <a:t> is always publicly known.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5931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移动信息工程学院 ppt模板20130319">
  <a:themeElements>
    <a:clrScheme name="自定义 13">
      <a:dk1>
        <a:srgbClr val="2C2900"/>
      </a:dk1>
      <a:lt1>
        <a:srgbClr val="FFFFFF"/>
      </a:lt1>
      <a:dk2>
        <a:srgbClr val="2C2900"/>
      </a:dk2>
      <a:lt2>
        <a:srgbClr val="1C583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移动信息工程学院 ppt模板20130319</Template>
  <TotalTime>7516</TotalTime>
  <Words>4531</Words>
  <Application>Microsoft Office PowerPoint</Application>
  <PresentationFormat>全屏显示(4:3)</PresentationFormat>
  <Paragraphs>415</Paragraphs>
  <Slides>55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Franklin Gothic Book</vt:lpstr>
      <vt:lpstr>黑体</vt:lpstr>
      <vt:lpstr>宋体</vt:lpstr>
      <vt:lpstr>微软雅黑</vt:lpstr>
      <vt:lpstr>Arial</vt:lpstr>
      <vt:lpstr>Calibri</vt:lpstr>
      <vt:lpstr>Cambria Math</vt:lpstr>
      <vt:lpstr>Franklin Gothic Medium</vt:lpstr>
      <vt:lpstr>Georgia</vt:lpstr>
      <vt:lpstr>Times New Roman</vt:lpstr>
      <vt:lpstr>Verdana</vt:lpstr>
      <vt:lpstr>Wingdings 2</vt:lpstr>
      <vt:lpstr>移动信息工程学院 ppt模板20130319</vt:lpstr>
      <vt:lpstr>MIE-311 Mobile Network Security</vt:lpstr>
      <vt:lpstr>Lecture 4: Integrity &amp; Authentication</vt:lpstr>
      <vt:lpstr>Authentication</vt:lpstr>
      <vt:lpstr>A Basic Model of Authentication</vt:lpstr>
      <vt:lpstr>Authentication Functions</vt:lpstr>
      <vt:lpstr>Authentication with Conventional Encryption</vt:lpstr>
      <vt:lpstr>Authentication with Conventional Encryption</vt:lpstr>
      <vt:lpstr>Authentication with Conventional Encryption</vt:lpstr>
      <vt:lpstr>Hash Functions</vt:lpstr>
      <vt:lpstr>Authentication with Confidentiality</vt:lpstr>
      <vt:lpstr>Authentication with Confidentiality</vt:lpstr>
      <vt:lpstr>Authentication without Confidentiality</vt:lpstr>
      <vt:lpstr>Authentication without Confidentiality</vt:lpstr>
      <vt:lpstr>Authentication with Nonrepudiation</vt:lpstr>
      <vt:lpstr>Authentication + Nonrepudiation + Confidentiality</vt:lpstr>
      <vt:lpstr>Requirements for Hash Functions</vt:lpstr>
      <vt:lpstr>Requirements for Hash Functions</vt:lpstr>
      <vt:lpstr>Pigeonhole principle</vt:lpstr>
      <vt:lpstr>Birthday Problems</vt:lpstr>
      <vt:lpstr>Construction of Hash Functions</vt:lpstr>
      <vt:lpstr>Construction of Hash Functions</vt:lpstr>
      <vt:lpstr>Some Hash Algorithms</vt:lpstr>
      <vt:lpstr>Keyed Hash Functions</vt:lpstr>
      <vt:lpstr>Authentication without Confidentiality</vt:lpstr>
      <vt:lpstr>Authentication without Confidentiality</vt:lpstr>
      <vt:lpstr>Authentication without Confidentiality</vt:lpstr>
      <vt:lpstr>Authentication with Confidentiality</vt:lpstr>
      <vt:lpstr>Authentication with Confidentiality</vt:lpstr>
      <vt:lpstr>Why to Use Message Authentication Codes</vt:lpstr>
      <vt:lpstr>Keyed Hash Functions using a Block Cipher</vt:lpstr>
      <vt:lpstr>Building blocks of a secure hash algorithm</vt:lpstr>
      <vt:lpstr>HMAC: A Specific Construction </vt:lpstr>
      <vt:lpstr>HMAC: A Specific Construction </vt:lpstr>
      <vt:lpstr>The Secure Hash Algorithm</vt:lpstr>
      <vt:lpstr>Design Considerations: Security &amp; Performance</vt:lpstr>
      <vt:lpstr>Representation of numbers</vt:lpstr>
      <vt:lpstr>SHA-1 Description</vt:lpstr>
      <vt:lpstr>SHA-1 Description</vt:lpstr>
      <vt:lpstr>SHA-1 Description</vt:lpstr>
      <vt:lpstr>SHA-1 Description</vt:lpstr>
      <vt:lpstr>SHA-1 Description</vt:lpstr>
      <vt:lpstr>SHA-1 Description</vt:lpstr>
      <vt:lpstr>SHA-1 Description</vt:lpstr>
      <vt:lpstr>SHA-1 Description</vt:lpstr>
      <vt:lpstr>SHA-1 Description</vt:lpstr>
      <vt:lpstr>Security and other Issues</vt:lpstr>
      <vt:lpstr>Other Variants of SHA</vt:lpstr>
      <vt:lpstr>Digital Signature Standard</vt:lpstr>
      <vt:lpstr>Digital Signature Standard</vt:lpstr>
      <vt:lpstr>Basic Requirements</vt:lpstr>
      <vt:lpstr>Digital Signature with Public-Key Cryptosystems</vt:lpstr>
      <vt:lpstr>Recall the ElGamal cryptosystem</vt:lpstr>
      <vt:lpstr>ElGamal Digital Signature Scheme</vt:lpstr>
      <vt:lpstr>ElGamal Digital Signature Scheme</vt:lpstr>
      <vt:lpstr>Example</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zhe xuanyuan</cp:lastModifiedBy>
  <cp:revision>283</cp:revision>
  <cp:lastPrinted>2015-03-13T01:40:43Z</cp:lastPrinted>
  <dcterms:created xsi:type="dcterms:W3CDTF">2013-05-10T00:18:42Z</dcterms:created>
  <dcterms:modified xsi:type="dcterms:W3CDTF">2016-04-05T13:31:00Z</dcterms:modified>
</cp:coreProperties>
</file>