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33"/>
  </p:notesMasterIdLst>
  <p:handoutMasterIdLst>
    <p:handoutMasterId r:id="rId34"/>
  </p:handoutMasterIdLst>
  <p:sldIdLst>
    <p:sldId id="256" r:id="rId2"/>
    <p:sldId id="280" r:id="rId3"/>
    <p:sldId id="292" r:id="rId4"/>
    <p:sldId id="311" r:id="rId5"/>
    <p:sldId id="281" r:id="rId6"/>
    <p:sldId id="312" r:id="rId7"/>
    <p:sldId id="313" r:id="rId8"/>
    <p:sldId id="401" r:id="rId9"/>
    <p:sldId id="314" r:id="rId10"/>
    <p:sldId id="315" r:id="rId11"/>
    <p:sldId id="316" r:id="rId12"/>
    <p:sldId id="317" r:id="rId13"/>
    <p:sldId id="318" r:id="rId14"/>
    <p:sldId id="319" r:id="rId15"/>
    <p:sldId id="320" r:id="rId16"/>
    <p:sldId id="359" r:id="rId17"/>
    <p:sldId id="360" r:id="rId18"/>
    <p:sldId id="361" r:id="rId19"/>
    <p:sldId id="402" r:id="rId20"/>
    <p:sldId id="362" r:id="rId21"/>
    <p:sldId id="363" r:id="rId22"/>
    <p:sldId id="403" r:id="rId23"/>
    <p:sldId id="404" r:id="rId24"/>
    <p:sldId id="405" r:id="rId25"/>
    <p:sldId id="406" r:id="rId26"/>
    <p:sldId id="407" r:id="rId27"/>
    <p:sldId id="408" r:id="rId28"/>
    <p:sldId id="409" r:id="rId29"/>
    <p:sldId id="412" r:id="rId30"/>
    <p:sldId id="413" r:id="rId31"/>
    <p:sldId id="411"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A51"/>
    <a:srgbClr val="13551B"/>
    <a:srgbClr val="1D8129"/>
    <a:srgbClr val="78B832"/>
    <a:srgbClr val="2CAE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099" autoAdjust="0"/>
    <p:restoredTop sz="95963" autoAdjust="0"/>
  </p:normalViewPr>
  <p:slideViewPr>
    <p:cSldViewPr>
      <p:cViewPr varScale="1">
        <p:scale>
          <a:sx n="87" d="100"/>
          <a:sy n="87" d="100"/>
        </p:scale>
        <p:origin x="-1044" y="-78"/>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10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75CF944-5A0A-4980-A738-44B5242F51F0}" type="datetimeFigureOut">
              <a:rPr lang="zh-CN" altLang="en-US"/>
              <a:pPr>
                <a:defRPr/>
              </a:pPr>
              <a:t>2016/4/20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4485DAB-55CB-4263-849F-5801EAE330F5}" type="slidenum">
              <a:rPr lang="zh-CN" altLang="en-US"/>
              <a:pPr/>
              <a:t>‹#›</a:t>
            </a:fld>
            <a:endParaRPr lang="zh-CN" altLang="en-US"/>
          </a:p>
        </p:txBody>
      </p:sp>
    </p:spTree>
    <p:extLst>
      <p:ext uri="{BB962C8B-B14F-4D97-AF65-F5344CB8AC3E}">
        <p14:creationId xmlns:p14="http://schemas.microsoft.com/office/powerpoint/2010/main" val="4798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EBCB1-BC87-4663-8A33-2C0813580556}" type="datetimeFigureOut">
              <a:rPr lang="zh-CN" altLang="en-US" smtClean="0"/>
              <a:t>2016/4/20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A4ACE-701F-4FE7-873E-658B890175D9}" type="slidenum">
              <a:rPr lang="zh-CN" altLang="en-US" smtClean="0"/>
              <a:t>‹#›</a:t>
            </a:fld>
            <a:endParaRPr lang="zh-CN" altLang="en-US"/>
          </a:p>
        </p:txBody>
      </p:sp>
    </p:spTree>
    <p:extLst>
      <p:ext uri="{BB962C8B-B14F-4D97-AF65-F5344CB8AC3E}">
        <p14:creationId xmlns:p14="http://schemas.microsoft.com/office/powerpoint/2010/main" val="40956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15</a:t>
            </a:fld>
            <a:endParaRPr lang="zh-CN" altLang="en-US"/>
          </a:p>
        </p:txBody>
      </p:sp>
    </p:spTree>
    <p:extLst>
      <p:ext uri="{BB962C8B-B14F-4D97-AF65-F5344CB8AC3E}">
        <p14:creationId xmlns:p14="http://schemas.microsoft.com/office/powerpoint/2010/main" val="329966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同心圆 3"/>
          <p:cNvSpPr/>
          <p:nvPr userDrawn="1"/>
        </p:nvSpPr>
        <p:spPr>
          <a:xfrm rot="2315675">
            <a:off x="53176" y="1234866"/>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饼形 4"/>
          <p:cNvSpPr/>
          <p:nvPr userDrawn="1"/>
        </p:nvSpPr>
        <p:spPr>
          <a:xfrm>
            <a:off x="-936104" y="-888256"/>
            <a:ext cx="1835696" cy="1796976"/>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userDrawn="1"/>
        </p:nvSpPr>
        <p:spPr>
          <a:xfrm>
            <a:off x="34925" y="0"/>
            <a:ext cx="1703388" cy="1700213"/>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矩形 6"/>
          <p:cNvSpPr/>
          <p:nvPr/>
        </p:nvSpPr>
        <p:spPr>
          <a:xfrm>
            <a:off x="2282825" y="0"/>
            <a:ext cx="62499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矩形 7"/>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椭圆 8"/>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0" name="椭圆 9"/>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1" name="矩形 10"/>
          <p:cNvSpPr/>
          <p:nvPr userDrawn="1"/>
        </p:nvSpPr>
        <p:spPr>
          <a:xfrm>
            <a:off x="755650" y="0"/>
            <a:ext cx="75612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2" name="图片 11" descr="中山先生.PNG"/>
          <p:cNvPicPr>
            <a:picLocks noChangeAspect="1"/>
          </p:cNvPicPr>
          <p:nvPr userDrawn="1"/>
        </p:nvPicPr>
        <p:blipFill>
          <a:blip r:embed="rId2" cstate="print">
            <a:lum contrast="40000"/>
          </a:blip>
          <a:stretch>
            <a:fillRect/>
          </a:stretch>
        </p:blipFill>
        <p:spPr>
          <a:xfrm>
            <a:off x="7559915" y="764704"/>
            <a:ext cx="972525" cy="3600400"/>
          </a:xfrm>
          <a:prstGeom prst="rect">
            <a:avLst/>
          </a:prstGeom>
          <a:ln>
            <a:noFill/>
          </a:ln>
          <a:effectLst>
            <a:softEdge rad="112500"/>
          </a:effectLst>
        </p:spPr>
      </p:pic>
      <p:pic>
        <p:nvPicPr>
          <p:cNvPr id="13" name="Picture 4" descr="SMIE-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0" y="188913"/>
            <a:ext cx="248443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3"/>
          <p:cNvSpPr txBox="1">
            <a:spLocks/>
          </p:cNvSpPr>
          <p:nvPr userDrawn="1"/>
        </p:nvSpPr>
        <p:spPr>
          <a:xfrm>
            <a:off x="1187450" y="1341438"/>
            <a:ext cx="6335713" cy="1052512"/>
          </a:xfrm>
          <a:prstGeom prst="rect">
            <a:avLst/>
          </a:prstGeom>
        </p:spPr>
        <p:txBody>
          <a:bodyPr anchor="b">
            <a:normAutofit fontScale="92500"/>
          </a:bodyPr>
          <a:lstStyle>
            <a:lvl1pPr algn="l">
              <a:defRPr/>
            </a:lvl1pPr>
            <a:extLst/>
          </a:lstStyle>
          <a:p>
            <a:pPr fontAlgn="auto">
              <a:spcAft>
                <a:spcPts val="0"/>
              </a:spcAft>
              <a:defRPr/>
            </a:pP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单击此处编辑母版标题样式</a:t>
            </a:r>
            <a:endPar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5" name="椭圆 14"/>
          <p:cNvSpPr/>
          <p:nvPr userDrawn="1"/>
        </p:nvSpPr>
        <p:spPr>
          <a:xfrm>
            <a:off x="899592" y="1484784"/>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7" name="矩形 16"/>
          <p:cNvSpPr/>
          <p:nvPr userDrawn="1"/>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1763688" y="3068960"/>
            <a:ext cx="5904656" cy="2069976"/>
          </a:xfrm>
        </p:spPr>
        <p:txBody>
          <a:bodyPr anchor="t"/>
          <a:lstStyle>
            <a:lvl1pPr algn="l">
              <a:lnSpc>
                <a:spcPts val="4500"/>
              </a:lnSpc>
              <a:buNone/>
              <a:defRPr sz="4000" b="1" cap="all"/>
            </a:lvl1pPr>
            <a:extLst/>
          </a:lstStyle>
          <a:p>
            <a:r>
              <a:rPr lang="zh-CN" altLang="en-US" smtClean="0"/>
              <a:t>单击此处编辑母版标题样式</a:t>
            </a:r>
            <a:endParaRPr lang="en-US" dirty="0"/>
          </a:p>
        </p:txBody>
      </p:sp>
      <p:sp>
        <p:nvSpPr>
          <p:cNvPr id="16" name="副标题 21"/>
          <p:cNvSpPr>
            <a:spLocks noGrp="1"/>
          </p:cNvSpPr>
          <p:nvPr>
            <p:ph type="subTitle" idx="13"/>
          </p:nvPr>
        </p:nvSpPr>
        <p:spPr>
          <a:xfrm>
            <a:off x="1763688" y="4725144"/>
            <a:ext cx="4536504" cy="103252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18" name="日期占位符 3"/>
          <p:cNvSpPr>
            <a:spLocks noGrp="1"/>
          </p:cNvSpPr>
          <p:nvPr>
            <p:ph type="dt" sz="half" idx="14"/>
          </p:nvPr>
        </p:nvSpPr>
        <p:spPr/>
        <p:txBody>
          <a:bodyPr/>
          <a:lstStyle>
            <a:lvl1pPr>
              <a:defRPr/>
            </a:lvl1pPr>
            <a:extLst/>
          </a:lstStyle>
          <a:p>
            <a:pPr>
              <a:defRPr/>
            </a:pPr>
            <a:fld id="{0257442C-B3BD-45E5-8B10-DC49C2E84A50}" type="datetimeFigureOut">
              <a:rPr lang="zh-CN" altLang="en-US"/>
              <a:pPr>
                <a:defRPr/>
              </a:pPr>
              <a:t>2016/4/20</a:t>
            </a:fld>
            <a:endParaRPr lang="zh-CN" altLang="en-US"/>
          </a:p>
        </p:txBody>
      </p:sp>
      <p:sp>
        <p:nvSpPr>
          <p:cNvPr id="19" name="页脚占位符 4"/>
          <p:cNvSpPr>
            <a:spLocks noGrp="1"/>
          </p:cNvSpPr>
          <p:nvPr>
            <p:ph type="ftr" sz="quarter" idx="15"/>
          </p:nvPr>
        </p:nvSpPr>
        <p:spPr/>
        <p:txBody>
          <a:bodyPr/>
          <a:lstStyle>
            <a:lvl1pPr>
              <a:defRPr/>
            </a:lvl1pPr>
            <a:extLst/>
          </a:lstStyle>
          <a:p>
            <a:pPr>
              <a:defRPr/>
            </a:pPr>
            <a:endParaRPr lang="zh-CN" altLang="en-US"/>
          </a:p>
        </p:txBody>
      </p:sp>
      <p:sp>
        <p:nvSpPr>
          <p:cNvPr id="20" name="灯片编号占位符 5"/>
          <p:cNvSpPr>
            <a:spLocks noGrp="1"/>
          </p:cNvSpPr>
          <p:nvPr>
            <p:ph type="sldNum" sz="quarter" idx="16"/>
          </p:nvPr>
        </p:nvSpPr>
        <p:spPr/>
        <p:txBody>
          <a:bodyPr/>
          <a:lstStyle>
            <a:lvl1pPr>
              <a:defRPr/>
            </a:lvl1pPr>
          </a:lstStyle>
          <a:p>
            <a:fld id="{965BBC08-C513-434B-82E3-2A23CE7C091F}" type="slidenum">
              <a:rPr lang="zh-CN" altLang="en-US"/>
              <a:pPr/>
              <a:t>‹#›</a:t>
            </a:fld>
            <a:endParaRPr lang="zh-CN" altLang="en-US"/>
          </a:p>
        </p:txBody>
      </p:sp>
    </p:spTree>
    <p:extLst>
      <p:ext uri="{BB962C8B-B14F-4D97-AF65-F5344CB8AC3E}">
        <p14:creationId xmlns:p14="http://schemas.microsoft.com/office/powerpoint/2010/main" val="17692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412776"/>
            <a:ext cx="4026024" cy="3865984"/>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19088" y="1171575"/>
            <a:ext cx="685800"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4572000" y="118427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5508104" y="1591816"/>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dirty="0"/>
          </a:p>
        </p:txBody>
      </p:sp>
      <p:sp>
        <p:nvSpPr>
          <p:cNvPr id="3" name="图片占位符 2"/>
          <p:cNvSpPr>
            <a:spLocks noGrp="1"/>
          </p:cNvSpPr>
          <p:nvPr>
            <p:ph type="pic" idx="1"/>
          </p:nvPr>
        </p:nvSpPr>
        <p:spPr>
          <a:xfrm>
            <a:off x="899592" y="1628800"/>
            <a:ext cx="3744416" cy="2866459"/>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99592" y="4725144"/>
            <a:ext cx="3744416" cy="477416"/>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a:lvl1pPr>
            <a:extLst/>
          </a:lstStyle>
          <a:p>
            <a:pPr>
              <a:defRPr/>
            </a:pPr>
            <a:fld id="{D6C49751-D2E6-48AF-B200-A9F5C67C09D2}" type="datetimeFigureOut">
              <a:rPr lang="zh-CN" altLang="en-US"/>
              <a:pPr>
                <a:defRPr/>
              </a:pPr>
              <a:t>2016/4/20</a:t>
            </a:fld>
            <a:endParaRPr lang="zh-CN" altLang="en-US"/>
          </a:p>
        </p:txBody>
      </p:sp>
      <p:sp>
        <p:nvSpPr>
          <p:cNvPr id="10" name="页脚占位符 5"/>
          <p:cNvSpPr>
            <a:spLocks noGrp="1"/>
          </p:cNvSpPr>
          <p:nvPr>
            <p:ph type="ftr" sz="quarter" idx="11"/>
          </p:nvPr>
        </p:nvSpPr>
        <p:spPr/>
        <p:txBody>
          <a:bodyPr/>
          <a:lstStyle>
            <a:lvl1pPr>
              <a:defRPr/>
            </a:lvl1pPr>
            <a:extLst/>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fld id="{FB2C6A5C-D56D-4D74-815F-6215DB21D1F8}" type="slidenum">
              <a:rPr lang="zh-CN" altLang="en-US"/>
              <a:pPr/>
              <a:t>‹#›</a:t>
            </a:fld>
            <a:endParaRPr lang="zh-CN" altLang="en-US"/>
          </a:p>
        </p:txBody>
      </p:sp>
    </p:spTree>
    <p:extLst>
      <p:ext uri="{BB962C8B-B14F-4D97-AF65-F5344CB8AC3E}">
        <p14:creationId xmlns:p14="http://schemas.microsoft.com/office/powerpoint/2010/main" val="376100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199E5A22-5805-4186-9F9A-49F673FC4DB9}" type="datetimeFigureOut">
              <a:rPr lang="zh-CN" altLang="en-US"/>
              <a:pPr>
                <a:defRPr/>
              </a:pPr>
              <a:t>2016/4/20</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0538747-85E5-4642-B8EC-A9E49FB7BCF7}" type="slidenum">
              <a:rPr lang="zh-CN" altLang="en-US"/>
              <a:pPr/>
              <a:t>‹#›</a:t>
            </a:fld>
            <a:endParaRPr lang="zh-CN" altLang="en-US"/>
          </a:p>
        </p:txBody>
      </p:sp>
    </p:spTree>
    <p:extLst>
      <p:ext uri="{BB962C8B-B14F-4D97-AF65-F5344CB8AC3E}">
        <p14:creationId xmlns:p14="http://schemas.microsoft.com/office/powerpoint/2010/main" val="98607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E58653E1-3B7A-49FB-AD11-2DF1F76591CC}" type="datetimeFigureOut">
              <a:rPr lang="zh-CN" altLang="en-US"/>
              <a:pPr>
                <a:defRPr/>
              </a:pPr>
              <a:t>2016/4/20</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8EEB8A0F-D241-4384-ACAB-C387C20840F8}" type="slidenum">
              <a:rPr lang="zh-CN" altLang="en-US"/>
              <a:pPr/>
              <a:t>‹#›</a:t>
            </a:fld>
            <a:endParaRPr lang="zh-CN" altLang="en-US"/>
          </a:p>
        </p:txBody>
      </p:sp>
    </p:spTree>
    <p:extLst>
      <p:ext uri="{BB962C8B-B14F-4D97-AF65-F5344CB8AC3E}">
        <p14:creationId xmlns:p14="http://schemas.microsoft.com/office/powerpoint/2010/main" val="339457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23"/>
          <p:cNvSpPr>
            <a:spLocks noGrp="1"/>
          </p:cNvSpPr>
          <p:nvPr>
            <p:ph type="dt" sz="half" idx="10"/>
          </p:nvPr>
        </p:nvSpPr>
        <p:spPr/>
        <p:txBody>
          <a:bodyPr/>
          <a:lstStyle>
            <a:lvl1pPr>
              <a:defRPr/>
            </a:lvl1pPr>
          </a:lstStyle>
          <a:p>
            <a:pPr>
              <a:defRPr/>
            </a:pPr>
            <a:fld id="{D9680FA3-E041-4D49-98E7-80037F869A7F}" type="datetimeFigureOut">
              <a:rPr lang="zh-CN" altLang="en-US"/>
              <a:pPr>
                <a:defRPr/>
              </a:pPr>
              <a:t>2016/4/20</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CC84DF9-30F1-4D14-9F57-2FC9ABF30B48}" type="slidenum">
              <a:rPr lang="zh-CN" altLang="en-US"/>
              <a:pPr/>
              <a:t>‹#›</a:t>
            </a:fld>
            <a:endParaRPr lang="zh-CN" altLang="en-US"/>
          </a:p>
        </p:txBody>
      </p:sp>
    </p:spTree>
    <p:extLst>
      <p:ext uri="{BB962C8B-B14F-4D97-AF65-F5344CB8AC3E}">
        <p14:creationId xmlns:p14="http://schemas.microsoft.com/office/powerpoint/2010/main" val="335576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4" name="图片 3" descr="中大珠海校区教学楼_副本.png"/>
          <p:cNvPicPr>
            <a:picLocks noChangeAspect="1"/>
          </p:cNvPicPr>
          <p:nvPr userDrawn="1"/>
        </p:nvPicPr>
        <p:blipFill>
          <a:blip r:embed="rId2" cstate="print">
            <a:lum/>
          </a:blip>
          <a:stretch>
            <a:fillRect/>
          </a:stretch>
        </p:blipFill>
        <p:spPr>
          <a:xfrm>
            <a:off x="683568" y="5949280"/>
            <a:ext cx="7920880" cy="1008113"/>
          </a:xfrm>
          <a:prstGeom prst="rect">
            <a:avLst/>
          </a:prstGeom>
          <a:ln>
            <a:noFill/>
          </a:ln>
          <a:effectLst>
            <a:softEdge rad="112500"/>
          </a:effectLst>
        </p:spPr>
      </p:pic>
      <p:sp>
        <p:nvSpPr>
          <p:cNvPr id="6" name="竖排文字占位符 2"/>
          <p:cNvSpPr>
            <a:spLocks noGrp="1"/>
          </p:cNvSpPr>
          <p:nvPr>
            <p:ph type="body" orient="vert" idx="1"/>
          </p:nvPr>
        </p:nvSpPr>
        <p:spPr>
          <a:xfrm>
            <a:off x="1466408" y="1508720"/>
            <a:ext cx="7498080" cy="4800600"/>
          </a:xfrm>
        </p:spPr>
        <p:txBody>
          <a:bodyPr vert="eaVert"/>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标题 1"/>
          <p:cNvSpPr>
            <a:spLocks noGrp="1"/>
          </p:cNvSpPr>
          <p:nvPr>
            <p:ph type="title"/>
          </p:nvPr>
        </p:nvSpPr>
        <p:spPr>
          <a:xfrm>
            <a:off x="1435608" y="274638"/>
            <a:ext cx="7498080" cy="1143000"/>
          </a:xfrm>
        </p:spPr>
        <p:txBody>
          <a:bodyPr/>
          <a:lstStyle>
            <a:extLst/>
          </a:lstStyle>
          <a:p>
            <a:r>
              <a:rPr lang="zh-CN" altLang="en-US" smtClean="0"/>
              <a:t>单击此处编辑母版标题样式</a:t>
            </a:r>
            <a:endParaRPr lang="en-US"/>
          </a:p>
        </p:txBody>
      </p:sp>
      <p:sp>
        <p:nvSpPr>
          <p:cNvPr id="5" name="日期占位符 6"/>
          <p:cNvSpPr>
            <a:spLocks noGrp="1"/>
          </p:cNvSpPr>
          <p:nvPr>
            <p:ph type="dt" sz="half" idx="10"/>
          </p:nvPr>
        </p:nvSpPr>
        <p:spPr/>
        <p:txBody>
          <a:bodyPr/>
          <a:lstStyle>
            <a:lvl1pPr>
              <a:defRPr/>
            </a:lvl1pPr>
          </a:lstStyle>
          <a:p>
            <a:pPr>
              <a:defRPr/>
            </a:pPr>
            <a:fld id="{7F9E93FE-7A73-4C9C-9F49-9A18BC446901}" type="datetimeFigureOut">
              <a:rPr lang="zh-CN" altLang="en-US"/>
              <a:pPr>
                <a:defRPr/>
              </a:pPr>
              <a:t>2016/4/20</a:t>
            </a:fld>
            <a:endParaRPr lang="zh-CN" altLang="en-US" dirty="0"/>
          </a:p>
        </p:txBody>
      </p:sp>
      <p:sp>
        <p:nvSpPr>
          <p:cNvPr id="7" name="页脚占位符 7"/>
          <p:cNvSpPr>
            <a:spLocks noGrp="1"/>
          </p:cNvSpPr>
          <p:nvPr>
            <p:ph type="ftr" sz="quarter" idx="11"/>
          </p:nvPr>
        </p:nvSpPr>
        <p:spPr/>
        <p:txBody>
          <a:bodyPr/>
          <a:lstStyle>
            <a:lvl1pPr>
              <a:defRPr dirty="0"/>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fld id="{C03BE249-4D7E-4684-A055-872EA284AE3E}" type="slidenum">
              <a:rPr lang="zh-CN" altLang="en-US"/>
              <a:pPr/>
              <a:t>‹#›</a:t>
            </a:fld>
            <a:endParaRPr lang="zh-CN" altLang="en-US"/>
          </a:p>
        </p:txBody>
      </p:sp>
    </p:spTree>
    <p:extLst>
      <p:ext uri="{BB962C8B-B14F-4D97-AF65-F5344CB8AC3E}">
        <p14:creationId xmlns:p14="http://schemas.microsoft.com/office/powerpoint/2010/main" val="424575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99592" y="5765761"/>
            <a:ext cx="7632848" cy="975607"/>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85A4FEFC-EBE4-42D1-B5E4-24813909F82B}" type="datetimeFigureOut">
              <a:rPr lang="zh-CN" altLang="en-US"/>
              <a:pPr>
                <a:defRPr/>
              </a:pPr>
              <a:t>2016/4/20</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3F951B5F-C660-4EC6-A289-238780674C84}" type="slidenum">
              <a:rPr lang="zh-CN" altLang="en-US"/>
              <a:pPr/>
              <a:t>‹#›</a:t>
            </a:fld>
            <a:endParaRPr lang="zh-CN" altLang="en-US"/>
          </a:p>
        </p:txBody>
      </p:sp>
    </p:spTree>
    <p:extLst>
      <p:ext uri="{BB962C8B-B14F-4D97-AF65-F5344CB8AC3E}">
        <p14:creationId xmlns:p14="http://schemas.microsoft.com/office/powerpoint/2010/main" val="31875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27584" y="5733256"/>
            <a:ext cx="7632848" cy="1008112"/>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F2D7B089-7751-4169-93D7-54B7645A3B39}" type="datetimeFigureOut">
              <a:rPr lang="zh-CN" altLang="en-US"/>
              <a:pPr>
                <a:defRPr/>
              </a:pPr>
              <a:t>2016/4/20</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D9C9B9F4-A36D-4C42-8EF4-1642E07045B6}" type="slidenum">
              <a:rPr lang="zh-CN" altLang="en-US"/>
              <a:pPr/>
              <a:t>‹#›</a:t>
            </a:fld>
            <a:endParaRPr lang="zh-CN" altLang="en-US"/>
          </a:p>
        </p:txBody>
      </p:sp>
    </p:spTree>
    <p:extLst>
      <p:ext uri="{BB962C8B-B14F-4D97-AF65-F5344CB8AC3E}">
        <p14:creationId xmlns:p14="http://schemas.microsoft.com/office/powerpoint/2010/main" val="30561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effectLst/>
                <a:latin typeface="Times New Roman" panose="02020603050405020304" pitchFamily="18" charset="0"/>
                <a:cs typeface="Times New Roman" panose="02020603050405020304" pitchFamily="18" charset="0"/>
              </a:defRPr>
            </a:lvl1pPr>
            <a:extLst/>
          </a:lstStyle>
          <a:p>
            <a:r>
              <a:rPr lang="zh-CN" altLang="en-US" dirty="0" smtClean="0"/>
              <a:t>单击此处编辑母版标题样式</a:t>
            </a:r>
            <a:r>
              <a:rPr lang="en-US" altLang="zh-CN" dirty="0" smtClean="0"/>
              <a:t>a</a:t>
            </a:r>
            <a:endParaRPr lang="en-US" dirty="0"/>
          </a:p>
        </p:txBody>
      </p:sp>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23"/>
          <p:cNvSpPr>
            <a:spLocks noGrp="1"/>
          </p:cNvSpPr>
          <p:nvPr>
            <p:ph type="dt" sz="half" idx="10"/>
          </p:nvPr>
        </p:nvSpPr>
        <p:spPr/>
        <p:txBody>
          <a:bodyPr/>
          <a:lstStyle>
            <a:lvl1pPr>
              <a:defRPr/>
            </a:lvl1pPr>
          </a:lstStyle>
          <a:p>
            <a:pPr>
              <a:defRPr/>
            </a:pPr>
            <a:fld id="{7B1E7FA5-934D-45A0-9E02-06867AC70C79}" type="datetimeFigureOut">
              <a:rPr lang="zh-CN" altLang="en-US"/>
              <a:pPr>
                <a:defRPr/>
              </a:pPr>
              <a:t>2016/4/20</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07CBC872-1287-43CE-81F9-EB822AA84066}" type="slidenum">
              <a:rPr lang="zh-CN" altLang="en-US"/>
              <a:pPr/>
              <a:t>‹#›</a:t>
            </a:fld>
            <a:endParaRPr lang="zh-CN" altLang="en-US"/>
          </a:p>
        </p:txBody>
      </p:sp>
    </p:spTree>
    <p:extLst>
      <p:ext uri="{BB962C8B-B14F-4D97-AF65-F5344CB8AC3E}">
        <p14:creationId xmlns:p14="http://schemas.microsoft.com/office/powerpoint/2010/main" val="201763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BEAC935A-053A-4B09-875D-8B0E76876B34}" type="datetimeFigureOut">
              <a:rPr lang="zh-CN" altLang="en-US"/>
              <a:pPr>
                <a:defRPr/>
              </a:pPr>
              <a:t>2016/4/20</a:t>
            </a:fld>
            <a:endParaRPr lang="zh-CN" altLang="en-US" dirty="0"/>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fld id="{74018AD7-E313-4414-80D6-9FB6E8AB5238}" type="slidenum">
              <a:rPr lang="zh-CN" altLang="en-US"/>
              <a:pPr/>
              <a:t>‹#›</a:t>
            </a:fld>
            <a:endParaRPr lang="zh-CN" altLang="en-US"/>
          </a:p>
        </p:txBody>
      </p:sp>
    </p:spTree>
    <p:extLst>
      <p:ext uri="{BB962C8B-B14F-4D97-AF65-F5344CB8AC3E}">
        <p14:creationId xmlns:p14="http://schemas.microsoft.com/office/powerpoint/2010/main" val="11171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1132736"/>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716016" y="1132736"/>
            <a:ext cx="403244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844824"/>
            <a:ext cx="4023360" cy="3239312"/>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内容占位符 5"/>
          <p:cNvSpPr>
            <a:spLocks noGrp="1"/>
          </p:cNvSpPr>
          <p:nvPr>
            <p:ph sz="quarter" idx="4"/>
          </p:nvPr>
        </p:nvSpPr>
        <p:spPr>
          <a:xfrm>
            <a:off x="4716016" y="1844824"/>
            <a:ext cx="4023360" cy="3250704"/>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日期占位符 6"/>
          <p:cNvSpPr>
            <a:spLocks noGrp="1"/>
          </p:cNvSpPr>
          <p:nvPr>
            <p:ph type="dt" sz="half" idx="10"/>
          </p:nvPr>
        </p:nvSpPr>
        <p:spPr/>
        <p:txBody>
          <a:bodyPr/>
          <a:lstStyle>
            <a:lvl1pPr>
              <a:defRPr/>
            </a:lvl1pPr>
            <a:extLst/>
          </a:lstStyle>
          <a:p>
            <a:pPr>
              <a:defRPr/>
            </a:pPr>
            <a:fld id="{F51100F4-7B9D-4B26-B9DD-64DD7C7AF909}" type="datetimeFigureOut">
              <a:rPr lang="zh-CN" altLang="en-US"/>
              <a:pPr>
                <a:defRPr/>
              </a:pPr>
              <a:t>2016/4/20</a:t>
            </a:fld>
            <a:endParaRPr lang="zh-CN" altLang="en-US"/>
          </a:p>
        </p:txBody>
      </p:sp>
      <p:sp>
        <p:nvSpPr>
          <p:cNvPr id="9" name="页脚占位符 7"/>
          <p:cNvSpPr>
            <a:spLocks noGrp="1"/>
          </p:cNvSpPr>
          <p:nvPr>
            <p:ph type="ftr" sz="quarter" idx="11"/>
          </p:nvPr>
        </p:nvSpPr>
        <p:spPr/>
        <p:txBody>
          <a:bodyPr/>
          <a:lstStyle>
            <a:lvl1pPr>
              <a:defRPr/>
            </a:lvl1pPr>
            <a:extLst/>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E39358A6-C6A2-44E7-8023-8192C0650D59}" type="slidenum">
              <a:rPr lang="zh-CN" altLang="en-US"/>
              <a:pPr/>
              <a:t>‹#›</a:t>
            </a:fld>
            <a:endParaRPr lang="zh-CN" altLang="en-US"/>
          </a:p>
        </p:txBody>
      </p:sp>
    </p:spTree>
    <p:extLst>
      <p:ext uri="{BB962C8B-B14F-4D97-AF65-F5344CB8AC3E}">
        <p14:creationId xmlns:p14="http://schemas.microsoft.com/office/powerpoint/2010/main" val="34461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4" name="日期占位符 23"/>
          <p:cNvSpPr>
            <a:spLocks noGrp="1"/>
          </p:cNvSpPr>
          <p:nvPr>
            <p:ph type="dt" sz="half" idx="10"/>
          </p:nvPr>
        </p:nvSpPr>
        <p:spPr/>
        <p:txBody>
          <a:bodyPr/>
          <a:lstStyle>
            <a:lvl1pPr>
              <a:defRPr/>
            </a:lvl1pPr>
          </a:lstStyle>
          <a:p>
            <a:pPr>
              <a:defRPr/>
            </a:pPr>
            <a:fld id="{0D058329-8A30-4B75-969A-3BE2CD69BA35}" type="datetimeFigureOut">
              <a:rPr lang="zh-CN" altLang="en-US"/>
              <a:pPr>
                <a:defRPr/>
              </a:pPr>
              <a:t>2016/4/20</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44D8B4B5-1042-4146-9656-4675871C1343}" type="slidenum">
              <a:rPr lang="zh-CN" altLang="en-US"/>
              <a:pPr/>
              <a:t>‹#›</a:t>
            </a:fld>
            <a:endParaRPr lang="zh-CN" altLang="en-US"/>
          </a:p>
        </p:txBody>
      </p:sp>
    </p:spTree>
    <p:extLst>
      <p:ext uri="{BB962C8B-B14F-4D97-AF65-F5344CB8AC3E}">
        <p14:creationId xmlns:p14="http://schemas.microsoft.com/office/powerpoint/2010/main" val="7349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4" name="图片 3"/>
          <p:cNvPicPr/>
          <p:nvPr userDrawn="1"/>
        </p:nvPicPr>
        <p:blipFill>
          <a:blip r:embed="rId2" cstate="print"/>
          <a:srcRect r="10059"/>
          <a:stretch>
            <a:fillRect/>
          </a:stretch>
        </p:blipFill>
        <p:spPr bwMode="auto">
          <a:xfrm>
            <a:off x="899592" y="4869160"/>
            <a:ext cx="3888432" cy="1656184"/>
          </a:xfrm>
          <a:prstGeom prst="rect">
            <a:avLst/>
          </a:prstGeom>
          <a:ln>
            <a:noFill/>
          </a:ln>
          <a:effectLst>
            <a:softEdge rad="112500"/>
          </a:effectLst>
        </p:spPr>
      </p:pic>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5" name="日期占位符 2"/>
          <p:cNvSpPr>
            <a:spLocks noGrp="1"/>
          </p:cNvSpPr>
          <p:nvPr>
            <p:ph type="dt" sz="half" idx="10"/>
          </p:nvPr>
        </p:nvSpPr>
        <p:spPr/>
        <p:txBody>
          <a:bodyPr/>
          <a:lstStyle>
            <a:lvl1pPr>
              <a:defRPr/>
            </a:lvl1pPr>
            <a:extLst/>
          </a:lstStyle>
          <a:p>
            <a:pPr>
              <a:defRPr/>
            </a:pPr>
            <a:fld id="{C1FDBA76-FCDD-47B0-A38D-E9F29246B4BF}" type="datetimeFigureOut">
              <a:rPr lang="zh-CN" altLang="en-US"/>
              <a:pPr>
                <a:defRPr/>
              </a:pPr>
              <a:t>2016/4/20</a:t>
            </a:fld>
            <a:endParaRPr lang="zh-CN" altLang="en-US"/>
          </a:p>
        </p:txBody>
      </p:sp>
      <p:sp>
        <p:nvSpPr>
          <p:cNvPr id="6" name="页脚占位符 3"/>
          <p:cNvSpPr>
            <a:spLocks noGrp="1"/>
          </p:cNvSpPr>
          <p:nvPr>
            <p:ph type="ftr" sz="quarter" idx="11"/>
          </p:nvPr>
        </p:nvSpPr>
        <p:spPr/>
        <p:txBody>
          <a:bodyPr/>
          <a:lstStyle>
            <a:lvl1pPr>
              <a:defRPr/>
            </a:lvl1pPr>
            <a:extLst/>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fld id="{F69CF492-7E2E-4B7A-9FDC-42BFEABD197E}" type="slidenum">
              <a:rPr lang="zh-CN" altLang="en-US"/>
              <a:pPr/>
              <a:t>‹#›</a:t>
            </a:fld>
            <a:endParaRPr lang="zh-CN" altLang="en-US"/>
          </a:p>
        </p:txBody>
      </p:sp>
    </p:spTree>
    <p:extLst>
      <p:ext uri="{BB962C8B-B14F-4D97-AF65-F5344CB8AC3E}">
        <p14:creationId xmlns:p14="http://schemas.microsoft.com/office/powerpoint/2010/main" val="21258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dirty="0"/>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日期占位符 4"/>
          <p:cNvSpPr>
            <a:spLocks noGrp="1"/>
          </p:cNvSpPr>
          <p:nvPr>
            <p:ph type="dt" sz="half" idx="10"/>
          </p:nvPr>
        </p:nvSpPr>
        <p:spPr/>
        <p:txBody>
          <a:bodyPr/>
          <a:lstStyle>
            <a:lvl1pPr>
              <a:defRPr/>
            </a:lvl1pPr>
            <a:extLst/>
          </a:lstStyle>
          <a:p>
            <a:pPr>
              <a:defRPr/>
            </a:pPr>
            <a:fld id="{385D2DBF-D006-420A-8EB9-6B3145E6EDE5}" type="datetimeFigureOut">
              <a:rPr lang="zh-CN" altLang="en-US"/>
              <a:pPr>
                <a:defRPr/>
              </a:pPr>
              <a:t>2016/4/20</a:t>
            </a:fld>
            <a:endParaRPr lang="zh-CN" altLang="en-US"/>
          </a:p>
        </p:txBody>
      </p:sp>
      <p:sp>
        <p:nvSpPr>
          <p:cNvPr id="7" name="页脚占位符 5"/>
          <p:cNvSpPr>
            <a:spLocks noGrp="1"/>
          </p:cNvSpPr>
          <p:nvPr>
            <p:ph type="ftr" sz="quarter" idx="11"/>
          </p:nvPr>
        </p:nvSpPr>
        <p:spPr/>
        <p:txBody>
          <a:bodyPr/>
          <a:lstStyle>
            <a:lvl1pPr>
              <a:defRPr/>
            </a:lvl1pPr>
            <a:extLst/>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9A11663E-8ED5-4E9F-8D63-91CAA6D78E8A}" type="slidenum">
              <a:rPr lang="zh-CN" altLang="en-US"/>
              <a:pPr/>
              <a:t>‹#›</a:t>
            </a:fld>
            <a:endParaRPr lang="zh-CN" altLang="en-US"/>
          </a:p>
        </p:txBody>
      </p:sp>
    </p:spTree>
    <p:extLst>
      <p:ext uri="{BB962C8B-B14F-4D97-AF65-F5344CB8AC3E}">
        <p14:creationId xmlns:p14="http://schemas.microsoft.com/office/powerpoint/2010/main" val="30290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同心圆 10"/>
          <p:cNvSpPr/>
          <p:nvPr/>
        </p:nvSpPr>
        <p:spPr>
          <a:xfrm rot="2315675">
            <a:off x="35773" y="1333591"/>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饼形 6"/>
          <p:cNvSpPr/>
          <p:nvPr/>
        </p:nvSpPr>
        <p:spPr>
          <a:xfrm>
            <a:off x="-879372" y="-930145"/>
            <a:ext cx="1758743" cy="1860290"/>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1113" y="25400"/>
            <a:ext cx="1703388" cy="1747838"/>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755650" y="0"/>
            <a:ext cx="77771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249363" y="846138"/>
            <a:ext cx="7210425" cy="1143000"/>
          </a:xfrm>
          <a:prstGeom prst="rect">
            <a:avLst/>
          </a:prstGeom>
        </p:spPr>
        <p:txBody>
          <a:bodyPr anchor="ctr">
            <a:normAutofit/>
          </a:bodyPr>
          <a:lstStyle>
            <a:extLst/>
          </a:lstStyle>
          <a:p>
            <a:r>
              <a:rPr lang="zh-CN" altLang="en-US" dirty="0" smtClean="0"/>
              <a:t>单击此处编辑母版标题样式</a:t>
            </a:r>
            <a:endParaRPr lang="en-US" dirty="0"/>
          </a:p>
        </p:txBody>
      </p:sp>
      <p:sp>
        <p:nvSpPr>
          <p:cNvPr id="1033" name="文本占位符 8"/>
          <p:cNvSpPr>
            <a:spLocks noGrp="1"/>
          </p:cNvSpPr>
          <p:nvPr>
            <p:ph type="body" idx="1"/>
          </p:nvPr>
        </p:nvSpPr>
        <p:spPr bwMode="auto">
          <a:xfrm>
            <a:off x="1258888" y="1868488"/>
            <a:ext cx="72739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6CE3988C-3E27-4BD5-9B99-9B3B3C113861}" type="datetimeFigureOut">
              <a:rPr lang="zh-CN" altLang="en-US"/>
              <a:pPr>
                <a:defRPr/>
              </a:pPr>
              <a:t>2016/4/20</a:t>
            </a:fld>
            <a:endParaRPr lang="zh-CN" altLang="en-US" dirty="0"/>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005526"/>
                </a:solidFill>
                <a:latin typeface="Franklin Gothic Book" panose="020B0503020102020204" pitchFamily="34" charset="0"/>
                <a:ea typeface="黑体" panose="02010609060101010101" pitchFamily="49" charset="-122"/>
              </a:defRPr>
            </a:lvl1pPr>
          </a:lstStyle>
          <a:p>
            <a:fld id="{FF296CA9-E9CD-4711-98C6-6889CB95D897}" type="slidenum">
              <a:rPr lang="zh-CN" altLang="en-US"/>
              <a:pPr/>
              <a:t>‹#›</a:t>
            </a:fld>
            <a:endParaRPr lang="zh-CN" altLang="en-US"/>
          </a:p>
        </p:txBody>
      </p:sp>
      <p:sp>
        <p:nvSpPr>
          <p:cNvPr id="15" name="矩形 14"/>
          <p:cNvSpPr/>
          <p:nvPr/>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椭圆 12"/>
          <p:cNvSpPr/>
          <p:nvPr/>
        </p:nvSpPr>
        <p:spPr>
          <a:xfrm>
            <a:off x="683568" y="1556792"/>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58" r:id="rId4"/>
    <p:sldLayoutId id="2147484059" r:id="rId5"/>
    <p:sldLayoutId id="2147484067" r:id="rId6"/>
    <p:sldLayoutId id="2147484060" r:id="rId7"/>
    <p:sldLayoutId id="2147484068" r:id="rId8"/>
    <p:sldLayoutId id="2147484069" r:id="rId9"/>
    <p:sldLayoutId id="2147484070" r:id="rId10"/>
    <p:sldLayoutId id="2147484061" r:id="rId11"/>
    <p:sldLayoutId id="2147484062" r:id="rId12"/>
    <p:sldLayoutId id="2147484063" r:id="rId13"/>
    <p:sldLayoutId id="2147484071" r:id="rId14"/>
  </p:sldLayoutIdLst>
  <p:txStyles>
    <p:titleStyle>
      <a:lvl1pPr algn="l" rtl="0" eaLnBrk="0" fontAlgn="base" hangingPunct="0">
        <a:spcBef>
          <a:spcPct val="0"/>
        </a:spcBef>
        <a:spcAft>
          <a:spcPct val="0"/>
        </a:spcAft>
        <a:defRPr sz="4300" kern="1200">
          <a:solidFill>
            <a:srgbClr val="323232"/>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2pPr>
      <a:lvl3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3pPr>
      <a:lvl4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4pPr>
      <a:lvl5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5pPr>
      <a:lvl6pPr marL="4572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6pPr>
      <a:lvl7pPr marL="9144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7pPr>
      <a:lvl8pPr marL="13716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8pPr>
      <a:lvl9pPr marL="18288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1700808"/>
            <a:ext cx="7405688" cy="1473200"/>
          </a:xfrm>
        </p:spPr>
        <p:txBody>
          <a:bodyPr>
            <a:normAutofit fontScale="90000"/>
          </a:bodyPr>
          <a:lstStyle/>
          <a:p>
            <a:pPr eaLnBrk="1" fontAlgn="auto" hangingPunct="1">
              <a:spcAft>
                <a:spcPts val="0"/>
              </a:spcAft>
              <a:defRPr/>
            </a:pP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MIE-311</a:t>
            </a:r>
            <a:br>
              <a:rPr lang="en-US" altLang="zh-CN" sz="5300" dirty="0" smtClean="0">
                <a:solidFill>
                  <a:schemeClr val="tx2">
                    <a:satMod val="130000"/>
                  </a:schemeClr>
                </a:solidFill>
                <a:latin typeface="Georgia" panose="02040502050405020303" pitchFamily="18" charset="0"/>
                <a:cs typeface="Times New Roman" panose="02020603050405020304" pitchFamily="18" charset="0"/>
              </a:rPr>
            </a:b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Mobile Network Security</a:t>
            </a:r>
            <a:endParaRPr lang="zh-CN" altLang="en-US"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364089" y="4941168"/>
            <a:ext cx="3157216" cy="1752600"/>
          </a:xfrm>
        </p:spPr>
        <p:txBody>
          <a:bodyPr>
            <a:normAutofit/>
          </a:bodyPr>
          <a:lstStyle/>
          <a:p>
            <a:pPr eaLnBrk="1" fontAlgn="auto" hangingPunct="1">
              <a:spcAft>
                <a:spcPts val="0"/>
              </a:spcAft>
              <a:buFont typeface="Wingdings 2"/>
              <a:buNone/>
              <a:defRPr/>
            </a:pPr>
            <a:r>
              <a:rPr lang="en-US" altLang="zh-CN" sz="1800" dirty="0" err="1" smtClean="0"/>
              <a:t>Zhe</a:t>
            </a:r>
            <a:r>
              <a:rPr lang="en-US" altLang="zh-CN" sz="1800" dirty="0" smtClean="0"/>
              <a:t> </a:t>
            </a:r>
            <a:r>
              <a:rPr lang="en-US" altLang="zh-CN" sz="1800" dirty="0" err="1" smtClean="0"/>
              <a:t>XuanYuan</a:t>
            </a:r>
            <a:r>
              <a:rPr lang="en-US" altLang="zh-CN" sz="1800" dirty="0" smtClean="0"/>
              <a:t> (</a:t>
            </a:r>
            <a:r>
              <a:rPr lang="zh-CN" altLang="en-US" sz="1800" dirty="0" smtClean="0"/>
              <a:t>轩辕哲</a:t>
            </a:r>
            <a:r>
              <a:rPr lang="en-US" altLang="zh-CN" sz="1800" dirty="0" smtClean="0"/>
              <a:t>) </a:t>
            </a:r>
          </a:p>
          <a:p>
            <a:pPr eaLnBrk="1" fontAlgn="auto" hangingPunct="1">
              <a:spcAft>
                <a:spcPts val="0"/>
              </a:spcAft>
              <a:buFont typeface="Wingdings 2"/>
              <a:buNone/>
              <a:defRPr/>
            </a:pPr>
            <a:r>
              <a:rPr lang="en-US" altLang="zh-CN" sz="1800" dirty="0" smtClean="0"/>
              <a:t>xuanyuanz@mail.sysu.edu.cn</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9116" y="27506"/>
            <a:ext cx="7210425" cy="1143000"/>
          </a:xfrm>
        </p:spPr>
        <p:txBody>
          <a:bodyPr>
            <a:noAutofit/>
          </a:bodyPr>
          <a:lstStyle/>
          <a:p>
            <a:r>
              <a:rPr lang="en-US" altLang="zh-CN" sz="2800" dirty="0"/>
              <a:t>Confidentiality</a:t>
            </a:r>
            <a:endParaRPr lang="zh-CN" altLang="en-US" sz="2800" dirty="0">
              <a:effectLst/>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971041" y="4221088"/>
            <a:ext cx="7273925" cy="1812937"/>
          </a:xfrm>
          <a:prstGeom prst="rect">
            <a:avLst/>
          </a:prstGeom>
        </p:spPr>
      </p:pic>
      <p:sp>
        <p:nvSpPr>
          <p:cNvPr id="7" name="内容占位符 2"/>
          <p:cNvSpPr txBox="1">
            <a:spLocks/>
          </p:cNvSpPr>
          <p:nvPr/>
        </p:nvSpPr>
        <p:spPr bwMode="auto">
          <a:xfrm>
            <a:off x="1115616" y="978522"/>
            <a:ext cx="72739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285750" indent="-285750">
              <a:buFont typeface="Arial" panose="020B0604020202020204" pitchFamily="34" charset="0"/>
              <a:buChar char="•"/>
            </a:pPr>
            <a:r>
              <a:rPr lang="en-US" altLang="zh-CN" sz="2000" dirty="0" smtClean="0"/>
              <a:t>The </a:t>
            </a:r>
            <a:r>
              <a:rPr lang="en-US" altLang="zh-CN" sz="2000" dirty="0"/>
              <a:t>sender generates a message and a random 128-bit number to be used as a session key for this message </a:t>
            </a:r>
            <a:r>
              <a:rPr lang="en-US" altLang="zh-CN" sz="2000" dirty="0" smtClean="0"/>
              <a:t>only.</a:t>
            </a:r>
          </a:p>
          <a:p>
            <a:pPr marL="285750" indent="-285750">
              <a:buFont typeface="Arial" panose="020B0604020202020204" pitchFamily="34" charset="0"/>
              <a:buChar char="•"/>
            </a:pPr>
            <a:r>
              <a:rPr lang="en-US" altLang="zh-CN" sz="2000" dirty="0" smtClean="0"/>
              <a:t>The </a:t>
            </a:r>
            <a:r>
              <a:rPr lang="en-US" altLang="zh-CN" sz="2000" dirty="0"/>
              <a:t>message is encrypted using CAST-128 (or IDEA or 3DES) with the session </a:t>
            </a:r>
            <a:r>
              <a:rPr lang="en-US" altLang="zh-CN" sz="2000" dirty="0" smtClean="0"/>
              <a:t>key.</a:t>
            </a:r>
          </a:p>
          <a:p>
            <a:pPr marL="285750" indent="-285750">
              <a:buFont typeface="Arial" panose="020B0604020202020204" pitchFamily="34" charset="0"/>
              <a:buChar char="•"/>
            </a:pPr>
            <a:r>
              <a:rPr lang="en-US" altLang="zh-CN" sz="2000" dirty="0" smtClean="0"/>
              <a:t>The </a:t>
            </a:r>
            <a:r>
              <a:rPr lang="en-US" altLang="zh-CN" sz="2000" dirty="0"/>
              <a:t>session key is encrypted with RSA using the recipient’s public key and is prepended to the </a:t>
            </a:r>
            <a:r>
              <a:rPr lang="en-US" altLang="zh-CN" sz="2000" dirty="0" smtClean="0"/>
              <a:t>message.</a:t>
            </a:r>
          </a:p>
          <a:p>
            <a:pPr marL="285750" indent="-285750">
              <a:buFont typeface="Arial" panose="020B0604020202020204" pitchFamily="34" charset="0"/>
              <a:buChar char="•"/>
            </a:pPr>
            <a:r>
              <a:rPr lang="en-US" altLang="zh-CN" sz="2000" dirty="0" smtClean="0"/>
              <a:t>The </a:t>
            </a:r>
            <a:r>
              <a:rPr lang="en-US" altLang="zh-CN" sz="2000" dirty="0"/>
              <a:t>receiver uses RSA with its private key to decrypt and recover the session key. </a:t>
            </a:r>
            <a:endParaRPr lang="en-US" altLang="zh-CN" sz="2000" dirty="0" smtClean="0"/>
          </a:p>
          <a:p>
            <a:pPr marL="285750" indent="-285750">
              <a:buFont typeface="Arial" panose="020B0604020202020204" pitchFamily="34" charset="0"/>
              <a:buChar char="•"/>
            </a:pPr>
            <a:r>
              <a:rPr lang="en-US" altLang="zh-CN" sz="2000" dirty="0" smtClean="0"/>
              <a:t>The </a:t>
            </a:r>
            <a:r>
              <a:rPr lang="en-US" altLang="zh-CN" sz="2000" dirty="0"/>
              <a:t>session key is used to decrypt the message.</a:t>
            </a:r>
            <a:endParaRPr lang="zh-CN" altLang="en-US" sz="2000" dirty="0"/>
          </a:p>
        </p:txBody>
      </p:sp>
    </p:spTree>
    <p:extLst>
      <p:ext uri="{BB962C8B-B14F-4D97-AF65-F5344CB8AC3E}">
        <p14:creationId xmlns:p14="http://schemas.microsoft.com/office/powerpoint/2010/main" val="1213600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Authentication with Confidentiality</a:t>
            </a:r>
            <a:endParaRPr lang="zh-CN" altLang="en-US" sz="3200" dirty="0">
              <a:effectLst/>
            </a:endParaRPr>
          </a:p>
        </p:txBody>
      </p:sp>
      <p:pic>
        <p:nvPicPr>
          <p:cNvPr id="4" name="内容占位符 3"/>
          <p:cNvPicPr>
            <a:picLocks noGrp="1" noChangeAspect="1"/>
          </p:cNvPicPr>
          <p:nvPr>
            <p:ph idx="1"/>
          </p:nvPr>
        </p:nvPicPr>
        <p:blipFill>
          <a:blip r:embed="rId2"/>
          <a:stretch>
            <a:fillRect/>
          </a:stretch>
        </p:blipFill>
        <p:spPr>
          <a:xfrm>
            <a:off x="1043608" y="2852936"/>
            <a:ext cx="7273925" cy="1987262"/>
          </a:xfrm>
          <a:prstGeom prst="rect">
            <a:avLst/>
          </a:prstGeom>
        </p:spPr>
      </p:pic>
    </p:spTree>
    <p:extLst>
      <p:ext uri="{BB962C8B-B14F-4D97-AF65-F5344CB8AC3E}">
        <p14:creationId xmlns:p14="http://schemas.microsoft.com/office/powerpoint/2010/main" val="933035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t>Compression</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t>Why compression? </a:t>
            </a:r>
            <a:endParaRPr lang="en-US" altLang="zh-CN" sz="2800" dirty="0" smtClean="0"/>
          </a:p>
          <a:p>
            <a:pPr lvl="1"/>
            <a:r>
              <a:rPr lang="en-US" altLang="zh-CN" sz="2400" dirty="0" smtClean="0"/>
              <a:t>Save </a:t>
            </a:r>
            <a:r>
              <a:rPr lang="en-US" altLang="zh-CN" sz="2400" dirty="0"/>
              <a:t>space both for email transmission and for file storage.</a:t>
            </a:r>
          </a:p>
          <a:p>
            <a:r>
              <a:rPr lang="en-US" altLang="zh-CN" sz="2800" dirty="0" smtClean="0"/>
              <a:t>PGP </a:t>
            </a:r>
            <a:r>
              <a:rPr lang="en-US" altLang="zh-CN" sz="2800" dirty="0"/>
              <a:t>compresses the message after applying the signature but before </a:t>
            </a:r>
            <a:r>
              <a:rPr lang="en-US" altLang="zh-CN" sz="2800" dirty="0" smtClean="0"/>
              <a:t>encryption</a:t>
            </a:r>
            <a:endParaRPr lang="en-US" altLang="zh-CN" sz="1800" dirty="0" smtClean="0"/>
          </a:p>
          <a:p>
            <a:pPr lvl="1"/>
            <a:r>
              <a:rPr lang="en-US" altLang="zh-CN" sz="1800" dirty="0" smtClean="0"/>
              <a:t>It </a:t>
            </a:r>
            <a:r>
              <a:rPr lang="en-US" altLang="zh-CN" sz="1800" dirty="0"/>
              <a:t>is preferable to sign an uncompressed message so that one can store only the uncompressed message together with the signature for future </a:t>
            </a:r>
            <a:r>
              <a:rPr lang="en-US" altLang="zh-CN" sz="1800" dirty="0" smtClean="0"/>
              <a:t>verification</a:t>
            </a:r>
          </a:p>
          <a:p>
            <a:pPr lvl="1"/>
            <a:r>
              <a:rPr lang="en-US" altLang="zh-CN" sz="1800" dirty="0"/>
              <a:t>Message encryption is applied after compression to strengthen cryptographic security. Because the compressed message has less redundancy than the original plaintext, cryptanalysis is more difficult.</a:t>
            </a:r>
            <a:endParaRPr lang="en-US" altLang="zh-CN" sz="1800" dirty="0" smtClean="0"/>
          </a:p>
          <a:p>
            <a:r>
              <a:rPr lang="en-US" altLang="zh-CN" sz="2400" dirty="0" smtClean="0"/>
              <a:t>Finding </a:t>
            </a:r>
            <a:r>
              <a:rPr lang="en-US" altLang="zh-CN" sz="2400" dirty="0"/>
              <a:t>the right placement of a building block is quite important for the whole system!</a:t>
            </a:r>
            <a:endParaRPr lang="zh-CN" altLang="en-US" sz="2400" dirty="0"/>
          </a:p>
        </p:txBody>
      </p:sp>
    </p:spTree>
    <p:extLst>
      <p:ext uri="{BB962C8B-B14F-4D97-AF65-F5344CB8AC3E}">
        <p14:creationId xmlns:p14="http://schemas.microsoft.com/office/powerpoint/2010/main" val="108969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200" dirty="0">
                <a:latin typeface="Times New Roman" panose="02020603050405020304" pitchFamily="18" charset="0"/>
                <a:cs typeface="Times New Roman" panose="02020603050405020304" pitchFamily="18" charset="0"/>
              </a:rPr>
              <a:t>Email Compatibility</a:t>
            </a:r>
            <a:endParaRPr lang="zh-CN" altLang="en-US" sz="6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The problem</a:t>
            </a:r>
            <a:r>
              <a:rPr lang="en-US" altLang="zh-CN" sz="2000" dirty="0"/>
              <a:t>: When PGP is used, at least part of the block to be transmitted is encrypted, consists of a stream of arbitrary 8-bit octets. However, many electronic mail systems only permits the use of blocks consisting of ASCII text. </a:t>
            </a:r>
            <a:endParaRPr lang="en-US" altLang="zh-CN" sz="2000" dirty="0" smtClean="0"/>
          </a:p>
          <a:p>
            <a:r>
              <a:rPr lang="en-US" altLang="zh-CN" sz="2000" b="1" dirty="0" smtClean="0"/>
              <a:t>Solution</a:t>
            </a:r>
            <a:r>
              <a:rPr lang="en-US" altLang="zh-CN" sz="2000" dirty="0"/>
              <a:t>: To accommodate this restriction, PGP provides the service of converting the raw 8-bit binary stream to a stream of printable ASCII characters. The scheme used is the “radix-64 conversion”. </a:t>
            </a:r>
            <a:endParaRPr lang="en-US" altLang="zh-CN" sz="2000" dirty="0" smtClean="0"/>
          </a:p>
          <a:p>
            <a:r>
              <a:rPr lang="en-US" altLang="zh-CN" sz="2000" b="1" dirty="0" smtClean="0"/>
              <a:t>Comment</a:t>
            </a:r>
            <a:r>
              <a:rPr lang="en-US" altLang="zh-CN" sz="2000" dirty="0"/>
              <a:t>: The use of radix-64 conversion expands a message by 33%. Fortunately, the compression should be more than enough to compensate for the radix-64 conversion.</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80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Segmentation and Reassembly</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258888" y="1868488"/>
            <a:ext cx="7273925" cy="4989512"/>
          </a:xfrm>
        </p:spPr>
        <p:txBody>
          <a:bodyPr/>
          <a:lstStyle/>
          <a:p>
            <a:r>
              <a:rPr lang="en-US" altLang="zh-CN" sz="2000" b="1" dirty="0"/>
              <a:t>The problem</a:t>
            </a:r>
            <a:r>
              <a:rPr lang="en-US" altLang="zh-CN" sz="2000" dirty="0"/>
              <a:t>: Email facilities often are restricted to a maximum message length (e.g., 50, 000 octets). Any message longer than that must be broken into smaller segments, each of which is mailed separately. </a:t>
            </a:r>
            <a:endParaRPr lang="en-US" altLang="zh-CN" sz="2000" dirty="0" smtClean="0"/>
          </a:p>
          <a:p>
            <a:r>
              <a:rPr lang="en-US" altLang="zh-CN" sz="2000" b="1" dirty="0" smtClean="0"/>
              <a:t>Solution</a:t>
            </a:r>
            <a:r>
              <a:rPr lang="en-US" altLang="zh-CN" sz="2000" dirty="0"/>
              <a:t>: To accommodate this restriction, PGP automatically subdivides a message that is too large into segments that are small enough to send via email. When is segmentation done? After all of the other processing, including the radix-64 conversion. </a:t>
            </a:r>
            <a:endParaRPr lang="en-US" altLang="zh-CN" sz="2000" dirty="0" smtClean="0"/>
          </a:p>
          <a:p>
            <a:r>
              <a:rPr lang="en-US" altLang="zh-CN" sz="2000" dirty="0" smtClean="0"/>
              <a:t>The </a:t>
            </a:r>
            <a:r>
              <a:rPr lang="en-US" altLang="zh-CN" sz="2000" dirty="0"/>
              <a:t>session key component and signature component appear only once, at the beginning of the first segment. At the receiving end, PGP must strip off all email headers and reassemble the entire original block before performing the steps illustrated in the figure of the previous page.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40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Keys used in PGP</a:t>
            </a:r>
            <a:endParaRPr lang="en-US" sz="4000" dirty="0">
              <a:effectLst/>
              <a:latin typeface="Times New Roman" panose="02020603050405020304" pitchFamily="18" charset="0"/>
              <a:cs typeface="Times New Roman" panose="02020603050405020304" pitchFamily="18" charset="0"/>
            </a:endParaRPr>
          </a:p>
        </p:txBody>
      </p:sp>
      <p:sp>
        <p:nvSpPr>
          <p:cNvPr id="12" name="内容占位符 2"/>
          <p:cNvSpPr>
            <a:spLocks noGrp="1"/>
          </p:cNvSpPr>
          <p:nvPr>
            <p:ph idx="1"/>
          </p:nvPr>
        </p:nvSpPr>
        <p:spPr>
          <a:xfrm>
            <a:off x="1249363" y="1889448"/>
            <a:ext cx="7705229" cy="4968552"/>
          </a:xfrm>
        </p:spPr>
        <p:txBody>
          <a:bodyPr/>
          <a:lstStyle/>
          <a:p>
            <a:r>
              <a:rPr lang="en-US" altLang="zh-CN" sz="2800" dirty="0"/>
              <a:t>One-time session conventional keys. </a:t>
            </a:r>
            <a:endParaRPr lang="en-US" altLang="zh-CN" sz="2800" dirty="0" smtClean="0"/>
          </a:p>
          <a:p>
            <a:r>
              <a:rPr lang="en-US" altLang="zh-CN" sz="2800" dirty="0" smtClean="0"/>
              <a:t>Public </a:t>
            </a:r>
            <a:r>
              <a:rPr lang="en-US" altLang="zh-CN" sz="2800" dirty="0"/>
              <a:t>and private keys. </a:t>
            </a:r>
            <a:endParaRPr lang="en-US" altLang="zh-CN" sz="2800" dirty="0" smtClean="0"/>
          </a:p>
          <a:p>
            <a:r>
              <a:rPr lang="en-US" altLang="zh-CN" sz="2800" dirty="0" smtClean="0"/>
              <a:t>Passphrase-based </a:t>
            </a:r>
            <a:r>
              <a:rPr lang="en-US" altLang="zh-CN" sz="2800" dirty="0"/>
              <a:t>conventional keys.</a:t>
            </a:r>
            <a:endParaRPr lang="en-US" sz="2800" dirty="0"/>
          </a:p>
        </p:txBody>
      </p:sp>
    </p:spTree>
    <p:extLst>
      <p:ext uri="{BB962C8B-B14F-4D97-AF65-F5344CB8AC3E}">
        <p14:creationId xmlns:p14="http://schemas.microsoft.com/office/powerpoint/2010/main" val="2462050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Key Requirements in PGP</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t>A means of generating unpredictable session keys is needed. </a:t>
            </a:r>
            <a:endParaRPr lang="en-US" altLang="zh-CN" sz="2000" dirty="0" smtClean="0"/>
          </a:p>
          <a:p>
            <a:endParaRPr lang="en-US" altLang="zh-CN" sz="2000" dirty="0" smtClean="0"/>
          </a:p>
          <a:p>
            <a:r>
              <a:rPr lang="en-US" altLang="zh-CN" sz="2000" dirty="0" smtClean="0"/>
              <a:t>A </a:t>
            </a:r>
            <a:r>
              <a:rPr lang="en-US" altLang="zh-CN" sz="2000" dirty="0"/>
              <a:t>user is allowed to have multiple public/private key pairs. (A user may wish to have multiple key pairs at a given time to interact with different groups of correspondents or simply to enhance security by limiting the amount of material encrypted with any one key.) Hence there is not a one-to-one correspondence between users and their public keys. </a:t>
            </a:r>
            <a:endParaRPr lang="en-US" altLang="zh-CN" sz="2000" dirty="0" smtClean="0"/>
          </a:p>
          <a:p>
            <a:endParaRPr lang="en-US" altLang="zh-CN" sz="2000" dirty="0" smtClean="0"/>
          </a:p>
          <a:p>
            <a:r>
              <a:rPr lang="en-US" altLang="zh-CN" sz="2000" dirty="0" smtClean="0"/>
              <a:t>Each </a:t>
            </a:r>
            <a:r>
              <a:rPr lang="en-US" altLang="zh-CN" sz="2000" dirty="0"/>
              <a:t>PGP entity must maintain a file of its own public/private key pairs as well as a file of public keys of correspondents.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143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Session Key Generation</a:t>
            </a:r>
            <a:endParaRPr lang="zh-CN" altLang="en-US" sz="3600" dirty="0">
              <a:effectLst/>
            </a:endParaRPr>
          </a:p>
        </p:txBody>
      </p:sp>
      <p:sp>
        <p:nvSpPr>
          <p:cNvPr id="3" name="内容占位符 2"/>
          <p:cNvSpPr>
            <a:spLocks noGrp="1"/>
          </p:cNvSpPr>
          <p:nvPr>
            <p:ph idx="1"/>
          </p:nvPr>
        </p:nvSpPr>
        <p:spPr/>
        <p:txBody>
          <a:bodyPr/>
          <a:lstStyle/>
          <a:p>
            <a:r>
              <a:rPr lang="en-US" altLang="zh-CN" sz="2400" dirty="0"/>
              <a:t>Definition: Each is associated with a single message and is used only for encrypting and decrypting that message using a symmetric cipher. Symmetric ciphers: CAST-128, IDEA (with 128-bit key), 3DES (with 168-bit key). </a:t>
            </a:r>
            <a:endParaRPr lang="en-US" altLang="zh-CN" sz="2400" dirty="0" smtClean="0"/>
          </a:p>
          <a:p>
            <a:r>
              <a:rPr lang="en-US" altLang="zh-CN" sz="2400" dirty="0" smtClean="0"/>
              <a:t>Session </a:t>
            </a:r>
            <a:r>
              <a:rPr lang="en-US" altLang="zh-CN" sz="2400" dirty="0"/>
              <a:t>Key Generation: Using CAST-128 (block size 64) as example </a:t>
            </a:r>
            <a:endParaRPr lang="en-US" altLang="zh-CN" sz="2400" dirty="0" smtClean="0"/>
          </a:p>
          <a:p>
            <a:pPr algn="ctr"/>
            <a:r>
              <a:rPr lang="en-US" altLang="zh-CN" sz="2400" dirty="0" err="1" smtClean="0"/>
              <a:t>ks</a:t>
            </a:r>
            <a:r>
              <a:rPr lang="en-US" altLang="zh-CN" sz="2400" dirty="0" smtClean="0"/>
              <a:t> </a:t>
            </a:r>
            <a:r>
              <a:rPr lang="en-US" altLang="zh-CN" sz="2400" dirty="0"/>
              <a:t>= </a:t>
            </a:r>
            <a:r>
              <a:rPr lang="en-US" altLang="zh-CN" sz="2400" dirty="0" smtClean="0"/>
              <a:t>CAST-128</a:t>
            </a:r>
            <a:r>
              <a:rPr lang="en-US" altLang="zh-CN" sz="2400" baseline="-25000" dirty="0" smtClean="0"/>
              <a:t>CFB</a:t>
            </a:r>
            <a:r>
              <a:rPr lang="en-US" altLang="zh-CN" sz="2400" dirty="0" smtClean="0"/>
              <a:t>(k</a:t>
            </a:r>
            <a:r>
              <a:rPr lang="en-US" altLang="zh-CN" sz="2400" dirty="0"/>
              <a:t>, N), </a:t>
            </a:r>
            <a:endParaRPr lang="en-US" altLang="zh-CN" sz="2400" dirty="0" smtClean="0"/>
          </a:p>
          <a:p>
            <a:pPr marL="82550" indent="0">
              <a:buNone/>
            </a:pPr>
            <a:r>
              <a:rPr lang="en-US" altLang="zh-CN" sz="2400" dirty="0" smtClean="0"/>
              <a:t>where </a:t>
            </a:r>
            <a:r>
              <a:rPr lang="en-US" altLang="zh-CN" sz="2400" dirty="0"/>
              <a:t>k is a 128-bit key for CAST-128, and N = N2||N1 are two 64-bit blocks. All three (k, N1, N2) are based on a keystroke input from the user. N is encrypted using CAST-128 in CFB mode.</a:t>
            </a:r>
            <a:endParaRPr lang="zh-CN" alt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43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 Identifiers (1)</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Problem</a:t>
            </a:r>
            <a:r>
              <a:rPr lang="en-US" altLang="zh-CN" sz="2000" dirty="0"/>
              <a:t>: Recall that A sends </a:t>
            </a:r>
            <a:r>
              <a:rPr lang="en-US" altLang="zh-CN" sz="2000" dirty="0" smtClean="0"/>
              <a:t>E</a:t>
            </a:r>
            <a:r>
              <a:rPr lang="en-US" altLang="zh-CN" sz="2000" baseline="-25000" dirty="0" smtClean="0"/>
              <a:t>keB</a:t>
            </a:r>
            <a:r>
              <a:rPr lang="en-US" altLang="zh-CN" sz="2000" dirty="0" smtClean="0"/>
              <a:t> </a:t>
            </a:r>
            <a:r>
              <a:rPr lang="en-US" altLang="zh-CN" sz="2000" dirty="0"/>
              <a:t>[</a:t>
            </a:r>
            <a:r>
              <a:rPr lang="en-US" altLang="zh-CN" sz="2000" dirty="0" err="1"/>
              <a:t>ks</a:t>
            </a:r>
            <a:r>
              <a:rPr lang="en-US" altLang="zh-CN" sz="2000" dirty="0"/>
              <a:t>]||E</a:t>
            </a:r>
            <a:r>
              <a:rPr lang="en-US" altLang="zh-CN" sz="2000" baseline="-25000" dirty="0"/>
              <a:t>ks</a:t>
            </a:r>
            <a:r>
              <a:rPr lang="en-US" altLang="zh-CN" sz="2000" dirty="0"/>
              <a:t> [x] to B if encryption is needed. But in the system B could have more than one private/public key pairs. How could B know which of his public key was used by A? </a:t>
            </a:r>
            <a:endParaRPr lang="en-US" altLang="zh-CN" sz="2000" dirty="0" smtClean="0"/>
          </a:p>
          <a:p>
            <a:endParaRPr lang="en-US" altLang="zh-CN" sz="2000" dirty="0" smtClean="0"/>
          </a:p>
          <a:p>
            <a:r>
              <a:rPr lang="en-US" altLang="zh-CN" sz="2000" b="1" dirty="0" smtClean="0"/>
              <a:t>Solution </a:t>
            </a:r>
            <a:r>
              <a:rPr lang="en-US" altLang="zh-CN" sz="2000" b="1" dirty="0"/>
              <a:t>1</a:t>
            </a:r>
            <a:r>
              <a:rPr lang="en-US" altLang="zh-CN" sz="2000" dirty="0"/>
              <a:t>: Transmit the public key </a:t>
            </a:r>
            <a:r>
              <a:rPr lang="en-US" altLang="zh-CN" sz="2000" dirty="0" smtClean="0"/>
              <a:t>k</a:t>
            </a:r>
            <a:r>
              <a:rPr lang="en-US" altLang="zh-CN" sz="2000" baseline="-25000" dirty="0"/>
              <a:t>e</a:t>
            </a:r>
            <a:r>
              <a:rPr lang="en-US" altLang="zh-CN" sz="2000" baseline="-25000" dirty="0" smtClean="0"/>
              <a:t>B</a:t>
            </a:r>
            <a:r>
              <a:rPr lang="en-US" altLang="zh-CN" sz="2000" dirty="0" smtClean="0"/>
              <a:t> </a:t>
            </a:r>
            <a:r>
              <a:rPr lang="en-US" altLang="zh-CN" sz="2000" dirty="0"/>
              <a:t>together with that message. Then B could check that it is indeed one of his public keys. </a:t>
            </a:r>
            <a:endParaRPr lang="en-US" altLang="zh-CN" sz="2000" dirty="0" smtClean="0"/>
          </a:p>
          <a:p>
            <a:endParaRPr lang="en-US" altLang="zh-CN" sz="2000" dirty="0" smtClean="0"/>
          </a:p>
          <a:p>
            <a:r>
              <a:rPr lang="en-US" altLang="zh-CN" sz="2000" b="1" dirty="0" smtClean="0"/>
              <a:t>Disadvantages</a:t>
            </a:r>
            <a:r>
              <a:rPr lang="en-US" altLang="zh-CN" sz="2000" dirty="0"/>
              <a:t>: But it is a waste of resource, as a public key could have hundreds of digits in length.</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06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 Identifiers (2)</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Problem</a:t>
            </a:r>
            <a:r>
              <a:rPr lang="en-US" altLang="zh-CN" sz="2000" dirty="0"/>
              <a:t>: Recall that A sends E</a:t>
            </a:r>
            <a:r>
              <a:rPr lang="en-US" altLang="zh-CN" sz="2000" baseline="-25000" dirty="0"/>
              <a:t>keB</a:t>
            </a:r>
            <a:r>
              <a:rPr lang="en-US" altLang="zh-CN" sz="2000" dirty="0"/>
              <a:t> [</a:t>
            </a:r>
            <a:r>
              <a:rPr lang="en-US" altLang="zh-CN" sz="2000" dirty="0" err="1"/>
              <a:t>ks</a:t>
            </a:r>
            <a:r>
              <a:rPr lang="en-US" altLang="zh-CN" sz="2000" dirty="0"/>
              <a:t>]||E</a:t>
            </a:r>
            <a:r>
              <a:rPr lang="en-US" altLang="zh-CN" sz="2000" baseline="-25000" dirty="0"/>
              <a:t>ks</a:t>
            </a:r>
            <a:r>
              <a:rPr lang="en-US" altLang="zh-CN" sz="2000" dirty="0"/>
              <a:t> [x] to B if encryption is needed. But in the system B could have more than one private/public key pairs. How could B know which of his public key was used by A? </a:t>
            </a:r>
            <a:endParaRPr lang="en-US" altLang="zh-CN" sz="2000" dirty="0" smtClean="0"/>
          </a:p>
          <a:p>
            <a:endParaRPr lang="en-US" altLang="zh-CN" sz="2000" dirty="0"/>
          </a:p>
          <a:p>
            <a:r>
              <a:rPr lang="en-US" altLang="zh-CN" sz="2000" b="1" dirty="0"/>
              <a:t>Solution 2</a:t>
            </a:r>
            <a:r>
              <a:rPr lang="en-US" altLang="zh-CN" sz="2000" dirty="0"/>
              <a:t>: Associate an identifier with each public key that is unique at least within each one user. That is, user ID plus key ID would be sufficient to identify a key uniquely. </a:t>
            </a:r>
            <a:endParaRPr lang="en-US" altLang="zh-CN" sz="2000" dirty="0" smtClean="0"/>
          </a:p>
          <a:p>
            <a:endParaRPr lang="en-US" altLang="zh-CN" sz="2000" dirty="0" smtClean="0"/>
          </a:p>
          <a:p>
            <a:r>
              <a:rPr lang="en-US" altLang="zh-CN" sz="2000" b="1" dirty="0" smtClean="0"/>
              <a:t>Disadvantages</a:t>
            </a:r>
            <a:r>
              <a:rPr lang="en-US" altLang="zh-CN" sz="2000" dirty="0"/>
              <a:t>: It leads to a management and overhead problem: Key IDs must be assigned and stored so that both sender and recipient could map from key ID to public key.</a:t>
            </a:r>
            <a:endParaRPr lang="zh-CN" altLang="en-US" sz="2000" dirty="0"/>
          </a:p>
        </p:txBody>
      </p:sp>
    </p:spTree>
    <p:extLst>
      <p:ext uri="{BB962C8B-B14F-4D97-AF65-F5344CB8AC3E}">
        <p14:creationId xmlns:p14="http://schemas.microsoft.com/office/powerpoint/2010/main" val="3263455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100" dirty="0">
                <a:solidFill>
                  <a:schemeClr val="tx2">
                    <a:satMod val="130000"/>
                  </a:schemeClr>
                </a:solidFill>
                <a:effectLst/>
                <a:latin typeface="Times New Roman" panose="02020603050405020304" pitchFamily="18" charset="0"/>
                <a:cs typeface="Times New Roman" panose="02020603050405020304" pitchFamily="18" charset="0"/>
              </a:rPr>
              <a:t>Lecture </a:t>
            </a:r>
            <a:r>
              <a:rPr lang="en-US" altLang="zh-CN" sz="3100" dirty="0" smtClean="0">
                <a:solidFill>
                  <a:schemeClr val="tx2">
                    <a:satMod val="130000"/>
                  </a:schemeClr>
                </a:solidFill>
                <a:effectLst/>
                <a:latin typeface="Times New Roman" panose="02020603050405020304" pitchFamily="18" charset="0"/>
                <a:cs typeface="Times New Roman" panose="02020603050405020304" pitchFamily="18" charset="0"/>
              </a:rPr>
              <a:t>5</a:t>
            </a:r>
            <a:r>
              <a:rPr lang="en-US" altLang="zh-CN" sz="3100" dirty="0" smtClean="0">
                <a:solidFill>
                  <a:schemeClr val="tx2">
                    <a:satMod val="130000"/>
                  </a:schemeClr>
                </a:solidFill>
              </a:rPr>
              <a:t>: </a:t>
            </a:r>
            <a:r>
              <a:rPr lang="en-US" altLang="zh-CN" sz="3200" dirty="0"/>
              <a:t>Electronic Mail Security</a:t>
            </a:r>
            <a:endParaRPr lang="zh-CN" altLang="en-US" sz="3100" dirty="0">
              <a:solidFill>
                <a:schemeClr val="tx2">
                  <a:satMod val="130000"/>
                </a:schemeClr>
              </a:solidFill>
              <a:effectLst/>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1249363" y="2132856"/>
            <a:ext cx="7273925" cy="4368800"/>
          </a:xfrm>
        </p:spPr>
        <p:txBody>
          <a:bodyPr/>
          <a:lstStyle/>
          <a:p>
            <a:r>
              <a:rPr lang="en-US" altLang="zh-CN" sz="2800" dirty="0"/>
              <a:t>Email security </a:t>
            </a:r>
            <a:r>
              <a:rPr lang="en-US" altLang="zh-CN" sz="2800" dirty="0" smtClean="0"/>
              <a:t>issues</a:t>
            </a:r>
          </a:p>
          <a:p>
            <a:r>
              <a:rPr lang="en-US" altLang="zh-CN" sz="2800" dirty="0"/>
              <a:t>Detailed introduction of PGP</a:t>
            </a:r>
            <a:endParaRPr lang="en-US" altLang="zh-CN" sz="2800" dirty="0" smtClean="0"/>
          </a:p>
          <a:p>
            <a:pPr lvl="1"/>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679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 Identifiers (3)</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b="1" dirty="0"/>
              <a:t>Problem</a:t>
            </a:r>
            <a:r>
              <a:rPr lang="en-US" altLang="zh-CN" sz="2400" dirty="0"/>
              <a:t>: Recall that A sends E</a:t>
            </a:r>
            <a:r>
              <a:rPr lang="en-US" altLang="zh-CN" sz="2400" baseline="-25000" dirty="0"/>
              <a:t>keB</a:t>
            </a:r>
            <a:r>
              <a:rPr lang="en-US" altLang="zh-CN" sz="2400" dirty="0"/>
              <a:t> [</a:t>
            </a:r>
            <a:r>
              <a:rPr lang="en-US" altLang="zh-CN" sz="2400" dirty="0" err="1"/>
              <a:t>ks</a:t>
            </a:r>
            <a:r>
              <a:rPr lang="en-US" altLang="zh-CN" sz="2400" dirty="0"/>
              <a:t>]||E</a:t>
            </a:r>
            <a:r>
              <a:rPr lang="en-US" altLang="zh-CN" sz="2400" baseline="-25000" dirty="0"/>
              <a:t>ks</a:t>
            </a:r>
            <a:r>
              <a:rPr lang="en-US" altLang="zh-CN" sz="2400" dirty="0"/>
              <a:t> [x] to B if encryption is needed. But in the system B could have more than one private/public key pairs. How could B know which of his public key was used by A? </a:t>
            </a:r>
            <a:endParaRPr lang="en-US" altLang="zh-CN" sz="2400" dirty="0" smtClean="0"/>
          </a:p>
          <a:p>
            <a:endParaRPr lang="en-US" altLang="zh-CN" sz="2400" dirty="0" smtClean="0"/>
          </a:p>
          <a:p>
            <a:r>
              <a:rPr lang="en-US" altLang="zh-CN" sz="2400" b="1" dirty="0"/>
              <a:t>Solution adopted in PGP</a:t>
            </a:r>
            <a:r>
              <a:rPr lang="en-US" altLang="zh-CN" sz="2400" dirty="0"/>
              <a:t>: ID of a public key k</a:t>
            </a:r>
            <a:r>
              <a:rPr lang="en-US" altLang="zh-CN" sz="2400" baseline="-25000" dirty="0"/>
              <a:t>eB</a:t>
            </a:r>
            <a:r>
              <a:rPr lang="en-US" altLang="zh-CN" sz="2400" dirty="0" smtClean="0"/>
              <a:t> </a:t>
            </a:r>
            <a:r>
              <a:rPr lang="en-US" altLang="zh-CN" sz="2400" dirty="0"/>
              <a:t>is defined to be k</a:t>
            </a:r>
            <a:r>
              <a:rPr lang="en-US" altLang="zh-CN" sz="2400" baseline="-25000" dirty="0"/>
              <a:t>eB </a:t>
            </a:r>
            <a:r>
              <a:rPr lang="en-US" altLang="zh-CN" sz="2400" dirty="0" smtClean="0"/>
              <a:t>mod </a:t>
            </a:r>
            <a:r>
              <a:rPr lang="en-US" altLang="zh-CN" sz="2400" dirty="0"/>
              <a:t>2</a:t>
            </a:r>
            <a:r>
              <a:rPr lang="en-US" altLang="zh-CN" sz="2400" baseline="30000" dirty="0"/>
              <a:t>64</a:t>
            </a:r>
            <a:r>
              <a:rPr lang="en-US" altLang="zh-CN" sz="2400" dirty="0"/>
              <a:t>. </a:t>
            </a:r>
            <a:endParaRPr lang="en-US" altLang="zh-CN" sz="2400" dirty="0" smtClean="0"/>
          </a:p>
          <a:p>
            <a:endParaRPr lang="en-US" altLang="zh-CN" sz="2400" b="1" dirty="0" smtClean="0"/>
          </a:p>
          <a:p>
            <a:r>
              <a:rPr lang="en-US" altLang="zh-CN" sz="2400" b="1" dirty="0" smtClean="0"/>
              <a:t>Comments</a:t>
            </a:r>
            <a:r>
              <a:rPr lang="en-US" altLang="zh-CN" sz="2400" dirty="0"/>
              <a:t>: </a:t>
            </a:r>
            <a:endParaRPr lang="en-US" altLang="zh-CN" sz="2400" dirty="0" smtClean="0"/>
          </a:p>
          <a:p>
            <a:pPr lvl="1"/>
            <a:r>
              <a:rPr lang="en-US" altLang="zh-CN" sz="2000" dirty="0" smtClean="0"/>
              <a:t>Hence </a:t>
            </a:r>
            <a:r>
              <a:rPr lang="en-US" altLang="zh-CN" sz="2000" dirty="0"/>
              <a:t>with very high probability that the IDs of a user’s public keys are unique. </a:t>
            </a:r>
            <a:endParaRPr lang="en-US" altLang="zh-CN" sz="2000" dirty="0" smtClean="0"/>
          </a:p>
          <a:p>
            <a:pPr lvl="1"/>
            <a:r>
              <a:rPr lang="en-US" altLang="zh-CN" sz="2000" dirty="0" smtClean="0"/>
              <a:t>Is </a:t>
            </a:r>
            <a:r>
              <a:rPr lang="en-US" altLang="zh-CN" sz="2000" dirty="0"/>
              <a:t>key ID needed for PGP signature? </a:t>
            </a:r>
            <a:r>
              <a:rPr lang="en-US" altLang="zh-CN" sz="2000" dirty="0" smtClean="0"/>
              <a:t>Yes</a:t>
            </a:r>
            <a:r>
              <a:rPr lang="en-US" altLang="zh-CN" sz="2000" dirty="0"/>
              <a:t>. Key ID is also included in the component of PGP signature.</a:t>
            </a:r>
          </a:p>
        </p:txBody>
      </p:sp>
    </p:spTree>
    <p:extLst>
      <p:ext uri="{BB962C8B-B14F-4D97-AF65-F5344CB8AC3E}">
        <p14:creationId xmlns:p14="http://schemas.microsoft.com/office/powerpoint/2010/main" val="1742689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08278"/>
            <a:ext cx="7210425" cy="1143000"/>
          </a:xfrm>
        </p:spPr>
        <p:txBody>
          <a:bodyPr>
            <a:noAutofit/>
          </a:bodyPr>
          <a:lstStyle/>
          <a:p>
            <a:r>
              <a:rPr lang="en-US" altLang="zh-CN" sz="2400" dirty="0"/>
              <a:t>General Format PGP Message (from A to B)</a:t>
            </a:r>
            <a:endParaRPr lang="zh-CN" altLang="en-US" sz="2400" dirty="0">
              <a:effectLst/>
            </a:endParaRPr>
          </a:p>
        </p:txBody>
      </p:sp>
      <p:sp>
        <p:nvSpPr>
          <p:cNvPr id="3" name="内容占位符 2"/>
          <p:cNvSpPr>
            <a:spLocks noGrp="1"/>
          </p:cNvSpPr>
          <p:nvPr>
            <p:ph idx="1"/>
          </p:nvPr>
        </p:nvSpPr>
        <p:spPr/>
        <p:txBody>
          <a:bodyPr/>
          <a:lstStyle/>
          <a:p>
            <a:endParaRPr lang="en-US" altLang="zh-CN" sz="2400" dirty="0" smtClean="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131840" y="1234068"/>
            <a:ext cx="5816005" cy="5637639"/>
          </a:xfrm>
          <a:prstGeom prst="rect">
            <a:avLst/>
          </a:prstGeom>
        </p:spPr>
      </p:pic>
      <p:pic>
        <p:nvPicPr>
          <p:cNvPr id="5" name="图片 4"/>
          <p:cNvPicPr>
            <a:picLocks noChangeAspect="1"/>
          </p:cNvPicPr>
          <p:nvPr/>
        </p:nvPicPr>
        <p:blipFill>
          <a:blip r:embed="rId3"/>
          <a:stretch>
            <a:fillRect/>
          </a:stretch>
        </p:blipFill>
        <p:spPr>
          <a:xfrm>
            <a:off x="0" y="5699385"/>
            <a:ext cx="3384376" cy="1158615"/>
          </a:xfrm>
          <a:prstGeom prst="rect">
            <a:avLst/>
          </a:prstGeom>
        </p:spPr>
      </p:pic>
    </p:spTree>
    <p:extLst>
      <p:ext uri="{BB962C8B-B14F-4D97-AF65-F5344CB8AC3E}">
        <p14:creationId xmlns:p14="http://schemas.microsoft.com/office/powerpoint/2010/main" val="3086038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Format of Transmitted Messages in PGP</a:t>
            </a:r>
            <a:endParaRPr lang="zh-CN" altLang="en-US" sz="3200" dirty="0"/>
          </a:p>
        </p:txBody>
      </p:sp>
      <p:sp>
        <p:nvSpPr>
          <p:cNvPr id="3" name="内容占位符 2"/>
          <p:cNvSpPr>
            <a:spLocks noGrp="1"/>
          </p:cNvSpPr>
          <p:nvPr>
            <p:ph idx="1"/>
          </p:nvPr>
        </p:nvSpPr>
        <p:spPr/>
        <p:txBody>
          <a:bodyPr/>
          <a:lstStyle/>
          <a:p>
            <a:r>
              <a:rPr lang="en-US" altLang="zh-CN" sz="2400" b="1" dirty="0"/>
              <a:t>Signature Component (1</a:t>
            </a:r>
            <a:r>
              <a:rPr lang="en-US" altLang="zh-CN" sz="2400" b="1" dirty="0" smtClean="0"/>
              <a:t>):</a:t>
            </a:r>
          </a:p>
          <a:p>
            <a:endParaRPr lang="en-US" altLang="zh-CN" sz="2400" dirty="0" smtClean="0"/>
          </a:p>
          <a:p>
            <a:r>
              <a:rPr lang="en-US" altLang="zh-CN" sz="2400" b="1" dirty="0" smtClean="0"/>
              <a:t>Timestamp</a:t>
            </a:r>
            <a:r>
              <a:rPr lang="en-US" altLang="zh-CN" sz="2400" dirty="0"/>
              <a:t>: T2, the time at which the signature was made. </a:t>
            </a:r>
            <a:endParaRPr lang="en-US" altLang="zh-CN" sz="2400" dirty="0" smtClean="0"/>
          </a:p>
          <a:p>
            <a:endParaRPr lang="en-US" altLang="zh-CN" sz="2400" dirty="0"/>
          </a:p>
          <a:p>
            <a:r>
              <a:rPr lang="en-US" altLang="zh-CN" sz="2400" b="1" dirty="0" smtClean="0"/>
              <a:t>Message </a:t>
            </a:r>
            <a:r>
              <a:rPr lang="en-US" altLang="zh-CN" sz="2400" b="1" dirty="0"/>
              <a:t>digest</a:t>
            </a:r>
            <a:r>
              <a:rPr lang="en-US" altLang="zh-CN" sz="2400" dirty="0"/>
              <a:t>: SHA-1(M||T2</a:t>
            </a:r>
            <a:r>
              <a:rPr lang="en-US" altLang="zh-CN" sz="2400" dirty="0" smtClean="0"/>
              <a:t>)</a:t>
            </a:r>
          </a:p>
          <a:p>
            <a:r>
              <a:rPr lang="en-US" altLang="zh-CN" sz="2400" b="1" dirty="0" smtClean="0"/>
              <a:t>Leading </a:t>
            </a:r>
            <a:r>
              <a:rPr lang="en-US" altLang="zh-CN" sz="2400" b="1" dirty="0"/>
              <a:t>two octets of message digest</a:t>
            </a:r>
            <a:r>
              <a:rPr lang="en-US" altLang="zh-CN" sz="2400" dirty="0"/>
              <a:t>: </a:t>
            </a:r>
            <a:r>
              <a:rPr lang="en-US" altLang="zh-CN" sz="2400" dirty="0" smtClean="0"/>
              <a:t>L</a:t>
            </a:r>
          </a:p>
          <a:p>
            <a:r>
              <a:rPr lang="en-US" altLang="zh-CN" sz="2400" b="1" dirty="0" smtClean="0"/>
              <a:t>Key </a:t>
            </a:r>
            <a:r>
              <a:rPr lang="en-US" altLang="zh-CN" sz="2400" b="1" dirty="0"/>
              <a:t>ID of sender’s public </a:t>
            </a:r>
            <a:r>
              <a:rPr lang="en-US" altLang="zh-CN" sz="2400" b="1" dirty="0" smtClean="0"/>
              <a:t>key</a:t>
            </a:r>
            <a:endParaRPr lang="zh-CN" altLang="en-US" sz="2400" b="1" dirty="0"/>
          </a:p>
        </p:txBody>
      </p:sp>
      <p:pic>
        <p:nvPicPr>
          <p:cNvPr id="4" name="图片 3"/>
          <p:cNvPicPr>
            <a:picLocks noChangeAspect="1"/>
          </p:cNvPicPr>
          <p:nvPr/>
        </p:nvPicPr>
        <p:blipFill>
          <a:blip r:embed="rId2"/>
          <a:stretch>
            <a:fillRect/>
          </a:stretch>
        </p:blipFill>
        <p:spPr>
          <a:xfrm>
            <a:off x="5652120" y="4956649"/>
            <a:ext cx="2066925" cy="1895475"/>
          </a:xfrm>
          <a:prstGeom prst="rect">
            <a:avLst/>
          </a:prstGeom>
        </p:spPr>
      </p:pic>
      <p:pic>
        <p:nvPicPr>
          <p:cNvPr id="5" name="图片 4"/>
          <p:cNvPicPr>
            <a:picLocks noChangeAspect="1"/>
          </p:cNvPicPr>
          <p:nvPr/>
        </p:nvPicPr>
        <p:blipFill>
          <a:blip r:embed="rId3"/>
          <a:stretch>
            <a:fillRect/>
          </a:stretch>
        </p:blipFill>
        <p:spPr>
          <a:xfrm>
            <a:off x="7668345" y="6341180"/>
            <a:ext cx="576064" cy="510944"/>
          </a:xfrm>
          <a:prstGeom prst="rect">
            <a:avLst/>
          </a:prstGeom>
        </p:spPr>
      </p:pic>
    </p:spTree>
    <p:extLst>
      <p:ext uri="{BB962C8B-B14F-4D97-AF65-F5344CB8AC3E}">
        <p14:creationId xmlns:p14="http://schemas.microsoft.com/office/powerpoint/2010/main" val="835544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Signature Component (2)</a:t>
            </a:r>
            <a:endParaRPr lang="zh-CN" altLang="en-US" sz="3200" dirty="0"/>
          </a:p>
        </p:txBody>
      </p:sp>
      <p:sp>
        <p:nvSpPr>
          <p:cNvPr id="3" name="内容占位符 2"/>
          <p:cNvSpPr>
            <a:spLocks noGrp="1"/>
          </p:cNvSpPr>
          <p:nvPr>
            <p:ph idx="1"/>
          </p:nvPr>
        </p:nvSpPr>
        <p:spPr/>
        <p:txBody>
          <a:bodyPr/>
          <a:lstStyle/>
          <a:p>
            <a:r>
              <a:rPr lang="en-US" altLang="zh-CN" sz="2400" b="1" dirty="0"/>
              <a:t>Roles of </a:t>
            </a:r>
            <a:r>
              <a:rPr lang="en-US" altLang="zh-CN" sz="2400" b="1" dirty="0" smtClean="0"/>
              <a:t>the </a:t>
            </a:r>
            <a:r>
              <a:rPr lang="en-US" altLang="zh-CN" sz="2400" b="1" dirty="0"/>
              <a:t>building blocks</a:t>
            </a:r>
            <a:r>
              <a:rPr lang="en-US" altLang="zh-CN" sz="2400" b="1" dirty="0" smtClean="0"/>
              <a:t>:</a:t>
            </a:r>
          </a:p>
          <a:p>
            <a:r>
              <a:rPr lang="en-US" altLang="zh-CN" sz="2400" b="1" dirty="0"/>
              <a:t>Message digest: </a:t>
            </a:r>
            <a:r>
              <a:rPr lang="en-US" altLang="zh-CN" sz="2400" dirty="0"/>
              <a:t>SHA-1(M||T2) </a:t>
            </a:r>
            <a:endParaRPr lang="en-US" altLang="zh-CN" sz="2400" dirty="0" smtClean="0"/>
          </a:p>
          <a:p>
            <a:r>
              <a:rPr lang="en-US" altLang="zh-CN" sz="2400" dirty="0" smtClean="0"/>
              <a:t>Why </a:t>
            </a:r>
            <a:r>
              <a:rPr lang="en-US" altLang="zh-CN" sz="2400" dirty="0"/>
              <a:t>should T2 be involved here? </a:t>
            </a:r>
            <a:endParaRPr lang="en-US" altLang="zh-CN" sz="2400" dirty="0" smtClean="0"/>
          </a:p>
          <a:p>
            <a:pPr lvl="1"/>
            <a:r>
              <a:rPr lang="en-US" altLang="zh-CN" sz="2000" dirty="0" smtClean="0"/>
              <a:t>Against </a:t>
            </a:r>
            <a:r>
              <a:rPr lang="en-US" altLang="zh-CN" sz="2000" dirty="0"/>
              <a:t>replay types of attacks</a:t>
            </a:r>
            <a:r>
              <a:rPr lang="en-US" altLang="zh-CN" sz="2000" dirty="0" smtClean="0"/>
              <a:t>. </a:t>
            </a:r>
          </a:p>
          <a:p>
            <a:r>
              <a:rPr lang="en-US" altLang="zh-CN" sz="2400" b="1" dirty="0"/>
              <a:t>Leading two octets of message </a:t>
            </a:r>
            <a:r>
              <a:rPr lang="en-US" altLang="zh-CN" sz="2400" b="1" dirty="0" smtClean="0"/>
              <a:t>digest</a:t>
            </a:r>
          </a:p>
          <a:p>
            <a:pPr lvl="1"/>
            <a:r>
              <a:rPr lang="en-US" altLang="zh-CN" sz="2000" dirty="0"/>
              <a:t>Enables the recipient to determine if the correct public key was used to decrypt the message digest for authentication by comparing this plaintext copy of the first two octets with the first two octets of the decrypted digest</a:t>
            </a:r>
            <a:endParaRPr lang="en-US" altLang="zh-CN" sz="2000" b="1" dirty="0" smtClean="0"/>
          </a:p>
        </p:txBody>
      </p:sp>
    </p:spTree>
    <p:extLst>
      <p:ext uri="{BB962C8B-B14F-4D97-AF65-F5344CB8AC3E}">
        <p14:creationId xmlns:p14="http://schemas.microsoft.com/office/powerpoint/2010/main" val="3163927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Format of Transmitted Messages in PGP</a:t>
            </a:r>
            <a:endParaRPr lang="zh-CN" altLang="en-US" sz="3200" dirty="0"/>
          </a:p>
        </p:txBody>
      </p:sp>
      <p:sp>
        <p:nvSpPr>
          <p:cNvPr id="3" name="内容占位符 2"/>
          <p:cNvSpPr>
            <a:spLocks noGrp="1"/>
          </p:cNvSpPr>
          <p:nvPr>
            <p:ph idx="1"/>
          </p:nvPr>
        </p:nvSpPr>
        <p:spPr/>
        <p:txBody>
          <a:bodyPr/>
          <a:lstStyle/>
          <a:p>
            <a:r>
              <a:rPr lang="en-US" altLang="zh-CN" sz="2000" b="1" dirty="0"/>
              <a:t>session key component</a:t>
            </a:r>
          </a:p>
          <a:p>
            <a:r>
              <a:rPr lang="en-US" altLang="zh-CN" sz="2000" dirty="0" smtClean="0"/>
              <a:t>Includes </a:t>
            </a:r>
            <a:r>
              <a:rPr lang="en-US" altLang="zh-CN" sz="2000" dirty="0"/>
              <a:t>the session key and the identifier of the recipient’s public key that was used by the sender to encrypt the session key</a:t>
            </a:r>
            <a:endParaRPr lang="zh-CN" altLang="en-US" sz="2000" dirty="0"/>
          </a:p>
        </p:txBody>
      </p:sp>
      <p:pic>
        <p:nvPicPr>
          <p:cNvPr id="4" name="图片 3"/>
          <p:cNvPicPr>
            <a:picLocks noChangeAspect="1"/>
          </p:cNvPicPr>
          <p:nvPr/>
        </p:nvPicPr>
        <p:blipFill>
          <a:blip r:embed="rId2"/>
          <a:stretch>
            <a:fillRect/>
          </a:stretch>
        </p:blipFill>
        <p:spPr>
          <a:xfrm>
            <a:off x="2987824" y="3284984"/>
            <a:ext cx="2762250" cy="1304925"/>
          </a:xfrm>
          <a:prstGeom prst="rect">
            <a:avLst/>
          </a:prstGeom>
        </p:spPr>
      </p:pic>
      <p:pic>
        <p:nvPicPr>
          <p:cNvPr id="5" name="图片 4"/>
          <p:cNvPicPr>
            <a:picLocks noChangeAspect="1"/>
          </p:cNvPicPr>
          <p:nvPr/>
        </p:nvPicPr>
        <p:blipFill>
          <a:blip r:embed="rId3"/>
          <a:stretch>
            <a:fillRect/>
          </a:stretch>
        </p:blipFill>
        <p:spPr>
          <a:xfrm>
            <a:off x="5671463" y="3903327"/>
            <a:ext cx="958197" cy="686582"/>
          </a:xfrm>
          <a:prstGeom prst="rect">
            <a:avLst/>
          </a:prstGeom>
        </p:spPr>
      </p:pic>
    </p:spTree>
    <p:extLst>
      <p:ext uri="{BB962C8B-B14F-4D97-AF65-F5344CB8AC3E}">
        <p14:creationId xmlns:p14="http://schemas.microsoft.com/office/powerpoint/2010/main" val="1117145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36712"/>
            <a:ext cx="7210425" cy="1143000"/>
          </a:xfrm>
        </p:spPr>
        <p:txBody>
          <a:bodyPr>
            <a:normAutofit/>
          </a:bodyPr>
          <a:lstStyle/>
          <a:p>
            <a:r>
              <a:rPr lang="en-US" altLang="zh-CN" sz="3200" dirty="0"/>
              <a:t>Key Rings</a:t>
            </a:r>
            <a:endParaRPr lang="zh-CN" altLang="en-US" sz="3200" dirty="0"/>
          </a:p>
        </p:txBody>
      </p:sp>
      <p:sp>
        <p:nvSpPr>
          <p:cNvPr id="3" name="内容占位符 2"/>
          <p:cNvSpPr>
            <a:spLocks noGrp="1"/>
          </p:cNvSpPr>
          <p:nvPr>
            <p:ph idx="1"/>
          </p:nvPr>
        </p:nvSpPr>
        <p:spPr/>
        <p:txBody>
          <a:bodyPr/>
          <a:lstStyle/>
          <a:p>
            <a:r>
              <a:rPr lang="en-US" altLang="zh-CN" sz="2400" b="1" dirty="0"/>
              <a:t>Observation</a:t>
            </a:r>
            <a:r>
              <a:rPr lang="en-US" altLang="zh-CN" sz="2400" dirty="0"/>
              <a:t>: Two key IDs </a:t>
            </a:r>
            <a:r>
              <a:rPr lang="en-US" altLang="zh-CN" sz="2400" dirty="0" smtClean="0"/>
              <a:t>ID(k</a:t>
            </a:r>
            <a:r>
              <a:rPr lang="en-US" altLang="zh-CN" sz="2400" baseline="-25000" dirty="0" smtClean="0"/>
              <a:t>eA</a:t>
            </a:r>
            <a:r>
              <a:rPr lang="en-US" altLang="zh-CN" sz="2400" dirty="0" smtClean="0"/>
              <a:t> </a:t>
            </a:r>
            <a:r>
              <a:rPr lang="en-US" altLang="zh-CN" sz="2400" dirty="0"/>
              <a:t>) and </a:t>
            </a:r>
            <a:r>
              <a:rPr lang="en-US" altLang="zh-CN" sz="2400" dirty="0" smtClean="0"/>
              <a:t>ID(k</a:t>
            </a:r>
            <a:r>
              <a:rPr lang="en-US" altLang="zh-CN" sz="2400" baseline="-25000" dirty="0" smtClean="0"/>
              <a:t>eB</a:t>
            </a:r>
            <a:r>
              <a:rPr lang="en-US" altLang="zh-CN" sz="2400" dirty="0" smtClean="0"/>
              <a:t>) </a:t>
            </a:r>
            <a:r>
              <a:rPr lang="en-US" altLang="zh-CN" sz="2400" dirty="0"/>
              <a:t>are included in any PGP message that provides both confidentiality and authentication. </a:t>
            </a:r>
            <a:endParaRPr lang="en-US" altLang="zh-CN" sz="2400" dirty="0" smtClean="0"/>
          </a:p>
          <a:p>
            <a:r>
              <a:rPr lang="en-US" altLang="zh-CN" sz="2400" b="1" dirty="0" smtClean="0"/>
              <a:t>Question</a:t>
            </a:r>
            <a:r>
              <a:rPr lang="en-US" altLang="zh-CN" sz="2400" dirty="0"/>
              <a:t>: How to store and organize them in a systematic way for efficient and effective use by all parties? </a:t>
            </a:r>
            <a:endParaRPr lang="en-US" altLang="zh-CN" sz="2400" dirty="0" smtClean="0"/>
          </a:p>
          <a:p>
            <a:r>
              <a:rPr lang="en-US" altLang="zh-CN" sz="2400" b="1" dirty="0" smtClean="0"/>
              <a:t>Scheme </a:t>
            </a:r>
            <a:r>
              <a:rPr lang="en-US" altLang="zh-CN" sz="2400" b="1" dirty="0"/>
              <a:t>used in PGP</a:t>
            </a:r>
            <a:r>
              <a:rPr lang="en-US" altLang="zh-CN" sz="2400" dirty="0"/>
              <a:t>: It provides a pair of data structure at each node, one to store the public/private key pairs owned by that node and one to store the public keys of other users known at this node. The data structures are referred to, respectively, as the private-key ring and public-key ring.</a:t>
            </a:r>
            <a:endParaRPr lang="zh-CN" altLang="en-US" sz="2400" dirty="0"/>
          </a:p>
        </p:txBody>
      </p:sp>
    </p:spTree>
    <p:extLst>
      <p:ext uri="{BB962C8B-B14F-4D97-AF65-F5344CB8AC3E}">
        <p14:creationId xmlns:p14="http://schemas.microsoft.com/office/powerpoint/2010/main" val="451018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43408"/>
            <a:ext cx="7210425" cy="1143000"/>
          </a:xfrm>
        </p:spPr>
        <p:txBody>
          <a:bodyPr>
            <a:normAutofit/>
          </a:bodyPr>
          <a:lstStyle/>
          <a:p>
            <a:r>
              <a:rPr lang="en-US" altLang="zh-CN" sz="2400" dirty="0"/>
              <a:t>Private Key Ring: 1-Row 1-Key </a:t>
            </a:r>
            <a:r>
              <a:rPr lang="en-US" altLang="zh-CN" sz="2400" dirty="0" smtClean="0"/>
              <a:t>Pair</a:t>
            </a:r>
            <a:endParaRPr lang="zh-CN" altLang="en-US" sz="2400" dirty="0"/>
          </a:p>
        </p:txBody>
      </p:sp>
      <p:pic>
        <p:nvPicPr>
          <p:cNvPr id="4" name="内容占位符 3"/>
          <p:cNvPicPr>
            <a:picLocks noGrp="1" noChangeAspect="1"/>
          </p:cNvPicPr>
          <p:nvPr>
            <p:ph idx="1"/>
          </p:nvPr>
        </p:nvPicPr>
        <p:blipFill>
          <a:blip r:embed="rId2"/>
          <a:stretch>
            <a:fillRect/>
          </a:stretch>
        </p:blipFill>
        <p:spPr>
          <a:xfrm>
            <a:off x="899592" y="899592"/>
            <a:ext cx="7210425" cy="3381375"/>
          </a:xfrm>
          <a:prstGeom prst="rect">
            <a:avLst/>
          </a:prstGeom>
        </p:spPr>
      </p:pic>
      <p:sp>
        <p:nvSpPr>
          <p:cNvPr id="5" name="内容占位符 2"/>
          <p:cNvSpPr txBox="1">
            <a:spLocks/>
          </p:cNvSpPr>
          <p:nvPr/>
        </p:nvSpPr>
        <p:spPr bwMode="auto">
          <a:xfrm>
            <a:off x="971600" y="4305778"/>
            <a:ext cx="7273925" cy="243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altLang="zh-CN" sz="2000" dirty="0"/>
              <a:t>* indicates the fields to index the table. The private-key ring can be indexed by either User ID or Key ID. </a:t>
            </a:r>
            <a:endParaRPr lang="en-US" altLang="zh-CN" sz="2000" dirty="0" smtClean="0"/>
          </a:p>
          <a:p>
            <a:r>
              <a:rPr lang="en-US" altLang="zh-CN" sz="2000" dirty="0" smtClean="0"/>
              <a:t>The </a:t>
            </a:r>
            <a:r>
              <a:rPr lang="en-US" altLang="zh-CN" sz="2000" dirty="0"/>
              <a:t>private-key ring is stored only on the machine of the user that created and owns the key pair, and is accessible only to that user</a:t>
            </a:r>
            <a:r>
              <a:rPr lang="en-US" altLang="zh-CN" sz="2000" dirty="0" smtClean="0"/>
              <a:t>.</a:t>
            </a:r>
          </a:p>
          <a:p>
            <a:r>
              <a:rPr lang="en-US" altLang="zh-CN" sz="2000" dirty="0"/>
              <a:t>The user selects a passphrase P</a:t>
            </a:r>
            <a:r>
              <a:rPr lang="en-US" altLang="zh-CN" sz="2000" baseline="-25000" dirty="0"/>
              <a:t>i</a:t>
            </a:r>
            <a:r>
              <a:rPr lang="en-US" altLang="zh-CN" sz="2000" dirty="0"/>
              <a:t>, computes </a:t>
            </a:r>
            <a:r>
              <a:rPr lang="en-US" altLang="zh-CN" sz="2000" dirty="0" smtClean="0"/>
              <a:t>H(P</a:t>
            </a:r>
            <a:r>
              <a:rPr lang="en-US" altLang="zh-CN" sz="2000" baseline="-25000" dirty="0" smtClean="0"/>
              <a:t>i</a:t>
            </a:r>
            <a:r>
              <a:rPr lang="en-US" altLang="zh-CN" sz="2000" dirty="0" smtClean="0"/>
              <a:t>) </a:t>
            </a:r>
            <a:r>
              <a:rPr lang="en-US" altLang="zh-CN" sz="2000" dirty="0"/>
              <a:t>= </a:t>
            </a:r>
            <a:r>
              <a:rPr lang="en-US" altLang="zh-CN" sz="2000" dirty="0" smtClean="0"/>
              <a:t>SHA-1(</a:t>
            </a:r>
            <a:r>
              <a:rPr lang="en-US" altLang="zh-CN" sz="2000" dirty="0"/>
              <a:t>P</a:t>
            </a:r>
            <a:r>
              <a:rPr lang="en-US" altLang="zh-CN" sz="2000" baseline="-25000" dirty="0"/>
              <a:t>i</a:t>
            </a:r>
            <a:r>
              <a:rPr lang="en-US" altLang="zh-CN" sz="2000" dirty="0" smtClean="0"/>
              <a:t>). </a:t>
            </a:r>
            <a:r>
              <a:rPr lang="en-US" altLang="zh-CN" sz="2000" dirty="0"/>
              <a:t>The private key is encrypted with CSAT-128 or IDEA or 3DES, using part of </a:t>
            </a:r>
            <a:r>
              <a:rPr lang="en-US" altLang="zh-CN" sz="2000" dirty="0" smtClean="0"/>
              <a:t>H[</a:t>
            </a:r>
            <a:r>
              <a:rPr lang="en-US" altLang="zh-CN" sz="2000" dirty="0"/>
              <a:t>P</a:t>
            </a:r>
            <a:r>
              <a:rPr lang="en-US" altLang="zh-CN" sz="2000" baseline="-25000" dirty="0"/>
              <a:t>i</a:t>
            </a:r>
            <a:r>
              <a:rPr lang="en-US" altLang="zh-CN" sz="2000" dirty="0" smtClean="0"/>
              <a:t>] </a:t>
            </a:r>
            <a:r>
              <a:rPr lang="en-US" altLang="zh-CN" sz="2000" dirty="0"/>
              <a:t>as the key. The encrypted private key is stored.</a:t>
            </a:r>
            <a:endParaRPr lang="zh-CN" altLang="en-US" sz="2000" dirty="0"/>
          </a:p>
        </p:txBody>
      </p:sp>
    </p:spTree>
    <p:extLst>
      <p:ext uri="{BB962C8B-B14F-4D97-AF65-F5344CB8AC3E}">
        <p14:creationId xmlns:p14="http://schemas.microsoft.com/office/powerpoint/2010/main" val="3880683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Private Key Ring</a:t>
            </a:r>
            <a:endParaRPr lang="zh-CN" altLang="en-US" sz="2800" dirty="0"/>
          </a:p>
        </p:txBody>
      </p:sp>
      <p:sp>
        <p:nvSpPr>
          <p:cNvPr id="3" name="内容占位符 2"/>
          <p:cNvSpPr>
            <a:spLocks noGrp="1"/>
          </p:cNvSpPr>
          <p:nvPr>
            <p:ph idx="1"/>
          </p:nvPr>
        </p:nvSpPr>
        <p:spPr/>
        <p:txBody>
          <a:bodyPr/>
          <a:lstStyle/>
          <a:p>
            <a:r>
              <a:rPr lang="en-US" altLang="zh-CN" sz="2400" dirty="0"/>
              <a:t>More about the passphrase: </a:t>
            </a:r>
            <a:endParaRPr lang="en-US" altLang="zh-CN" sz="2400" dirty="0" smtClean="0"/>
          </a:p>
          <a:p>
            <a:r>
              <a:rPr lang="en-US" altLang="zh-CN" sz="2400" dirty="0" smtClean="0"/>
              <a:t>When </a:t>
            </a:r>
            <a:r>
              <a:rPr lang="en-US" altLang="zh-CN" sz="2400" dirty="0"/>
              <a:t>a user accesses his/her private key, he/she must supply the passphrase. PGP will retrieve the encrypted private key. </a:t>
            </a:r>
            <a:endParaRPr lang="en-US" altLang="zh-CN" sz="2400" dirty="0" smtClean="0"/>
          </a:p>
          <a:p>
            <a:r>
              <a:rPr lang="en-US" altLang="zh-CN" sz="2400" dirty="0" smtClean="0"/>
              <a:t>When </a:t>
            </a:r>
            <a:r>
              <a:rPr lang="en-US" altLang="zh-CN" sz="2400" dirty="0"/>
              <a:t>the system generates a new public/private key pair, it also asks the user for the passphrase</a:t>
            </a:r>
            <a:r>
              <a:rPr lang="en-US" altLang="zh-CN" sz="2400" dirty="0" smtClean="0"/>
              <a:t>.</a:t>
            </a:r>
          </a:p>
          <a:p>
            <a:endParaRPr lang="en-US" altLang="zh-CN" sz="2400" dirty="0"/>
          </a:p>
          <a:p>
            <a:r>
              <a:rPr lang="en-US" altLang="zh-CN" sz="2400" dirty="0" smtClean="0"/>
              <a:t>Hence </a:t>
            </a:r>
            <a:r>
              <a:rPr lang="en-US" altLang="zh-CN" sz="2400" dirty="0"/>
              <a:t>the security of the system depends on that of the password</a:t>
            </a:r>
            <a:endParaRPr lang="zh-CN" altLang="en-US" sz="2400" dirty="0"/>
          </a:p>
        </p:txBody>
      </p:sp>
    </p:spTree>
    <p:extLst>
      <p:ext uri="{BB962C8B-B14F-4D97-AF65-F5344CB8AC3E}">
        <p14:creationId xmlns:p14="http://schemas.microsoft.com/office/powerpoint/2010/main" val="2083622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0877"/>
            <a:ext cx="7210425" cy="1143000"/>
          </a:xfrm>
        </p:spPr>
        <p:txBody>
          <a:bodyPr>
            <a:noAutofit/>
          </a:bodyPr>
          <a:lstStyle/>
          <a:p>
            <a:r>
              <a:rPr lang="en-US" altLang="zh-CN" sz="2400" dirty="0"/>
              <a:t>Public Key Ring</a:t>
            </a:r>
            <a:r>
              <a:rPr lang="en-US" altLang="zh-CN" sz="2400" dirty="0" smtClean="0"/>
              <a:t>:</a:t>
            </a:r>
            <a:endParaRPr lang="zh-CN" altLang="en-US" sz="2400" dirty="0"/>
          </a:p>
        </p:txBody>
      </p:sp>
      <p:sp>
        <p:nvSpPr>
          <p:cNvPr id="3" name="内容占位符 2"/>
          <p:cNvSpPr>
            <a:spLocks noGrp="1"/>
          </p:cNvSpPr>
          <p:nvPr>
            <p:ph idx="1"/>
          </p:nvPr>
        </p:nvSpPr>
        <p:spPr>
          <a:xfrm>
            <a:off x="1043608" y="4653136"/>
            <a:ext cx="7273925" cy="1800200"/>
          </a:xfrm>
        </p:spPr>
        <p:txBody>
          <a:bodyPr/>
          <a:lstStyle/>
          <a:p>
            <a:r>
              <a:rPr lang="en-US" altLang="zh-CN" sz="2000" dirty="0"/>
              <a:t>Definition: It is used to store public keys of other users that are known to this user. </a:t>
            </a:r>
            <a:endParaRPr lang="en-US" altLang="zh-CN" sz="2000" dirty="0" smtClean="0"/>
          </a:p>
          <a:p>
            <a:r>
              <a:rPr lang="en-US" altLang="zh-CN" sz="2000" dirty="0" smtClean="0"/>
              <a:t>Remark</a:t>
            </a:r>
            <a:r>
              <a:rPr lang="en-US" altLang="zh-CN" sz="2000" dirty="0"/>
              <a:t>: The public-key ring can be indexed by either User ID or Key ID. We will see the need for both means of indexing later.</a:t>
            </a:r>
            <a:endParaRPr lang="zh-CN" altLang="en-US" sz="2000" dirty="0"/>
          </a:p>
        </p:txBody>
      </p:sp>
      <p:pic>
        <p:nvPicPr>
          <p:cNvPr id="4" name="图片 3"/>
          <p:cNvPicPr>
            <a:picLocks noChangeAspect="1"/>
          </p:cNvPicPr>
          <p:nvPr/>
        </p:nvPicPr>
        <p:blipFill>
          <a:blip r:embed="rId2"/>
          <a:stretch>
            <a:fillRect/>
          </a:stretch>
        </p:blipFill>
        <p:spPr>
          <a:xfrm>
            <a:off x="0" y="980728"/>
            <a:ext cx="9034827" cy="2924944"/>
          </a:xfrm>
          <a:prstGeom prst="rect">
            <a:avLst/>
          </a:prstGeom>
        </p:spPr>
      </p:pic>
    </p:spTree>
    <p:extLst>
      <p:ext uri="{BB962C8B-B14F-4D97-AF65-F5344CB8AC3E}">
        <p14:creationId xmlns:p14="http://schemas.microsoft.com/office/powerpoint/2010/main" val="765762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2043" y="470521"/>
            <a:ext cx="7210425" cy="1143000"/>
          </a:xfrm>
        </p:spPr>
        <p:txBody>
          <a:bodyPr/>
          <a:lstStyle/>
          <a:p>
            <a:r>
              <a:rPr lang="en-US" altLang="zh-CN" dirty="0"/>
              <a:t>PGP Message Generation</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87595" y="1885483"/>
            <a:ext cx="7533959" cy="5013557"/>
          </a:xfrm>
          <a:prstGeom prst="rect">
            <a:avLst/>
          </a:prstGeom>
        </p:spPr>
      </p:pic>
      <p:sp>
        <p:nvSpPr>
          <p:cNvPr id="5" name="矩形 4"/>
          <p:cNvSpPr/>
          <p:nvPr/>
        </p:nvSpPr>
        <p:spPr>
          <a:xfrm>
            <a:off x="1170146" y="1484784"/>
            <a:ext cx="6714221" cy="307777"/>
          </a:xfrm>
          <a:prstGeom prst="rect">
            <a:avLst/>
          </a:prstGeom>
        </p:spPr>
        <p:txBody>
          <a:bodyPr wrap="square">
            <a:spAutoFit/>
          </a:bodyPr>
          <a:lstStyle/>
          <a:p>
            <a:r>
              <a:rPr lang="zh-CN" altLang="en-US" sz="1400" dirty="0" smtClean="0"/>
              <a:t>*</a:t>
            </a:r>
            <a:r>
              <a:rPr lang="en-US" altLang="zh-CN" sz="1400" dirty="0" smtClean="0"/>
              <a:t>we </a:t>
            </a:r>
            <a:r>
              <a:rPr lang="en-US" altLang="zh-CN" sz="1400" dirty="0"/>
              <a:t>ignore compression and radix-64 conversion</a:t>
            </a:r>
            <a:endParaRPr lang="zh-CN" altLang="en-US" sz="1400" dirty="0"/>
          </a:p>
        </p:txBody>
      </p:sp>
    </p:spTree>
    <p:extLst>
      <p:ext uri="{BB962C8B-B14F-4D97-AF65-F5344CB8AC3E}">
        <p14:creationId xmlns:p14="http://schemas.microsoft.com/office/powerpoint/2010/main" val="3722693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600" dirty="0">
                <a:latin typeface="Times New Roman" panose="02020603050405020304" pitchFamily="18" charset="0"/>
                <a:cs typeface="Times New Roman" panose="02020603050405020304" pitchFamily="18" charset="0"/>
              </a:rPr>
              <a:t>About Electronic Mail</a:t>
            </a:r>
            <a:endParaRPr lang="en-US" altLang="zh-CN" sz="36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185863" y="1916832"/>
            <a:ext cx="7273925" cy="4368800"/>
          </a:xfrm>
        </p:spPr>
        <p:txBody>
          <a:bodyPr/>
          <a:lstStyle/>
          <a:p>
            <a:pPr algn="just"/>
            <a:r>
              <a:rPr lang="en-US" altLang="zh-CN" sz="2400" dirty="0"/>
              <a:t>In virtually all distributed environment, electronic mail is the most heavily-used network-based </a:t>
            </a:r>
            <a:r>
              <a:rPr lang="en-US" altLang="zh-CN" sz="2400" dirty="0" smtClean="0"/>
              <a:t>application</a:t>
            </a:r>
          </a:p>
          <a:p>
            <a:pPr algn="just"/>
            <a:endParaRPr lang="en-US" altLang="zh-CN" sz="2400" dirty="0" smtClean="0"/>
          </a:p>
          <a:p>
            <a:pPr algn="just"/>
            <a:r>
              <a:rPr lang="en-US" altLang="zh-CN" sz="2400" dirty="0"/>
              <a:t>It is also </a:t>
            </a:r>
            <a:r>
              <a:rPr lang="en-US" altLang="zh-CN" sz="2400" dirty="0" smtClean="0"/>
              <a:t>one of the most widely used </a:t>
            </a:r>
            <a:r>
              <a:rPr lang="en-US" altLang="zh-CN" sz="2400" dirty="0"/>
              <a:t>distributed application that is widely used across all architectures and platforms (PC, UNIX, Macintosh, </a:t>
            </a:r>
            <a:r>
              <a:rPr lang="en-US" altLang="zh-CN" sz="2400" dirty="0" err="1"/>
              <a:t>etc</a:t>
            </a:r>
            <a:r>
              <a:rPr lang="en-US" altLang="zh-CN" sz="2400" dirty="0" smtClean="0"/>
              <a:t>)</a:t>
            </a:r>
          </a:p>
          <a:p>
            <a:pPr algn="just"/>
            <a:endParaRPr lang="en-US" altLang="zh-CN" sz="2400" dirty="0" smtClean="0"/>
          </a:p>
          <a:p>
            <a:pPr algn="just"/>
            <a:r>
              <a:rPr lang="en-US" altLang="zh-CN" sz="2400" dirty="0"/>
              <a:t>With the explosively growing reliance on electronic mail, there is a growing demand for authentication and confidentiality services</a:t>
            </a:r>
          </a:p>
        </p:txBody>
      </p:sp>
    </p:spTree>
    <p:extLst>
      <p:ext uri="{BB962C8B-B14F-4D97-AF65-F5344CB8AC3E}">
        <p14:creationId xmlns:p14="http://schemas.microsoft.com/office/powerpoint/2010/main" val="2461232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2043" y="470521"/>
            <a:ext cx="7210425" cy="1143000"/>
          </a:xfrm>
        </p:spPr>
        <p:txBody>
          <a:bodyPr/>
          <a:lstStyle/>
          <a:p>
            <a:r>
              <a:rPr lang="en-US" altLang="zh-CN" dirty="0"/>
              <a:t>PGP Message Generation</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矩形 4"/>
          <p:cNvSpPr/>
          <p:nvPr/>
        </p:nvSpPr>
        <p:spPr>
          <a:xfrm>
            <a:off x="1170146" y="1484784"/>
            <a:ext cx="6714221" cy="307777"/>
          </a:xfrm>
          <a:prstGeom prst="rect">
            <a:avLst/>
          </a:prstGeom>
        </p:spPr>
        <p:txBody>
          <a:bodyPr wrap="square">
            <a:spAutoFit/>
          </a:bodyPr>
          <a:lstStyle/>
          <a:p>
            <a:r>
              <a:rPr lang="zh-CN" altLang="en-US" sz="1400" dirty="0" smtClean="0"/>
              <a:t>*</a:t>
            </a:r>
            <a:r>
              <a:rPr lang="en-US" altLang="zh-CN" sz="1400" dirty="0" smtClean="0"/>
              <a:t>we </a:t>
            </a:r>
            <a:r>
              <a:rPr lang="en-US" altLang="zh-CN" sz="1400" dirty="0"/>
              <a:t>ignore compression and radix-64 conversion</a:t>
            </a:r>
            <a:endParaRPr lang="zh-CN" altLang="en-US" sz="1400" dirty="0"/>
          </a:p>
        </p:txBody>
      </p:sp>
      <p:pic>
        <p:nvPicPr>
          <p:cNvPr id="6" name="图片 5"/>
          <p:cNvPicPr>
            <a:picLocks noChangeAspect="1"/>
          </p:cNvPicPr>
          <p:nvPr/>
        </p:nvPicPr>
        <p:blipFill>
          <a:blip r:embed="rId2"/>
          <a:stretch>
            <a:fillRect/>
          </a:stretch>
        </p:blipFill>
        <p:spPr>
          <a:xfrm>
            <a:off x="1298305" y="1841200"/>
            <a:ext cx="6834163" cy="4939736"/>
          </a:xfrm>
          <a:prstGeom prst="rect">
            <a:avLst/>
          </a:prstGeom>
        </p:spPr>
      </p:pic>
    </p:spTree>
    <p:extLst>
      <p:ext uri="{BB962C8B-B14F-4D97-AF65-F5344CB8AC3E}">
        <p14:creationId xmlns:p14="http://schemas.microsoft.com/office/powerpoint/2010/main" val="3982982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Key revocation</a:t>
            </a:r>
            <a:endParaRPr lang="zh-CN" altLang="en-US" dirty="0"/>
          </a:p>
        </p:txBody>
      </p:sp>
      <p:sp>
        <p:nvSpPr>
          <p:cNvPr id="3" name="内容占位符 2"/>
          <p:cNvSpPr>
            <a:spLocks noGrp="1"/>
          </p:cNvSpPr>
          <p:nvPr>
            <p:ph idx="1"/>
          </p:nvPr>
        </p:nvSpPr>
        <p:spPr/>
        <p:txBody>
          <a:bodyPr/>
          <a:lstStyle/>
          <a:p>
            <a:r>
              <a:rPr lang="en-US" altLang="zh-CN" sz="2000" b="1" dirty="0"/>
              <a:t>Why key revocation</a:t>
            </a:r>
            <a:r>
              <a:rPr lang="en-US" altLang="zh-CN" sz="2000" dirty="0"/>
              <a:t>? </a:t>
            </a:r>
            <a:endParaRPr lang="en-US" altLang="zh-CN" sz="2000" dirty="0" smtClean="0"/>
          </a:p>
          <a:p>
            <a:r>
              <a:rPr lang="en-US" altLang="zh-CN" sz="2000" dirty="0" smtClean="0"/>
              <a:t>Because </a:t>
            </a:r>
            <a:r>
              <a:rPr lang="en-US" altLang="zh-CN" sz="2000" dirty="0"/>
              <a:t>compromise is suspected or a user wants to avoid the use of the same key for an extended period. </a:t>
            </a:r>
            <a:endParaRPr lang="en-US" altLang="zh-CN" sz="2000" dirty="0" smtClean="0"/>
          </a:p>
          <a:p>
            <a:r>
              <a:rPr lang="en-US" altLang="zh-CN" sz="2000" b="1" dirty="0" smtClean="0"/>
              <a:t>How </a:t>
            </a:r>
            <a:r>
              <a:rPr lang="en-US" altLang="zh-CN" sz="2000" b="1" dirty="0"/>
              <a:t>to do this</a:t>
            </a:r>
            <a:r>
              <a:rPr lang="en-US" altLang="zh-CN" sz="2000" dirty="0"/>
              <a:t>? </a:t>
            </a:r>
            <a:endParaRPr lang="en-US" altLang="zh-CN" sz="2000" dirty="0" smtClean="0"/>
          </a:p>
          <a:p>
            <a:r>
              <a:rPr lang="en-US" altLang="zh-CN" sz="2000" dirty="0" smtClean="0"/>
              <a:t>The </a:t>
            </a:r>
            <a:r>
              <a:rPr lang="en-US" altLang="zh-CN" sz="2000" dirty="0"/>
              <a:t>owner issues a key revocation certificate, signed by the owner. This certificate has the same form as a normal signature certificate, but includes an indicator that purpose of this certificate is to revoke the use of this public key. </a:t>
            </a:r>
            <a:endParaRPr lang="en-US" altLang="zh-CN" sz="2000" dirty="0" smtClean="0"/>
          </a:p>
          <a:p>
            <a:r>
              <a:rPr lang="en-US" altLang="zh-CN" sz="2000" b="1" dirty="0" smtClean="0"/>
              <a:t>Remark</a:t>
            </a:r>
            <a:r>
              <a:rPr lang="en-US" altLang="zh-CN" sz="2000" dirty="0"/>
              <a:t>: The corresponding private key must be used to sign a certificate that revokes a public key. </a:t>
            </a:r>
            <a:endParaRPr lang="en-US" altLang="zh-CN" sz="2000" dirty="0" smtClean="0"/>
          </a:p>
          <a:p>
            <a:r>
              <a:rPr lang="en-US" altLang="zh-CN" sz="2000" b="1" dirty="0" smtClean="0"/>
              <a:t>Comments</a:t>
            </a:r>
            <a:r>
              <a:rPr lang="en-US" altLang="zh-CN" sz="2000" dirty="0"/>
              <a:t>: An opponent who has compromised the private key of an owner can also issues such a certificate. However, this would deny the opponent as well as the legitimate owner the use of the public key.</a:t>
            </a:r>
            <a:endParaRPr lang="zh-CN" altLang="en-US" sz="1400" dirty="0"/>
          </a:p>
        </p:txBody>
      </p:sp>
    </p:spTree>
    <p:extLst>
      <p:ext uri="{BB962C8B-B14F-4D97-AF65-F5344CB8AC3E}">
        <p14:creationId xmlns:p14="http://schemas.microsoft.com/office/powerpoint/2010/main" val="3338275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Developing a System for Electronic Mail Security</a:t>
            </a:r>
            <a:endParaRPr lang="zh-CN" altLang="en-US" sz="2400" i="1" baseline="-25000" dirty="0">
              <a:effectLst/>
            </a:endParaRPr>
          </a:p>
        </p:txBody>
      </p:sp>
      <p:sp>
        <p:nvSpPr>
          <p:cNvPr id="3" name="内容占位符 2"/>
          <p:cNvSpPr>
            <a:spLocks noGrp="1"/>
          </p:cNvSpPr>
          <p:nvPr>
            <p:ph idx="1"/>
          </p:nvPr>
        </p:nvSpPr>
        <p:spPr/>
        <p:txBody>
          <a:bodyPr/>
          <a:lstStyle/>
          <a:p>
            <a:r>
              <a:rPr lang="en-US" altLang="zh-CN" sz="2000" dirty="0"/>
              <a:t>Having learned the basics of ciphers, digital signature, and authentication, you are asked to design a system to support the following for electronic email communication</a:t>
            </a:r>
            <a:r>
              <a:rPr lang="en-US" altLang="zh-CN" sz="2000" dirty="0" smtClean="0"/>
              <a:t>:</a:t>
            </a:r>
          </a:p>
          <a:p>
            <a:endParaRPr lang="en-US" altLang="zh-CN" sz="2000" dirty="0">
              <a:solidFill>
                <a:schemeClr val="tx2">
                  <a:satMod val="130000"/>
                </a:schemeClr>
              </a:solidFill>
            </a:endParaRPr>
          </a:p>
          <a:p>
            <a:pPr lvl="1"/>
            <a:r>
              <a:rPr lang="en-US" altLang="zh-CN" sz="1600" dirty="0"/>
              <a:t>confidentiality of message; </a:t>
            </a:r>
          </a:p>
          <a:p>
            <a:pPr lvl="1"/>
            <a:r>
              <a:rPr lang="en-US" altLang="zh-CN" sz="1600" dirty="0" smtClean="0"/>
              <a:t>nonrepudiation </a:t>
            </a:r>
            <a:r>
              <a:rPr lang="en-US" altLang="zh-CN" sz="1600" dirty="0"/>
              <a:t>of the sender; and </a:t>
            </a:r>
            <a:endParaRPr lang="en-US" altLang="zh-CN" sz="1600" dirty="0" smtClean="0"/>
          </a:p>
          <a:p>
            <a:pPr lvl="1"/>
            <a:r>
              <a:rPr lang="en-US" altLang="zh-CN" sz="1600" dirty="0" smtClean="0"/>
              <a:t>authentication </a:t>
            </a:r>
            <a:r>
              <a:rPr lang="en-US" altLang="zh-CN" sz="1600" dirty="0"/>
              <a:t>of message</a:t>
            </a:r>
            <a:r>
              <a:rPr lang="en-US" altLang="zh-CN" sz="1600" dirty="0" smtClean="0"/>
              <a:t>.</a:t>
            </a:r>
            <a:endParaRPr lang="en-US" altLang="zh-CN" sz="1600" dirty="0"/>
          </a:p>
          <a:p>
            <a:pPr lvl="1"/>
            <a:endParaRPr lang="en-US" altLang="zh-CN" sz="1600" dirty="0" smtClean="0">
              <a:solidFill>
                <a:schemeClr val="tx2">
                  <a:satMod val="130000"/>
                </a:schemeClr>
              </a:solidFill>
            </a:endParaRPr>
          </a:p>
          <a:p>
            <a:pPr lvl="1"/>
            <a:endParaRPr lang="en-US" altLang="zh-CN" sz="1600" dirty="0">
              <a:solidFill>
                <a:schemeClr val="tx2">
                  <a:satMod val="130000"/>
                </a:schemeClr>
              </a:solidFill>
            </a:endParaRPr>
          </a:p>
          <a:p>
            <a:r>
              <a:rPr lang="en-US" altLang="zh-CN" sz="2000" dirty="0"/>
              <a:t>Question: How do you design your system?</a:t>
            </a:r>
            <a:endParaRPr lang="en-US" altLang="zh-CN" sz="2000" dirty="0" smtClean="0">
              <a:solidFill>
                <a:schemeClr val="tx2">
                  <a:satMod val="130000"/>
                </a:schemeClr>
              </a:solidFill>
            </a:endParaRPr>
          </a:p>
        </p:txBody>
      </p:sp>
    </p:spTree>
    <p:extLst>
      <p:ext uri="{BB962C8B-B14F-4D97-AF65-F5344CB8AC3E}">
        <p14:creationId xmlns:p14="http://schemas.microsoft.com/office/powerpoint/2010/main" val="357799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2400" dirty="0">
                <a:latin typeface="Times New Roman" panose="02020603050405020304" pitchFamily="18" charset="0"/>
                <a:cs typeface="Times New Roman" panose="02020603050405020304" pitchFamily="18" charset="0"/>
              </a:rPr>
              <a:t>Developing a System for Electronic Mail Security</a:t>
            </a:r>
            <a:endParaRPr lang="zh-CN" altLang="en-US" sz="24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t>You need to carry out the following:</a:t>
            </a:r>
          </a:p>
          <a:p>
            <a:pPr lvl="1"/>
            <a:r>
              <a:rPr lang="en-US" altLang="zh-CN" sz="2000" dirty="0" smtClean="0"/>
              <a:t>Select </a:t>
            </a:r>
            <a:r>
              <a:rPr lang="en-US" altLang="zh-CN" sz="2000" dirty="0"/>
              <a:t>the best available cryptographic algorithms as building blocks; </a:t>
            </a:r>
          </a:p>
          <a:p>
            <a:pPr lvl="1"/>
            <a:r>
              <a:rPr lang="en-US" altLang="zh-CN" sz="2000" dirty="0" smtClean="0"/>
              <a:t>Integrate </a:t>
            </a:r>
            <a:r>
              <a:rPr lang="en-US" altLang="zh-CN" sz="2000" dirty="0"/>
              <a:t>these algorithms into a general-purpose application that is independent of operating system and processor and that is based on a small set of easy-to-use commands</a:t>
            </a:r>
            <a:r>
              <a:rPr lang="en-US" altLang="zh-CN" sz="2000" dirty="0" smtClean="0"/>
              <a:t>.</a:t>
            </a:r>
            <a:endParaRPr lang="en-US" altLang="zh-CN" sz="2000" dirty="0"/>
          </a:p>
          <a:p>
            <a:pPr lvl="1"/>
            <a:endParaRPr lang="en-US" altLang="zh-CN" sz="2000" dirty="0" smtClean="0">
              <a:solidFill>
                <a:schemeClr val="tx2">
                  <a:satMod val="130000"/>
                </a:schemeClr>
              </a:solidFill>
              <a:ea typeface="微软雅黑" pitchFamily="34" charset="-122"/>
            </a:endParaRPr>
          </a:p>
          <a:p>
            <a:r>
              <a:rPr lang="en-US" altLang="zh-CN" sz="2400" dirty="0"/>
              <a:t>This is how PGP and S/MIME were developed. </a:t>
            </a:r>
            <a:endParaRPr lang="en-US" altLang="zh-CN" sz="2400" dirty="0" smtClean="0"/>
          </a:p>
          <a:p>
            <a:pPr lvl="1"/>
            <a:r>
              <a:rPr lang="en-US" altLang="zh-CN" sz="2000" dirty="0" smtClean="0"/>
              <a:t>PGP</a:t>
            </a:r>
            <a:r>
              <a:rPr lang="en-US" altLang="zh-CN" sz="2000" dirty="0"/>
              <a:t>: Pretty Good Privacy </a:t>
            </a:r>
            <a:endParaRPr lang="en-US" altLang="zh-CN" sz="2000" dirty="0" smtClean="0"/>
          </a:p>
          <a:p>
            <a:pPr lvl="1"/>
            <a:r>
              <a:rPr lang="en-US" altLang="zh-CN" sz="2000" dirty="0" smtClean="0"/>
              <a:t>S/MIME</a:t>
            </a:r>
            <a:r>
              <a:rPr lang="en-US" altLang="zh-CN" sz="2000" dirty="0"/>
              <a:t>: Secure/Multipurpose Internet Mail Extension</a:t>
            </a:r>
            <a:endParaRPr lang="zh-CN" altLang="en-US" sz="2000" dirty="0">
              <a:solidFill>
                <a:schemeClr val="tx2">
                  <a:satMod val="130000"/>
                </a:schemeClr>
              </a:solidFill>
              <a:ea typeface="微软雅黑" pitchFamily="34" charset="-122"/>
            </a:endParaRPr>
          </a:p>
        </p:txBody>
      </p:sp>
    </p:spTree>
    <p:extLst>
      <p:ext uri="{BB962C8B-B14F-4D97-AF65-F5344CB8AC3E}">
        <p14:creationId xmlns:p14="http://schemas.microsoft.com/office/powerpoint/2010/main" val="3473070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836712"/>
            <a:ext cx="7210425" cy="1143000"/>
          </a:xfrm>
        </p:spPr>
        <p:txBody>
          <a:bodyPr>
            <a:normAutofit/>
          </a:bodyPr>
          <a:lstStyle/>
          <a:p>
            <a:r>
              <a:rPr lang="en-US" altLang="zh-CN" sz="2800" dirty="0"/>
              <a:t>PGP: Pretty Good Privacy</a:t>
            </a:r>
            <a:endParaRPr lang="zh-CN" altLang="en-US" sz="2800" dirty="0">
              <a:effectLst/>
            </a:endParaRPr>
          </a:p>
        </p:txBody>
      </p:sp>
      <p:sp>
        <p:nvSpPr>
          <p:cNvPr id="3" name="内容占位符 2"/>
          <p:cNvSpPr>
            <a:spLocks noGrp="1"/>
          </p:cNvSpPr>
          <p:nvPr>
            <p:ph idx="1"/>
          </p:nvPr>
        </p:nvSpPr>
        <p:spPr/>
        <p:txBody>
          <a:bodyPr/>
          <a:lstStyle/>
          <a:p>
            <a:r>
              <a:rPr lang="en-US" altLang="zh-CN" sz="2400" dirty="0" smtClean="0"/>
              <a:t>It </a:t>
            </a:r>
            <a:r>
              <a:rPr lang="en-US" altLang="zh-CN" sz="2400" dirty="0"/>
              <a:t>is a program for email communication security. </a:t>
            </a:r>
            <a:endParaRPr lang="en-US" altLang="zh-CN" sz="2400" dirty="0" smtClean="0"/>
          </a:p>
          <a:p>
            <a:r>
              <a:rPr lang="en-US" altLang="zh-CN" sz="2400" dirty="0" smtClean="0"/>
              <a:t>Phil </a:t>
            </a:r>
            <a:r>
              <a:rPr lang="en-US" altLang="zh-CN" sz="2400" dirty="0"/>
              <a:t>Zimmermann started writing PGP in the mid 1980s and finished the first version in 1991. </a:t>
            </a:r>
            <a:endParaRPr lang="en-US" altLang="zh-CN" sz="2400" dirty="0" smtClean="0"/>
          </a:p>
          <a:p>
            <a:r>
              <a:rPr lang="en-US" altLang="zh-CN" sz="2400" dirty="0" smtClean="0"/>
              <a:t>It </a:t>
            </a:r>
            <a:r>
              <a:rPr lang="en-US" altLang="zh-CN" sz="2400" dirty="0"/>
              <a:t>is available free worldwide in versions than runs on a variety of platforms, including DOS/Windows, UNIX, Macintosh, and many more. </a:t>
            </a:r>
            <a:endParaRPr lang="en-US" altLang="zh-CN" sz="2400" dirty="0" smtClean="0"/>
          </a:p>
          <a:p>
            <a:r>
              <a:rPr lang="en-US" altLang="zh-CN" sz="2400" dirty="0" smtClean="0"/>
              <a:t>It </a:t>
            </a:r>
            <a:r>
              <a:rPr lang="en-US" altLang="zh-CN" sz="2400" dirty="0"/>
              <a:t>is based on cryptographic algorithms that have survived extensive public review. </a:t>
            </a:r>
            <a:endParaRPr lang="en-US" altLang="zh-CN" sz="2400" dirty="0" smtClean="0"/>
          </a:p>
          <a:p>
            <a:r>
              <a:rPr lang="en-US" altLang="zh-CN" sz="2400" dirty="0" smtClean="0"/>
              <a:t>It </a:t>
            </a:r>
            <a:r>
              <a:rPr lang="en-US" altLang="zh-CN" sz="2400" dirty="0"/>
              <a:t>has a wide range of applicability: within corporations and for individuals within themselves.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32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A Summary of PGP Services</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smtClean="0"/>
              <a:t>Nonrepudiation </a:t>
            </a:r>
            <a:r>
              <a:rPr lang="en-US" altLang="zh-CN" sz="2000" dirty="0"/>
              <a:t>and authentication (Digital signature using DSS/SHA or RSA/SHA). </a:t>
            </a:r>
            <a:endParaRPr lang="en-US" altLang="zh-CN" sz="2000" dirty="0" smtClean="0"/>
          </a:p>
          <a:p>
            <a:r>
              <a:rPr lang="en-US" altLang="zh-CN" sz="2000" dirty="0" smtClean="0"/>
              <a:t>Message </a:t>
            </a:r>
            <a:r>
              <a:rPr lang="en-US" altLang="zh-CN" sz="2000" dirty="0"/>
              <a:t>confidentiality (encryption with CAST or IDEA or 3DES, and session key encryption with </a:t>
            </a:r>
            <a:r>
              <a:rPr lang="en-US" altLang="zh-CN" sz="2000" dirty="0" err="1"/>
              <a:t>ElGamal</a:t>
            </a:r>
            <a:r>
              <a:rPr lang="en-US" altLang="zh-CN" sz="2000" dirty="0"/>
              <a:t> or RSA). </a:t>
            </a:r>
            <a:endParaRPr lang="en-US" altLang="zh-CN" sz="2000" dirty="0" smtClean="0"/>
          </a:p>
          <a:p>
            <a:r>
              <a:rPr lang="en-US" altLang="zh-CN" sz="2000" dirty="0" smtClean="0"/>
              <a:t>Compression </a:t>
            </a:r>
            <a:r>
              <a:rPr lang="en-US" altLang="zh-CN" sz="2000" dirty="0"/>
              <a:t>(using ZIP) – A message may be compressed, for storage or transmission. </a:t>
            </a:r>
            <a:endParaRPr lang="en-US" altLang="zh-CN" sz="2000" dirty="0" smtClean="0"/>
          </a:p>
          <a:p>
            <a:r>
              <a:rPr lang="en-US" altLang="zh-CN" sz="2000" dirty="0" smtClean="0"/>
              <a:t>Email </a:t>
            </a:r>
            <a:r>
              <a:rPr lang="en-US" altLang="zh-CN" sz="2000" dirty="0"/>
              <a:t>compatibility (using radix-64 conversion): To provide transparency for email applications, an encrypted message may be converted to an ASCII string using radix-64 conversion. </a:t>
            </a:r>
            <a:endParaRPr lang="en-US" altLang="zh-CN" sz="2000" dirty="0" smtClean="0"/>
          </a:p>
          <a:p>
            <a:r>
              <a:rPr lang="en-US" altLang="zh-CN" sz="2000" dirty="0" smtClean="0"/>
              <a:t>Segmentation </a:t>
            </a:r>
            <a:r>
              <a:rPr lang="en-US" altLang="zh-CN" sz="2000" dirty="0"/>
              <a:t>– to accommodate maximum message size limitations, PGP performs segmentation and reassembly. </a:t>
            </a:r>
            <a:endParaRPr lang="en-US" altLang="zh-CN" sz="2800" dirty="0" smtClean="0"/>
          </a:p>
        </p:txBody>
      </p:sp>
    </p:spTree>
    <p:extLst>
      <p:ext uri="{BB962C8B-B14F-4D97-AF65-F5344CB8AC3E}">
        <p14:creationId xmlns:p14="http://schemas.microsoft.com/office/powerpoint/2010/main" val="1962417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Authentication, Confidentiality, Nonrepudiation in PGP</a:t>
            </a:r>
            <a:endParaRPr lang="zh-CN" altLang="en-US" sz="2800" dirty="0">
              <a:effectLst/>
              <a:latin typeface="Times New Roman" panose="02020603050405020304" pitchFamily="18" charset="0"/>
              <a:cs typeface="Times New Roman" panose="02020603050405020304" pitchFamily="18" charset="0"/>
            </a:endParaRPr>
          </a:p>
        </p:txBody>
      </p:sp>
      <p:pic>
        <p:nvPicPr>
          <p:cNvPr id="4" name="内容占位符 3"/>
          <p:cNvPicPr>
            <a:picLocks noGrp="1" noChangeAspect="1"/>
          </p:cNvPicPr>
          <p:nvPr>
            <p:ph idx="1"/>
          </p:nvPr>
        </p:nvPicPr>
        <p:blipFill>
          <a:blip r:embed="rId2"/>
          <a:stretch>
            <a:fillRect/>
          </a:stretch>
        </p:blipFill>
        <p:spPr>
          <a:xfrm>
            <a:off x="1185863" y="2276872"/>
            <a:ext cx="7273925" cy="2111212"/>
          </a:xfrm>
          <a:prstGeom prst="rect">
            <a:avLst/>
          </a:prstGeom>
        </p:spPr>
      </p:pic>
      <p:pic>
        <p:nvPicPr>
          <p:cNvPr id="5" name="图片 4"/>
          <p:cNvPicPr>
            <a:picLocks noChangeAspect="1"/>
          </p:cNvPicPr>
          <p:nvPr/>
        </p:nvPicPr>
        <p:blipFill rotWithShape="1">
          <a:blip r:embed="rId3"/>
          <a:srcRect r="2801"/>
          <a:stretch/>
        </p:blipFill>
        <p:spPr>
          <a:xfrm>
            <a:off x="1115616" y="4388084"/>
            <a:ext cx="5184576" cy="1343025"/>
          </a:xfrm>
          <a:prstGeom prst="rect">
            <a:avLst/>
          </a:prstGeom>
        </p:spPr>
      </p:pic>
    </p:spTree>
    <p:extLst>
      <p:ext uri="{BB962C8B-B14F-4D97-AF65-F5344CB8AC3E}">
        <p14:creationId xmlns:p14="http://schemas.microsoft.com/office/powerpoint/2010/main" val="405660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Authentication and </a:t>
            </a:r>
            <a:r>
              <a:rPr lang="en-US" altLang="zh-CN" sz="2800" dirty="0"/>
              <a:t>Nonrepudiation</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smtClean="0"/>
              <a:t>The </a:t>
            </a:r>
            <a:r>
              <a:rPr lang="en-US" altLang="zh-CN" sz="2000" dirty="0"/>
              <a:t>sender creates a message. </a:t>
            </a:r>
            <a:endParaRPr lang="en-US" altLang="zh-CN" sz="2000" dirty="0" smtClean="0"/>
          </a:p>
          <a:p>
            <a:r>
              <a:rPr lang="en-US" altLang="zh-CN" sz="2000" dirty="0" smtClean="0"/>
              <a:t>SHA-1 </a:t>
            </a:r>
            <a:r>
              <a:rPr lang="en-US" altLang="zh-CN" sz="2000" dirty="0"/>
              <a:t>is used to generate a 160-bit hash code of the message. </a:t>
            </a:r>
            <a:endParaRPr lang="en-US" altLang="zh-CN" sz="2000" dirty="0" smtClean="0"/>
          </a:p>
          <a:p>
            <a:r>
              <a:rPr lang="en-US" altLang="zh-CN" sz="2000" dirty="0" smtClean="0"/>
              <a:t>The </a:t>
            </a:r>
            <a:r>
              <a:rPr lang="en-US" altLang="zh-CN" sz="2000" dirty="0"/>
              <a:t>hash code is encrypted with RSA using the sender’s private key, and the result is prepended to the message. </a:t>
            </a:r>
            <a:endParaRPr lang="en-US" altLang="zh-CN" sz="2000" dirty="0" smtClean="0"/>
          </a:p>
          <a:p>
            <a:r>
              <a:rPr lang="en-US" altLang="zh-CN" sz="2000" dirty="0" smtClean="0"/>
              <a:t>The </a:t>
            </a:r>
            <a:r>
              <a:rPr lang="en-US" altLang="zh-CN" sz="2000" dirty="0"/>
              <a:t>receiver uses RSA with the sender’s public key to decrypt and recover the hash code. </a:t>
            </a:r>
            <a:endParaRPr lang="en-US" altLang="zh-CN" sz="2000" dirty="0" smtClean="0"/>
          </a:p>
          <a:p>
            <a:r>
              <a:rPr lang="en-US" altLang="zh-CN" sz="2000" dirty="0" smtClean="0"/>
              <a:t>The </a:t>
            </a:r>
            <a:r>
              <a:rPr lang="en-US" altLang="zh-CN" sz="2000" dirty="0"/>
              <a:t>receiver generates a new hash code for the message and compares it with the decrypted hash code. If the two match, the message is accepted as authentic.</a:t>
            </a:r>
            <a:endParaRPr lang="zh-CN" altLang="en-US" sz="20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725590" y="5079305"/>
            <a:ext cx="7734198" cy="1778695"/>
          </a:xfrm>
          <a:prstGeom prst="rect">
            <a:avLst/>
          </a:prstGeom>
        </p:spPr>
      </p:pic>
    </p:spTree>
    <p:extLst>
      <p:ext uri="{BB962C8B-B14F-4D97-AF65-F5344CB8AC3E}">
        <p14:creationId xmlns:p14="http://schemas.microsoft.com/office/powerpoint/2010/main" val="1432593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移动信息工程学院 ppt模板20130319">
  <a:themeElements>
    <a:clrScheme name="自定义 13">
      <a:dk1>
        <a:srgbClr val="2C2900"/>
      </a:dk1>
      <a:lt1>
        <a:srgbClr val="FFFFFF"/>
      </a:lt1>
      <a:dk2>
        <a:srgbClr val="2C2900"/>
      </a:dk2>
      <a:lt2>
        <a:srgbClr val="1C583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移动信息工程学院 ppt模板20130319</Template>
  <TotalTime>10069</TotalTime>
  <Words>2132</Words>
  <Application>Microsoft Office PowerPoint</Application>
  <PresentationFormat>全屏显示(4:3)</PresentationFormat>
  <Paragraphs>153</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移动信息工程学院 ppt模板20130319</vt:lpstr>
      <vt:lpstr>MIE-311 Mobile Network Security</vt:lpstr>
      <vt:lpstr>Lecture 5: Electronic Mail Security</vt:lpstr>
      <vt:lpstr>About Electronic Mail</vt:lpstr>
      <vt:lpstr>Developing a System for Electronic Mail Security</vt:lpstr>
      <vt:lpstr>Developing a System for Electronic Mail Security</vt:lpstr>
      <vt:lpstr>PGP: Pretty Good Privacy</vt:lpstr>
      <vt:lpstr>A Summary of PGP Services</vt:lpstr>
      <vt:lpstr>Authentication, Confidentiality, Nonrepudiation in PGP</vt:lpstr>
      <vt:lpstr>Authentication and Nonrepudiation</vt:lpstr>
      <vt:lpstr>Confidentiality</vt:lpstr>
      <vt:lpstr>Authentication with Confidentiality</vt:lpstr>
      <vt:lpstr>Compression</vt:lpstr>
      <vt:lpstr>Email Compatibility</vt:lpstr>
      <vt:lpstr>Segmentation and Reassembly</vt:lpstr>
      <vt:lpstr>Keys used in PGP</vt:lpstr>
      <vt:lpstr>Key Requirements in PGP</vt:lpstr>
      <vt:lpstr>Session Key Generation</vt:lpstr>
      <vt:lpstr>Key Identifiers (1)</vt:lpstr>
      <vt:lpstr>Key Identifiers (2)</vt:lpstr>
      <vt:lpstr>Key Identifiers (3)</vt:lpstr>
      <vt:lpstr>General Format PGP Message (from A to B)</vt:lpstr>
      <vt:lpstr>Format of Transmitted Messages in PGP</vt:lpstr>
      <vt:lpstr>Signature Component (2)</vt:lpstr>
      <vt:lpstr>Format of Transmitted Messages in PGP</vt:lpstr>
      <vt:lpstr>Key Rings</vt:lpstr>
      <vt:lpstr>Private Key Ring: 1-Row 1-Key Pair</vt:lpstr>
      <vt:lpstr>Private Key Ring</vt:lpstr>
      <vt:lpstr>Public Key Ring:</vt:lpstr>
      <vt:lpstr>PGP Message Generation</vt:lpstr>
      <vt:lpstr>PGP Message Generation</vt:lpstr>
      <vt:lpstr>Key revocation</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dc:creator>
  <cp:lastModifiedBy>DELL</cp:lastModifiedBy>
  <cp:revision>303</cp:revision>
  <cp:lastPrinted>2015-03-13T01:40:43Z</cp:lastPrinted>
  <dcterms:created xsi:type="dcterms:W3CDTF">2013-05-10T00:18:42Z</dcterms:created>
  <dcterms:modified xsi:type="dcterms:W3CDTF">2016-04-20T09:57:00Z</dcterms:modified>
</cp:coreProperties>
</file>