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80" r:id="rId3"/>
    <p:sldId id="292" r:id="rId4"/>
    <p:sldId id="311" r:id="rId5"/>
    <p:sldId id="281" r:id="rId6"/>
    <p:sldId id="312" r:id="rId7"/>
    <p:sldId id="313" r:id="rId8"/>
    <p:sldId id="401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59" r:id="rId17"/>
    <p:sldId id="360" r:id="rId18"/>
    <p:sldId id="361" r:id="rId19"/>
    <p:sldId id="402" r:id="rId20"/>
    <p:sldId id="362" r:id="rId21"/>
    <p:sldId id="363" r:id="rId22"/>
    <p:sldId id="403" r:id="rId23"/>
    <p:sldId id="404" r:id="rId24"/>
    <p:sldId id="414" r:id="rId25"/>
    <p:sldId id="405" r:id="rId26"/>
    <p:sldId id="406" r:id="rId27"/>
    <p:sldId id="415" r:id="rId28"/>
    <p:sldId id="416" r:id="rId29"/>
    <p:sldId id="417" r:id="rId30"/>
    <p:sldId id="418" r:id="rId31"/>
    <p:sldId id="407" r:id="rId32"/>
    <p:sldId id="408" r:id="rId33"/>
    <p:sldId id="419" r:id="rId34"/>
    <p:sldId id="420" r:id="rId35"/>
    <p:sldId id="421" r:id="rId36"/>
    <p:sldId id="422" r:id="rId37"/>
    <p:sldId id="409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A51"/>
    <a:srgbClr val="13551B"/>
    <a:srgbClr val="1D8129"/>
    <a:srgbClr val="78B832"/>
    <a:srgbClr val="2CAE2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5963" autoAdjust="0"/>
  </p:normalViewPr>
  <p:slideViewPr>
    <p:cSldViewPr>
      <p:cViewPr varScale="1">
        <p:scale>
          <a:sx n="100" d="100"/>
          <a:sy n="100" d="100"/>
        </p:scale>
        <p:origin x="546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1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75CF944-5A0A-4980-A738-44B5242F51F0}" type="datetimeFigureOut">
              <a:rPr lang="zh-CN" altLang="en-US"/>
              <a:pPr>
                <a:defRPr/>
              </a:pPr>
              <a:t>2016/4/19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4485DAB-55CB-4263-849F-5801EAE330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5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EBCB1-BC87-4663-8A33-2C0813580556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A4ACE-701F-4FE7-873E-658B89017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69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A4ACE-701F-4FE7-873E-658B890175D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67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 userDrawn="1"/>
        </p:nvSpPr>
        <p:spPr>
          <a:xfrm rot="2315675">
            <a:off x="53176" y="1234866"/>
            <a:ext cx="1062163" cy="1121191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rgbClr val="92D050"/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饼形 4"/>
          <p:cNvSpPr/>
          <p:nvPr userDrawn="1"/>
        </p:nvSpPr>
        <p:spPr>
          <a:xfrm>
            <a:off x="-936104" y="-888256"/>
            <a:ext cx="1835696" cy="1796976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lumMod val="50000"/>
              <a:lumOff val="50000"/>
              <a:alpha val="33000"/>
            </a:schemeClr>
          </a:solidFill>
          <a:ln w="3175" cap="rnd" cmpd="sng" algn="ctr">
            <a:solidFill>
              <a:srgbClr val="1D8129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椭圆 5"/>
          <p:cNvSpPr/>
          <p:nvPr userDrawn="1"/>
        </p:nvSpPr>
        <p:spPr>
          <a:xfrm>
            <a:off x="34925" y="0"/>
            <a:ext cx="1703388" cy="1700213"/>
          </a:xfrm>
          <a:prstGeom prst="ellipse">
            <a:avLst/>
          </a:prstGeom>
          <a:noFill/>
          <a:ln w="27305" cap="rnd" cmpd="sng" algn="ctr">
            <a:solidFill>
              <a:schemeClr val="bg2">
                <a:lumMod val="75000"/>
                <a:lumOff val="25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282825" y="0"/>
            <a:ext cx="62499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55650" y="0"/>
            <a:ext cx="7561263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图片 11" descr="中山先生.PNG"/>
          <p:cNvPicPr>
            <a:picLocks noChangeAspect="1"/>
          </p:cNvPicPr>
          <p:nvPr userDrawn="1"/>
        </p:nvPicPr>
        <p:blipFill>
          <a:blip r:embed="rId2" cstate="print">
            <a:lum contrast="40000"/>
          </a:blip>
          <a:stretch>
            <a:fillRect/>
          </a:stretch>
        </p:blipFill>
        <p:spPr>
          <a:xfrm>
            <a:off x="7559915" y="764704"/>
            <a:ext cx="972525" cy="360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4" descr="SMIE-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88913"/>
            <a:ext cx="2484438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标题 13"/>
          <p:cNvSpPr txBox="1">
            <a:spLocks/>
          </p:cNvSpPr>
          <p:nvPr userDrawn="1"/>
        </p:nvSpPr>
        <p:spPr>
          <a:xfrm>
            <a:off x="1187450" y="1341438"/>
            <a:ext cx="6335713" cy="1052512"/>
          </a:xfrm>
          <a:prstGeom prst="rect">
            <a:avLst/>
          </a:prstGeom>
        </p:spPr>
        <p:txBody>
          <a:bodyPr anchor="b">
            <a:normAutofit fontScale="92500"/>
          </a:bodyPr>
          <a:lstStyle>
            <a:lvl1pPr algn="l">
              <a:defRPr/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单击此处编辑母版标题样式</a:t>
            </a:r>
            <a:endParaRPr lang="en-US" sz="43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899592" y="1484784"/>
            <a:ext cx="144016" cy="137542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2000" cap="rnd" cmpd="sng" algn="ctr">
            <a:solidFill>
              <a:schemeClr val="bg2">
                <a:lumMod val="10000"/>
                <a:lumOff val="90000"/>
                <a:alpha val="60000"/>
              </a:schemeClr>
            </a:solidFill>
            <a:prstDash val="soli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矩形 16"/>
          <p:cNvSpPr/>
          <p:nvPr userDrawn="1"/>
        </p:nvSpPr>
        <p:spPr bwMode="invGray">
          <a:xfrm>
            <a:off x="467544" y="0"/>
            <a:ext cx="144016" cy="6858000"/>
          </a:xfrm>
          <a:prstGeom prst="rect">
            <a:avLst/>
          </a:prstGeom>
          <a:solidFill>
            <a:srgbClr val="287A5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3068960"/>
            <a:ext cx="5904656" cy="2069976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6" name="副标题 21"/>
          <p:cNvSpPr>
            <a:spLocks noGrp="1"/>
          </p:cNvSpPr>
          <p:nvPr>
            <p:ph type="subTitle" idx="13"/>
          </p:nvPr>
        </p:nvSpPr>
        <p:spPr>
          <a:xfrm>
            <a:off x="1763688" y="4725144"/>
            <a:ext cx="4536504" cy="103252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257442C-B3BD-45E5-8B10-DC49C2E84A50}" type="datetimeFigureOut">
              <a:rPr lang="zh-CN" altLang="en-US"/>
              <a:pPr>
                <a:defRPr/>
              </a:pPr>
              <a:t>2016/4/19</a:t>
            </a:fld>
            <a:endParaRPr lang="zh-CN" altLang="en-US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65BBC08-C513-434B-82E3-2A23CE7C09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0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2000" y="1412776"/>
            <a:ext cx="4026024" cy="3865984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流程图: 过程 5"/>
          <p:cNvSpPr/>
          <p:nvPr/>
        </p:nvSpPr>
        <p:spPr>
          <a:xfrm rot="19468671">
            <a:off x="319088" y="1171575"/>
            <a:ext cx="685800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流程图: 过程 6"/>
          <p:cNvSpPr/>
          <p:nvPr/>
        </p:nvSpPr>
        <p:spPr>
          <a:xfrm rot="2103354" flipH="1">
            <a:off x="4572000" y="118427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496" y="116632"/>
            <a:ext cx="2592000" cy="9838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104" y="1591816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99592" y="1628800"/>
            <a:ext cx="3744416" cy="2866459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9592" y="4725144"/>
            <a:ext cx="3744416" cy="477416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6C49751-D2E6-48AF-B200-A9F5C67C09D2}" type="datetimeFigureOut">
              <a:rPr lang="zh-CN" altLang="en-US"/>
              <a:pPr>
                <a:defRPr/>
              </a:pPr>
              <a:t>2016/4/19</a:t>
            </a:fld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C6A5C-D56D-4D74-815F-6215DB21D1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00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E5A22-5805-4186-9F9A-49F673FC4DB9}" type="datetimeFigureOut">
              <a:rPr lang="zh-CN" altLang="en-US"/>
              <a:pPr>
                <a:defRPr/>
              </a:pPr>
              <a:t>2016/4/19</a:t>
            </a:fld>
            <a:endParaRPr lang="zh-CN" altLang="en-US" dirty="0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38747-85E5-4642-B8EC-A9E49FB7BCF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072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653E1-3B7A-49FB-AD11-2DF1F76591CC}" type="datetimeFigureOut">
              <a:rPr lang="zh-CN" altLang="en-US"/>
              <a:pPr>
                <a:defRPr/>
              </a:pPr>
              <a:t>2016/4/19</a:t>
            </a:fld>
            <a:endParaRPr lang="zh-CN" altLang="en-US" dirty="0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B8A0F-D241-4384-ACAB-C387C20840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575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80FA3-E041-4D49-98E7-80037F869A7F}" type="datetimeFigureOut">
              <a:rPr lang="zh-CN" altLang="en-US"/>
              <a:pPr>
                <a:defRPr/>
              </a:pPr>
              <a:t>2016/4/19</a:t>
            </a:fld>
            <a:endParaRPr lang="zh-CN" altLang="en-US" dirty="0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84DF9-30F1-4D14-9F57-2FC9ABF30B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763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中大珠海校区教学楼_副本.png"/>
          <p:cNvPicPr>
            <a:picLocks noChangeAspect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683568" y="5949280"/>
            <a:ext cx="7920880" cy="10081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66408" y="1508720"/>
            <a:ext cx="7498080" cy="480060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E93FE-7A73-4C9C-9F49-9A18BC446901}" type="datetimeFigureOut">
              <a:rPr lang="zh-CN" altLang="en-US"/>
              <a:pPr>
                <a:defRPr/>
              </a:pPr>
              <a:t>2016/4/19</a:t>
            </a:fld>
            <a:endParaRPr lang="zh-CN" altLang="en-US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BE249-4D7E-4684-A055-872EA284AE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75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6">
                <a:lumMod val="40000"/>
                <a:lumOff val="6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图片 1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5765761"/>
            <a:ext cx="7632848" cy="9756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A4FEFC-EBE4-42D1-B5E4-24813909F82B}" type="datetimeFigureOut">
              <a:rPr lang="zh-CN" altLang="en-US"/>
              <a:pPr>
                <a:defRPr/>
              </a:pPr>
              <a:t>2016/4/19</a:t>
            </a:fld>
            <a:endParaRPr lang="zh-CN" altLang="en-US"/>
          </a:p>
        </p:txBody>
      </p:sp>
      <p:sp>
        <p:nvSpPr>
          <p:cNvPr id="7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951B5F-C660-4EC6-A289-238780674C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54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6">
                <a:lumMod val="40000"/>
                <a:lumOff val="6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图片 1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5733256"/>
            <a:ext cx="7632848" cy="10081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2D7B089-7751-4169-93D7-54B7645A3B39}" type="datetimeFigureOut">
              <a:rPr lang="zh-CN" altLang="en-US"/>
              <a:pPr>
                <a:defRPr/>
              </a:pPr>
              <a:t>2016/4/19</a:t>
            </a:fld>
            <a:endParaRPr lang="zh-CN" altLang="en-US"/>
          </a:p>
        </p:txBody>
      </p:sp>
      <p:sp>
        <p:nvSpPr>
          <p:cNvPr id="7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9B9F4-A36D-4C42-8EF4-1642E07045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12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extLst/>
          </a:lstStyle>
          <a:p>
            <a:r>
              <a:rPr lang="zh-CN" altLang="en-US" dirty="0" smtClean="0"/>
              <a:t>单击此处编辑母版标题样式</a:t>
            </a:r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extLst/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E7FA5-934D-45A0-9E02-06867AC70C79}" type="datetimeFigureOut">
              <a:rPr lang="zh-CN" altLang="en-US"/>
              <a:pPr>
                <a:defRPr/>
              </a:pPr>
              <a:t>2016/4/19</a:t>
            </a:fld>
            <a:endParaRPr lang="zh-CN" altLang="en-US" dirty="0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BC872-1287-43CE-81F9-EB822AA840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63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C935A-053A-4B09-875D-8B0E76876B34}" type="datetimeFigureOut">
              <a:rPr lang="zh-CN" altLang="en-US"/>
              <a:pPr>
                <a:defRPr/>
              </a:pPr>
              <a:t>2016/4/19</a:t>
            </a:fld>
            <a:endParaRPr lang="zh-CN" altLang="en-US" dirty="0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18AD7-E313-4414-80D6-9FB6E8AB52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496" y="116632"/>
            <a:ext cx="2592000" cy="9838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32736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16016" y="1132736"/>
            <a:ext cx="4032448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844824"/>
            <a:ext cx="4023360" cy="3239312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6016" y="1844824"/>
            <a:ext cx="4023360" cy="3250704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1100F4-7B9D-4B26-B9DD-64DD7C7AF909}" type="datetimeFigureOut">
              <a:rPr lang="zh-CN" altLang="en-US"/>
              <a:pPr>
                <a:defRPr/>
              </a:pPr>
              <a:t>2016/4/19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358A6-C6A2-44E7-8023-8192C0650D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19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1484784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副标题 21"/>
          <p:cNvSpPr>
            <a:spLocks noGrp="1"/>
          </p:cNvSpPr>
          <p:nvPr>
            <p:ph type="subTitle" idx="1"/>
          </p:nvPr>
        </p:nvSpPr>
        <p:spPr>
          <a:xfrm>
            <a:off x="2483768" y="3212976"/>
            <a:ext cx="6372200" cy="1656184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58329-8A30-4B75-969A-3BE2CD69BA35}" type="datetimeFigureOut">
              <a:rPr lang="zh-CN" altLang="en-US"/>
              <a:pPr>
                <a:defRPr/>
              </a:pPr>
              <a:t>2016/4/19</a:t>
            </a:fld>
            <a:endParaRPr lang="zh-CN" altLang="en-US" dirty="0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8B4B5-1042-4146-9656-4675871C13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92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 userDrawn="1"/>
        </p:nvPicPr>
        <p:blipFill>
          <a:blip r:embed="rId2" cstate="print"/>
          <a:srcRect r="10059"/>
          <a:stretch>
            <a:fillRect/>
          </a:stretch>
        </p:blipFill>
        <p:spPr bwMode="auto">
          <a:xfrm>
            <a:off x="899592" y="4869160"/>
            <a:ext cx="3888432" cy="1656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1484784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副标题 21"/>
          <p:cNvSpPr>
            <a:spLocks noGrp="1"/>
          </p:cNvSpPr>
          <p:nvPr>
            <p:ph type="subTitle" idx="1"/>
          </p:nvPr>
        </p:nvSpPr>
        <p:spPr>
          <a:xfrm>
            <a:off x="2483768" y="3212976"/>
            <a:ext cx="6372200" cy="1656184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FDBA76-FCDD-47B0-A38D-E9F29246B4BF}" type="datetimeFigureOut">
              <a:rPr lang="zh-CN" altLang="en-US"/>
              <a:pPr>
                <a:defRPr/>
              </a:pPr>
              <a:t>2016/4/19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CF492-7E2E-4B7A-9FDC-42BFEABD19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88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496" y="116632"/>
            <a:ext cx="2592000" cy="9838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5D2DBF-D006-420A-8EB9-6B3145E6EDE5}" type="datetimeFigureOut">
              <a:rPr lang="zh-CN" altLang="en-US"/>
              <a:pPr>
                <a:defRPr/>
              </a:pPr>
              <a:t>2016/4/19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1663E-8ED5-4E9F-8D63-91CAA6D78E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6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同心圆 10"/>
          <p:cNvSpPr/>
          <p:nvPr/>
        </p:nvSpPr>
        <p:spPr>
          <a:xfrm rot="2315675">
            <a:off x="35773" y="1333591"/>
            <a:ext cx="1062163" cy="1121191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rgbClr val="92D050"/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饼形 6"/>
          <p:cNvSpPr/>
          <p:nvPr/>
        </p:nvSpPr>
        <p:spPr>
          <a:xfrm>
            <a:off x="-879372" y="-930145"/>
            <a:ext cx="1758743" cy="186029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lumMod val="50000"/>
              <a:lumOff val="50000"/>
              <a:alpha val="33000"/>
            </a:schemeClr>
          </a:solidFill>
          <a:ln w="3175" cap="rnd" cmpd="sng" algn="ctr">
            <a:solidFill>
              <a:srgbClr val="1D8129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-11113" y="25400"/>
            <a:ext cx="1703388" cy="1747838"/>
          </a:xfrm>
          <a:prstGeom prst="ellipse">
            <a:avLst/>
          </a:prstGeom>
          <a:noFill/>
          <a:ln w="27305" cap="rnd" cmpd="sng" algn="ctr">
            <a:solidFill>
              <a:schemeClr val="bg2">
                <a:lumMod val="75000"/>
                <a:lumOff val="25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755650" y="0"/>
            <a:ext cx="7777163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249363" y="846138"/>
            <a:ext cx="7210425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33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1258888" y="1868488"/>
            <a:ext cx="7273925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6CE3988C-3E27-4BD5-9B99-9B3B3C113861}" type="datetimeFigureOut">
              <a:rPr lang="zh-CN" altLang="en-US"/>
              <a:pPr>
                <a:defRPr/>
              </a:pPr>
              <a:t>2016/4/19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5526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</a:lstStyle>
          <a:p>
            <a:fld id="{FF296CA9-E9CD-4711-98C6-6889CB95D897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467544" y="0"/>
            <a:ext cx="144016" cy="6858000"/>
          </a:xfrm>
          <a:prstGeom prst="rect">
            <a:avLst/>
          </a:prstGeom>
          <a:solidFill>
            <a:srgbClr val="287A5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椭圆 12"/>
          <p:cNvSpPr/>
          <p:nvPr/>
        </p:nvSpPr>
        <p:spPr>
          <a:xfrm>
            <a:off x="683568" y="1556792"/>
            <a:ext cx="144016" cy="137542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2000" cap="rnd" cmpd="sng" algn="ctr">
            <a:solidFill>
              <a:schemeClr val="bg2">
                <a:lumMod val="10000"/>
                <a:lumOff val="90000"/>
                <a:alpha val="60000"/>
              </a:schemeClr>
            </a:solidFill>
            <a:prstDash val="soli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58" r:id="rId4"/>
    <p:sldLayoutId id="2147484059" r:id="rId5"/>
    <p:sldLayoutId id="2147484067" r:id="rId6"/>
    <p:sldLayoutId id="2147484060" r:id="rId7"/>
    <p:sldLayoutId id="2147484068" r:id="rId8"/>
    <p:sldLayoutId id="2147484069" r:id="rId9"/>
    <p:sldLayoutId id="2147484070" r:id="rId10"/>
    <p:sldLayoutId id="2147484061" r:id="rId11"/>
    <p:sldLayoutId id="2147484062" r:id="rId12"/>
    <p:sldLayoutId id="2147484063" r:id="rId13"/>
    <p:sldLayoutId id="2147484071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323232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323232"/>
          </a:solidFill>
          <a:latin typeface="Franklin Gothic Medium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323232"/>
          </a:solidFill>
          <a:latin typeface="Franklin Gothic Medium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323232"/>
          </a:solidFill>
          <a:latin typeface="Franklin Gothic Medium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323232"/>
          </a:solidFill>
          <a:latin typeface="Franklin Gothic Medium" pitchFamily="34" charset="0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323232"/>
          </a:solidFill>
          <a:latin typeface="Franklin Gothic Medium" pitchFamily="34" charset="0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323232"/>
          </a:solidFill>
          <a:latin typeface="Franklin Gothic Medium" pitchFamily="34" charset="0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323232"/>
          </a:solidFill>
          <a:latin typeface="Franklin Gothic Medium" pitchFamily="34" charset="0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323232"/>
          </a:solidFill>
          <a:latin typeface="Franklin Gothic Medium" pitchFamily="34" charset="0"/>
          <a:ea typeface="微软雅黑" pitchFamily="34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1B587C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4E854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5616" y="1700808"/>
            <a:ext cx="7405688" cy="1473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5300" dirty="0" smtClean="0">
                <a:solidFill>
                  <a:schemeClr val="tx2">
                    <a:satMod val="13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MIE-311</a:t>
            </a:r>
            <a:br>
              <a:rPr lang="en-US" altLang="zh-CN" sz="5300" dirty="0" smtClean="0">
                <a:solidFill>
                  <a:schemeClr val="tx2">
                    <a:satMod val="13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</a:br>
            <a:r>
              <a:rPr lang="en-US" altLang="zh-CN" sz="5300" dirty="0" smtClean="0">
                <a:solidFill>
                  <a:schemeClr val="tx2">
                    <a:satMod val="13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Mobile Network Security</a:t>
            </a:r>
            <a:endParaRPr lang="zh-CN" altLang="en-US" dirty="0">
              <a:solidFill>
                <a:schemeClr val="tx2">
                  <a:satMod val="13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64089" y="4941168"/>
            <a:ext cx="3157216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1800" dirty="0" err="1" smtClean="0"/>
              <a:t>Zhe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XuanYuan</a:t>
            </a:r>
            <a:r>
              <a:rPr lang="en-US" altLang="zh-CN" sz="1800" dirty="0" smtClean="0"/>
              <a:t> (</a:t>
            </a:r>
            <a:r>
              <a:rPr lang="zh-CN" altLang="en-US" sz="1800" dirty="0" smtClean="0"/>
              <a:t>轩辕哲</a:t>
            </a:r>
            <a:r>
              <a:rPr lang="en-US" altLang="zh-CN" sz="1800" dirty="0" smtClean="0"/>
              <a:t>) 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1800" dirty="0" smtClean="0"/>
              <a:t>xuanyuanz@mail.sysu.edu.cn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916" y="548680"/>
            <a:ext cx="7210425" cy="1143000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SSL Connection and Session</a:t>
            </a:r>
            <a:endParaRPr lang="zh-CN" alt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043608" y="1988840"/>
            <a:ext cx="3312368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587C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54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Connection: </a:t>
            </a:r>
            <a:endParaRPr lang="en-US" altLang="zh-CN" sz="2800" dirty="0" smtClean="0"/>
          </a:p>
          <a:p>
            <a:pPr marL="560388" lvl="1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 </a:t>
            </a:r>
            <a:r>
              <a:rPr lang="en-US" altLang="zh-CN" sz="2000" dirty="0"/>
              <a:t>transport (in the OSI layering model definition) that provides a suitable service. </a:t>
            </a:r>
            <a:endParaRPr lang="en-US" altLang="zh-CN" sz="2000" dirty="0" smtClean="0"/>
          </a:p>
          <a:p>
            <a:pPr marL="560388" lvl="1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For </a:t>
            </a:r>
            <a:r>
              <a:rPr lang="en-US" altLang="zh-CN" sz="2000" dirty="0"/>
              <a:t>SSL, such connections are </a:t>
            </a:r>
            <a:r>
              <a:rPr lang="en-US" altLang="zh-CN" sz="2000" dirty="0" smtClean="0"/>
              <a:t>peer-to-peer </a:t>
            </a:r>
            <a:r>
              <a:rPr lang="en-US" altLang="zh-CN" sz="2000" dirty="0"/>
              <a:t>relationships. </a:t>
            </a:r>
            <a:endParaRPr lang="en-US" altLang="zh-CN" sz="2000" dirty="0" smtClean="0"/>
          </a:p>
          <a:p>
            <a:pPr marL="560388" lvl="1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Every </a:t>
            </a:r>
            <a:r>
              <a:rPr lang="en-US" altLang="zh-CN" sz="2000" dirty="0"/>
              <a:t>connection is associated with one “session”. </a:t>
            </a:r>
            <a:endParaRPr lang="zh-CN" altLang="en-US" sz="20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683441" y="1916832"/>
            <a:ext cx="3312368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587C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54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Session: </a:t>
            </a:r>
            <a:endParaRPr lang="en-US" altLang="zh-CN" sz="2800" dirty="0" smtClean="0"/>
          </a:p>
          <a:p>
            <a:pPr marL="560388" lvl="1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An </a:t>
            </a:r>
            <a:r>
              <a:rPr lang="en-US" altLang="zh-CN" sz="2000" dirty="0"/>
              <a:t>association between a client and a server. </a:t>
            </a:r>
            <a:endParaRPr lang="en-US" altLang="zh-CN" sz="2000" dirty="0" smtClean="0"/>
          </a:p>
          <a:p>
            <a:pPr marL="560388" lvl="1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Created by handshake protocol</a:t>
            </a:r>
          </a:p>
          <a:p>
            <a:pPr marL="560388" lvl="1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Defines </a:t>
            </a:r>
            <a:r>
              <a:rPr lang="en-US" altLang="zh-CN" sz="2000" dirty="0"/>
              <a:t>a set of cryptographic parameters, which can be shared among multiple connections. </a:t>
            </a:r>
            <a:endParaRPr lang="en-US" altLang="zh-CN" sz="2000" dirty="0" smtClean="0"/>
          </a:p>
          <a:p>
            <a:pPr marL="560388" lvl="1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Is </a:t>
            </a:r>
            <a:r>
              <a:rPr lang="en-US" altLang="zh-CN" sz="2000" dirty="0"/>
              <a:t>used to avoid the expensive negotiation of new security parameters for each connection.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136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SSL State Information</a:t>
            </a:r>
            <a:endParaRPr lang="zh-CN" altLang="en-US" sz="32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SSL session is stateful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SSL </a:t>
            </a:r>
            <a:r>
              <a:rPr lang="en-US" altLang="zh-CN" dirty="0"/>
              <a:t>protocol must initialize and maintain session state information on either side of the session </a:t>
            </a:r>
            <a:endParaRPr lang="en-US" altLang="zh-CN" dirty="0" smtClean="0"/>
          </a:p>
          <a:p>
            <a:r>
              <a:rPr lang="en-US" altLang="zh-CN" dirty="0" smtClean="0"/>
              <a:t>SSL </a:t>
            </a:r>
            <a:r>
              <a:rPr lang="en-US" altLang="zh-CN" dirty="0"/>
              <a:t>session can be used for a number of connections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connection </a:t>
            </a:r>
            <a:r>
              <a:rPr lang="en-US" altLang="zh-CN" dirty="0"/>
              <a:t>state information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03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SSL </a:t>
            </a:r>
            <a:r>
              <a:rPr lang="en-US" altLang="zh-CN" sz="3200" dirty="0"/>
              <a:t>Session State Information </a:t>
            </a:r>
            <a:r>
              <a:rPr lang="en-US" altLang="zh-CN" sz="3200" dirty="0" smtClean="0"/>
              <a:t>Element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/>
              <a:t>Session ID</a:t>
            </a:r>
            <a:r>
              <a:rPr lang="en-US" altLang="zh-CN" sz="2400" dirty="0"/>
              <a:t>: An arbitrary byte sequence chosen by the server to identify an active or </a:t>
            </a:r>
            <a:r>
              <a:rPr lang="en-US" altLang="zh-CN" sz="2400" dirty="0" err="1"/>
              <a:t>resumable</a:t>
            </a:r>
            <a:r>
              <a:rPr lang="en-US" altLang="zh-CN" sz="2400" dirty="0"/>
              <a:t> session state. </a:t>
            </a:r>
          </a:p>
          <a:p>
            <a:r>
              <a:rPr lang="en-US" altLang="zh-CN" sz="2400" b="1" dirty="0" smtClean="0"/>
              <a:t>Peer </a:t>
            </a:r>
            <a:r>
              <a:rPr lang="en-US" altLang="zh-CN" sz="2400" b="1" dirty="0"/>
              <a:t>certificate</a:t>
            </a:r>
            <a:r>
              <a:rPr lang="en-US" altLang="zh-CN" sz="2400" dirty="0"/>
              <a:t>: X509.v3 certificate of the peer </a:t>
            </a:r>
          </a:p>
          <a:p>
            <a:r>
              <a:rPr lang="en-US" altLang="zh-CN" sz="2400" b="1" dirty="0" smtClean="0"/>
              <a:t>Compression </a:t>
            </a:r>
            <a:r>
              <a:rPr lang="en-US" altLang="zh-CN" sz="2400" b="1" dirty="0"/>
              <a:t>method</a:t>
            </a:r>
            <a:r>
              <a:rPr lang="en-US" altLang="zh-CN" sz="2400" dirty="0"/>
              <a:t>: algorithm to compress data before encryption </a:t>
            </a:r>
            <a:endParaRPr lang="en-US" altLang="zh-CN" sz="2400" dirty="0" smtClean="0"/>
          </a:p>
          <a:p>
            <a:r>
              <a:rPr lang="en-US" altLang="zh-CN" sz="2400" b="1" dirty="0" smtClean="0"/>
              <a:t>Cipher </a:t>
            </a:r>
            <a:r>
              <a:rPr lang="en-US" altLang="zh-CN" sz="2400" b="1" dirty="0"/>
              <a:t>spec</a:t>
            </a:r>
            <a:r>
              <a:rPr lang="en-US" altLang="zh-CN" sz="2400" dirty="0"/>
              <a:t>: specification of data encryption and Message Authentication Code (MAC) algorithms </a:t>
            </a:r>
          </a:p>
          <a:p>
            <a:r>
              <a:rPr lang="en-US" altLang="zh-CN" sz="2400" b="1" dirty="0" smtClean="0"/>
              <a:t>Master </a:t>
            </a:r>
            <a:r>
              <a:rPr lang="en-US" altLang="zh-CN" sz="2400" b="1" dirty="0"/>
              <a:t>secret</a:t>
            </a:r>
            <a:r>
              <a:rPr lang="en-US" altLang="zh-CN" sz="2400" dirty="0"/>
              <a:t>: 48-byte secret shared between client and server </a:t>
            </a:r>
          </a:p>
          <a:p>
            <a:r>
              <a:rPr lang="en-US" altLang="zh-CN" sz="2400" b="1" dirty="0" smtClean="0"/>
              <a:t>Is </a:t>
            </a:r>
            <a:r>
              <a:rPr lang="en-US" altLang="zh-CN" sz="2400" b="1" dirty="0" err="1"/>
              <a:t>resumable</a:t>
            </a:r>
            <a:r>
              <a:rPr lang="en-US" altLang="zh-CN" sz="2400" dirty="0"/>
              <a:t>: flag that indicates whether the session can be used to initiate new connections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8969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on SSL Session State</a:t>
            </a:r>
            <a:endParaRPr lang="zh-CN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A </a:t>
            </a:r>
            <a:r>
              <a:rPr lang="en-US" altLang="zh-CN" sz="2800" dirty="0"/>
              <a:t>previous session may be resumed (use Session ID and its session cache) 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A </a:t>
            </a:r>
            <a:r>
              <a:rPr lang="en-US" altLang="zh-CN" sz="2800" dirty="0"/>
              <a:t>new session may be negotiated (use Session ID and the Handshake Protocol)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8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SSL Connection State Information Elements</a:t>
            </a:r>
            <a:endParaRPr lang="zh-CN" altLang="en-US" sz="28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8888" y="1751856"/>
            <a:ext cx="7273925" cy="4989512"/>
          </a:xfrm>
        </p:spPr>
        <p:txBody>
          <a:bodyPr/>
          <a:lstStyle/>
          <a:p>
            <a:r>
              <a:rPr lang="en-US" altLang="zh-CN" sz="2000" b="1" dirty="0"/>
              <a:t>Server and client random</a:t>
            </a:r>
            <a:r>
              <a:rPr lang="en-US" altLang="zh-CN" sz="2000" dirty="0"/>
              <a:t>: byte sequences that are chosen by server and client for each connection (in order to make cryptanalysis harder). </a:t>
            </a:r>
          </a:p>
          <a:p>
            <a:r>
              <a:rPr lang="en-US" altLang="zh-CN" sz="2000" b="1" dirty="0" smtClean="0"/>
              <a:t>Server </a:t>
            </a:r>
            <a:r>
              <a:rPr lang="en-US" altLang="zh-CN" sz="2000" b="1" dirty="0"/>
              <a:t>write MAC secret</a:t>
            </a:r>
            <a:r>
              <a:rPr lang="en-US" altLang="zh-CN" sz="2000" dirty="0"/>
              <a:t>: secret used for MAC on data written by server </a:t>
            </a:r>
            <a:endParaRPr lang="en-US" altLang="zh-CN" sz="2000" dirty="0" smtClean="0"/>
          </a:p>
          <a:p>
            <a:r>
              <a:rPr lang="en-US" altLang="zh-CN" sz="2000" b="1" dirty="0" smtClean="0"/>
              <a:t>Client </a:t>
            </a:r>
            <a:r>
              <a:rPr lang="en-US" altLang="zh-CN" sz="2000" b="1" dirty="0"/>
              <a:t>write MAC secret</a:t>
            </a:r>
            <a:r>
              <a:rPr lang="en-US" altLang="zh-CN" sz="2000" dirty="0"/>
              <a:t>: secret used for MAC on data written by client </a:t>
            </a:r>
            <a:endParaRPr lang="en-US" altLang="zh-CN" sz="2000" dirty="0" smtClean="0"/>
          </a:p>
          <a:p>
            <a:r>
              <a:rPr lang="en-US" altLang="zh-CN" sz="2000" b="1" dirty="0" smtClean="0"/>
              <a:t>Server </a:t>
            </a:r>
            <a:r>
              <a:rPr lang="en-US" altLang="zh-CN" sz="2000" b="1" dirty="0"/>
              <a:t>write key</a:t>
            </a:r>
            <a:r>
              <a:rPr lang="en-US" altLang="zh-CN" sz="2000" dirty="0"/>
              <a:t>: key used for data encryption by server and decryption by client </a:t>
            </a:r>
            <a:endParaRPr lang="en-US" altLang="zh-CN" sz="2000" dirty="0" smtClean="0"/>
          </a:p>
          <a:p>
            <a:r>
              <a:rPr lang="en-US" altLang="zh-CN" sz="2000" b="1" dirty="0" smtClean="0"/>
              <a:t>Client </a:t>
            </a:r>
            <a:r>
              <a:rPr lang="en-US" altLang="zh-CN" sz="2000" b="1" dirty="0"/>
              <a:t>write key</a:t>
            </a:r>
            <a:r>
              <a:rPr lang="en-US" altLang="zh-CN" sz="2000" dirty="0"/>
              <a:t>: key used for encryption by client and decryption by server </a:t>
            </a:r>
            <a:endParaRPr lang="en-US" altLang="zh-CN" sz="2000" dirty="0" smtClean="0"/>
          </a:p>
          <a:p>
            <a:r>
              <a:rPr lang="en-US" altLang="zh-CN" sz="2000" b="1" dirty="0" smtClean="0"/>
              <a:t>Initialization </a:t>
            </a:r>
            <a:r>
              <a:rPr lang="en-US" altLang="zh-CN" sz="2000" b="1" dirty="0"/>
              <a:t>vector</a:t>
            </a:r>
            <a:r>
              <a:rPr lang="en-US" altLang="zh-CN" sz="2000" dirty="0"/>
              <a:t>: for CBC block ciphers </a:t>
            </a:r>
            <a:endParaRPr lang="en-US" altLang="zh-CN" sz="2000" dirty="0" smtClean="0"/>
          </a:p>
          <a:p>
            <a:r>
              <a:rPr lang="en-US" altLang="zh-CN" sz="2000" b="1" dirty="0" smtClean="0"/>
              <a:t>Sequence </a:t>
            </a:r>
            <a:r>
              <a:rPr lang="en-US" altLang="zh-CN" sz="2000" b="1" dirty="0"/>
              <a:t>number</a:t>
            </a:r>
            <a:r>
              <a:rPr lang="en-US" altLang="zh-CN" sz="2000" dirty="0"/>
              <a:t>: for both transmitted and received messages for each connection, maintained by each party. (Anti-replay purpose)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54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Session &amp; Connection State: Pictorial Description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49" y="2060848"/>
            <a:ext cx="7614939" cy="400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Current and Pending State</a:t>
            </a:r>
            <a:endParaRPr lang="zh-CN" alt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 smtClean="0"/>
          </a:p>
          <a:p>
            <a:r>
              <a:rPr lang="en-US" altLang="zh-CN" sz="2000" b="1" dirty="0" smtClean="0"/>
              <a:t>Current </a:t>
            </a:r>
            <a:r>
              <a:rPr lang="en-US" altLang="zh-CN" sz="2000" b="1" dirty="0"/>
              <a:t>state</a:t>
            </a:r>
            <a:r>
              <a:rPr lang="en-US" altLang="zh-CN" sz="2000" dirty="0"/>
              <a:t>: There is a current operating state for both read and write (i.e., receive and send). </a:t>
            </a:r>
          </a:p>
          <a:p>
            <a:endParaRPr lang="en-US" altLang="zh-CN" sz="2000" dirty="0" smtClean="0"/>
          </a:p>
          <a:p>
            <a:r>
              <a:rPr lang="en-US" altLang="zh-CN" sz="2000" b="1" dirty="0" smtClean="0"/>
              <a:t>Pending </a:t>
            </a:r>
            <a:r>
              <a:rPr lang="en-US" altLang="zh-CN" sz="2000" b="1" dirty="0"/>
              <a:t>state</a:t>
            </a:r>
            <a:r>
              <a:rPr lang="en-US" altLang="zh-CN" sz="2000" dirty="0"/>
              <a:t>: In addition, during the Handshake Protocol, pending read and write states are created.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b="1" dirty="0" smtClean="0"/>
              <a:t>Updating</a:t>
            </a:r>
            <a:r>
              <a:rPr lang="en-US" altLang="zh-CN" sz="2000" dirty="0"/>
              <a:t>: Upon successful conclusion of the Handshake protocol, the pending states become the current states.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14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Connection and Session</a:t>
            </a:r>
            <a:endParaRPr lang="zh-CN" altLang="en-US" sz="3600" dirty="0"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65929"/>
            <a:ext cx="7446789" cy="409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SSL Record Protocol </a:t>
            </a:r>
            <a:endParaRPr lang="zh-CN" alt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89138"/>
            <a:ext cx="7421060" cy="469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-188118"/>
            <a:ext cx="7210425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SSL Record Format</a:t>
            </a:r>
            <a:endParaRPr lang="zh-CN" alt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042" y="836712"/>
            <a:ext cx="7273925" cy="4368800"/>
          </a:xfrm>
        </p:spPr>
        <p:txBody>
          <a:bodyPr/>
          <a:lstStyle/>
          <a:p>
            <a:r>
              <a:rPr lang="en-US" altLang="zh-CN" sz="2000" dirty="0"/>
              <a:t>Content Type (8 bits): The higher-layer protocol used to process the enclosed fragment. </a:t>
            </a:r>
          </a:p>
          <a:p>
            <a:r>
              <a:rPr lang="en-US" altLang="zh-CN" sz="2000" dirty="0" smtClean="0"/>
              <a:t>Major </a:t>
            </a:r>
            <a:r>
              <a:rPr lang="en-US" altLang="zh-CN" sz="2000" dirty="0"/>
              <a:t>Version (8 bits): Indicates major version of SSL in use. For SSLv3, the value is 3. </a:t>
            </a:r>
          </a:p>
          <a:p>
            <a:r>
              <a:rPr lang="en-US" altLang="zh-CN" sz="2000" dirty="0" smtClean="0"/>
              <a:t>Minor </a:t>
            </a:r>
            <a:r>
              <a:rPr lang="en-US" altLang="zh-CN" sz="2000" dirty="0"/>
              <a:t>Version (8 bits): Indicates minor version in use. For SSLv3, the value is 0. </a:t>
            </a:r>
          </a:p>
          <a:p>
            <a:r>
              <a:rPr lang="en-US" altLang="zh-CN" sz="2000" dirty="0" smtClean="0"/>
              <a:t>Compressed </a:t>
            </a:r>
            <a:r>
              <a:rPr lang="en-US" altLang="zh-CN" sz="2000" dirty="0"/>
              <a:t>Length (16 bits): The length in bytes of the plaintext fragment (or compressed fragment if compression is used). The maximum value is </a:t>
            </a:r>
            <a:r>
              <a:rPr lang="en-US" altLang="zh-CN" sz="2000" smtClean="0"/>
              <a:t>2^16 bytes.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588" y="3572538"/>
            <a:ext cx="3821570" cy="326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5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100" dirty="0">
                <a:solidFill>
                  <a:schemeClr val="tx2">
                    <a:satMod val="13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altLang="zh-CN" sz="3100" dirty="0" smtClean="0">
                <a:solidFill>
                  <a:schemeClr val="tx2">
                    <a:satMod val="13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3100" dirty="0" smtClean="0">
                <a:solidFill>
                  <a:schemeClr val="tx2">
                    <a:satMod val="130000"/>
                  </a:schemeClr>
                </a:solidFill>
              </a:rPr>
              <a:t>: </a:t>
            </a:r>
            <a:r>
              <a:rPr lang="en-US" altLang="zh-CN" sz="3200" dirty="0" smtClean="0"/>
              <a:t>SSL and TLS</a:t>
            </a:r>
            <a:endParaRPr lang="zh-CN" altLang="en-US" sz="3100" dirty="0">
              <a:solidFill>
                <a:schemeClr val="tx2">
                  <a:satMod val="13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49363" y="2132856"/>
            <a:ext cx="7273925" cy="4368800"/>
          </a:xfrm>
        </p:spPr>
        <p:txBody>
          <a:bodyPr/>
          <a:lstStyle/>
          <a:p>
            <a:r>
              <a:rPr lang="en-US" altLang="zh-CN" sz="2800" dirty="0" smtClean="0"/>
              <a:t>Brief </a:t>
            </a:r>
            <a:r>
              <a:rPr lang="en-US" altLang="zh-CN" sz="2800" dirty="0"/>
              <a:t>Information on SSL and TLS</a:t>
            </a:r>
          </a:p>
          <a:p>
            <a:r>
              <a:rPr lang="en-US" altLang="zh-CN" sz="2800" dirty="0" smtClean="0"/>
              <a:t>Secure </a:t>
            </a:r>
            <a:r>
              <a:rPr lang="en-US" altLang="zh-CN" sz="2800" dirty="0"/>
              <a:t>Socket Layer (SSL)</a:t>
            </a:r>
          </a:p>
          <a:p>
            <a:r>
              <a:rPr lang="en-US" altLang="zh-CN" sz="2800" dirty="0" smtClean="0"/>
              <a:t>Transport </a:t>
            </a:r>
            <a:r>
              <a:rPr lang="en-US" altLang="zh-CN" sz="2800" dirty="0"/>
              <a:t>Layer Security (TLS)</a:t>
            </a:r>
          </a:p>
          <a:p>
            <a:r>
              <a:rPr lang="en-US" altLang="zh-CN" sz="2800" dirty="0" smtClean="0"/>
              <a:t>Recommended </a:t>
            </a:r>
            <a:r>
              <a:rPr lang="en-US" altLang="zh-CN" sz="2800" dirty="0"/>
              <a:t>Reading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SSL Record Content</a:t>
            </a:r>
            <a:endParaRPr lang="zh-CN" alt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Content type (8 bits) – Defines higher layer protocol that must be used to process the payload data (which may be handshake, alert, or </a:t>
            </a:r>
            <a:r>
              <a:rPr lang="en-US" altLang="zh-CN" sz="2000" dirty="0" err="1"/>
              <a:t>change_cipher_spec</a:t>
            </a:r>
            <a:r>
              <a:rPr lang="en-US" altLang="zh-CN" sz="2000" dirty="0"/>
              <a:t> messages). </a:t>
            </a:r>
          </a:p>
          <a:p>
            <a:r>
              <a:rPr lang="en-US" altLang="zh-CN" sz="2000" dirty="0" smtClean="0"/>
              <a:t>Protocol </a:t>
            </a:r>
            <a:r>
              <a:rPr lang="en-US" altLang="zh-CN" sz="2000" dirty="0"/>
              <a:t>version number (major &amp; Minor) (8 bits) 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Defines </a:t>
            </a:r>
            <a:r>
              <a:rPr lang="en-US" altLang="zh-CN" sz="1600" dirty="0"/>
              <a:t>SSL version in use. (3, 0) for SSLv3 </a:t>
            </a:r>
            <a:endParaRPr lang="en-US" altLang="zh-CN" sz="1600" dirty="0" smtClean="0"/>
          </a:p>
          <a:p>
            <a:r>
              <a:rPr lang="en-US" altLang="zh-CN" sz="2000" dirty="0" smtClean="0"/>
              <a:t>Length </a:t>
            </a:r>
            <a:r>
              <a:rPr lang="en-US" altLang="zh-CN" sz="2000" dirty="0"/>
              <a:t>(16 bits): length in bytes of (compressed) plaint. </a:t>
            </a:r>
            <a:r>
              <a:rPr lang="en-US" altLang="zh-CN" sz="2000" dirty="0" smtClean="0"/>
              <a:t> </a:t>
            </a:r>
          </a:p>
          <a:p>
            <a:r>
              <a:rPr lang="en-US" altLang="zh-CN" sz="2000" dirty="0" smtClean="0"/>
              <a:t>Data </a:t>
            </a:r>
            <a:r>
              <a:rPr lang="en-US" altLang="zh-CN" sz="2000" dirty="0"/>
              <a:t>payload 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Optionally </a:t>
            </a:r>
            <a:r>
              <a:rPr lang="en-US" altLang="zh-CN" sz="1800" dirty="0"/>
              <a:t>compressed and encrypted 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Encryption </a:t>
            </a:r>
            <a:r>
              <a:rPr lang="en-US" altLang="zh-CN" sz="1800" dirty="0"/>
              <a:t>and compression requirements are defined during SSL handshake </a:t>
            </a:r>
            <a:endParaRPr lang="en-US" altLang="zh-CN" sz="1800" dirty="0" smtClean="0"/>
          </a:p>
          <a:p>
            <a:r>
              <a:rPr lang="en-US" altLang="zh-CN" sz="2000" dirty="0" smtClean="0"/>
              <a:t>MAC </a:t>
            </a:r>
            <a:r>
              <a:rPr lang="en-US" altLang="zh-CN" sz="2000" dirty="0"/>
              <a:t>(0, 16, or 20 bytes) 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Appended </a:t>
            </a:r>
            <a:r>
              <a:rPr lang="en-US" altLang="zh-CN" sz="1800" dirty="0"/>
              <a:t>for each record for message origin authentication and data integrity verification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4268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8888" y="620688"/>
            <a:ext cx="7210425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Change Cipher Spec Protocol</a:t>
            </a:r>
            <a:endParaRPr lang="zh-CN" altLang="en-US" sz="32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8888" y="1556792"/>
            <a:ext cx="7273925" cy="4368800"/>
          </a:xfrm>
        </p:spPr>
        <p:txBody>
          <a:bodyPr/>
          <a:lstStyle/>
          <a:p>
            <a:r>
              <a:rPr lang="en-US" altLang="zh-CN" sz="2400" dirty="0"/>
              <a:t>It is one of the three SSL-specific protocols that use the SSL Record Protocol. </a:t>
            </a:r>
            <a:endParaRPr lang="en-US" altLang="zh-CN" sz="2400" dirty="0" smtClean="0"/>
          </a:p>
          <a:p>
            <a:r>
              <a:rPr lang="en-US" altLang="zh-CN" sz="2400" dirty="0" smtClean="0"/>
              <a:t>It </a:t>
            </a:r>
            <a:r>
              <a:rPr lang="en-US" altLang="zh-CN" sz="2400" dirty="0"/>
              <a:t>consists of a single message, which consists of a single byte with value 1. </a:t>
            </a:r>
            <a:endParaRPr lang="en-US" altLang="zh-CN" sz="2400" dirty="0" smtClean="0"/>
          </a:p>
          <a:p>
            <a:r>
              <a:rPr lang="en-US" altLang="zh-CN" sz="2400" dirty="0" smtClean="0"/>
              <a:t>The </a:t>
            </a:r>
            <a:r>
              <a:rPr lang="en-US" altLang="zh-CN" sz="2400" dirty="0"/>
              <a:t>sole purpose of this message is to cause the pending state to be copied into the current state, which updates the cipher suite to be used on this connection.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581128"/>
            <a:ext cx="6508254" cy="175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/>
              <a:t>Alert Protocol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Used to transmit alerts via SSL Record Protocol to peer entity. 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Alert </a:t>
            </a:r>
            <a:r>
              <a:rPr lang="en-US" altLang="zh-CN" sz="2000" dirty="0"/>
              <a:t>message: (alert level, alert description)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Alert </a:t>
            </a:r>
            <a:r>
              <a:rPr lang="en-US" altLang="zh-CN" sz="2000" dirty="0"/>
              <a:t>messages are compressed and encrypted, as specified by the current state.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Format </a:t>
            </a:r>
            <a:r>
              <a:rPr lang="en-US" altLang="zh-CN" sz="2000" dirty="0"/>
              <a:t>of the message in this protocol: </a:t>
            </a:r>
            <a:endParaRPr lang="zh-CN" altLang="en-US" sz="20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4365104"/>
            <a:ext cx="1057275" cy="6572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67944" y="420418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err="1"/>
              <a:t>unexpected_message</a:t>
            </a:r>
            <a:r>
              <a:rPr lang="en-US" altLang="zh-CN" sz="1400" dirty="0"/>
              <a:t>: An inappropriate message was received. 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err="1" smtClean="0"/>
              <a:t>bad_record_mac</a:t>
            </a:r>
            <a:r>
              <a:rPr lang="en-US" altLang="zh-CN" sz="1400" dirty="0"/>
              <a:t>: An incorrect MAC was received. 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err="1" smtClean="0"/>
              <a:t>decompression_failure</a:t>
            </a:r>
            <a:r>
              <a:rPr lang="en-US" altLang="zh-CN" sz="1400" dirty="0"/>
              <a:t>: The decompression function received improper input (e.g., unable to decompress or decompress to greater than maximum allowable length). 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err="1" smtClean="0"/>
              <a:t>handshake_failure</a:t>
            </a:r>
            <a:r>
              <a:rPr lang="en-US" altLang="zh-CN" sz="1400" dirty="0"/>
              <a:t>: Sender was unable to negotiate an acceptable set of security parameters given the options available. 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err="1" smtClean="0"/>
              <a:t>illegal_parameter</a:t>
            </a:r>
            <a:r>
              <a:rPr lang="en-US" altLang="zh-CN" sz="1400" dirty="0"/>
              <a:t>: A field in a handshake message was out of range or inconsistent with other fields.</a:t>
            </a:r>
            <a:endParaRPr lang="zh-CN" altLang="en-US" sz="1400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691680" y="5022329"/>
            <a:ext cx="216024" cy="20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2123728" y="5022330"/>
            <a:ext cx="204601" cy="20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51757" y="5241170"/>
            <a:ext cx="1115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warning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267744" y="5294152"/>
            <a:ext cx="1115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fatal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55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Handshake Protocol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The most complex part of SSL. </a:t>
            </a:r>
          </a:p>
          <a:p>
            <a:r>
              <a:rPr lang="en-US" altLang="zh-CN" sz="2400" dirty="0" smtClean="0"/>
              <a:t>Allows </a:t>
            </a:r>
            <a:r>
              <a:rPr lang="en-US" altLang="zh-CN" sz="2400" dirty="0"/>
              <a:t>the server and client to authenticate each other. </a:t>
            </a:r>
          </a:p>
          <a:p>
            <a:r>
              <a:rPr lang="en-US" altLang="zh-CN" sz="2400" dirty="0" smtClean="0"/>
              <a:t>Negotiate </a:t>
            </a:r>
            <a:r>
              <a:rPr lang="en-US" altLang="zh-CN" sz="2400" dirty="0"/>
              <a:t>encryption, MAC algorithm and cryptographic keys. </a:t>
            </a:r>
          </a:p>
          <a:p>
            <a:r>
              <a:rPr lang="en-US" altLang="zh-CN" sz="2400" dirty="0" smtClean="0"/>
              <a:t>Used </a:t>
            </a:r>
            <a:r>
              <a:rPr lang="en-US" altLang="zh-CN" sz="2400" dirty="0"/>
              <a:t>before any application data is transmitted.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1639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Handshake Protocol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Type (1 byte): Indicates one of 10 messages. </a:t>
            </a:r>
            <a:endParaRPr lang="en-US" altLang="zh-CN" sz="2000" dirty="0" smtClean="0"/>
          </a:p>
          <a:p>
            <a:r>
              <a:rPr lang="en-US" altLang="zh-CN" sz="2000" dirty="0" smtClean="0"/>
              <a:t>Length </a:t>
            </a:r>
            <a:r>
              <a:rPr lang="en-US" altLang="zh-CN" sz="2000" dirty="0"/>
              <a:t>(3 bytes): The length of the message in bytes. </a:t>
            </a:r>
            <a:endParaRPr lang="en-US" altLang="zh-CN" sz="2000" dirty="0" smtClean="0"/>
          </a:p>
          <a:p>
            <a:r>
              <a:rPr lang="en-US" altLang="zh-CN" sz="2000" dirty="0" smtClean="0"/>
              <a:t>Content </a:t>
            </a:r>
            <a:r>
              <a:rPr lang="en-US" altLang="zh-CN" sz="2000" dirty="0"/>
              <a:t>( bytes): The parameters associated with this message</a:t>
            </a:r>
            <a:endParaRPr lang="en-US" altLang="zh-CN" sz="2000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212976"/>
            <a:ext cx="4333875" cy="72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861048"/>
            <a:ext cx="5832004" cy="295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1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SSL Handshake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85490"/>
            <a:ext cx="7187683" cy="421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4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8888" y="836712"/>
            <a:ext cx="7210425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SSL Handshake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96608"/>
            <a:ext cx="7093992" cy="517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1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8888" y="836712"/>
            <a:ext cx="7210425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SSL Handshake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50337"/>
            <a:ext cx="7867263" cy="414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-315416"/>
            <a:ext cx="7210425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SSL Handshake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5657681"/>
            <a:ext cx="7273925" cy="4368800"/>
          </a:xfrm>
        </p:spPr>
        <p:txBody>
          <a:bodyPr/>
          <a:lstStyle/>
          <a:p>
            <a:r>
              <a:rPr lang="en-US" altLang="zh-CN" sz="2000" dirty="0"/>
              <a:t>Symmetric key block = client write MAC secret, server write MAC secret, client write key, server write key, client write IV, and server write IV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42" y="874756"/>
            <a:ext cx="5308767" cy="23035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512" y="3178293"/>
            <a:ext cx="5400600" cy="236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8888" y="836712"/>
            <a:ext cx="7210425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SSL Handshake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50337"/>
            <a:ext cx="7867263" cy="414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5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Facilities in the TCP/IP Protocol Stack</a:t>
            </a:r>
            <a:endParaRPr lang="en-US" altLang="zh-CN" sz="2800" dirty="0">
              <a:solidFill>
                <a:schemeClr val="tx2">
                  <a:satMod val="13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4941168"/>
            <a:ext cx="7273925" cy="1854137"/>
          </a:xfrm>
          <a:prstGeom prst="rect">
            <a:avLst/>
          </a:prstGeom>
        </p:spPr>
      </p:pic>
      <p:sp>
        <p:nvSpPr>
          <p:cNvPr id="5" name="内容占位符 3"/>
          <p:cNvSpPr txBox="1">
            <a:spLocks/>
          </p:cNvSpPr>
          <p:nvPr/>
        </p:nvSpPr>
        <p:spPr bwMode="auto">
          <a:xfrm>
            <a:off x="1217612" y="1772816"/>
            <a:ext cx="7273925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587C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54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sz="2000" dirty="0"/>
              <a:t>Connectionless and connection-oriented transport layer service</a:t>
            </a:r>
            <a:r>
              <a:rPr lang="en-US" altLang="zh-CN" sz="2000" dirty="0" smtClean="0"/>
              <a:t>:</a:t>
            </a:r>
          </a:p>
          <a:p>
            <a:pPr lvl="1"/>
            <a:r>
              <a:rPr lang="en-US" altLang="zh-CN" sz="1600" dirty="0" smtClean="0"/>
              <a:t> </a:t>
            </a:r>
            <a:r>
              <a:rPr lang="en-US" altLang="zh-CN" sz="1600" dirty="0"/>
              <a:t>Security Protocol 4 (SP4) – NSA, NIST 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 </a:t>
            </a:r>
            <a:r>
              <a:rPr lang="en-US" altLang="zh-CN" sz="1600" dirty="0"/>
              <a:t>Transport Layer Security Protocol (TLSP) – ISO </a:t>
            </a:r>
            <a:r>
              <a:rPr lang="en-US" altLang="zh-CN" sz="1600" dirty="0" smtClean="0"/>
              <a:t> </a:t>
            </a:r>
          </a:p>
          <a:p>
            <a:r>
              <a:rPr lang="en-US" altLang="zh-CN" sz="2000" dirty="0" smtClean="0"/>
              <a:t>Connection-oriented </a:t>
            </a:r>
            <a:r>
              <a:rPr lang="en-US" altLang="zh-CN" sz="2000" dirty="0"/>
              <a:t>transport layer service: 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 </a:t>
            </a:r>
            <a:r>
              <a:rPr lang="en-US" altLang="zh-CN" sz="1600" dirty="0"/>
              <a:t>Encrypted Session Manager (ESM) – AT&amp;T Bell Labs. 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 </a:t>
            </a:r>
            <a:r>
              <a:rPr lang="en-US" altLang="zh-CN" sz="1600" dirty="0"/>
              <a:t>Secure Socket Layer (SSL) – Netscape </a:t>
            </a:r>
            <a:r>
              <a:rPr lang="en-US" altLang="zh-CN" sz="1600" dirty="0" smtClean="0"/>
              <a:t>Communications, </a:t>
            </a:r>
          </a:p>
          <a:p>
            <a:pPr lvl="1"/>
            <a:r>
              <a:rPr lang="en-US" altLang="zh-CN" sz="1600" dirty="0" smtClean="0"/>
              <a:t> </a:t>
            </a:r>
            <a:r>
              <a:rPr lang="en-US" altLang="zh-CN" sz="1600" dirty="0"/>
              <a:t>Transport Layer Security (TLS) – IETF TLS WG Most popular transport layer security </a:t>
            </a:r>
            <a:r>
              <a:rPr lang="en-US" altLang="zh-CN" sz="1600" dirty="0" smtClean="0"/>
              <a:t>protocols, 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6123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8888" y="836712"/>
            <a:ext cx="7210425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Transport Layer Security (Protocol)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Revised </a:t>
            </a:r>
            <a:r>
              <a:rPr lang="en-US" altLang="zh-CN" sz="2400" dirty="0"/>
              <a:t>version of SSLv3. </a:t>
            </a:r>
            <a:r>
              <a:rPr lang="en-US" altLang="zh-CN" sz="2400" dirty="0" smtClean="0"/>
              <a:t>(RFC5246)</a:t>
            </a:r>
          </a:p>
          <a:p>
            <a:r>
              <a:rPr lang="en-US" altLang="zh-CN" sz="2400" dirty="0" smtClean="0"/>
              <a:t>Differences </a:t>
            </a:r>
            <a:r>
              <a:rPr lang="en-US" altLang="zh-CN" sz="2400" dirty="0"/>
              <a:t>in the: 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version </a:t>
            </a:r>
            <a:r>
              <a:rPr lang="en-US" altLang="zh-CN" sz="2000" dirty="0"/>
              <a:t>number </a:t>
            </a:r>
            <a:r>
              <a:rPr lang="en-US" altLang="zh-CN" sz="2000" dirty="0" smtClean="0"/>
              <a:t>(v3.3)</a:t>
            </a:r>
          </a:p>
          <a:p>
            <a:pPr lvl="1"/>
            <a:r>
              <a:rPr lang="en-US" altLang="zh-CN" sz="2000" dirty="0" smtClean="0"/>
              <a:t>message </a:t>
            </a:r>
            <a:r>
              <a:rPr lang="en-US" altLang="zh-CN" sz="2000" dirty="0"/>
              <a:t>authentication code </a:t>
            </a:r>
            <a:r>
              <a:rPr lang="en-US" altLang="zh-CN" sz="2000" dirty="0" smtClean="0"/>
              <a:t>(HMAC)</a:t>
            </a:r>
          </a:p>
          <a:p>
            <a:pPr lvl="1"/>
            <a:r>
              <a:rPr lang="en-US" altLang="zh-CN" sz="2000" dirty="0" smtClean="0"/>
              <a:t>pseudorandom </a:t>
            </a:r>
            <a:r>
              <a:rPr lang="en-US" altLang="zh-CN" sz="2000" dirty="0"/>
              <a:t>function </a:t>
            </a:r>
            <a:r>
              <a:rPr lang="en-US" altLang="zh-CN" sz="2000" dirty="0" smtClean="0"/>
              <a:t>(Key generation)</a:t>
            </a:r>
          </a:p>
          <a:p>
            <a:pPr lvl="1"/>
            <a:r>
              <a:rPr lang="en-US" altLang="zh-CN" sz="2000" dirty="0" smtClean="0"/>
              <a:t>alert </a:t>
            </a:r>
            <a:r>
              <a:rPr lang="en-US" altLang="zh-CN" sz="2000" dirty="0"/>
              <a:t>codes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cipher </a:t>
            </a:r>
            <a:r>
              <a:rPr lang="en-US" altLang="zh-CN" sz="2000" dirty="0"/>
              <a:t>suites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client </a:t>
            </a:r>
            <a:r>
              <a:rPr lang="en-US" altLang="zh-CN" sz="2000" dirty="0"/>
              <a:t>certificate types 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certificate_verify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and finished message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cryptographic </a:t>
            </a:r>
            <a:r>
              <a:rPr lang="en-US" altLang="zh-CN" sz="2000" dirty="0"/>
              <a:t>computations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padding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79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-99392"/>
            <a:ext cx="7210425" cy="11430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SSL Applications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16611"/>
            <a:ext cx="7527622" cy="35580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802544"/>
            <a:ext cx="2333625" cy="266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735997"/>
            <a:ext cx="58293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/>
              <a:t>SSL Applications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https</a:t>
            </a:r>
          </a:p>
          <a:p>
            <a:pPr lvl="1"/>
            <a:r>
              <a:rPr lang="en-US" altLang="zh-CN" sz="2000" dirty="0" smtClean="0"/>
              <a:t> (HTTP over SSL)</a:t>
            </a:r>
          </a:p>
          <a:p>
            <a:pPr lvl="1"/>
            <a:r>
              <a:rPr lang="en-US" altLang="zh-CN" sz="2000" dirty="0" smtClean="0"/>
              <a:t>Port 443</a:t>
            </a:r>
          </a:p>
          <a:p>
            <a:pPr lvl="1"/>
            <a:r>
              <a:rPr lang="en-US" altLang="zh-CN" sz="2000" dirty="0" smtClean="0"/>
              <a:t>Encrypt: URL of the requested document, content of the document, contents of the browser forms, cookies, contents of http </a:t>
            </a:r>
            <a:r>
              <a:rPr lang="en-US" altLang="zh-CN" sz="2000" dirty="0" err="1" smtClean="0"/>
              <a:t>hearder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Establish SSL/TLS session before http session</a:t>
            </a:r>
          </a:p>
          <a:p>
            <a:endParaRPr lang="en-US" altLang="zh-CN" sz="2400" dirty="0" smtClean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36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/>
              <a:t>SSL </a:t>
            </a:r>
            <a:r>
              <a:rPr lang="en-US" altLang="zh-CN" sz="4000" dirty="0" smtClean="0"/>
              <a:t>and SSH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Secure shell (SSH)</a:t>
            </a:r>
          </a:p>
          <a:p>
            <a:pPr lvl="1"/>
            <a:r>
              <a:rPr lang="en-US" altLang="zh-CN" sz="2000" dirty="0"/>
              <a:t>Secure logon to replace TELNET</a:t>
            </a:r>
          </a:p>
          <a:p>
            <a:r>
              <a:rPr lang="en-US" altLang="zh-CN" sz="2400" dirty="0"/>
              <a:t>SSH (Secure Shell) and SSL (Secure Sockets Layer) can both be used to secure communications across the Internet. </a:t>
            </a:r>
            <a:endParaRPr lang="en-US" altLang="zh-CN" sz="2400" dirty="0" smtClean="0"/>
          </a:p>
          <a:p>
            <a:r>
              <a:rPr lang="en-US" altLang="zh-CN" sz="2400" dirty="0" smtClean="0"/>
              <a:t>SSL can be bundled with any applications based on TCP, such as SSL+HTTP=HTTPS. Same thing can be done for your own application.</a:t>
            </a:r>
          </a:p>
          <a:p>
            <a:r>
              <a:rPr lang="en-US" altLang="zh-CN" sz="2400" dirty="0" smtClean="0"/>
              <a:t>SSH itself is designed as an application that can do a lot of things, e.g. console login, secure file transfers, setting up a secure tunnel between hosts.</a:t>
            </a:r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79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SSH tunneling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Local </a:t>
            </a:r>
            <a:r>
              <a:rPr lang="en-US" altLang="zh-CN" dirty="0"/>
              <a:t>port </a:t>
            </a:r>
            <a:r>
              <a:rPr lang="en-US" altLang="zh-CN" dirty="0" smtClean="0"/>
              <a:t>forwarding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31684"/>
            <a:ext cx="7272808" cy="34424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99792" y="5821023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ssh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-L 9001:yahoo.com:80 home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49363" y="6239135"/>
            <a:ext cx="10153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ssh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-L &lt;local-port-to-listen&gt;:&lt;remote-host&gt;:&lt;remote-port&gt; &lt;gateway&gt;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0561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SSH tunneling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Remote </a:t>
            </a:r>
            <a:r>
              <a:rPr lang="en-US" altLang="zh-CN" dirty="0"/>
              <a:t>port </a:t>
            </a:r>
            <a:r>
              <a:rPr lang="en-US" altLang="zh-CN" dirty="0" smtClean="0"/>
              <a:t>forwarding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17" y="2636912"/>
            <a:ext cx="6482240" cy="341682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23728" y="6064579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ssh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-R 9001:intra-site.com:80 home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Executed from 'work')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521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SSH tunneling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Dynamic </a:t>
            </a:r>
            <a:r>
              <a:rPr lang="en-US" altLang="zh-CN" dirty="0"/>
              <a:t>port </a:t>
            </a:r>
            <a:r>
              <a:rPr lang="en-US" altLang="zh-CN" dirty="0" smtClean="0"/>
              <a:t>forwarding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438182"/>
            <a:ext cx="8267700" cy="31527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68575" y="57332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ssh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-D 9001 home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Executed from 'work')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857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7210425" cy="114300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Recommended Reading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2276872"/>
            <a:ext cx="7273925" cy="1800200"/>
          </a:xfrm>
        </p:spPr>
        <p:txBody>
          <a:bodyPr/>
          <a:lstStyle/>
          <a:p>
            <a:r>
              <a:rPr lang="en-US" altLang="zh-CN" sz="2000" dirty="0"/>
              <a:t>W. Stallings, Cryptography and Network Security, 2nd, 3rd Edition, Prentice Hall 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Garfinkel</a:t>
            </a:r>
            <a:r>
              <a:rPr lang="en-US" altLang="zh-CN" sz="2000" dirty="0"/>
              <a:t>, S., and </a:t>
            </a:r>
            <a:r>
              <a:rPr lang="en-US" altLang="zh-CN" sz="2000" dirty="0" err="1"/>
              <a:t>Spafford</a:t>
            </a:r>
            <a:r>
              <a:rPr lang="en-US" altLang="zh-CN" sz="2000" dirty="0"/>
              <a:t>, G. Web Security &amp; Commerce. O’Reilly and Associates, 1997 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The </a:t>
            </a:r>
            <a:r>
              <a:rPr lang="en-US" altLang="zh-CN" sz="2000" dirty="0"/>
              <a:t>SSL Protocol Version 3.0 Transport Layer Security Working Group RFC-2246 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OpenSSL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website: www.openssl.org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57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SSL and TLS: Information</a:t>
            </a:r>
            <a:endParaRPr lang="zh-CN" altLang="en-US" sz="3200" i="1" baseline="-250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7612" y="2060848"/>
            <a:ext cx="7273925" cy="4368800"/>
          </a:xfrm>
        </p:spPr>
        <p:txBody>
          <a:bodyPr/>
          <a:lstStyle/>
          <a:p>
            <a:r>
              <a:rPr lang="en-US" altLang="zh-CN" sz="2800" dirty="0"/>
              <a:t>SSL was originated by </a:t>
            </a:r>
            <a:r>
              <a:rPr lang="en-US" altLang="zh-CN" sz="2800" dirty="0" smtClean="0"/>
              <a:t>Netscape, Version </a:t>
            </a:r>
            <a:r>
              <a:rPr lang="en-US" altLang="zh-CN" sz="2800" dirty="0"/>
              <a:t>2, </a:t>
            </a:r>
            <a:r>
              <a:rPr lang="en-US" altLang="zh-CN" sz="2800" dirty="0" smtClean="0"/>
              <a:t>3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TLS </a:t>
            </a:r>
            <a:r>
              <a:rPr lang="en-US" altLang="zh-CN" sz="2800" dirty="0"/>
              <a:t>working group was formed </a:t>
            </a:r>
            <a:r>
              <a:rPr lang="en-US" altLang="zh-CN" sz="2800" dirty="0" smtClean="0"/>
              <a:t>within IETF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First </a:t>
            </a:r>
            <a:r>
              <a:rPr lang="en-US" altLang="zh-CN" sz="2800" dirty="0"/>
              <a:t>version of TLS can be viewed </a:t>
            </a:r>
            <a:r>
              <a:rPr lang="en-US" altLang="zh-CN" sz="2800" dirty="0" smtClean="0"/>
              <a:t>as an </a:t>
            </a:r>
            <a:r>
              <a:rPr lang="en-US" altLang="zh-CN" sz="2800" dirty="0"/>
              <a:t>SSLv3.1</a:t>
            </a:r>
            <a:endParaRPr lang="en-US" altLang="zh-CN" sz="28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SSL: Brief Introduction</a:t>
            </a:r>
            <a:endParaRPr lang="zh-CN" altLang="en-US" sz="3600" dirty="0">
              <a:solidFill>
                <a:schemeClr val="tx2">
                  <a:satMod val="13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dirty="0" smtClean="0"/>
          </a:p>
          <a:p>
            <a:r>
              <a:rPr lang="en-US" altLang="zh-CN" sz="2800" dirty="0" smtClean="0"/>
              <a:t>Based </a:t>
            </a:r>
            <a:r>
              <a:rPr lang="en-US" altLang="zh-CN" sz="2800" dirty="0"/>
              <a:t>on connection-oriented and reliable service (e.g., TCP) 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Able </a:t>
            </a:r>
            <a:r>
              <a:rPr lang="en-US" altLang="zh-CN" sz="2800" dirty="0"/>
              <a:t>to provide security services for any TCP-based application protocol, e.g., HTTP, FTP, TELNET, etc. – Application independent</a:t>
            </a:r>
            <a:endParaRPr lang="zh-CN" altLang="en-US" sz="2000" dirty="0">
              <a:solidFill>
                <a:schemeClr val="tx2">
                  <a:satMod val="130000"/>
                </a:schemeClr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0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836712"/>
            <a:ext cx="7210425" cy="11430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SSL Services</a:t>
            </a:r>
            <a:endParaRPr lang="zh-CN" altLang="en-US" sz="44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2276872"/>
            <a:ext cx="7273925" cy="4368800"/>
          </a:xfrm>
        </p:spPr>
        <p:txBody>
          <a:bodyPr/>
          <a:lstStyle/>
          <a:p>
            <a:r>
              <a:rPr lang="en-US" altLang="zh-CN" dirty="0"/>
              <a:t>Client- server authentication </a:t>
            </a:r>
          </a:p>
          <a:p>
            <a:r>
              <a:rPr lang="en-US" altLang="zh-CN" dirty="0" smtClean="0"/>
              <a:t>Data </a:t>
            </a:r>
            <a:r>
              <a:rPr lang="en-US" altLang="zh-CN" dirty="0"/>
              <a:t>confidentiality </a:t>
            </a:r>
          </a:p>
          <a:p>
            <a:r>
              <a:rPr lang="en-US" altLang="zh-CN" dirty="0" smtClean="0"/>
              <a:t>Data </a:t>
            </a:r>
            <a:r>
              <a:rPr lang="en-US" altLang="zh-CN" dirty="0"/>
              <a:t>origin authentication </a:t>
            </a:r>
          </a:p>
          <a:p>
            <a:r>
              <a:rPr lang="en-US" altLang="zh-CN" dirty="0" smtClean="0"/>
              <a:t>Data </a:t>
            </a:r>
            <a:r>
              <a:rPr lang="en-US" altLang="zh-CN" dirty="0"/>
              <a:t>integrity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3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/>
              <a:t>SSL Architecture</a:t>
            </a:r>
            <a:endParaRPr lang="zh-CN" altLang="en-US" sz="4000" dirty="0">
              <a:effectLst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2204864"/>
            <a:ext cx="67532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/>
              <a:t>SSL Protocol Structure</a:t>
            </a:r>
            <a:endParaRPr lang="zh-CN" altLang="en-US" sz="40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makes use of TCP to provide a reliable </a:t>
            </a:r>
            <a:r>
              <a:rPr lang="en-US" altLang="zh-CN" dirty="0" smtClean="0"/>
              <a:t>end-to-end </a:t>
            </a:r>
            <a:r>
              <a:rPr lang="en-US" altLang="zh-CN" dirty="0"/>
              <a:t>secure service. </a:t>
            </a:r>
            <a:endParaRPr lang="en-US" altLang="zh-CN" dirty="0" smtClean="0"/>
          </a:p>
          <a:p>
            <a:r>
              <a:rPr lang="en-US" altLang="zh-CN" dirty="0" smtClean="0"/>
              <a:t>It </a:t>
            </a:r>
            <a:r>
              <a:rPr lang="en-US" altLang="zh-CN" dirty="0"/>
              <a:t>consist of two layers of protocols: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3" y="4318271"/>
            <a:ext cx="6791325" cy="20097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52450" y="6300028"/>
            <a:ext cx="69851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[message origin authentication, data confidentiality, data integrity]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52450" y="3849538"/>
            <a:ext cx="7614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[provides support for SSL session &amp; connection establishment] </a:t>
            </a:r>
            <a:endParaRPr lang="en-US" altLang="zh-CN" dirty="0" smtClean="0"/>
          </a:p>
          <a:p>
            <a:r>
              <a:rPr lang="en-US" altLang="zh-CN" dirty="0" smtClean="0"/>
              <a:t>Auth</a:t>
            </a:r>
            <a:r>
              <a:rPr lang="en-US" altLang="zh-CN" dirty="0"/>
              <a:t>. &amp; encryption algorithms, keys, random numbers, alert messages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6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SSL Protocol</a:t>
            </a:r>
            <a:endParaRPr lang="zh-CN" altLang="en-US" sz="40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Components: </a:t>
            </a:r>
          </a:p>
          <a:p>
            <a:r>
              <a:rPr lang="en-US" altLang="zh-CN" sz="2800" dirty="0" smtClean="0"/>
              <a:t>SSL </a:t>
            </a:r>
            <a:r>
              <a:rPr lang="en-US" altLang="zh-CN" sz="2800" dirty="0"/>
              <a:t>Record Protocol </a:t>
            </a:r>
            <a:endParaRPr lang="en-US" altLang="zh-CN" sz="2800" dirty="0" smtClean="0"/>
          </a:p>
          <a:p>
            <a:pPr lvl="1"/>
            <a:r>
              <a:rPr lang="en-US" altLang="zh-CN" sz="2000" dirty="0" smtClean="0"/>
              <a:t>Layered </a:t>
            </a:r>
            <a:r>
              <a:rPr lang="en-US" altLang="zh-CN" sz="2000" dirty="0"/>
              <a:t>on top of a connection-oriented and reliable transport layer service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Provides </a:t>
            </a:r>
            <a:r>
              <a:rPr lang="en-US" altLang="zh-CN" sz="2000" dirty="0"/>
              <a:t>message origin authentication, data confidentiality, and data integrity </a:t>
            </a:r>
            <a:endParaRPr lang="en-US" altLang="zh-CN" sz="2000" dirty="0" smtClean="0"/>
          </a:p>
          <a:p>
            <a:r>
              <a:rPr lang="en-US" altLang="zh-CN" sz="2800" dirty="0" smtClean="0"/>
              <a:t> </a:t>
            </a:r>
            <a:r>
              <a:rPr lang="en-US" altLang="zh-CN" sz="2800" dirty="0"/>
              <a:t>SSL sub-protocols </a:t>
            </a:r>
            <a:endParaRPr lang="en-US" altLang="zh-CN" sz="2800" dirty="0" smtClean="0"/>
          </a:p>
          <a:p>
            <a:pPr lvl="1"/>
            <a:r>
              <a:rPr lang="en-US" altLang="zh-CN" sz="2000" dirty="0" smtClean="0"/>
              <a:t>Layered </a:t>
            </a:r>
            <a:r>
              <a:rPr lang="en-US" altLang="zh-CN" sz="2000" dirty="0"/>
              <a:t>on top of the SSL Record Protocol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Provides </a:t>
            </a:r>
            <a:r>
              <a:rPr lang="en-US" altLang="zh-CN" sz="2000" dirty="0"/>
              <a:t>support for SSL “session” and “connection” establishment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259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移动信息工程学院 ppt模板20130319">
  <a:themeElements>
    <a:clrScheme name="自定义 13">
      <a:dk1>
        <a:srgbClr val="2C2900"/>
      </a:dk1>
      <a:lt1>
        <a:srgbClr val="FFFFFF"/>
      </a:lt1>
      <a:dk2>
        <a:srgbClr val="2C2900"/>
      </a:dk2>
      <a:lt2>
        <a:srgbClr val="1C583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移动信息工程学院 ppt模板20130319</Template>
  <TotalTime>16136</TotalTime>
  <Words>1478</Words>
  <Application>Microsoft Office PowerPoint</Application>
  <PresentationFormat>全屏显示(4:3)</PresentationFormat>
  <Paragraphs>185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Franklin Gothic Book</vt:lpstr>
      <vt:lpstr>黑体</vt:lpstr>
      <vt:lpstr>宋体</vt:lpstr>
      <vt:lpstr>微软雅黑</vt:lpstr>
      <vt:lpstr>Arial</vt:lpstr>
      <vt:lpstr>Calibri</vt:lpstr>
      <vt:lpstr>Courier New</vt:lpstr>
      <vt:lpstr>Franklin Gothic Medium</vt:lpstr>
      <vt:lpstr>Georgia</vt:lpstr>
      <vt:lpstr>Times New Roman</vt:lpstr>
      <vt:lpstr>Verdana</vt:lpstr>
      <vt:lpstr>Wingdings 2</vt:lpstr>
      <vt:lpstr>移动信息工程学院 ppt模板20130319</vt:lpstr>
      <vt:lpstr>MIE-311 Mobile Network Security</vt:lpstr>
      <vt:lpstr>Lecture 6: SSL and TLS</vt:lpstr>
      <vt:lpstr>Security Facilities in the TCP/IP Protocol Stack</vt:lpstr>
      <vt:lpstr>SSL and TLS: Information</vt:lpstr>
      <vt:lpstr>SSL: Brief Introduction</vt:lpstr>
      <vt:lpstr>SSL Services</vt:lpstr>
      <vt:lpstr>SSL Architecture</vt:lpstr>
      <vt:lpstr>SSL Protocol Structure</vt:lpstr>
      <vt:lpstr>SSL Protocol</vt:lpstr>
      <vt:lpstr>SSL Connection and Session</vt:lpstr>
      <vt:lpstr>SSL State Information</vt:lpstr>
      <vt:lpstr>SSL Session State Information Element</vt:lpstr>
      <vt:lpstr>More on SSL Session State</vt:lpstr>
      <vt:lpstr>SSL Connection State Information Elements</vt:lpstr>
      <vt:lpstr>Session &amp; Connection State: Pictorial Description</vt:lpstr>
      <vt:lpstr>Current and Pending State</vt:lpstr>
      <vt:lpstr>Connection and Session</vt:lpstr>
      <vt:lpstr>SSL Record Protocol </vt:lpstr>
      <vt:lpstr>SSL Record Format</vt:lpstr>
      <vt:lpstr>SSL Record Content</vt:lpstr>
      <vt:lpstr>Change Cipher Spec Protocol</vt:lpstr>
      <vt:lpstr>Alert Protocol</vt:lpstr>
      <vt:lpstr>Handshake Protocol</vt:lpstr>
      <vt:lpstr>Handshake Protocol</vt:lpstr>
      <vt:lpstr>SSL Handshake</vt:lpstr>
      <vt:lpstr>SSL Handshake</vt:lpstr>
      <vt:lpstr>SSL Handshake</vt:lpstr>
      <vt:lpstr>SSL Handshake</vt:lpstr>
      <vt:lpstr>SSL Handshake</vt:lpstr>
      <vt:lpstr>Transport Layer Security (Protocol)</vt:lpstr>
      <vt:lpstr>SSL Applications</vt:lpstr>
      <vt:lpstr>SSL Applications</vt:lpstr>
      <vt:lpstr>SSL and SSH</vt:lpstr>
      <vt:lpstr>SSH tunneling </vt:lpstr>
      <vt:lpstr>SSH tunneling </vt:lpstr>
      <vt:lpstr>SSH tunneling </vt:lpstr>
      <vt:lpstr>Recommended Reading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lx</dc:creator>
  <cp:lastModifiedBy>zhe xuanyuan</cp:lastModifiedBy>
  <cp:revision>340</cp:revision>
  <cp:lastPrinted>2015-03-13T01:40:43Z</cp:lastPrinted>
  <dcterms:created xsi:type="dcterms:W3CDTF">2013-05-10T00:18:42Z</dcterms:created>
  <dcterms:modified xsi:type="dcterms:W3CDTF">2016-04-19T07:42:06Z</dcterms:modified>
</cp:coreProperties>
</file>