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0" r:id="rId3"/>
    <p:sldId id="423" r:id="rId4"/>
    <p:sldId id="292" r:id="rId5"/>
    <p:sldId id="311" r:id="rId6"/>
    <p:sldId id="281" r:id="rId7"/>
    <p:sldId id="312" r:id="rId8"/>
    <p:sldId id="313" r:id="rId9"/>
    <p:sldId id="401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59" r:id="rId18"/>
    <p:sldId id="360" r:id="rId19"/>
    <p:sldId id="361" r:id="rId20"/>
    <p:sldId id="402" r:id="rId21"/>
    <p:sldId id="362" r:id="rId22"/>
    <p:sldId id="363" r:id="rId23"/>
    <p:sldId id="403" r:id="rId24"/>
    <p:sldId id="404" r:id="rId25"/>
    <p:sldId id="414" r:id="rId26"/>
    <p:sldId id="405" r:id="rId27"/>
    <p:sldId id="406" r:id="rId28"/>
    <p:sldId id="415" r:id="rId29"/>
    <p:sldId id="416" r:id="rId30"/>
    <p:sldId id="417" r:id="rId31"/>
    <p:sldId id="418" r:id="rId32"/>
    <p:sldId id="407" r:id="rId33"/>
    <p:sldId id="408" r:id="rId34"/>
    <p:sldId id="419" r:id="rId35"/>
    <p:sldId id="420" r:id="rId36"/>
    <p:sldId id="421" r:id="rId37"/>
    <p:sldId id="422" r:id="rId38"/>
    <p:sldId id="409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A51"/>
    <a:srgbClr val="13551B"/>
    <a:srgbClr val="1D8129"/>
    <a:srgbClr val="78B832"/>
    <a:srgbClr val="2CAE2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5963" autoAdjust="0"/>
  </p:normalViewPr>
  <p:slideViewPr>
    <p:cSldViewPr>
      <p:cViewPr varScale="1">
        <p:scale>
          <a:sx n="102" d="100"/>
          <a:sy n="102" d="100"/>
        </p:scale>
        <p:origin x="169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5CF944-5A0A-4980-A738-44B5242F51F0}" type="datetimeFigureOut">
              <a:rPr lang="zh-CN" altLang="en-US"/>
              <a:pPr>
                <a:defRPr/>
              </a:pPr>
              <a:t>2015/5/13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4485DAB-55CB-4263-849F-5801EAE330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5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EBCB1-BC87-4663-8A33-2C0813580556}" type="datetimeFigureOut">
              <a:rPr lang="zh-CN" altLang="en-US" smtClean="0"/>
              <a:t>2015/5/13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A4ACE-701F-4FE7-873E-658B89017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9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A4ACE-701F-4FE7-873E-658B890175D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6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 userDrawn="1"/>
        </p:nvSpPr>
        <p:spPr>
          <a:xfrm rot="2315675">
            <a:off x="53176" y="1234866"/>
            <a:ext cx="1062163" cy="1121191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rgbClr val="92D050"/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饼形 4"/>
          <p:cNvSpPr/>
          <p:nvPr userDrawn="1"/>
        </p:nvSpPr>
        <p:spPr>
          <a:xfrm>
            <a:off x="-936104" y="-888256"/>
            <a:ext cx="1835696" cy="1796976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lumMod val="50000"/>
              <a:lumOff val="50000"/>
              <a:alpha val="33000"/>
            </a:schemeClr>
          </a:solidFill>
          <a:ln w="3175" cap="rnd" cmpd="sng" algn="ctr">
            <a:solidFill>
              <a:srgbClr val="1D8129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椭圆 5"/>
          <p:cNvSpPr/>
          <p:nvPr userDrawn="1"/>
        </p:nvSpPr>
        <p:spPr>
          <a:xfrm>
            <a:off x="34925" y="0"/>
            <a:ext cx="1703388" cy="1700213"/>
          </a:xfrm>
          <a:prstGeom prst="ellipse">
            <a:avLst/>
          </a:prstGeom>
          <a:noFill/>
          <a:ln w="27305" cap="rnd" cmpd="sng" algn="ctr">
            <a:solidFill>
              <a:schemeClr val="bg2">
                <a:lumMod val="75000"/>
                <a:lumOff val="25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282825" y="0"/>
            <a:ext cx="62499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55650" y="0"/>
            <a:ext cx="7561263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图片 11" descr="中山先生.PNG"/>
          <p:cNvPicPr>
            <a:picLocks noChangeAspect="1"/>
          </p:cNvPicPr>
          <p:nvPr userDrawn="1"/>
        </p:nvPicPr>
        <p:blipFill>
          <a:blip r:embed="rId2" cstate="print">
            <a:lum contrast="40000"/>
          </a:blip>
          <a:stretch>
            <a:fillRect/>
          </a:stretch>
        </p:blipFill>
        <p:spPr>
          <a:xfrm>
            <a:off x="7559915" y="764704"/>
            <a:ext cx="972525" cy="36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4" descr="SMIE-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88913"/>
            <a:ext cx="2484438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3"/>
          <p:cNvSpPr txBox="1">
            <a:spLocks/>
          </p:cNvSpPr>
          <p:nvPr userDrawn="1"/>
        </p:nvSpPr>
        <p:spPr>
          <a:xfrm>
            <a:off x="1187450" y="1341438"/>
            <a:ext cx="6335713" cy="1052512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l">
              <a:defRPr/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单击此处编辑母版标题样式</a:t>
            </a:r>
            <a:endParaRPr lang="en-US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899592" y="1484784"/>
            <a:ext cx="144016" cy="137542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2000" cap="rnd" cmpd="sng" algn="ctr">
            <a:solidFill>
              <a:schemeClr val="bg2">
                <a:lumMod val="10000"/>
                <a:lumOff val="90000"/>
                <a:alpha val="60000"/>
              </a:schemeClr>
            </a:solidFill>
            <a:prstDash val="soli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16"/>
          <p:cNvSpPr/>
          <p:nvPr userDrawn="1"/>
        </p:nvSpPr>
        <p:spPr bwMode="invGray">
          <a:xfrm>
            <a:off x="467544" y="0"/>
            <a:ext cx="144016" cy="6858000"/>
          </a:xfrm>
          <a:prstGeom prst="rect">
            <a:avLst/>
          </a:prstGeom>
          <a:solidFill>
            <a:srgbClr val="287A5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3068960"/>
            <a:ext cx="5904656" cy="2069976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6" name="副标题 21"/>
          <p:cNvSpPr>
            <a:spLocks noGrp="1"/>
          </p:cNvSpPr>
          <p:nvPr>
            <p:ph type="subTitle" idx="13"/>
          </p:nvPr>
        </p:nvSpPr>
        <p:spPr>
          <a:xfrm>
            <a:off x="1763688" y="4725144"/>
            <a:ext cx="4536504" cy="103252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57442C-B3BD-45E5-8B10-DC49C2E84A50}" type="datetimeFigureOut">
              <a:rPr lang="zh-CN" altLang="en-US"/>
              <a:pPr>
                <a:defRPr/>
              </a:pPr>
              <a:t>2015/5/13</a:t>
            </a:fld>
            <a:endParaRPr lang="zh-CN" altLang="en-US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65BBC08-C513-434B-82E3-2A23CE7C09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0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000" y="1412776"/>
            <a:ext cx="4026024" cy="3865984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流程图: 过程 5"/>
          <p:cNvSpPr/>
          <p:nvPr/>
        </p:nvSpPr>
        <p:spPr>
          <a:xfrm rot="19468671">
            <a:off x="319088" y="1171575"/>
            <a:ext cx="685800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流程图: 过程 6"/>
          <p:cNvSpPr/>
          <p:nvPr/>
        </p:nvSpPr>
        <p:spPr>
          <a:xfrm rot="2103354" flipH="1">
            <a:off x="4572000" y="118427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496" y="116632"/>
            <a:ext cx="2592000" cy="9838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104" y="1591816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99592" y="1628800"/>
            <a:ext cx="3744416" cy="2866459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9592" y="4725144"/>
            <a:ext cx="3744416" cy="477416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6C49751-D2E6-48AF-B200-A9F5C67C09D2}" type="datetimeFigureOut">
              <a:rPr lang="zh-CN" altLang="en-US"/>
              <a:pPr>
                <a:defRPr/>
              </a:pPr>
              <a:t>2015/5/13</a:t>
            </a:fld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C6A5C-D56D-4D74-815F-6215DB21D1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E5A22-5805-4186-9F9A-49F673FC4DB9}" type="datetimeFigureOut">
              <a:rPr lang="zh-CN" altLang="en-US"/>
              <a:pPr>
                <a:defRPr/>
              </a:pPr>
              <a:t>2015/5/13</a:t>
            </a:fld>
            <a:endParaRPr lang="zh-CN" altLang="en-US" dirty="0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38747-85E5-4642-B8EC-A9E49FB7BC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072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653E1-3B7A-49FB-AD11-2DF1F76591CC}" type="datetimeFigureOut">
              <a:rPr lang="zh-CN" altLang="en-US"/>
              <a:pPr>
                <a:defRPr/>
              </a:pPr>
              <a:t>2015/5/13</a:t>
            </a:fld>
            <a:endParaRPr lang="zh-CN" altLang="en-US" dirty="0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B8A0F-D241-4384-ACAB-C387C20840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75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80FA3-E041-4D49-98E7-80037F869A7F}" type="datetimeFigureOut">
              <a:rPr lang="zh-CN" altLang="en-US"/>
              <a:pPr>
                <a:defRPr/>
              </a:pPr>
              <a:t>2015/5/13</a:t>
            </a:fld>
            <a:endParaRPr lang="zh-CN" altLang="en-US" dirty="0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84DF9-30F1-4D14-9F57-2FC9ABF30B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63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中大珠海校区教学楼_副本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83568" y="5949280"/>
            <a:ext cx="7920880" cy="10081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66408" y="1508720"/>
            <a:ext cx="7498080" cy="480060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E93FE-7A73-4C9C-9F49-9A18BC446901}" type="datetimeFigureOut">
              <a:rPr lang="zh-CN" altLang="en-US"/>
              <a:pPr>
                <a:defRPr/>
              </a:pPr>
              <a:t>2015/5/13</a:t>
            </a:fld>
            <a:endParaRPr lang="zh-CN" altLang="en-US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BE249-4D7E-4684-A055-872EA284AE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75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6">
                <a:lumMod val="40000"/>
                <a:lumOff val="6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图片 1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765761"/>
            <a:ext cx="7632848" cy="9756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A4FEFC-EBE4-42D1-B5E4-24813909F82B}" type="datetimeFigureOut">
              <a:rPr lang="zh-CN" altLang="en-US"/>
              <a:pPr>
                <a:defRPr/>
              </a:pPr>
              <a:t>2015/5/13</a:t>
            </a:fld>
            <a:endParaRPr lang="zh-CN" altLang="en-US"/>
          </a:p>
        </p:txBody>
      </p:sp>
      <p:sp>
        <p:nvSpPr>
          <p:cNvPr id="7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951B5F-C660-4EC6-A289-238780674C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4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6">
                <a:lumMod val="40000"/>
                <a:lumOff val="6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图片 1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733256"/>
            <a:ext cx="7632848" cy="1008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2D7B089-7751-4169-93D7-54B7645A3B39}" type="datetimeFigureOut">
              <a:rPr lang="zh-CN" altLang="en-US"/>
              <a:pPr>
                <a:defRPr/>
              </a:pPr>
              <a:t>2015/5/13</a:t>
            </a:fld>
            <a:endParaRPr lang="zh-CN" altLang="en-US"/>
          </a:p>
        </p:txBody>
      </p:sp>
      <p:sp>
        <p:nvSpPr>
          <p:cNvPr id="7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9B9F4-A36D-4C42-8EF4-1642E07045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2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extLst/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E7FA5-934D-45A0-9E02-06867AC70C79}" type="datetimeFigureOut">
              <a:rPr lang="zh-CN" altLang="en-US"/>
              <a:pPr>
                <a:defRPr/>
              </a:pPr>
              <a:t>2015/5/13</a:t>
            </a:fld>
            <a:endParaRPr lang="zh-CN" altLang="en-US" dirty="0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BC872-1287-43CE-81F9-EB822AA840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63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C935A-053A-4B09-875D-8B0E76876B34}" type="datetimeFigureOut">
              <a:rPr lang="zh-CN" altLang="en-US"/>
              <a:pPr>
                <a:defRPr/>
              </a:pPr>
              <a:t>2015/5/13</a:t>
            </a:fld>
            <a:endParaRPr lang="zh-CN" altLang="en-US" dirty="0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18AD7-E313-4414-80D6-9FB6E8AB52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496" y="116632"/>
            <a:ext cx="2592000" cy="9838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32736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16016" y="1132736"/>
            <a:ext cx="4032448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844824"/>
            <a:ext cx="4023360" cy="3239312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6016" y="1844824"/>
            <a:ext cx="4023360" cy="3250704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1100F4-7B9D-4B26-B9DD-64DD7C7AF909}" type="datetimeFigureOut">
              <a:rPr lang="zh-CN" altLang="en-US"/>
              <a:pPr>
                <a:defRPr/>
              </a:pPr>
              <a:t>2015/5/13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358A6-C6A2-44E7-8023-8192C0650D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9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1484784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副标题 21"/>
          <p:cNvSpPr>
            <a:spLocks noGrp="1"/>
          </p:cNvSpPr>
          <p:nvPr>
            <p:ph type="subTitle" idx="1"/>
          </p:nvPr>
        </p:nvSpPr>
        <p:spPr>
          <a:xfrm>
            <a:off x="2483768" y="3212976"/>
            <a:ext cx="6372200" cy="1656184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58329-8A30-4B75-969A-3BE2CD69BA35}" type="datetimeFigureOut">
              <a:rPr lang="zh-CN" altLang="en-US"/>
              <a:pPr>
                <a:defRPr/>
              </a:pPr>
              <a:t>2015/5/13</a:t>
            </a:fld>
            <a:endParaRPr lang="zh-CN" altLang="en-US" dirty="0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8B4B5-1042-4146-9656-4675871C13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2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 userDrawn="1"/>
        </p:nvPicPr>
        <p:blipFill>
          <a:blip r:embed="rId2" cstate="print"/>
          <a:srcRect r="10059"/>
          <a:stretch>
            <a:fillRect/>
          </a:stretch>
        </p:blipFill>
        <p:spPr bwMode="auto">
          <a:xfrm>
            <a:off x="899592" y="4869160"/>
            <a:ext cx="3888432" cy="1656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1484784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副标题 21"/>
          <p:cNvSpPr>
            <a:spLocks noGrp="1"/>
          </p:cNvSpPr>
          <p:nvPr>
            <p:ph type="subTitle" idx="1"/>
          </p:nvPr>
        </p:nvSpPr>
        <p:spPr>
          <a:xfrm>
            <a:off x="2483768" y="3212976"/>
            <a:ext cx="6372200" cy="1656184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FDBA76-FCDD-47B0-A38D-E9F29246B4BF}" type="datetimeFigureOut">
              <a:rPr lang="zh-CN" altLang="en-US"/>
              <a:pPr>
                <a:defRPr/>
              </a:pPr>
              <a:t>2015/5/13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CF492-7E2E-4B7A-9FDC-42BFEABD19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88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496" y="116632"/>
            <a:ext cx="2592000" cy="9838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5D2DBF-D006-420A-8EB9-6B3145E6EDE5}" type="datetimeFigureOut">
              <a:rPr lang="zh-CN" altLang="en-US"/>
              <a:pPr>
                <a:defRPr/>
              </a:pPr>
              <a:t>2015/5/13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1663E-8ED5-4E9F-8D63-91CAA6D78E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6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同心圆 10"/>
          <p:cNvSpPr/>
          <p:nvPr/>
        </p:nvSpPr>
        <p:spPr>
          <a:xfrm rot="2315675">
            <a:off x="35773" y="1333591"/>
            <a:ext cx="1062163" cy="1121191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rgbClr val="92D050"/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饼形 6"/>
          <p:cNvSpPr/>
          <p:nvPr/>
        </p:nvSpPr>
        <p:spPr>
          <a:xfrm>
            <a:off x="-879372" y="-930145"/>
            <a:ext cx="1758743" cy="186029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lumMod val="50000"/>
              <a:lumOff val="50000"/>
              <a:alpha val="33000"/>
            </a:schemeClr>
          </a:solidFill>
          <a:ln w="3175" cap="rnd" cmpd="sng" algn="ctr">
            <a:solidFill>
              <a:srgbClr val="1D8129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-11113" y="25400"/>
            <a:ext cx="1703388" cy="1747838"/>
          </a:xfrm>
          <a:prstGeom prst="ellipse">
            <a:avLst/>
          </a:prstGeom>
          <a:noFill/>
          <a:ln w="27305" cap="rnd" cmpd="sng" algn="ctr">
            <a:solidFill>
              <a:schemeClr val="bg2">
                <a:lumMod val="75000"/>
                <a:lumOff val="25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755650" y="0"/>
            <a:ext cx="7777163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249363" y="846138"/>
            <a:ext cx="7210425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33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1258888" y="1868488"/>
            <a:ext cx="7273925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CE3988C-3E27-4BD5-9B99-9B3B3C113861}" type="datetimeFigureOut">
              <a:rPr lang="zh-CN" altLang="en-US"/>
              <a:pPr>
                <a:defRPr/>
              </a:pPr>
              <a:t>2015/5/13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5526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</a:lstStyle>
          <a:p>
            <a:fld id="{FF296CA9-E9CD-4711-98C6-6889CB95D89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467544" y="0"/>
            <a:ext cx="144016" cy="6858000"/>
          </a:xfrm>
          <a:prstGeom prst="rect">
            <a:avLst/>
          </a:prstGeom>
          <a:solidFill>
            <a:srgbClr val="287A5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40" name="Picture 4" descr="SMIE-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88913"/>
            <a:ext cx="25209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椭圆 12"/>
          <p:cNvSpPr/>
          <p:nvPr/>
        </p:nvSpPr>
        <p:spPr>
          <a:xfrm>
            <a:off x="683568" y="1556792"/>
            <a:ext cx="144016" cy="137542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2000" cap="rnd" cmpd="sng" algn="ctr">
            <a:solidFill>
              <a:schemeClr val="bg2">
                <a:lumMod val="10000"/>
                <a:lumOff val="90000"/>
                <a:alpha val="60000"/>
              </a:schemeClr>
            </a:solidFill>
            <a:prstDash val="soli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58" r:id="rId4"/>
    <p:sldLayoutId id="2147484059" r:id="rId5"/>
    <p:sldLayoutId id="2147484067" r:id="rId6"/>
    <p:sldLayoutId id="2147484060" r:id="rId7"/>
    <p:sldLayoutId id="2147484068" r:id="rId8"/>
    <p:sldLayoutId id="2147484069" r:id="rId9"/>
    <p:sldLayoutId id="2147484070" r:id="rId10"/>
    <p:sldLayoutId id="2147484061" r:id="rId11"/>
    <p:sldLayoutId id="2147484062" r:id="rId12"/>
    <p:sldLayoutId id="2147484063" r:id="rId13"/>
    <p:sldLayoutId id="214748407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323232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1B587C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4E854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5616" y="1700808"/>
            <a:ext cx="7405688" cy="1473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5300" dirty="0" smtClean="0">
                <a:solidFill>
                  <a:schemeClr val="tx2">
                    <a:satMod val="13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MIE-311</a:t>
            </a:r>
            <a:br>
              <a:rPr lang="en-US" altLang="zh-CN" sz="5300" dirty="0" smtClean="0">
                <a:solidFill>
                  <a:schemeClr val="tx2">
                    <a:satMod val="13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</a:br>
            <a:r>
              <a:rPr lang="en-US" altLang="zh-CN" sz="5300" dirty="0" smtClean="0">
                <a:solidFill>
                  <a:schemeClr val="tx2">
                    <a:satMod val="13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Mobile Network Security</a:t>
            </a:r>
            <a:endParaRPr lang="zh-CN" altLang="en-US" dirty="0">
              <a:solidFill>
                <a:schemeClr val="tx2">
                  <a:satMod val="13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64089" y="4941168"/>
            <a:ext cx="3157216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800" dirty="0" err="1" smtClean="0"/>
              <a:t>Zhe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XuanYuan</a:t>
            </a:r>
            <a:r>
              <a:rPr lang="en-US" altLang="zh-CN" sz="1800" dirty="0" smtClean="0"/>
              <a:t> (</a:t>
            </a:r>
            <a:r>
              <a:rPr lang="zh-CN" altLang="en-US" sz="1800" dirty="0" smtClean="0"/>
              <a:t>轩辕哲</a:t>
            </a:r>
            <a:r>
              <a:rPr lang="en-US" altLang="zh-CN" sz="1800" dirty="0" smtClean="0"/>
              <a:t>) 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1800" dirty="0" smtClean="0"/>
              <a:t>xuanyuanz@mail.sysu.edu.cn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4" y="677037"/>
            <a:ext cx="7210425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Security Association </a:t>
            </a:r>
            <a:endParaRPr lang="zh-CN" altLang="en-US" sz="40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0895" y="1844824"/>
            <a:ext cx="8019865" cy="4368800"/>
          </a:xfrm>
        </p:spPr>
        <p:txBody>
          <a:bodyPr/>
          <a:lstStyle/>
          <a:p>
            <a:r>
              <a:rPr lang="en-US" altLang="zh-CN" sz="2400" dirty="0"/>
              <a:t>Host A Security Association: </a:t>
            </a:r>
            <a:endParaRPr lang="en-US" altLang="zh-CN" sz="2400" dirty="0" smtClean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ipsecadm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new 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­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1000 ­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HostA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\  ­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HostB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­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forcetunnel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­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3des ­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sha1 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82550" indent="0">
              <a:buNone/>
            </a:pP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key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7762d8707255d974168cbb1d274f8bed4cbd3364 \  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>
              <a:buNone/>
            </a:pP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authkey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6a20367e21c66e5a40739db293cf2ef2a4e6659f 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Host </a:t>
            </a:r>
            <a:r>
              <a:rPr lang="en-US" altLang="zh-CN" sz="2400" dirty="0"/>
              <a:t>B Security Association: </a:t>
            </a:r>
            <a:endParaRPr lang="en-US" altLang="zh-CN" sz="2400" dirty="0" smtClean="0"/>
          </a:p>
          <a:p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ipsecadm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new 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­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1001 ­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HostB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\  ­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HostA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­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forcetunnel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­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3des ­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sha1 \ 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7762d8707255d974168cbb1d274f8bed4cbd3364 </a:t>
            </a:r>
            <a:r>
              <a:rPr lang="en-US" altLang="zh-C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\­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authkey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6a20367e21c66e5a40739db293cf2ef2a4e6659f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8228" y="404664"/>
            <a:ext cx="7210425" cy="1143000"/>
          </a:xfrm>
        </p:spPr>
        <p:txBody>
          <a:bodyPr>
            <a:noAutofit/>
          </a:bodyPr>
          <a:lstStyle/>
          <a:p>
            <a:r>
              <a:rPr lang="en-US" altLang="zh-CN" sz="4400" dirty="0"/>
              <a:t>SA Parameters </a:t>
            </a:r>
            <a:endParaRPr lang="zh-CN" altLang="en-US" sz="4400" dirty="0">
              <a:effectLst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43608" y="1988840"/>
            <a:ext cx="6768752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587C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54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Sequence Number counter (defined later</a:t>
            </a:r>
            <a:r>
              <a:rPr lang="en-US" altLang="zh-CN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Sequence </a:t>
            </a:r>
            <a:r>
              <a:rPr lang="en-US" altLang="zh-CN" sz="2800" dirty="0"/>
              <a:t>Counter Overflow (defined </a:t>
            </a:r>
            <a:r>
              <a:rPr lang="en-US" altLang="zh-CN" sz="2800" dirty="0" smtClean="0"/>
              <a:t>later)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Anti-replay </a:t>
            </a:r>
            <a:r>
              <a:rPr lang="en-US" altLang="zh-CN" sz="2800" dirty="0"/>
              <a:t>Window (defined </a:t>
            </a:r>
            <a:r>
              <a:rPr lang="en-US" altLang="zh-CN" sz="2800" dirty="0" smtClean="0"/>
              <a:t>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AH </a:t>
            </a:r>
            <a:r>
              <a:rPr lang="en-US" altLang="zh-CN" sz="2800" dirty="0"/>
              <a:t>information (defined later) 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ESP </a:t>
            </a:r>
            <a:r>
              <a:rPr lang="en-US" altLang="zh-CN" sz="2800" dirty="0"/>
              <a:t>information (defined later) 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Lifetime </a:t>
            </a:r>
            <a:r>
              <a:rPr lang="en-US" altLang="zh-CN" sz="2800" dirty="0"/>
              <a:t>of this SA 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 smtClean="0"/>
              <a:t>IPSec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Protocol Mode (Tunnel, Transport</a:t>
            </a:r>
            <a:r>
              <a:rPr lang="en-US" altLang="zh-CN" sz="28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Path </a:t>
            </a:r>
            <a:r>
              <a:rPr lang="en-US" altLang="zh-CN" sz="2800" dirty="0"/>
              <a:t>MTU: maximum size of a packet that can be transmitted without fragmentation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36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400" dirty="0"/>
              <a:t>SA -- Lifetime</a:t>
            </a:r>
            <a:endParaRPr lang="zh-CN" altLang="en-US" sz="44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Amount </a:t>
            </a:r>
            <a:r>
              <a:rPr lang="en-US" altLang="zh-CN" dirty="0"/>
              <a:t>of traffic protected by a key and time frame the same key is used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Manual </a:t>
            </a:r>
            <a:r>
              <a:rPr lang="en-US" altLang="zh-CN" dirty="0"/>
              <a:t>creation: no lifetime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Dynamic </a:t>
            </a:r>
            <a:r>
              <a:rPr lang="en-US" altLang="zh-CN" dirty="0"/>
              <a:t>creation: may have a lifetime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03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SA -- Security Granularity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User specified </a:t>
            </a:r>
          </a:p>
          <a:p>
            <a:r>
              <a:rPr lang="en-US" altLang="zh-CN" sz="2400" dirty="0" smtClean="0"/>
              <a:t>Host-oriented </a:t>
            </a:r>
            <a:r>
              <a:rPr lang="en-US" altLang="zh-CN" sz="2400" dirty="0"/>
              <a:t>keying 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All </a:t>
            </a:r>
            <a:r>
              <a:rPr lang="en-US" altLang="zh-CN" sz="2000" dirty="0"/>
              <a:t>users on one host share the same session key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Not </a:t>
            </a:r>
            <a:r>
              <a:rPr lang="en-US" altLang="zh-CN" sz="2000" dirty="0"/>
              <a:t>recommended! </a:t>
            </a:r>
            <a:endParaRPr lang="en-US" altLang="zh-CN" sz="2000" dirty="0" smtClean="0"/>
          </a:p>
          <a:p>
            <a:r>
              <a:rPr lang="en-US" altLang="zh-CN" sz="2400" dirty="0" smtClean="0"/>
              <a:t>User-oriented </a:t>
            </a:r>
            <a:r>
              <a:rPr lang="en-US" altLang="zh-CN" sz="2400" dirty="0"/>
              <a:t>keying 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Each </a:t>
            </a:r>
            <a:r>
              <a:rPr lang="en-US" altLang="zh-CN" sz="2000" dirty="0"/>
              <a:t>user on one host has one or more unique session keys </a:t>
            </a:r>
            <a:endParaRPr lang="en-US" altLang="zh-CN" sz="2000" dirty="0" smtClean="0"/>
          </a:p>
          <a:p>
            <a:r>
              <a:rPr lang="en-US" altLang="zh-CN" sz="2400" dirty="0" smtClean="0"/>
              <a:t>Session-unique </a:t>
            </a:r>
            <a:r>
              <a:rPr lang="en-US" altLang="zh-CN" sz="2400" dirty="0"/>
              <a:t>keying 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Single </a:t>
            </a:r>
            <a:r>
              <a:rPr lang="en-US" altLang="zh-CN" sz="2000" dirty="0"/>
              <a:t>session key is assigned to a give IP address, upper-layer protocol, and port number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969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Blocks: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Database(SPD)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9363" y="1556792"/>
            <a:ext cx="7273925" cy="4368800"/>
          </a:xfrm>
        </p:spPr>
        <p:txBody>
          <a:bodyPr/>
          <a:lstStyle/>
          <a:p>
            <a:endParaRPr lang="en-US" altLang="zh-CN" sz="2800" dirty="0" smtClean="0"/>
          </a:p>
          <a:p>
            <a:r>
              <a:rPr lang="en-US" altLang="zh-CN" sz="2400" dirty="0"/>
              <a:t>Defines: 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What </a:t>
            </a:r>
            <a:r>
              <a:rPr lang="en-US" altLang="zh-CN" sz="2000" dirty="0"/>
              <a:t>traffic to be protected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How </a:t>
            </a:r>
            <a:r>
              <a:rPr lang="en-US" altLang="zh-CN" sz="2000" dirty="0"/>
              <a:t>to protect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With </a:t>
            </a:r>
            <a:r>
              <a:rPr lang="en-US" altLang="zh-CN" sz="2000" dirty="0"/>
              <a:t>whom the protection is shared </a:t>
            </a:r>
            <a:endParaRPr lang="en-US" altLang="zh-CN" sz="2000" dirty="0" smtClean="0"/>
          </a:p>
          <a:p>
            <a:r>
              <a:rPr lang="en-US" altLang="zh-CN" sz="2400" dirty="0" smtClean="0"/>
              <a:t>For </a:t>
            </a:r>
            <a:r>
              <a:rPr lang="en-US" altLang="zh-CN" sz="2400" dirty="0"/>
              <a:t>each packet entering or leaving an IPsec implementation, SPD is used to determine security mechanism to be applied </a:t>
            </a:r>
            <a:endParaRPr lang="en-US" altLang="zh-CN" sz="2400" dirty="0" smtClean="0"/>
          </a:p>
          <a:p>
            <a:r>
              <a:rPr lang="en-US" altLang="zh-CN" sz="2400" dirty="0" smtClean="0"/>
              <a:t>Actions</a:t>
            </a:r>
            <a:r>
              <a:rPr lang="en-US" altLang="zh-CN" sz="2400" dirty="0"/>
              <a:t>: 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Discard</a:t>
            </a:r>
            <a:r>
              <a:rPr lang="en-US" altLang="zh-CN" sz="2000" dirty="0"/>
              <a:t>: do not let packet in or out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Bypass</a:t>
            </a:r>
            <a:r>
              <a:rPr lang="en-US" altLang="zh-CN" sz="2000" dirty="0"/>
              <a:t>: do not apply or expect security services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Protect</a:t>
            </a:r>
            <a:r>
              <a:rPr lang="en-US" altLang="zh-CN" sz="2000" dirty="0"/>
              <a:t>: apply/expect security services on packets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2388" y="476672"/>
            <a:ext cx="7210425" cy="11430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Building Blocks: </a:t>
            </a:r>
            <a:r>
              <a:rPr lang="en-US" altLang="zh-CN" sz="2800" dirty="0" err="1"/>
              <a:t>IPSec</a:t>
            </a:r>
            <a:r>
              <a:rPr lang="en-US" altLang="zh-CN" sz="2800" dirty="0"/>
              <a:t> Protocols</a:t>
            </a:r>
            <a:endParaRPr lang="zh-CN" altLang="en-US" sz="28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8888" y="1751856"/>
            <a:ext cx="7273925" cy="4989512"/>
          </a:xfrm>
        </p:spPr>
        <p:txBody>
          <a:bodyPr/>
          <a:lstStyle/>
          <a:p>
            <a:r>
              <a:rPr lang="en-US" altLang="zh-CN" dirty="0"/>
              <a:t>Encapsulating Security Payload (ESP) 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sz="2400" dirty="0" smtClean="0"/>
              <a:t>Data </a:t>
            </a:r>
            <a:r>
              <a:rPr lang="en-US" altLang="zh-CN" sz="2400" dirty="0"/>
              <a:t>confidentiality and limited traffic flow confidentiality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Anti-replay </a:t>
            </a:r>
            <a:r>
              <a:rPr lang="en-US" altLang="zh-CN" sz="2400" dirty="0"/>
              <a:t>protection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Proof </a:t>
            </a:r>
            <a:r>
              <a:rPr lang="en-US" altLang="zh-CN" sz="2400" dirty="0"/>
              <a:t>of data origin, data integrity (optional) </a:t>
            </a:r>
            <a:endParaRPr lang="en-US" altLang="zh-CN" sz="2400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Authentication Header (AH) 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Proof </a:t>
            </a:r>
            <a:r>
              <a:rPr lang="en-US" altLang="zh-CN" sz="2400" dirty="0"/>
              <a:t>of data origin, data integrity </a:t>
            </a:r>
          </a:p>
          <a:p>
            <a:pPr lvl="1"/>
            <a:r>
              <a:rPr lang="en-US" altLang="zh-CN" sz="2400" dirty="0" smtClean="0"/>
              <a:t>Anti-replay </a:t>
            </a:r>
            <a:r>
              <a:rPr lang="en-US" altLang="zh-CN" sz="2400" dirty="0"/>
              <a:t>protection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65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888" y="615144"/>
            <a:ext cx="7210425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Transport Mode: AH &amp; ESP</a:t>
            </a:r>
            <a:endParaRPr lang="en-US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258888" y="1751856"/>
            <a:ext cx="7273925" cy="4989512"/>
          </a:xfrm>
        </p:spPr>
        <p:txBody>
          <a:bodyPr/>
          <a:lstStyle/>
          <a:p>
            <a:r>
              <a:rPr lang="en-US" altLang="zh-CN" dirty="0"/>
              <a:t>Usage: protect upper layer protocols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IPSec</a:t>
            </a:r>
            <a:r>
              <a:rPr lang="en-US" altLang="zh-CN" dirty="0" smtClean="0"/>
              <a:t> </a:t>
            </a:r>
            <a:r>
              <a:rPr lang="en-US" altLang="zh-CN" dirty="0"/>
              <a:t>header is inserted between the IP header and the upper-layer protocol header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Communication </a:t>
            </a:r>
            <a:r>
              <a:rPr lang="en-US" altLang="zh-CN" dirty="0"/>
              <a:t>endpoints must be cryptographic endpoints (for end-to-end authentication) 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5013176"/>
            <a:ext cx="55721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When is Transport Mode Used </a:t>
            </a:r>
            <a:endParaRPr lang="zh-CN" alt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9363" y="1417638"/>
            <a:ext cx="7273925" cy="4368800"/>
          </a:xfrm>
        </p:spPr>
        <p:txBody>
          <a:bodyPr/>
          <a:lstStyle/>
          <a:p>
            <a:endParaRPr lang="en-US" altLang="zh-CN" sz="2000" dirty="0" smtClean="0"/>
          </a:p>
          <a:p>
            <a:r>
              <a:rPr lang="en-US" altLang="zh-CN" sz="2000" dirty="0"/>
              <a:t>Both endpoints are cryptographic endpoints, i.e. they generate / process an </a:t>
            </a:r>
            <a:r>
              <a:rPr lang="en-US" altLang="zh-CN" sz="2000" dirty="0" err="1"/>
              <a:t>IPSec</a:t>
            </a:r>
            <a:r>
              <a:rPr lang="en-US" altLang="zh-CN" sz="2000" dirty="0"/>
              <a:t> header (AH or ESP)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212976"/>
            <a:ext cx="63531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4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Tunnel Mode: AH &amp; ESP</a:t>
            </a:r>
            <a:endParaRPr lang="zh-CN" altLang="en-US" sz="3600" dirty="0">
              <a:effectLst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49363" y="1417638"/>
            <a:ext cx="7273925" cy="4368800"/>
          </a:xfrm>
        </p:spPr>
        <p:txBody>
          <a:bodyPr/>
          <a:lstStyle/>
          <a:p>
            <a:endParaRPr lang="en-US" altLang="zh-CN" sz="2000" dirty="0" smtClean="0"/>
          </a:p>
          <a:p>
            <a:r>
              <a:rPr lang="en-US" altLang="zh-CN" sz="2000" dirty="0"/>
              <a:t>Usage: protect entire IP datagram </a:t>
            </a:r>
            <a:endParaRPr lang="en-US" altLang="zh-CN" sz="2000" dirty="0" smtClean="0"/>
          </a:p>
          <a:p>
            <a:r>
              <a:rPr lang="en-US" altLang="zh-CN" sz="2000" dirty="0" smtClean="0"/>
              <a:t>Entire </a:t>
            </a:r>
            <a:r>
              <a:rPr lang="en-US" altLang="zh-CN" sz="2000" dirty="0"/>
              <a:t>IP packet to be protected is encapsulated in another IP datagram and an IPsec header is inserted between the outer and inner IP headers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501008"/>
            <a:ext cx="63436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When Is Tunnel Mode Used</a:t>
            </a:r>
            <a:endParaRPr lang="zh-CN" alt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249363" y="1417638"/>
            <a:ext cx="7273925" cy="4368800"/>
          </a:xfrm>
        </p:spPr>
        <p:txBody>
          <a:bodyPr/>
          <a:lstStyle/>
          <a:p>
            <a:endParaRPr lang="en-US" altLang="zh-CN" sz="2000" dirty="0" smtClean="0"/>
          </a:p>
          <a:p>
            <a:r>
              <a:rPr lang="en-US" altLang="zh-CN" sz="2000" dirty="0"/>
              <a:t>Tunnel mode is used when at least one cryptographic endpoint is not a communication endpoint of the secured IP packets. </a:t>
            </a:r>
            <a:endParaRPr lang="en-US" altLang="zh-CN" sz="2000" dirty="0" smtClean="0"/>
          </a:p>
          <a:p>
            <a:pPr lvl="1"/>
            <a:r>
              <a:rPr lang="en-US" altLang="zh-CN" sz="1600" dirty="0"/>
              <a:t>Outer IP Header – Destination for the </a:t>
            </a:r>
            <a:r>
              <a:rPr lang="en-US" altLang="zh-CN" sz="1600" dirty="0" smtClean="0"/>
              <a:t>router </a:t>
            </a:r>
          </a:p>
          <a:p>
            <a:pPr lvl="1"/>
            <a:r>
              <a:rPr lang="en-US" altLang="zh-CN" sz="1600" dirty="0" smtClean="0"/>
              <a:t>Inner </a:t>
            </a:r>
            <a:r>
              <a:rPr lang="en-US" altLang="zh-CN" sz="1600" dirty="0"/>
              <a:t>IP Header – Ultimate Destination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328988"/>
            <a:ext cx="63627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100" dirty="0">
                <a:solidFill>
                  <a:schemeClr val="tx2">
                    <a:satMod val="13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altLang="zh-CN" sz="3100" dirty="0" smtClean="0">
                <a:solidFill>
                  <a:schemeClr val="tx2">
                    <a:satMod val="13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3100" dirty="0" smtClean="0">
                <a:solidFill>
                  <a:schemeClr val="tx2">
                    <a:satMod val="130000"/>
                  </a:schemeClr>
                </a:solidFill>
              </a:rPr>
              <a:t>: </a:t>
            </a:r>
            <a:r>
              <a:rPr lang="en-US" altLang="zh-CN" sz="3200" dirty="0" err="1" smtClean="0"/>
              <a:t>IPSec</a:t>
            </a:r>
            <a:endParaRPr lang="zh-CN" altLang="en-US" sz="3100" dirty="0">
              <a:solidFill>
                <a:schemeClr val="tx2">
                  <a:satMod val="13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03997" y="1989138"/>
            <a:ext cx="7273925" cy="4368800"/>
          </a:xfrm>
        </p:spPr>
        <p:txBody>
          <a:bodyPr/>
          <a:lstStyle/>
          <a:p>
            <a:r>
              <a:rPr lang="en-US" altLang="zh-CN" sz="2400" dirty="0"/>
              <a:t>Network layer security</a:t>
            </a:r>
          </a:p>
          <a:p>
            <a:r>
              <a:rPr lang="en-US" altLang="zh-CN" sz="2400" dirty="0" smtClean="0"/>
              <a:t>Brief </a:t>
            </a:r>
            <a:r>
              <a:rPr lang="en-US" altLang="zh-CN" sz="2400" dirty="0"/>
              <a:t>introduction of </a:t>
            </a:r>
            <a:r>
              <a:rPr lang="en-US" altLang="zh-CN" sz="2400" dirty="0" err="1"/>
              <a:t>IPSec</a:t>
            </a:r>
            <a:endParaRPr lang="en-US" altLang="zh-CN" sz="2400" dirty="0"/>
          </a:p>
          <a:p>
            <a:r>
              <a:rPr lang="en-US" altLang="zh-CN" sz="2400" dirty="0" err="1" smtClean="0"/>
              <a:t>IPSec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building blocks</a:t>
            </a:r>
          </a:p>
          <a:p>
            <a:pPr lvl="1"/>
            <a:r>
              <a:rPr lang="en-US" altLang="zh-CN" sz="2000" dirty="0" smtClean="0"/>
              <a:t>Security </a:t>
            </a:r>
            <a:r>
              <a:rPr lang="en-US" altLang="zh-CN" sz="2000" dirty="0"/>
              <a:t>associations</a:t>
            </a:r>
          </a:p>
          <a:p>
            <a:pPr lvl="1"/>
            <a:r>
              <a:rPr lang="en-US" altLang="zh-CN" sz="2000" dirty="0" smtClean="0"/>
              <a:t>Security </a:t>
            </a:r>
            <a:r>
              <a:rPr lang="en-US" altLang="zh-CN" sz="2000" dirty="0"/>
              <a:t>policy database</a:t>
            </a:r>
          </a:p>
          <a:p>
            <a:pPr lvl="1"/>
            <a:r>
              <a:rPr lang="en-US" altLang="zh-CN" sz="2000" dirty="0" smtClean="0"/>
              <a:t>Sub-protocols</a:t>
            </a:r>
            <a:endParaRPr lang="en-US" altLang="zh-CN" sz="2000" dirty="0"/>
          </a:p>
          <a:p>
            <a:r>
              <a:rPr lang="en-US" altLang="zh-CN" sz="2400" dirty="0" smtClean="0"/>
              <a:t>AH </a:t>
            </a:r>
            <a:r>
              <a:rPr lang="en-US" altLang="zh-CN" sz="2400" dirty="0"/>
              <a:t>and ESP</a:t>
            </a:r>
          </a:p>
          <a:p>
            <a:r>
              <a:rPr lang="en-US" altLang="zh-CN" sz="2400" dirty="0" smtClean="0"/>
              <a:t>Two </a:t>
            </a:r>
            <a:r>
              <a:rPr lang="en-US" altLang="zh-CN" sz="2400" dirty="0"/>
              <a:t>modes of AH and ESP</a:t>
            </a:r>
          </a:p>
          <a:p>
            <a:pPr lvl="1"/>
            <a:r>
              <a:rPr lang="en-US" altLang="zh-CN" sz="2000" dirty="0" smtClean="0"/>
              <a:t>The </a:t>
            </a:r>
            <a:r>
              <a:rPr lang="en-US" altLang="zh-CN" sz="2000" dirty="0"/>
              <a:t>outline of the key management (IKE)</a:t>
            </a:r>
          </a:p>
          <a:p>
            <a:r>
              <a:rPr lang="en-US" altLang="zh-CN" sz="2400" dirty="0" err="1" smtClean="0"/>
              <a:t>IPSec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workflow</a:t>
            </a:r>
          </a:p>
          <a:p>
            <a:r>
              <a:rPr lang="en-US" altLang="zh-CN" sz="2400" dirty="0" smtClean="0"/>
              <a:t>Anti-replay </a:t>
            </a:r>
            <a:r>
              <a:rPr lang="en-US" altLang="zh-CN" sz="2400" dirty="0"/>
              <a:t>in </a:t>
            </a:r>
            <a:r>
              <a:rPr lang="en-US" altLang="zh-CN" sz="2400" dirty="0" err="1"/>
              <a:t>IPSec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0" y="692696"/>
            <a:ext cx="7210425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Authentication Header (AH) </a:t>
            </a:r>
            <a:endParaRPr lang="zh-CN" alt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090" y="2060848"/>
            <a:ext cx="7273925" cy="4368800"/>
          </a:xfrm>
        </p:spPr>
        <p:txBody>
          <a:bodyPr/>
          <a:lstStyle/>
          <a:p>
            <a:r>
              <a:rPr lang="en-US" altLang="zh-CN" dirty="0"/>
              <a:t>Does NOT provide confidentiality </a:t>
            </a:r>
            <a:endParaRPr lang="en-US" altLang="zh-CN" dirty="0" smtClean="0"/>
          </a:p>
          <a:p>
            <a:r>
              <a:rPr lang="en-US" altLang="zh-CN" dirty="0" smtClean="0"/>
              <a:t>Provides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Data </a:t>
            </a:r>
            <a:r>
              <a:rPr lang="en-US" altLang="zh-CN" sz="2400" dirty="0"/>
              <a:t>origin authentication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Connectionless </a:t>
            </a:r>
            <a:r>
              <a:rPr lang="en-US" altLang="zh-CN" sz="2400" dirty="0"/>
              <a:t>data integrity </a:t>
            </a:r>
            <a:r>
              <a:rPr lang="en-US" altLang="zh-CN" sz="2400" dirty="0" smtClean="0"/>
              <a:t> </a:t>
            </a:r>
          </a:p>
          <a:p>
            <a:r>
              <a:rPr lang="en-US" altLang="zh-CN" dirty="0" smtClean="0"/>
              <a:t>May </a:t>
            </a:r>
            <a:r>
              <a:rPr lang="en-US" altLang="zh-CN" dirty="0"/>
              <a:t>provide: 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Non-repudiation </a:t>
            </a:r>
            <a:r>
              <a:rPr lang="en-US" altLang="zh-CN" sz="2400" dirty="0"/>
              <a:t>(depends on cryptographic alg</a:t>
            </a:r>
            <a:r>
              <a:rPr lang="en-US" altLang="zh-CN" sz="2400" dirty="0" smtClean="0"/>
              <a:t>.)</a:t>
            </a:r>
          </a:p>
          <a:p>
            <a:pPr lvl="1"/>
            <a:r>
              <a:rPr lang="en-US" altLang="zh-CN" sz="2400" dirty="0" smtClean="0"/>
              <a:t>Anti-replay </a:t>
            </a:r>
            <a:r>
              <a:rPr lang="en-US" altLang="zh-CN" sz="2400" dirty="0"/>
              <a:t>protection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34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AH Header Format </a:t>
            </a:r>
            <a:endParaRPr lang="zh-CN" alt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 smtClean="0"/>
          </a:p>
          <a:p>
            <a:pPr lvl="1"/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91" y="2420888"/>
            <a:ext cx="747499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8888" y="620688"/>
            <a:ext cx="7210425" cy="11430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AH Header Format </a:t>
            </a:r>
            <a:endParaRPr lang="zh-CN" altLang="en-US" sz="32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8888" y="1556792"/>
            <a:ext cx="7273925" cy="4368800"/>
          </a:xfrm>
        </p:spPr>
        <p:txBody>
          <a:bodyPr/>
          <a:lstStyle/>
          <a:p>
            <a:r>
              <a:rPr lang="en-US" altLang="zh-CN" sz="2400" dirty="0"/>
              <a:t>Next Header (8 bits): identifies the type of header immediately following this head. </a:t>
            </a:r>
            <a:endParaRPr lang="en-US" altLang="zh-CN" sz="2400" dirty="0" smtClean="0"/>
          </a:p>
          <a:p>
            <a:r>
              <a:rPr lang="en-US" altLang="zh-CN" sz="2400" dirty="0" smtClean="0"/>
              <a:t>Payload </a:t>
            </a:r>
            <a:r>
              <a:rPr lang="en-US" altLang="zh-CN" sz="2400" dirty="0"/>
              <a:t>Length (8 bits): Length of Authentication Header in 32-bit words. </a:t>
            </a:r>
          </a:p>
          <a:p>
            <a:r>
              <a:rPr lang="en-US" altLang="zh-CN" sz="2400" dirty="0" smtClean="0"/>
              <a:t>Reserved </a:t>
            </a:r>
            <a:r>
              <a:rPr lang="en-US" altLang="zh-CN" sz="2400" dirty="0"/>
              <a:t>(16 bits): For future use. </a:t>
            </a:r>
            <a:endParaRPr lang="en-US" altLang="zh-CN" sz="2400" dirty="0" smtClean="0"/>
          </a:p>
          <a:p>
            <a:r>
              <a:rPr lang="en-US" altLang="zh-CN" sz="2400" dirty="0" smtClean="0"/>
              <a:t>Security </a:t>
            </a:r>
            <a:r>
              <a:rPr lang="en-US" altLang="zh-CN" sz="2400" dirty="0"/>
              <a:t>Parameters Index (32 bits): identifies a security association. </a:t>
            </a:r>
            <a:endParaRPr lang="en-US" altLang="zh-CN" sz="2400" dirty="0" smtClean="0"/>
          </a:p>
          <a:p>
            <a:r>
              <a:rPr lang="en-US" altLang="zh-CN" sz="2400" dirty="0" smtClean="0"/>
              <a:t>Sequence </a:t>
            </a:r>
            <a:r>
              <a:rPr lang="en-US" altLang="zh-CN" sz="2400" dirty="0"/>
              <a:t>Number (32 bits): A monotonically increasing counter value, discussed earlier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Authentication </a:t>
            </a:r>
            <a:r>
              <a:rPr lang="en-US" altLang="zh-CN" sz="2400" dirty="0"/>
              <a:t>Data (variable): 32*n, contains </a:t>
            </a:r>
            <a:r>
              <a:rPr lang="en-US" altLang="zh-CN" sz="2400" dirty="0" smtClean="0"/>
              <a:t>MAC </a:t>
            </a:r>
            <a:r>
              <a:rPr lang="en-US" altLang="zh-CN" sz="2400" dirty="0"/>
              <a:t>for this packet.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0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Authentication Data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Computed by using </a:t>
            </a:r>
            <a:endParaRPr lang="en-US" altLang="zh-CN" dirty="0" smtClean="0"/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uthentication </a:t>
            </a:r>
            <a:r>
              <a:rPr lang="en-US" altLang="zh-CN" dirty="0"/>
              <a:t>algorithm (MD5, SHA-1)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cryptographic </a:t>
            </a:r>
            <a:r>
              <a:rPr lang="en-US" altLang="zh-CN" dirty="0"/>
              <a:t>key (secret key) </a:t>
            </a:r>
            <a:endParaRPr lang="en-US" altLang="zh-CN" dirty="0" smtClean="0"/>
          </a:p>
          <a:p>
            <a:r>
              <a:rPr lang="en-US" altLang="zh-CN" dirty="0" smtClean="0"/>
              <a:t>Sender</a:t>
            </a:r>
            <a:r>
              <a:rPr lang="en-US" altLang="zh-CN" dirty="0"/>
              <a:t>: computes authentication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Recipient</a:t>
            </a:r>
            <a:r>
              <a:rPr lang="en-US" altLang="zh-CN" dirty="0"/>
              <a:t>: verifies data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355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Encapsulating Security Payload (ESP)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Provides: 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Confidentiality </a:t>
            </a:r>
          </a:p>
          <a:p>
            <a:pPr lvl="1"/>
            <a:r>
              <a:rPr lang="en-US" altLang="zh-CN" sz="2400" dirty="0" smtClean="0"/>
              <a:t>Authentication 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Optional, not </a:t>
            </a:r>
            <a:r>
              <a:rPr lang="en-US" altLang="zh-CN" sz="2400" dirty="0"/>
              <a:t>as strong as AH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Limited </a:t>
            </a:r>
            <a:r>
              <a:rPr lang="en-US" altLang="zh-CN" sz="2400" dirty="0"/>
              <a:t>traffic flow confidentiality (in tunnel mode only)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Anti-replay </a:t>
            </a:r>
            <a:r>
              <a:rPr lang="en-US" altLang="zh-CN" sz="2400" dirty="0"/>
              <a:t>protection</a:t>
            </a:r>
            <a:endParaRPr lang="en-US" altLang="zh-CN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1639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altLang="zh-CN" sz="3200" dirty="0"/>
              <a:t>IPSec ESP in Transport Mode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2082"/>
          <a:stretch/>
        </p:blipFill>
        <p:spPr>
          <a:xfrm>
            <a:off x="949718" y="2564904"/>
            <a:ext cx="751453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err="1"/>
              <a:t>IPSec</a:t>
            </a:r>
            <a:r>
              <a:rPr lang="en-US" altLang="zh-CN" sz="3200" dirty="0"/>
              <a:t> ESP Tunnel Mode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78" y="3011488"/>
            <a:ext cx="7727108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4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8888" y="836712"/>
            <a:ext cx="7210425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ESP header and trailer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ESP packet processing: 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en-US" altLang="zh-CN" sz="2400" dirty="0"/>
              <a:t>. Verify sequence number 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en-US" altLang="zh-CN" sz="2400" dirty="0"/>
              <a:t>. Verify integrity 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en-US" altLang="zh-CN" sz="2400" dirty="0"/>
              <a:t>. Decrypt </a:t>
            </a:r>
            <a:endParaRPr lang="en-US" altLang="zh-CN" sz="2400" dirty="0" smtClean="0"/>
          </a:p>
          <a:p>
            <a:r>
              <a:rPr lang="en-US" altLang="zh-CN" sz="2400" dirty="0" smtClean="0"/>
              <a:t>ESP </a:t>
            </a:r>
            <a:r>
              <a:rPr lang="en-US" altLang="zh-CN" sz="2400" dirty="0"/>
              <a:t>header: not encrypted (why?) 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Contains</a:t>
            </a:r>
            <a:r>
              <a:rPr lang="en-US" altLang="zh-CN" sz="2000" dirty="0"/>
              <a:t>: SPI and sequence number </a:t>
            </a:r>
            <a:endParaRPr lang="en-US" altLang="zh-CN" sz="2000" dirty="0" smtClean="0"/>
          </a:p>
          <a:p>
            <a:r>
              <a:rPr lang="en-US" altLang="zh-CN" sz="2400" dirty="0" smtClean="0"/>
              <a:t>ESP </a:t>
            </a:r>
            <a:r>
              <a:rPr lang="en-US" altLang="zh-CN" sz="2400" dirty="0"/>
              <a:t>trailer: usually encrypted 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Contains</a:t>
            </a:r>
            <a:r>
              <a:rPr lang="en-US" altLang="zh-CN" sz="2000" dirty="0"/>
              <a:t>: padding, length of padding, next protocol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101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8888" y="836712"/>
            <a:ext cx="7210425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SSL Handshake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50337"/>
            <a:ext cx="7867263" cy="414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-315416"/>
            <a:ext cx="7210425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SSL Handshake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5657681"/>
            <a:ext cx="7273925" cy="4368800"/>
          </a:xfrm>
        </p:spPr>
        <p:txBody>
          <a:bodyPr/>
          <a:lstStyle/>
          <a:p>
            <a:r>
              <a:rPr lang="en-US" altLang="zh-CN" sz="2000" dirty="0"/>
              <a:t>Symmetric key block = client write MAC secret, server write MAC secret, client write key, server write key, client write IV, and server write IV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42" y="874756"/>
            <a:ext cx="5308767" cy="23035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12" y="3178293"/>
            <a:ext cx="5400600" cy="236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8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can we put security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19" y="2949525"/>
            <a:ext cx="77724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41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8888" y="836712"/>
            <a:ext cx="7210425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SSL Handshake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50337"/>
            <a:ext cx="7867263" cy="414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8888" y="836712"/>
            <a:ext cx="7210425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Transport Layer Security (Protocol)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Revised </a:t>
            </a:r>
            <a:r>
              <a:rPr lang="en-US" altLang="zh-CN" sz="2400" dirty="0"/>
              <a:t>version of SSLv3. </a:t>
            </a:r>
            <a:r>
              <a:rPr lang="en-US" altLang="zh-CN" sz="2400" dirty="0" smtClean="0"/>
              <a:t>(RFC5246)</a:t>
            </a:r>
          </a:p>
          <a:p>
            <a:r>
              <a:rPr lang="en-US" altLang="zh-CN" sz="2400" dirty="0" smtClean="0"/>
              <a:t>Differences </a:t>
            </a:r>
            <a:r>
              <a:rPr lang="en-US" altLang="zh-CN" sz="2400" dirty="0"/>
              <a:t>in the: 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version </a:t>
            </a:r>
            <a:r>
              <a:rPr lang="en-US" altLang="zh-CN" sz="2000" dirty="0"/>
              <a:t>number </a:t>
            </a:r>
            <a:r>
              <a:rPr lang="en-US" altLang="zh-CN" sz="2000" dirty="0" smtClean="0"/>
              <a:t>(v3.3)</a:t>
            </a:r>
          </a:p>
          <a:p>
            <a:pPr lvl="1"/>
            <a:r>
              <a:rPr lang="en-US" altLang="zh-CN" sz="2000" dirty="0" smtClean="0"/>
              <a:t>message </a:t>
            </a:r>
            <a:r>
              <a:rPr lang="en-US" altLang="zh-CN" sz="2000" dirty="0"/>
              <a:t>authentication code </a:t>
            </a:r>
            <a:r>
              <a:rPr lang="en-US" altLang="zh-CN" sz="2000" dirty="0" smtClean="0"/>
              <a:t>(HMAC)</a:t>
            </a:r>
          </a:p>
          <a:p>
            <a:pPr lvl="1"/>
            <a:r>
              <a:rPr lang="en-US" altLang="zh-CN" sz="2000" dirty="0" smtClean="0"/>
              <a:t>pseudorandom </a:t>
            </a:r>
            <a:r>
              <a:rPr lang="en-US" altLang="zh-CN" sz="2000" dirty="0"/>
              <a:t>function </a:t>
            </a:r>
            <a:r>
              <a:rPr lang="en-US" altLang="zh-CN" sz="2000" dirty="0" smtClean="0"/>
              <a:t>(Key generation)</a:t>
            </a:r>
          </a:p>
          <a:p>
            <a:pPr lvl="1"/>
            <a:r>
              <a:rPr lang="en-US" altLang="zh-CN" sz="2000" dirty="0" smtClean="0"/>
              <a:t>alert </a:t>
            </a:r>
            <a:r>
              <a:rPr lang="en-US" altLang="zh-CN" sz="2000" dirty="0"/>
              <a:t>codes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cipher </a:t>
            </a:r>
            <a:r>
              <a:rPr lang="en-US" altLang="zh-CN" sz="2000" dirty="0"/>
              <a:t>suites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client </a:t>
            </a:r>
            <a:r>
              <a:rPr lang="en-US" altLang="zh-CN" sz="2000" dirty="0"/>
              <a:t>certificate types 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certificate_verify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and finished message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cryptographic </a:t>
            </a:r>
            <a:r>
              <a:rPr lang="en-US" altLang="zh-CN" sz="2000" dirty="0"/>
              <a:t>computations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padding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79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-99392"/>
            <a:ext cx="7210425" cy="11430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SSL Applications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16611"/>
            <a:ext cx="7527622" cy="35580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802544"/>
            <a:ext cx="2333625" cy="266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4735997"/>
            <a:ext cx="58293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8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SSL Applications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https</a:t>
            </a:r>
          </a:p>
          <a:p>
            <a:pPr lvl="1"/>
            <a:r>
              <a:rPr lang="en-US" altLang="zh-CN" sz="2000" dirty="0" smtClean="0"/>
              <a:t> (HTTP over SSL)</a:t>
            </a:r>
          </a:p>
          <a:p>
            <a:pPr lvl="1"/>
            <a:r>
              <a:rPr lang="en-US" altLang="zh-CN" sz="2000" dirty="0" smtClean="0"/>
              <a:t>Port 443</a:t>
            </a:r>
          </a:p>
          <a:p>
            <a:pPr lvl="1"/>
            <a:r>
              <a:rPr lang="en-US" altLang="zh-CN" sz="2000" dirty="0" smtClean="0"/>
              <a:t>Encrypt: URL of the requested document, content of the document, contents of the browser forms, cookies, contents of http </a:t>
            </a:r>
            <a:r>
              <a:rPr lang="en-US" altLang="zh-CN" sz="2000" dirty="0" err="1" smtClean="0"/>
              <a:t>hearder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Establish SSL/TLS session before http session</a:t>
            </a:r>
          </a:p>
          <a:p>
            <a:endParaRPr lang="en-US" altLang="zh-CN" sz="2400" dirty="0" smtClean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36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SSL </a:t>
            </a:r>
            <a:r>
              <a:rPr lang="en-US" altLang="zh-CN" sz="4000" dirty="0" smtClean="0"/>
              <a:t>and SSH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Secure shell (SSH)</a:t>
            </a:r>
          </a:p>
          <a:p>
            <a:pPr lvl="1"/>
            <a:r>
              <a:rPr lang="en-US" altLang="zh-CN" sz="2000" dirty="0"/>
              <a:t>Secure logon to replace TELNET</a:t>
            </a:r>
          </a:p>
          <a:p>
            <a:r>
              <a:rPr lang="en-US" altLang="zh-CN" sz="2400" dirty="0"/>
              <a:t>SSH (Secure Shell) and SSL (Secure Sockets Layer) can both be used to secure communications across the Internet. </a:t>
            </a:r>
            <a:endParaRPr lang="en-US" altLang="zh-CN" sz="2400" dirty="0" smtClean="0"/>
          </a:p>
          <a:p>
            <a:r>
              <a:rPr lang="en-US" altLang="zh-CN" sz="2400" dirty="0" smtClean="0"/>
              <a:t>SSL can be bundled with any applications based on TCP, such as SSL+HTTP=HTTPS. Same thing can be done for your own application.</a:t>
            </a:r>
          </a:p>
          <a:p>
            <a:r>
              <a:rPr lang="en-US" altLang="zh-CN" sz="2400" dirty="0" smtClean="0"/>
              <a:t>SSH itself is designed as an application that can do a lot of things, e.g. console login, secure file transfers, setting up a secure tunnel between hosts.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79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SSH tunneling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Local </a:t>
            </a:r>
            <a:r>
              <a:rPr lang="en-US" altLang="zh-CN" dirty="0"/>
              <a:t>port </a:t>
            </a:r>
            <a:r>
              <a:rPr lang="en-US" altLang="zh-CN" dirty="0" smtClean="0"/>
              <a:t>forwarding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31684"/>
            <a:ext cx="7272808" cy="34424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99792" y="5821023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ssh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-L 9001:yahoo.com:80 home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49363" y="6239135"/>
            <a:ext cx="10153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ssh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-L &lt;local-port-to-listen&gt;:&lt;remote-host&gt;:&lt;remote-port&gt; &lt;gateway&gt;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561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SSH tunneling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Remote </a:t>
            </a:r>
            <a:r>
              <a:rPr lang="en-US" altLang="zh-CN" dirty="0"/>
              <a:t>port </a:t>
            </a:r>
            <a:r>
              <a:rPr lang="en-US" altLang="zh-CN" dirty="0" smtClean="0"/>
              <a:t>forwarding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17" y="2636912"/>
            <a:ext cx="6482240" cy="341682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23728" y="6064579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ssh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-R 9001:intra-site.com:80 home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Executed from 'work')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521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SSH tunneling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Dynamic </a:t>
            </a:r>
            <a:r>
              <a:rPr lang="en-US" altLang="zh-CN" dirty="0"/>
              <a:t>port </a:t>
            </a:r>
            <a:r>
              <a:rPr lang="en-US" altLang="zh-CN" dirty="0" smtClean="0"/>
              <a:t>forwarding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438182"/>
            <a:ext cx="8267700" cy="31527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68575" y="57332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ssh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-D 9001 home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Executed from 'work')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857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210425" cy="114300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Recommended Reading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2276872"/>
            <a:ext cx="7273925" cy="1800200"/>
          </a:xfrm>
        </p:spPr>
        <p:txBody>
          <a:bodyPr/>
          <a:lstStyle/>
          <a:p>
            <a:r>
              <a:rPr lang="en-US" altLang="zh-CN" sz="2000" dirty="0"/>
              <a:t>W. Stallings, Cryptography and Network Security, 2nd, 3rd Edition, Prentice Hall 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Garfinkel</a:t>
            </a:r>
            <a:r>
              <a:rPr lang="en-US" altLang="zh-CN" sz="2000" dirty="0"/>
              <a:t>, S., and </a:t>
            </a:r>
            <a:r>
              <a:rPr lang="en-US" altLang="zh-CN" sz="2000" dirty="0" err="1"/>
              <a:t>Spafford</a:t>
            </a:r>
            <a:r>
              <a:rPr lang="en-US" altLang="zh-CN" sz="2000" dirty="0"/>
              <a:t>, G. Web Security &amp; Commerce. O’Reilly and Associates, 1997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The </a:t>
            </a:r>
            <a:r>
              <a:rPr lang="en-US" altLang="zh-CN" sz="2000" dirty="0"/>
              <a:t>SSL Protocol Version 3.0 Transport Layer Security Working Group RFC-2246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OpenSSL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website: www.openssl.org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57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194" y="683897"/>
            <a:ext cx="7210425" cy="1143000"/>
          </a:xfrm>
        </p:spPr>
        <p:txBody>
          <a:bodyPr>
            <a:normAutofit/>
          </a:bodyPr>
          <a:lstStyle/>
          <a:p>
            <a:pPr lvl="1"/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 </a:t>
            </a:r>
            <a:endParaRPr lang="en-US" altLang="zh-CN" sz="4400" dirty="0">
              <a:solidFill>
                <a:schemeClr val="tx2">
                  <a:satMod val="13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 bwMode="auto">
          <a:xfrm>
            <a:off x="1217612" y="1772816"/>
            <a:ext cx="7273925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B587C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E854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zh-CN" altLang="en-US" sz="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1887" y="1880977"/>
            <a:ext cx="7273925" cy="4368800"/>
          </a:xfrm>
        </p:spPr>
        <p:txBody>
          <a:bodyPr/>
          <a:lstStyle/>
          <a:p>
            <a:r>
              <a:rPr lang="en-US" altLang="zh-CN" dirty="0"/>
              <a:t>Provides connectionless service </a:t>
            </a:r>
            <a:endParaRPr lang="en-US" altLang="zh-CN" dirty="0" smtClean="0"/>
          </a:p>
          <a:p>
            <a:r>
              <a:rPr lang="en-US" altLang="zh-CN" dirty="0" smtClean="0"/>
              <a:t>Routing </a:t>
            </a:r>
            <a:r>
              <a:rPr lang="en-US" altLang="zh-CN" dirty="0"/>
              <a:t>(routers): determine the path: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packet has </a:t>
            </a:r>
            <a:r>
              <a:rPr lang="en-US" altLang="zh-CN" dirty="0"/>
              <a:t>to traverse to reach its destination </a:t>
            </a:r>
            <a:endParaRPr lang="en-US" altLang="zh-CN" dirty="0" smtClean="0"/>
          </a:p>
          <a:p>
            <a:r>
              <a:rPr lang="en-US" altLang="zh-CN" dirty="0" smtClean="0"/>
              <a:t>Defines </a:t>
            </a:r>
            <a:r>
              <a:rPr lang="en-US" altLang="zh-CN" dirty="0"/>
              <a:t>addressing mechanism </a:t>
            </a:r>
          </a:p>
          <a:p>
            <a:pPr lvl="1"/>
            <a:r>
              <a:rPr lang="en-US" altLang="zh-CN" dirty="0" smtClean="0"/>
              <a:t>Hosts </a:t>
            </a:r>
            <a:r>
              <a:rPr lang="en-US" altLang="zh-CN" dirty="0"/>
              <a:t>should conform to the addressing mechanism</a:t>
            </a:r>
            <a:endParaRPr lang="zh-CN" altLang="en-US" sz="65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2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361" y="404664"/>
            <a:ext cx="7210425" cy="1143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Network Layer and Security</a:t>
            </a:r>
            <a:endParaRPr lang="zh-CN" altLang="en-US" sz="3200" i="1" baseline="-250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0851" y="1412776"/>
            <a:ext cx="7273925" cy="4368800"/>
          </a:xfrm>
        </p:spPr>
        <p:txBody>
          <a:bodyPr/>
          <a:lstStyle/>
          <a:p>
            <a:pPr algn="just"/>
            <a:r>
              <a:rPr lang="en-US" altLang="zh-CN" sz="2800" dirty="0"/>
              <a:t>In most network architecture </a:t>
            </a:r>
            <a:r>
              <a:rPr lang="en-US" altLang="zh-CN" sz="2800" dirty="0" smtClean="0"/>
              <a:t>and corresponding </a:t>
            </a:r>
            <a:r>
              <a:rPr lang="en-US" altLang="zh-CN" sz="2800" dirty="0"/>
              <a:t>communication </a:t>
            </a:r>
            <a:r>
              <a:rPr lang="en-US" altLang="zh-CN" sz="2800" dirty="0" smtClean="0"/>
              <a:t>protocol stack</a:t>
            </a:r>
            <a:r>
              <a:rPr lang="en-US" altLang="zh-CN" sz="2800" dirty="0"/>
              <a:t>: network layer protocol data </a:t>
            </a:r>
            <a:r>
              <a:rPr lang="en-US" altLang="zh-CN" sz="2800" dirty="0" smtClean="0"/>
              <a:t>units are </a:t>
            </a:r>
            <a:r>
              <a:rPr lang="en-US" altLang="zh-CN" sz="2800" dirty="0"/>
              <a:t>transmitted </a:t>
            </a:r>
            <a:r>
              <a:rPr lang="en-US" altLang="zh-CN" sz="2800" b="1" dirty="0"/>
              <a:t>in the clear</a:t>
            </a:r>
            <a:r>
              <a:rPr lang="en-US" altLang="zh-CN" sz="2800" dirty="0"/>
              <a:t>:</a:t>
            </a:r>
          </a:p>
          <a:p>
            <a:pPr lvl="1" algn="just"/>
            <a:r>
              <a:rPr lang="en-US" altLang="zh-CN" sz="2400" dirty="0" smtClean="0"/>
              <a:t>Easy </a:t>
            </a:r>
            <a:r>
              <a:rPr lang="en-US" altLang="zh-CN" sz="2400" dirty="0"/>
              <a:t>to inspect the data content</a:t>
            </a:r>
          </a:p>
          <a:p>
            <a:pPr lvl="1" algn="just"/>
            <a:r>
              <a:rPr lang="en-US" altLang="zh-CN" sz="2400" dirty="0" smtClean="0"/>
              <a:t>Easy </a:t>
            </a:r>
            <a:r>
              <a:rPr lang="en-US" altLang="zh-CN" sz="2400" dirty="0"/>
              <a:t>to forge source or destination address</a:t>
            </a:r>
          </a:p>
          <a:p>
            <a:pPr lvl="1" algn="just"/>
            <a:r>
              <a:rPr lang="en-US" altLang="zh-CN" sz="2400" dirty="0" smtClean="0"/>
              <a:t>Easy </a:t>
            </a:r>
            <a:r>
              <a:rPr lang="en-US" altLang="zh-CN" sz="2400" dirty="0"/>
              <a:t>to modify content</a:t>
            </a:r>
          </a:p>
          <a:p>
            <a:pPr lvl="1" algn="just"/>
            <a:r>
              <a:rPr lang="en-US" altLang="zh-CN" sz="2400" dirty="0" smtClean="0"/>
              <a:t>Easy </a:t>
            </a:r>
            <a:r>
              <a:rPr lang="en-US" altLang="zh-CN" sz="2400" dirty="0"/>
              <a:t>to replay data</a:t>
            </a:r>
          </a:p>
          <a:p>
            <a:pPr algn="just"/>
            <a:r>
              <a:rPr lang="en-US" altLang="zh-CN" sz="2800" dirty="0" smtClean="0"/>
              <a:t>Need </a:t>
            </a:r>
            <a:r>
              <a:rPr lang="en-US" altLang="zh-CN" sz="2800" dirty="0"/>
              <a:t>network layer security protocol</a:t>
            </a:r>
          </a:p>
          <a:p>
            <a:pPr algn="just"/>
            <a:r>
              <a:rPr lang="en-US" altLang="zh-CN" sz="2800" dirty="0" err="1"/>
              <a:t>IPSec</a:t>
            </a:r>
            <a:r>
              <a:rPr lang="en-US" altLang="zh-CN" sz="2800" dirty="0"/>
              <a:t> is designed for this purpose</a:t>
            </a:r>
            <a:endParaRPr lang="en-US" altLang="zh-CN" sz="28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Engineering Task Force Standardization </a:t>
            </a:r>
            <a:endParaRPr lang="zh-CN" altLang="en-US" sz="3600" dirty="0">
              <a:solidFill>
                <a:schemeClr val="tx2">
                  <a:satMod val="13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 smtClean="0"/>
          </a:p>
          <a:p>
            <a:r>
              <a:rPr lang="en-US" altLang="zh-CN" sz="2800" dirty="0"/>
              <a:t>1992: IPSEC WG (IETF) – Define security architecture – Standardize IP Security Protocol and Internet Key Management Protocol 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1998</a:t>
            </a:r>
            <a:r>
              <a:rPr lang="en-US" altLang="zh-CN" sz="2800" dirty="0"/>
              <a:t>: revised version of </a:t>
            </a:r>
            <a:r>
              <a:rPr lang="en-US" altLang="zh-CN" sz="2800" dirty="0" err="1"/>
              <a:t>IPSec</a:t>
            </a:r>
            <a:r>
              <a:rPr lang="en-US" altLang="zh-CN" sz="2800" dirty="0"/>
              <a:t> Architecture 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IPsec </a:t>
            </a:r>
            <a:r>
              <a:rPr lang="en-US" altLang="zh-CN" sz="2400" dirty="0"/>
              <a:t>protocols (two sub-protocols AH &amp; ESP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400" dirty="0" smtClean="0"/>
              <a:t>Internet </a:t>
            </a:r>
            <a:r>
              <a:rPr lang="en-US" altLang="zh-CN" sz="2400" dirty="0"/>
              <a:t>Key Exchange (IKE) </a:t>
            </a:r>
            <a:endParaRPr lang="en-US" altLang="zh-CN" sz="2400" dirty="0" smtClean="0"/>
          </a:p>
          <a:p>
            <a:r>
              <a:rPr lang="en-US" altLang="zh-CN" sz="2800" dirty="0" smtClean="0"/>
              <a:t>2005</a:t>
            </a:r>
            <a:r>
              <a:rPr lang="en-US" altLang="zh-CN" sz="2800" dirty="0"/>
              <a:t>: updated version (RFC4301-4306)</a:t>
            </a:r>
            <a:endParaRPr lang="zh-CN" altLang="en-US" sz="2000" dirty="0">
              <a:solidFill>
                <a:schemeClr val="tx2">
                  <a:satMod val="130000"/>
                </a:schemeClr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30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836712"/>
            <a:ext cx="7210425" cy="11430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IP Security Overview</a:t>
            </a:r>
            <a:endParaRPr lang="zh-CN" altLang="en-US" sz="44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2276872"/>
            <a:ext cx="7273925" cy="4368800"/>
          </a:xfrm>
        </p:spPr>
        <p:txBody>
          <a:bodyPr/>
          <a:lstStyle/>
          <a:p>
            <a:r>
              <a:rPr lang="en-US" altLang="zh-CN" dirty="0" err="1"/>
              <a:t>IPSec</a:t>
            </a:r>
            <a:r>
              <a:rPr lang="en-US" altLang="zh-CN" dirty="0"/>
              <a:t> provides the following:</a:t>
            </a:r>
          </a:p>
          <a:p>
            <a:pPr lvl="1"/>
            <a:r>
              <a:rPr lang="en-US" altLang="zh-CN" dirty="0" smtClean="0"/>
              <a:t>Data </a:t>
            </a:r>
            <a:r>
              <a:rPr lang="en-US" altLang="zh-CN" dirty="0"/>
              <a:t>origin authentication</a:t>
            </a:r>
          </a:p>
          <a:p>
            <a:pPr lvl="1"/>
            <a:r>
              <a:rPr lang="en-US" altLang="zh-CN" dirty="0" smtClean="0"/>
              <a:t>Connectionless </a:t>
            </a:r>
            <a:r>
              <a:rPr lang="en-US" altLang="zh-CN" dirty="0"/>
              <a:t>data integrity</a:t>
            </a:r>
          </a:p>
          <a:p>
            <a:pPr lvl="1"/>
            <a:r>
              <a:rPr lang="en-US" altLang="zh-CN" dirty="0" smtClean="0"/>
              <a:t>Data </a:t>
            </a:r>
            <a:r>
              <a:rPr lang="en-US" altLang="zh-CN" dirty="0"/>
              <a:t>content confidentiality</a:t>
            </a:r>
          </a:p>
          <a:p>
            <a:pPr lvl="1"/>
            <a:r>
              <a:rPr lang="en-US" altLang="zh-CN" dirty="0" smtClean="0"/>
              <a:t>Anti-replay </a:t>
            </a:r>
            <a:r>
              <a:rPr lang="en-US" altLang="zh-CN" dirty="0"/>
              <a:t>protection</a:t>
            </a:r>
          </a:p>
          <a:p>
            <a:pPr lvl="1"/>
            <a:r>
              <a:rPr lang="en-US" altLang="zh-CN" dirty="0" smtClean="0"/>
              <a:t>Limited </a:t>
            </a:r>
            <a:r>
              <a:rPr lang="en-US" altLang="zh-CN" dirty="0"/>
              <a:t>traffic flow confidentiality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3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210425" cy="114300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Building Blocks: </a:t>
            </a:r>
            <a:br>
              <a:rPr lang="en-US" altLang="zh-CN" sz="4000" dirty="0"/>
            </a:br>
            <a:r>
              <a:rPr lang="en-US" altLang="zh-CN" sz="4000" dirty="0"/>
              <a:t>Security Association </a:t>
            </a:r>
            <a:endParaRPr lang="zh-CN" altLang="en-US" sz="40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412776"/>
            <a:ext cx="7273925" cy="4368800"/>
          </a:xfrm>
        </p:spPr>
        <p:txBody>
          <a:bodyPr/>
          <a:lstStyle/>
          <a:p>
            <a:r>
              <a:rPr lang="en-US" altLang="zh-CN" sz="2800" dirty="0"/>
              <a:t>It is a one-way relationship between a sender and a receiver, stored in the SAD. </a:t>
            </a:r>
          </a:p>
          <a:p>
            <a:r>
              <a:rPr lang="en-US" altLang="zh-CN" sz="2800" dirty="0" smtClean="0"/>
              <a:t>It </a:t>
            </a:r>
            <a:r>
              <a:rPr lang="en-US" altLang="zh-CN" sz="2800" dirty="0"/>
              <a:t>associates security services and keys with the traffic to be protected. </a:t>
            </a:r>
          </a:p>
          <a:p>
            <a:r>
              <a:rPr lang="en-US" altLang="zh-CN" sz="2800" dirty="0" smtClean="0"/>
              <a:t>It </a:t>
            </a:r>
            <a:r>
              <a:rPr lang="en-US" altLang="zh-CN" sz="2800" dirty="0"/>
              <a:t>is uniquely identified by three parameters: 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 </a:t>
            </a:r>
            <a:r>
              <a:rPr lang="en-US" altLang="zh-CN" sz="2400" dirty="0"/>
              <a:t>Security Parameter Index (SPI) 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A </a:t>
            </a:r>
            <a:r>
              <a:rPr lang="en-US" altLang="zh-CN" sz="2000" dirty="0"/>
              <a:t>bit string assigned to this SA 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The </a:t>
            </a:r>
            <a:r>
              <a:rPr lang="en-US" altLang="zh-CN" sz="2000" dirty="0"/>
              <a:t>SPI is carried in AH or ESP headers to enable the receiving system to select the SA under which a receiving packet will be processed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400" dirty="0" err="1" smtClean="0"/>
              <a:t>IPSec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protocol identifier (AH or ESP)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Destination </a:t>
            </a:r>
            <a:r>
              <a:rPr lang="en-US" altLang="zh-CN" sz="2400" dirty="0"/>
              <a:t>address (direction, firewall, router)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24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8888" y="116632"/>
            <a:ext cx="7210425" cy="114300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Security Association </a:t>
            </a:r>
            <a:endParaRPr lang="zh-CN" altLang="en-US" sz="4000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5744" y="1249530"/>
            <a:ext cx="7273925" cy="4368800"/>
          </a:xfrm>
        </p:spPr>
        <p:txBody>
          <a:bodyPr/>
          <a:lstStyle/>
          <a:p>
            <a:r>
              <a:rPr lang="en-US" altLang="zh-CN" sz="2800" dirty="0"/>
              <a:t>Defines security services and mechanisms between two end points (or IPsec modules): 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Hosts </a:t>
            </a:r>
          </a:p>
          <a:p>
            <a:pPr lvl="1"/>
            <a:r>
              <a:rPr lang="en-US" altLang="zh-CN" sz="2400" dirty="0" smtClean="0"/>
              <a:t>Network </a:t>
            </a:r>
            <a:r>
              <a:rPr lang="en-US" altLang="zh-CN" sz="2400" dirty="0"/>
              <a:t>security gateways (e.g., routers, application gateways) 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Hosts </a:t>
            </a:r>
            <a:r>
              <a:rPr lang="en-US" altLang="zh-CN" sz="2400" dirty="0"/>
              <a:t>and security gateways </a:t>
            </a:r>
            <a:endParaRPr lang="en-US" altLang="zh-CN" sz="2400" dirty="0" smtClean="0"/>
          </a:p>
          <a:p>
            <a:r>
              <a:rPr lang="en-US" altLang="zh-CN" sz="2800" dirty="0" smtClean="0"/>
              <a:t>Defines </a:t>
            </a:r>
            <a:r>
              <a:rPr lang="en-US" altLang="zh-CN" sz="2800" dirty="0"/>
              <a:t>parameters, mode of operation, and initialization vector 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e.g</a:t>
            </a:r>
            <a:r>
              <a:rPr lang="en-US" altLang="zh-CN" sz="2400" dirty="0"/>
              <a:t>., Confidentiality using ESP with DES in CBC mode with IV initialization vector </a:t>
            </a:r>
            <a:endParaRPr lang="en-US" altLang="zh-CN" sz="2400" dirty="0" smtClean="0"/>
          </a:p>
          <a:p>
            <a:r>
              <a:rPr lang="en-US" altLang="zh-CN" sz="2800" dirty="0" smtClean="0"/>
              <a:t>May </a:t>
            </a:r>
            <a:r>
              <a:rPr lang="en-US" altLang="zh-CN" sz="2800" dirty="0"/>
              <a:t>use either Authentication Header (AH) or Encapsulating Security Payload (ESP).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66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移动信息工程学院 ppt模板20130319">
  <a:themeElements>
    <a:clrScheme name="自定义 13">
      <a:dk1>
        <a:srgbClr val="2C2900"/>
      </a:dk1>
      <a:lt1>
        <a:srgbClr val="FFFFFF"/>
      </a:lt1>
      <a:dk2>
        <a:srgbClr val="2C2900"/>
      </a:dk2>
      <a:lt2>
        <a:srgbClr val="1C583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移动信息工程学院 ppt模板20130319</Template>
  <TotalTime>16205</TotalTime>
  <Words>1292</Words>
  <Application>Microsoft Office PowerPoint</Application>
  <PresentationFormat>全屏显示(4:3)</PresentationFormat>
  <Paragraphs>217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黑体</vt:lpstr>
      <vt:lpstr>宋体</vt:lpstr>
      <vt:lpstr>微软雅黑</vt:lpstr>
      <vt:lpstr>Arial</vt:lpstr>
      <vt:lpstr>Calibri</vt:lpstr>
      <vt:lpstr>Courier New</vt:lpstr>
      <vt:lpstr>Franklin Gothic Book</vt:lpstr>
      <vt:lpstr>Franklin Gothic Medium</vt:lpstr>
      <vt:lpstr>Georgia</vt:lpstr>
      <vt:lpstr>Times New Roman</vt:lpstr>
      <vt:lpstr>Verdana</vt:lpstr>
      <vt:lpstr>Wingdings 2</vt:lpstr>
      <vt:lpstr>移动信息工程学院 ppt模板20130319</vt:lpstr>
      <vt:lpstr>MIE-311 Mobile Network Security</vt:lpstr>
      <vt:lpstr>Lecture 7: IPSec</vt:lpstr>
      <vt:lpstr>Where can we put security</vt:lpstr>
      <vt:lpstr>Network Layer </vt:lpstr>
      <vt:lpstr>Network Layer and Security</vt:lpstr>
      <vt:lpstr>Internet Engineering Task Force Standardization </vt:lpstr>
      <vt:lpstr>IP Security Overview</vt:lpstr>
      <vt:lpstr>Building Blocks:  Security Association </vt:lpstr>
      <vt:lpstr>Security Association </vt:lpstr>
      <vt:lpstr>Security Association </vt:lpstr>
      <vt:lpstr>SA Parameters </vt:lpstr>
      <vt:lpstr>SA -- Lifetime</vt:lpstr>
      <vt:lpstr>SA -- Security Granularity</vt:lpstr>
      <vt:lpstr>Building Blocks:  Security Policy Database(SPD)</vt:lpstr>
      <vt:lpstr>Building Blocks: IPSec Protocols</vt:lpstr>
      <vt:lpstr>Transport Mode: AH &amp; ESP</vt:lpstr>
      <vt:lpstr>When is Transport Mode Used </vt:lpstr>
      <vt:lpstr>Tunnel Mode: AH &amp; ESP</vt:lpstr>
      <vt:lpstr>When Is Tunnel Mode Used</vt:lpstr>
      <vt:lpstr>Authentication Header (AH) </vt:lpstr>
      <vt:lpstr>AH Header Format </vt:lpstr>
      <vt:lpstr>AH Header Format </vt:lpstr>
      <vt:lpstr>Authentication Data </vt:lpstr>
      <vt:lpstr>Encapsulating Security Payload (ESP) </vt:lpstr>
      <vt:lpstr>IPSec ESP in Transport Mode</vt:lpstr>
      <vt:lpstr>IPSec ESP Tunnel Mode</vt:lpstr>
      <vt:lpstr>ESP header and trailer</vt:lpstr>
      <vt:lpstr>SSL Handshake</vt:lpstr>
      <vt:lpstr>SSL Handshake</vt:lpstr>
      <vt:lpstr>SSL Handshake</vt:lpstr>
      <vt:lpstr>Transport Layer Security (Protocol)</vt:lpstr>
      <vt:lpstr>SSL Applications</vt:lpstr>
      <vt:lpstr>SSL Applications</vt:lpstr>
      <vt:lpstr>SSL and SSH</vt:lpstr>
      <vt:lpstr>SSH tunneling </vt:lpstr>
      <vt:lpstr>SSH tunneling </vt:lpstr>
      <vt:lpstr>SSH tunneling </vt:lpstr>
      <vt:lpstr>Recommended Reading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lx</dc:creator>
  <cp:lastModifiedBy>CS02099018</cp:lastModifiedBy>
  <cp:revision>354</cp:revision>
  <cp:lastPrinted>2015-03-13T01:40:43Z</cp:lastPrinted>
  <dcterms:created xsi:type="dcterms:W3CDTF">2013-05-10T00:18:42Z</dcterms:created>
  <dcterms:modified xsi:type="dcterms:W3CDTF">2015-05-13T03:15:45Z</dcterms:modified>
</cp:coreProperties>
</file>