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39"/>
  </p:notesMasterIdLst>
  <p:handoutMasterIdLst>
    <p:handoutMasterId r:id="rId40"/>
  </p:handout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7A51"/>
    <a:srgbClr val="13551B"/>
    <a:srgbClr val="1D8129"/>
    <a:srgbClr val="78B832"/>
    <a:srgbClr val="2CAE2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75779" autoAdjust="0"/>
  </p:normalViewPr>
  <p:slideViewPr>
    <p:cSldViewPr>
      <p:cViewPr varScale="1">
        <p:scale>
          <a:sx n="79" d="100"/>
          <a:sy n="79" d="100"/>
        </p:scale>
        <p:origin x="1161" y="36"/>
      </p:cViewPr>
      <p:guideLst>
        <p:guide orient="horz" pos="2160"/>
        <p:guide pos="2880"/>
      </p:guideLst>
    </p:cSldViewPr>
  </p:slideViewPr>
  <p:notesTextViewPr>
    <p:cViewPr>
      <p:scale>
        <a:sx n="100" d="100"/>
        <a:sy n="100" d="100"/>
      </p:scale>
      <p:origin x="0" y="0"/>
    </p:cViewPr>
  </p:notesTextViewPr>
  <p:notesViewPr>
    <p:cSldViewPr>
      <p:cViewPr varScale="1">
        <p:scale>
          <a:sx n="80" d="100"/>
          <a:sy n="80" d="100"/>
        </p:scale>
        <p:origin x="-210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C75CF944-5A0A-4980-A738-44B5242F51F0}" type="datetimeFigureOut">
              <a:rPr lang="zh-CN" altLang="en-US"/>
              <a:pPr>
                <a:defRPr/>
              </a:pPr>
              <a:t>2016/5/3</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4485DAB-55CB-4263-849F-5801EAE330F5}" type="slidenum">
              <a:rPr lang="zh-CN" altLang="en-US"/>
              <a:pPr/>
              <a:t>‹#›</a:t>
            </a:fld>
            <a:endParaRPr lang="zh-CN" altLang="en-US"/>
          </a:p>
        </p:txBody>
      </p:sp>
    </p:spTree>
    <p:extLst>
      <p:ext uri="{BB962C8B-B14F-4D97-AF65-F5344CB8AC3E}">
        <p14:creationId xmlns:p14="http://schemas.microsoft.com/office/powerpoint/2010/main" val="47985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FEBCB1-BC87-4663-8A33-2C0813580556}" type="datetimeFigureOut">
              <a:rPr lang="zh-CN" altLang="en-US" smtClean="0"/>
              <a:t>2016/5/3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A4ACE-701F-4FE7-873E-658B890175D9}" type="slidenum">
              <a:rPr lang="zh-CN" altLang="en-US" smtClean="0"/>
              <a:t>‹#›</a:t>
            </a:fld>
            <a:endParaRPr lang="zh-CN" altLang="en-US"/>
          </a:p>
        </p:txBody>
      </p:sp>
    </p:spTree>
    <p:extLst>
      <p:ext uri="{BB962C8B-B14F-4D97-AF65-F5344CB8AC3E}">
        <p14:creationId xmlns:p14="http://schemas.microsoft.com/office/powerpoint/2010/main" val="4095692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C9485D3-19DD-489D-8778-C1B817E47260}" type="slidenum">
              <a:rPr lang="en-AU" altLang="zh-CN" sz="1200"/>
              <a:pPr eaLnBrk="1" hangingPunct="1"/>
              <a:t>2</a:t>
            </a:fld>
            <a:endParaRPr lang="en-AU" altLang="zh-CN" sz="120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cs typeface="Arial" panose="020B0604020202020204" pitchFamily="34" charset="0"/>
              </a:rPr>
              <a:t>Opening quote. </a:t>
            </a:r>
            <a:r>
              <a:rPr lang="en-US" smtClean="0">
                <a:latin typeface="Arial" panose="020B0604020202020204" pitchFamily="34" charset="0"/>
                <a:ea typeface="ＭＳ Ｐゴシック" panose="020B0600070205080204" pitchFamily="34" charset="-128"/>
              </a:rPr>
              <a:t>This chapter looks at two important wireless network security schemes. First, we look at the IEEE 802.11i standard for wireless LAN security. The remainder of the chapter is devoted to security standards for Web access from mobile wireless devices, such as cell phones. </a:t>
            </a:r>
            <a:endParaRPr 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4022352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Stallings Figure 17.4b lists the cryptographic algorithms used for the 802.11i RSN security services.</a:t>
            </a:r>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FE1B901-5244-4BA5-87C5-D85D11660511}" type="slidenum">
              <a:rPr lang="en-AU" altLang="zh-CN" sz="1200"/>
              <a:pPr eaLnBrk="1" hangingPunct="1"/>
              <a:t>11</a:t>
            </a:fld>
            <a:endParaRPr lang="en-AU" altLang="zh-CN" sz="1200"/>
          </a:p>
        </p:txBody>
      </p:sp>
    </p:spTree>
    <p:extLst>
      <p:ext uri="{BB962C8B-B14F-4D97-AF65-F5344CB8AC3E}">
        <p14:creationId xmlns:p14="http://schemas.microsoft.com/office/powerpoint/2010/main" val="3920431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lnSpc>
                <a:spcPct val="90000"/>
              </a:lnSpc>
            </a:pPr>
            <a:r>
              <a:rPr lang="en-US" dirty="0" smtClean="0">
                <a:latin typeface="Arial" panose="020B0604020202020204" pitchFamily="34" charset="0"/>
                <a:ea typeface="ＭＳ Ｐゴシック" panose="020B0600070205080204" pitchFamily="34" charset="-128"/>
              </a:rPr>
              <a:t>The operation of an IEEE 802.11i RSN can be broken down into five distinct phases of operation, as shown in Stallings Figure 17.5. One new component is the authentication server (AS). The five  phase are: </a:t>
            </a:r>
          </a:p>
          <a:p>
            <a:pPr>
              <a:lnSpc>
                <a:spcPct val="90000"/>
              </a:lnSpc>
            </a:pPr>
            <a:r>
              <a:rPr lang="en-US" dirty="0" smtClean="0">
                <a:latin typeface="Arial" panose="020B0604020202020204" pitchFamily="34" charset="0"/>
                <a:ea typeface="ＭＳ Ｐゴシック" panose="020B0600070205080204" pitchFamily="34" charset="-128"/>
              </a:rPr>
              <a:t> • </a:t>
            </a:r>
            <a:r>
              <a:rPr lang="en-US" b="1" dirty="0" smtClean="0">
                <a:latin typeface="Arial" panose="020B0604020202020204" pitchFamily="34" charset="0"/>
                <a:ea typeface="ＭＳ Ｐゴシック" panose="020B0600070205080204" pitchFamily="34" charset="-128"/>
              </a:rPr>
              <a:t>Discovery</a:t>
            </a:r>
            <a:r>
              <a:rPr lang="en-US" dirty="0" smtClean="0">
                <a:latin typeface="Arial" panose="020B0604020202020204" pitchFamily="34" charset="0"/>
                <a:ea typeface="ＭＳ Ｐゴシック" panose="020B0600070205080204" pitchFamily="34" charset="-128"/>
              </a:rPr>
              <a:t>: An AP uses messages called Beacons and Probe Responses to advertise its IEEE 802.11i security policy. The STA uses these to identify an AP for a WLAN with which it wishes to communicate. The STA associates with the AP, which it uses to select the cipher suite and authentication mechanism when the Beacons and Probe Responses present a choice. </a:t>
            </a:r>
          </a:p>
          <a:p>
            <a:pPr>
              <a:lnSpc>
                <a:spcPct val="90000"/>
              </a:lnSpc>
            </a:pPr>
            <a:r>
              <a:rPr lang="en-US" b="1" dirty="0" smtClean="0">
                <a:latin typeface="Arial" panose="020B0604020202020204" pitchFamily="34" charset="0"/>
                <a:ea typeface="ＭＳ Ｐゴシック" panose="020B0600070205080204" pitchFamily="34" charset="-128"/>
              </a:rPr>
              <a:t>• Authentication</a:t>
            </a:r>
            <a:r>
              <a:rPr lang="en-US" dirty="0" smtClean="0">
                <a:latin typeface="Arial" panose="020B0604020202020204" pitchFamily="34" charset="0"/>
                <a:ea typeface="ＭＳ Ｐゴシック" panose="020B0600070205080204" pitchFamily="34" charset="-128"/>
              </a:rPr>
              <a:t>: During this phase, the STA and AS prove their identities to each other. The AP blocks non-authentication traffic between the STA and AS until the authentication transaction is successful. The AP does not participate in the authentication transaction other than forwarding traffic between the STA and AS. • </a:t>
            </a:r>
            <a:r>
              <a:rPr lang="en-US" b="1" dirty="0" smtClean="0">
                <a:latin typeface="Arial" panose="020B0604020202020204" pitchFamily="34" charset="0"/>
                <a:ea typeface="ＭＳ Ｐゴシック" panose="020B0600070205080204" pitchFamily="34" charset="-128"/>
              </a:rPr>
              <a:t>Key generation and distribution</a:t>
            </a:r>
            <a:r>
              <a:rPr lang="en-US" dirty="0" smtClean="0">
                <a:latin typeface="Arial" panose="020B0604020202020204" pitchFamily="34" charset="0"/>
                <a:ea typeface="ＭＳ Ｐゴシック" panose="020B0600070205080204" pitchFamily="34" charset="-128"/>
              </a:rPr>
              <a:t>: The AP and the STA perform several operations that cause cryptographic keys to be generated and placed on the AP and the STA. Frames are exchanged between the AP and STA only</a:t>
            </a:r>
          </a:p>
          <a:p>
            <a:pPr>
              <a:lnSpc>
                <a:spcPct val="90000"/>
              </a:lnSpc>
            </a:pPr>
            <a:r>
              <a:rPr lang="en-US" b="1" dirty="0" smtClean="0">
                <a:latin typeface="Arial" panose="020B0604020202020204" pitchFamily="34" charset="0"/>
                <a:ea typeface="ＭＳ Ｐゴシック" panose="020B0600070205080204" pitchFamily="34" charset="-128"/>
              </a:rPr>
              <a:t> • Protected data transfer</a:t>
            </a:r>
            <a:r>
              <a:rPr lang="en-US" dirty="0" smtClean="0">
                <a:latin typeface="Arial" panose="020B0604020202020204" pitchFamily="34" charset="0"/>
                <a:ea typeface="ＭＳ Ｐゴシック" panose="020B0600070205080204" pitchFamily="34" charset="-128"/>
              </a:rPr>
              <a:t>: Frames are exchanged between the STA and the end station through the AP. As denoted by the shading and the encryption module icon, secure data transfer occurs between the STA and the AP only; security is not provided end-to-end. </a:t>
            </a:r>
          </a:p>
          <a:p>
            <a:pPr>
              <a:lnSpc>
                <a:spcPct val="90000"/>
              </a:lnSpc>
            </a:pPr>
            <a:r>
              <a:rPr lang="en-US" b="1" dirty="0" smtClean="0">
                <a:latin typeface="Arial" panose="020B0604020202020204" pitchFamily="34" charset="0"/>
                <a:ea typeface="ＭＳ Ｐゴシック" panose="020B0600070205080204" pitchFamily="34" charset="-128"/>
              </a:rPr>
              <a:t>• Connection termination</a:t>
            </a:r>
            <a:r>
              <a:rPr lang="en-US" dirty="0" smtClean="0">
                <a:latin typeface="Arial" panose="020B0604020202020204" pitchFamily="34" charset="0"/>
                <a:ea typeface="ＭＳ Ｐゴシック" panose="020B0600070205080204" pitchFamily="34" charset="-128"/>
              </a:rPr>
              <a:t>: The AP and STA exchange frames. During this phase, the secure connection is torn down and the connection is restored to the original state. </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D263D9E-29D1-496B-A5B3-F6420B3450B1}" type="slidenum">
              <a:rPr lang="en-AU" altLang="zh-CN" sz="1200"/>
              <a:pPr eaLnBrk="1" hangingPunct="1"/>
              <a:t>12</a:t>
            </a:fld>
            <a:endParaRPr lang="en-AU" altLang="zh-CN" sz="1200"/>
          </a:p>
        </p:txBody>
      </p:sp>
    </p:spTree>
    <p:extLst>
      <p:ext uri="{BB962C8B-B14F-4D97-AF65-F5344CB8AC3E}">
        <p14:creationId xmlns:p14="http://schemas.microsoft.com/office/powerpoint/2010/main" val="17947853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p:cNvSpPr>
          <p:nvPr>
            <p:ph type="sldImg"/>
          </p:nvPr>
        </p:nvSpPr>
        <p:spPr>
          <a:ln/>
        </p:spPr>
      </p:sp>
      <p:sp>
        <p:nvSpPr>
          <p:cNvPr id="40963" name="Notes Placeholder 2"/>
          <p:cNvSpPr>
            <a:spLocks noGrp="1"/>
          </p:cNvSpPr>
          <p:nvPr>
            <p:ph type="body" idx="1"/>
          </p:nvPr>
        </p:nvSpPr>
        <p:spPr>
          <a:xfrm>
            <a:off x="685800" y="4343400"/>
            <a:ext cx="54864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ea typeface="ＭＳ Ｐゴシック" panose="020B0600070205080204" pitchFamily="34" charset="-128"/>
              </a:rPr>
              <a:t>We now look in more detail at the RSN phases of operation, beginning with the discovery phase, which is illustrated in the upper portion of Stallings Figure 6.6. The purpose of this phase is for an STA and an AP to recognize each other, agree on a set of security capabilities, and establish an association for future communication using those security capabilities (Confidentiality and MPDU integrity protocols for protecting unicast traffic, Authentication method, Cryptography key management approach). Confidentiality and integrity protocols for protecting multicast/broadcast traffic are dictated by the AP, since all STAs in a multicast group must use the same protocols and ciphers. The specification of a protocol, along with the chosen key length (if variable) is know as a </a:t>
            </a:r>
            <a:r>
              <a:rPr lang="en-US" i="1" dirty="0" smtClean="0">
                <a:latin typeface="Arial" panose="020B0604020202020204" pitchFamily="34" charset="0"/>
                <a:ea typeface="ＭＳ Ｐゴシック" panose="020B0600070205080204" pitchFamily="34" charset="-128"/>
              </a:rPr>
              <a:t>cipher suite</a:t>
            </a:r>
            <a:r>
              <a:rPr lang="en-US" dirty="0" smtClean="0">
                <a:latin typeface="Arial" panose="020B0604020202020204" pitchFamily="34" charset="0"/>
                <a:ea typeface="ＭＳ Ｐゴシック" panose="020B0600070205080204" pitchFamily="34" charset="-128"/>
              </a:rPr>
              <a:t>. The options for the confidentiality and integrity cipher suite are as follows: WEP, with either a 40-bit or 104-bit key (for  backward compatibility), TKIP, CCMP, vendor-specific methods. The options for the  authentication and key management (AKM) suite are: IEEE 802.1X, pre-shared key, vendor-specific methods). The discovery phase consists of three exchanges: Network and security capability discovery, Open system authentication, and Association.</a:t>
            </a:r>
          </a:p>
          <a:p>
            <a:r>
              <a:rPr lang="en-US" dirty="0" smtClean="0">
                <a:latin typeface="Arial" panose="020B0604020202020204" pitchFamily="34" charset="0"/>
                <a:ea typeface="ＭＳ Ｐゴシック" panose="020B0600070205080204" pitchFamily="34" charset="-128"/>
              </a:rPr>
              <a:t>The authentication phase enables mutual authentication between an STA and an authentication server (AS) located in the DS. Authentication is designed to allow only authorized stations to use the network and to provide the STA with assurance that it is communicating with a legitimate network. The lower part of Figure 17.6 shows the IEEE 802.11 MPDU exchange for this phase (see text for further details). </a:t>
            </a:r>
          </a:p>
        </p:txBody>
      </p:sp>
      <p:sp>
        <p:nvSpPr>
          <p:cNvPr id="409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A6988E9-6C0E-4274-BC08-C590C3A1E1D8}" type="slidenum">
              <a:rPr lang="en-AU" altLang="zh-CN" sz="1200"/>
              <a:pPr eaLnBrk="1" hangingPunct="1"/>
              <a:t>13</a:t>
            </a:fld>
            <a:endParaRPr lang="en-AU" altLang="zh-CN" sz="1200"/>
          </a:p>
        </p:txBody>
      </p:sp>
    </p:spTree>
    <p:extLst>
      <p:ext uri="{BB962C8B-B14F-4D97-AF65-F5344CB8AC3E}">
        <p14:creationId xmlns:p14="http://schemas.microsoft.com/office/powerpoint/2010/main" val="1611207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 IEEE 802.11i uses the Extensible Authentication Protocol (EAP) that is defined in the IEEE 802.1X standard, designed to provide access control functions for LANs. Before a supplicant (wireless station) is authenticated by the AS (authentication server), using an authentication protocol, the authenticator (AP) only passes control or authentication messages between the supplicant and the AS; the 802.1X control channel is unblocked but the 802.11 data channel is blocked. Once a supplicant is authenticated and keys are provided, the authenticator can forward data from the supplicant, subject to predefined access control limitations for the supplicant to the network. Under these circumstances, the data channel is unblocked.  As indicated in Figure 17.7, 802.1X uses the concepts of controlled and uncontrolled ports. Ports are logical entities defined within the authenticator and refer to physical network connections. For a WLAN, the authenticator (the AP) may have only two physical ports, one connecting to the DS (backbone distribution system) and one for wireless communication within its BSS. </a:t>
            </a: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18056CA-F98C-489C-9D79-BA2A0A6866B7}" type="slidenum">
              <a:rPr lang="en-AU" altLang="zh-CN" sz="1200"/>
              <a:pPr eaLnBrk="1" hangingPunct="1"/>
              <a:t>14</a:t>
            </a:fld>
            <a:endParaRPr lang="en-AU" altLang="zh-CN" sz="1200"/>
          </a:p>
        </p:txBody>
      </p:sp>
    </p:spTree>
    <p:extLst>
      <p:ext uri="{BB962C8B-B14F-4D97-AF65-F5344CB8AC3E}">
        <p14:creationId xmlns:p14="http://schemas.microsoft.com/office/powerpoint/2010/main" val="11524845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p:cNvSpPr>
          <p:nvPr>
            <p:ph type="sldImg"/>
          </p:nvPr>
        </p:nvSpPr>
        <p:spPr>
          <a:ln/>
        </p:spPr>
      </p:sp>
      <p:sp>
        <p:nvSpPr>
          <p:cNvPr id="45059" name="Notes Placeholder 2"/>
          <p:cNvSpPr>
            <a:spLocks noGrp="1"/>
          </p:cNvSpPr>
          <p:nvPr>
            <p:ph type="body" idx="1"/>
          </p:nvPr>
        </p:nvSpPr>
        <p:spPr>
          <a:xfrm>
            <a:off x="685800" y="4343400"/>
            <a:ext cx="54864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dirty="0" smtClean="0">
                <a:latin typeface="Arial" panose="020B0604020202020204" pitchFamily="34" charset="0"/>
                <a:ea typeface="ＭＳ Ｐゴシック" panose="020B0600070205080204" pitchFamily="34" charset="-128"/>
              </a:rPr>
              <a:t>Note from Figure 17.6 that the AP controlled port is still blocked to general user traffic. Although the authentication is successful, the ports remain blocked until the temporal keys are installed in the STA and AP, which occurs during the 4-Way Handshake. During the key management phase, a variety of cryptographic keys are generated and distributed to STAs. There are two types of keys: pairwise keys, used for communication between an STA and an AP; and group keys, for multicast communication. Stallings Figure 17.8 shows the two key hierarchies. Pairwise keys are used for communication between a pair of devices, typically between an STA and an AP. These keys form a hierarchy, beginning with a master key from which other keys are derived dynamically and used for a limited period of time. A </a:t>
            </a:r>
            <a:r>
              <a:rPr lang="en-US" b="1" dirty="0" smtClean="0">
                <a:latin typeface="Arial" panose="020B0604020202020204" pitchFamily="34" charset="0"/>
                <a:ea typeface="ＭＳ Ｐゴシック" panose="020B0600070205080204" pitchFamily="34" charset="-128"/>
              </a:rPr>
              <a:t>pre-shared key (PSK) </a:t>
            </a:r>
            <a:r>
              <a:rPr lang="en-US" dirty="0" smtClean="0">
                <a:latin typeface="Arial" panose="020B0604020202020204" pitchFamily="34" charset="0"/>
                <a:ea typeface="ＭＳ Ｐゴシック" panose="020B0600070205080204" pitchFamily="34" charset="-128"/>
              </a:rPr>
              <a:t>is a secret key shared by the AP and a STA, and installed in some fashion outside the scope of IEEE 802.11i. The other alternative is the </a:t>
            </a:r>
            <a:r>
              <a:rPr lang="en-US" b="1" dirty="0" smtClean="0">
                <a:latin typeface="Arial" panose="020B0604020202020204" pitchFamily="34" charset="0"/>
                <a:ea typeface="ＭＳ Ｐゴシック" panose="020B0600070205080204" pitchFamily="34" charset="-128"/>
              </a:rPr>
              <a:t>master session key (MSK), </a:t>
            </a:r>
            <a:r>
              <a:rPr lang="en-US" dirty="0" smtClean="0">
                <a:latin typeface="Arial" panose="020B0604020202020204" pitchFamily="34" charset="0"/>
                <a:ea typeface="ＭＳ Ｐゴシック" panose="020B0600070205080204" pitchFamily="34" charset="-128"/>
              </a:rPr>
              <a:t>also known as the AAAK, which is generated using the IEEE 802.1X protocol during the authentication phase, as described previously. The </a:t>
            </a:r>
            <a:r>
              <a:rPr lang="en-US" b="1" dirty="0" smtClean="0">
                <a:latin typeface="Arial" panose="020B0604020202020204" pitchFamily="34" charset="0"/>
                <a:ea typeface="ＭＳ Ｐゴシック" panose="020B0600070205080204" pitchFamily="34" charset="-128"/>
              </a:rPr>
              <a:t>pairwise master key (PMK</a:t>
            </a:r>
            <a:r>
              <a:rPr lang="en-US" dirty="0" smtClean="0">
                <a:latin typeface="Arial" panose="020B0604020202020204" pitchFamily="34" charset="0"/>
                <a:ea typeface="ＭＳ Ｐゴシック" panose="020B0600070205080204" pitchFamily="34" charset="-128"/>
              </a:rPr>
              <a:t>) is derived from the master key as follows: If a PSK is used, then the PSK is used as the PMK; if a MSK is used, then the PMK is derived from the MSK by truncation (if necessary). By the end of the authentication phase (on EAP Success message), both the AP and the STA have a copy of their shared PMK. The PMK is used to generate the </a:t>
            </a:r>
            <a:r>
              <a:rPr lang="en-US" b="1" dirty="0" smtClean="0">
                <a:latin typeface="Arial" panose="020B0604020202020204" pitchFamily="34" charset="0"/>
                <a:ea typeface="ＭＳ Ｐゴシック" panose="020B0600070205080204" pitchFamily="34" charset="-128"/>
              </a:rPr>
              <a:t>pairwise transient key (PTK)</a:t>
            </a:r>
            <a:r>
              <a:rPr lang="en-US" dirty="0" smtClean="0">
                <a:latin typeface="Arial" panose="020B0604020202020204" pitchFamily="34" charset="0"/>
                <a:ea typeface="ＭＳ Ｐゴシック" panose="020B0600070205080204" pitchFamily="34" charset="-128"/>
              </a:rPr>
              <a:t>, which in fact consists of three keys to be used for communication between an STA and AP after they have mutually authenticated. To derive the PTK, the PMK, the MAC addresses of the STA and AP, and </a:t>
            </a:r>
            <a:r>
              <a:rPr lang="en-US" dirty="0" err="1" smtClean="0">
                <a:latin typeface="Arial" panose="020B0604020202020204" pitchFamily="34" charset="0"/>
                <a:ea typeface="ＭＳ Ｐゴシック" panose="020B0600070205080204" pitchFamily="34" charset="-128"/>
              </a:rPr>
              <a:t>nonces</a:t>
            </a:r>
            <a:r>
              <a:rPr lang="en-US" dirty="0" smtClean="0">
                <a:latin typeface="Arial" panose="020B0604020202020204" pitchFamily="34" charset="0"/>
                <a:ea typeface="ＭＳ Ｐゴシック" panose="020B0600070205080204" pitchFamily="34" charset="-128"/>
              </a:rPr>
              <a:t> generated when needed are all input to the HMAC-SHA-1 function. Group keys are used for multicast communication when one STA sends MPDU's to multiple STAs. </a:t>
            </a:r>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7B8874E-8CBF-4B92-81BA-0396361D86C4}" type="slidenum">
              <a:rPr lang="en-AU" altLang="zh-CN" sz="1200"/>
              <a:pPr eaLnBrk="1" hangingPunct="1"/>
              <a:t>15</a:t>
            </a:fld>
            <a:endParaRPr lang="en-AU" altLang="zh-CN" sz="1200"/>
          </a:p>
        </p:txBody>
      </p:sp>
    </p:spTree>
    <p:extLst>
      <p:ext uri="{BB962C8B-B14F-4D97-AF65-F5344CB8AC3E}">
        <p14:creationId xmlns:p14="http://schemas.microsoft.com/office/powerpoint/2010/main" val="675584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upper part of Figure 17.9 shows the MPDU exchange for distributing pairwise keys. This exchange is known as the </a:t>
            </a:r>
            <a:r>
              <a:rPr lang="en-US" b="1" smtClean="0">
                <a:latin typeface="Arial" panose="020B0604020202020204" pitchFamily="34" charset="0"/>
                <a:ea typeface="ＭＳ Ｐゴシック" panose="020B0600070205080204" pitchFamily="34" charset="-128"/>
              </a:rPr>
              <a:t>4-way handshake</a:t>
            </a:r>
            <a:r>
              <a:rPr lang="en-US" smtClean="0">
                <a:latin typeface="Arial" panose="020B0604020202020204" pitchFamily="34" charset="0"/>
                <a:ea typeface="ＭＳ Ｐゴシック" panose="020B0600070205080204" pitchFamily="34" charset="-128"/>
              </a:rPr>
              <a:t>. The STA and SP use this handshake to confirm the existence of the PMK, verify the selection of the cipher suite, and derive a fresh PTK for the following data session. </a:t>
            </a:r>
          </a:p>
          <a:p>
            <a:r>
              <a:rPr lang="en-US" smtClean="0">
                <a:latin typeface="Arial" panose="020B0604020202020204" pitchFamily="34" charset="0"/>
                <a:ea typeface="ＭＳ Ｐゴシック" panose="020B0600070205080204" pitchFamily="34" charset="-128"/>
              </a:rPr>
              <a:t>For group key distribution, the AP generates a GTK and distributes it to each STA in a multicast group. </a:t>
            </a:r>
          </a:p>
          <a:p>
            <a:endParaRPr lang="en-US" smtClean="0">
              <a:latin typeface="Arial" panose="020B0604020202020204" pitchFamily="34" charset="0"/>
              <a:ea typeface="ＭＳ Ｐゴシック" panose="020B0600070205080204" pitchFamily="34" charset="-128"/>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E5C55D0-4264-4383-BCE3-A4F6FD4281CD}" type="slidenum">
              <a:rPr lang="en-AU" altLang="zh-CN" sz="1200"/>
              <a:pPr eaLnBrk="1" hangingPunct="1"/>
              <a:t>16</a:t>
            </a:fld>
            <a:endParaRPr lang="en-AU" altLang="zh-CN" sz="1200"/>
          </a:p>
        </p:txBody>
      </p:sp>
    </p:spTree>
    <p:extLst>
      <p:ext uri="{BB962C8B-B14F-4D97-AF65-F5344CB8AC3E}">
        <p14:creationId xmlns:p14="http://schemas.microsoft.com/office/powerpoint/2010/main" val="27261963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IEEE 802.11i defines two schemes for protecting 802.11 MPDU data message integrity and confidentiality: the Temporal Key Integrity Protocol (TKIP), and the Counter Mode-CBC MAC Protocol (CCMP).</a:t>
            </a:r>
          </a:p>
          <a:p>
            <a:r>
              <a:rPr lang="en-US" smtClean="0">
                <a:latin typeface="Arial" panose="020B0604020202020204" pitchFamily="34" charset="0"/>
                <a:ea typeface="ＭＳ Ｐゴシック" panose="020B0600070205080204" pitchFamily="34" charset="-128"/>
              </a:rPr>
              <a:t>TKIP is designed to require only software changes to devices that are implemented with the older wireless LAN security approach called Wired Equivalent Privacy (WEP). TKIP adds a 64-bit message integrity code (MIC), generated by an algorithm, called Michael, to the 802.11 MAC frame after the data field. TKIP provides data confidentiality by encrypting the MPDU plus MIC value using RC4. </a:t>
            </a:r>
          </a:p>
          <a:p>
            <a:r>
              <a:rPr lang="en-US" smtClean="0">
                <a:latin typeface="Arial" panose="020B0604020202020204" pitchFamily="34" charset="0"/>
                <a:ea typeface="ＭＳ Ｐゴシック" panose="020B0600070205080204" pitchFamily="34" charset="-128"/>
              </a:rPr>
              <a:t>CCMP is intended for newer IEEE 802.11 devices that are equipped with the hardware to support this scheme. CCMP uses the cipher block chaining message authentication code (CBC-MAC), described in Chapter 12, to provide message integrity. CCMP uses the CRT block cipher mode of operation, described in Chapter 6, with AES for encryption. The same 128-bit AES key is used for both integrity and confidentiality. The scheme uses a 48-bit packet number to construct a nonce to prevent replay attacks. </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CC101DB-4159-4DFA-945F-51E683968016}" type="slidenum">
              <a:rPr lang="en-AU" altLang="zh-CN" sz="1200"/>
              <a:pPr eaLnBrk="1" hangingPunct="1"/>
              <a:t>17</a:t>
            </a:fld>
            <a:endParaRPr lang="en-AU" altLang="zh-CN" sz="1200"/>
          </a:p>
        </p:txBody>
      </p:sp>
    </p:spTree>
    <p:extLst>
      <p:ext uri="{BB962C8B-B14F-4D97-AF65-F5344CB8AC3E}">
        <p14:creationId xmlns:p14="http://schemas.microsoft.com/office/powerpoint/2010/main" val="371227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At a number of places in the IEEE 802.11i scheme, a pseudorandom function (PRF) is used. For example, it is used to generate nonces, to expand pairwise keys, and to generate the GTK. The PRF is built on the use of HMAC-SHA-1 to generate a pseudorandom bit stream. Recall that HMAC-SHA-1 takes a message (block of data) and a key of length at least 160 bits and produces a 160-bit hash value. SHA-1 has the property that the change of a single bit of the input produces a new hash value with no apparent connection to the preceding hash value. This property is the basis for pseudorandom number generation.  The IEEE 802.11i PRF takes four parameters (a secret key K, an application specific text string A, some data specific to each case B, and the desired number of pseudorandom bits Len) as input, and produces the desired number of random bits.</a:t>
            </a:r>
          </a:p>
          <a:p>
            <a:r>
              <a:rPr lang="en-US" smtClean="0">
                <a:latin typeface="Arial" panose="020B0604020202020204" pitchFamily="34" charset="0"/>
                <a:ea typeface="ＭＳ Ｐゴシック" panose="020B0600070205080204" pitchFamily="34" charset="-128"/>
              </a:rPr>
              <a:t>Stallings Figure 17.10 illustrates the function PRF(</a:t>
            </a:r>
            <a:r>
              <a:rPr lang="en-US" i="1" smtClean="0">
                <a:latin typeface="Arial" panose="020B0604020202020204" pitchFamily="34" charset="0"/>
                <a:ea typeface="ＭＳ Ｐゴシック" panose="020B0600070205080204" pitchFamily="34" charset="-128"/>
              </a:rPr>
              <a:t>K, A, B, Len). </a:t>
            </a:r>
            <a:r>
              <a:rPr lang="en-US" smtClean="0">
                <a:latin typeface="Arial" panose="020B0604020202020204" pitchFamily="34" charset="0"/>
                <a:ea typeface="ＭＳ Ｐゴシック" panose="020B0600070205080204" pitchFamily="34" charset="-128"/>
              </a:rPr>
              <a:t>The parameter K serves as the key input to HMAC. The message input consists of four items concatenated together: the parameter A, a byte with value 0, the parameter B, and a counter i. The counter is initialized to 0. The HMAC algorithm is run once, producing a 160-bit hash value. If more bits are required, HMAC is run again with the same inputs, except that i is incremented each time, until the necessary number of bits is generated. </a:t>
            </a:r>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FD964BA-9068-40C8-B396-17CBDF803E37}" type="slidenum">
              <a:rPr lang="en-AU" altLang="zh-CN" sz="1200"/>
              <a:pPr eaLnBrk="1" hangingPunct="1"/>
              <a:t>18</a:t>
            </a:fld>
            <a:endParaRPr lang="en-AU" altLang="zh-CN" sz="1200"/>
          </a:p>
        </p:txBody>
      </p:sp>
    </p:spTree>
    <p:extLst>
      <p:ext uri="{BB962C8B-B14F-4D97-AF65-F5344CB8AC3E}">
        <p14:creationId xmlns:p14="http://schemas.microsoft.com/office/powerpoint/2010/main" val="2836236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Wireless Application Protocol (WAP) is a universal, open standard developed by the WAP Forum to provide mobile users of wireless phones and other wireless devices, access to telephony and information services. WAP is designed to work with all wireless network technologies (e.g., GSM,  CDMA, TDMA). WAP is based on existing Internet standards, such as IP, XML, HTML, and HTTP, as much as possible, &amp; also includes security facilities. The current release of the WAP specification is version 2.0.  Strongly affecting the use of mobile phones and terminals for data services are the significant limitations of the devices (in processors, memory, and battery life) and the networks (relatively low bandwidth, high latency, and unpredictable availability and stability) that connect them. The user interface is also limited, displays are small, and all these features vary widely from terminal device to terminal device and from network to network.  WAP is designed to deal with these challenges. The WAP specification includes:  </a:t>
            </a:r>
          </a:p>
          <a:p>
            <a:r>
              <a:rPr lang="en-US" smtClean="0">
                <a:latin typeface="Arial" panose="020B0604020202020204" pitchFamily="34" charset="0"/>
                <a:ea typeface="ＭＳ Ｐゴシック" panose="020B0600070205080204" pitchFamily="34" charset="-128"/>
              </a:rPr>
              <a:t>• A programming model based on the WWW Programming Model </a:t>
            </a:r>
          </a:p>
          <a:p>
            <a:r>
              <a:rPr lang="en-US" smtClean="0">
                <a:latin typeface="Arial" panose="020B0604020202020204" pitchFamily="34" charset="0"/>
                <a:ea typeface="ＭＳ Ｐゴシック" panose="020B0600070205080204" pitchFamily="34" charset="-128"/>
              </a:rPr>
              <a:t>• A markup language, the Wireless Markup Language, adhering to XML </a:t>
            </a:r>
          </a:p>
          <a:p>
            <a:r>
              <a:rPr lang="en-US" smtClean="0">
                <a:latin typeface="Arial" panose="020B0604020202020204" pitchFamily="34" charset="0"/>
                <a:ea typeface="ＭＳ Ｐゴシック" panose="020B0600070205080204" pitchFamily="34" charset="-128"/>
              </a:rPr>
              <a:t>• A specification of a small browser suitable for a mobile, wireless terminal </a:t>
            </a:r>
          </a:p>
          <a:p>
            <a:r>
              <a:rPr lang="en-US" smtClean="0">
                <a:latin typeface="Arial" panose="020B0604020202020204" pitchFamily="34" charset="0"/>
                <a:ea typeface="ＭＳ Ｐゴシック" panose="020B0600070205080204" pitchFamily="34" charset="-128"/>
              </a:rPr>
              <a:t>• A lightweight communications protocol stack </a:t>
            </a:r>
          </a:p>
          <a:p>
            <a:r>
              <a:rPr lang="en-US" smtClean="0">
                <a:latin typeface="Arial" panose="020B0604020202020204" pitchFamily="34" charset="0"/>
                <a:ea typeface="ＭＳ Ｐゴシック" panose="020B0600070205080204" pitchFamily="34" charset="-128"/>
              </a:rPr>
              <a:t>• A framework for wireless telephony applications (WTAs) </a:t>
            </a:r>
          </a:p>
        </p:txBody>
      </p:sp>
      <p:sp>
        <p:nvSpPr>
          <p:cNvPr id="532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A1EF372-5A98-449E-A7EA-691D6C147E73}" type="slidenum">
              <a:rPr lang="en-AU" altLang="zh-CN" sz="1200"/>
              <a:pPr eaLnBrk="1" hangingPunct="1"/>
              <a:t>19</a:t>
            </a:fld>
            <a:endParaRPr lang="en-AU" altLang="zh-CN" sz="1200"/>
          </a:p>
        </p:txBody>
      </p:sp>
    </p:spTree>
    <p:extLst>
      <p:ext uri="{BB962C8B-B14F-4D97-AF65-F5344CB8AC3E}">
        <p14:creationId xmlns:p14="http://schemas.microsoft.com/office/powerpoint/2010/main" val="4046205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WAP Programming Model is based on three elements: the </a:t>
            </a:r>
            <a:r>
              <a:rPr lang="en-US" i="1" smtClean="0">
                <a:latin typeface="Arial" panose="020B0604020202020204" pitchFamily="34" charset="0"/>
                <a:ea typeface="ＭＳ Ｐゴシック" panose="020B0600070205080204" pitchFamily="34" charset="-128"/>
              </a:rPr>
              <a:t>client, </a:t>
            </a:r>
            <a:r>
              <a:rPr lang="en-US" smtClean="0">
                <a:latin typeface="Arial" panose="020B0604020202020204" pitchFamily="34" charset="0"/>
                <a:ea typeface="ＭＳ Ｐゴシック" panose="020B0600070205080204" pitchFamily="34" charset="-128"/>
              </a:rPr>
              <a:t>the </a:t>
            </a:r>
            <a:r>
              <a:rPr lang="en-US" i="1" smtClean="0">
                <a:latin typeface="Arial" panose="020B0604020202020204" pitchFamily="34" charset="0"/>
                <a:ea typeface="ＭＳ Ｐゴシック" panose="020B0600070205080204" pitchFamily="34" charset="-128"/>
              </a:rPr>
              <a:t>gateway, </a:t>
            </a:r>
            <a:r>
              <a:rPr lang="en-US" smtClean="0">
                <a:latin typeface="Arial" panose="020B0604020202020204" pitchFamily="34" charset="0"/>
                <a:ea typeface="ＭＳ Ｐゴシック" panose="020B0600070205080204" pitchFamily="34" charset="-128"/>
              </a:rPr>
              <a:t>and the</a:t>
            </a:r>
            <a:r>
              <a:rPr lang="en-US" i="1" smtClean="0">
                <a:latin typeface="Arial" panose="020B0604020202020204" pitchFamily="34" charset="0"/>
                <a:ea typeface="ＭＳ Ｐゴシック" panose="020B0600070205080204" pitchFamily="34" charset="-128"/>
              </a:rPr>
              <a:t> original </a:t>
            </a:r>
            <a:r>
              <a:rPr lang="en-US" smtClean="0">
                <a:latin typeface="Arial" panose="020B0604020202020204" pitchFamily="34" charset="0"/>
                <a:ea typeface="ＭＳ Ｐゴシック" panose="020B0600070205080204" pitchFamily="34" charset="-128"/>
              </a:rPr>
              <a:t>server, as shown here in Stallings Figure 6.11. HTTP is used between the gateway and the original server to transfer content. The gateway acts as a proxy server for the wireless domain. Its processor(s) provide services that offload the limited capabilities of the hand-held, mobile, wireless terminals. For example, the gateway provides DNS services, converts between WAP protocol stack and the WWW stack (HTTP and TCP/IP), encodes information from the Web into a more compact form that minimizes wireless communication, and, in the other direction, decodes the compacted form into standard Web communication conventions. The gateway also caches frequently requested information. </a:t>
            </a:r>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1C5718C6-7AA8-4E57-B318-5506CC4C705F}" type="slidenum">
              <a:rPr lang="en-AU" altLang="zh-CN" sz="1200"/>
              <a:pPr eaLnBrk="1" hangingPunct="1"/>
              <a:t>20</a:t>
            </a:fld>
            <a:endParaRPr lang="en-AU" altLang="zh-CN" sz="1200"/>
          </a:p>
        </p:txBody>
      </p:sp>
    </p:spTree>
    <p:extLst>
      <p:ext uri="{BB962C8B-B14F-4D97-AF65-F5344CB8AC3E}">
        <p14:creationId xmlns:p14="http://schemas.microsoft.com/office/powerpoint/2010/main" val="217825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IEEE 802 is a committee that has developed standards for a wide range of local area networks (LANs). In 1990, the IEEE 802 Committee formed a new working group, IEEE 802.11, with a charter to develop a protocol and transmission specifications for wireless LANs (WLANs). Since that time, the demand for WLANs, at different frequencies and data rates, has exploded. Keeping pace with this demand, the IEEE 802.11 working group has issued an ever-expanding list of standards. </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5C2E7D4-FF78-4CE1-9CDD-859442152CC3}" type="slidenum">
              <a:rPr lang="en-AU" altLang="zh-CN" sz="1200"/>
              <a:pPr eaLnBrk="1" hangingPunct="1"/>
              <a:t>3</a:t>
            </a:fld>
            <a:endParaRPr lang="en-AU" altLang="zh-CN" sz="1200"/>
          </a:p>
        </p:txBody>
      </p:sp>
    </p:spTree>
    <p:extLst>
      <p:ext uri="{BB962C8B-B14F-4D97-AF65-F5344CB8AC3E}">
        <p14:creationId xmlns:p14="http://schemas.microsoft.com/office/powerpoint/2010/main" val="36889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Stallings Figure 6.12 illustrates key components in a WAP environment. Using WAP, a mobile user can browse Web content on an ordinary Web server. The Web server provides content in the form of HTML-coded pages that are transmitted using the standard Web protocol stack (HTTP/TCP/IP). The HTML content must go through an HTML filter, which may either be colocated with the WAP proxy or in a separate physical module. The filter translates the HTML content into WML content. If the filter is separate from the proxy, HTTP/TCP/IP is used to deliver the WML to the proxy. The proxy converts the WML to a more compact form known as binary WML and delivers it to the mobile user over a wireless network using the WAP protocol stack. If the Web server is capable of directly generating WML content, then the WML is delivered using HTTP/TCP/IP to the proxy, which converts the WML to binary WML and then delivers it to the mobile node using WAP protocols. </a:t>
            </a:r>
          </a:p>
          <a:p>
            <a:r>
              <a:rPr lang="en-US" smtClean="0">
                <a:latin typeface="Arial" panose="020B0604020202020204" pitchFamily="34" charset="0"/>
                <a:ea typeface="ＭＳ Ｐゴシック" panose="020B0600070205080204" pitchFamily="34" charset="-128"/>
              </a:rPr>
              <a:t>The WAP architecture is designed to cope with the two principal limitations of wireless Web access: the limitations of the mobile node (small screen size, limited input capability) and the low data rates of wireless digital networks. Even with the introduction of 3G wireless networks, which provides broadband data rates, the small hand-held mobile nodes continue to have limited input and display capabilities. Thus WAP or a similar capability will be needed for the indefinite future.  </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7049814-9CD5-4253-B277-1C750A5FE557}" type="slidenum">
              <a:rPr lang="en-AU" altLang="zh-CN" sz="1200"/>
              <a:pPr eaLnBrk="1" hangingPunct="1"/>
              <a:t>21</a:t>
            </a:fld>
            <a:endParaRPr lang="en-AU" altLang="zh-CN" sz="1200"/>
          </a:p>
        </p:txBody>
      </p:sp>
    </p:spTree>
    <p:extLst>
      <p:ext uri="{BB962C8B-B14F-4D97-AF65-F5344CB8AC3E}">
        <p14:creationId xmlns:p14="http://schemas.microsoft.com/office/powerpoint/2010/main" val="3607500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WML was designed to describe content and format for presenting data on devices with limited bandwidth, limited screen size, and limited user input capability. It is designed to work with telephone keypads, styluses, and other input devices common to mobile, wireless communication. WML permits the scaling of displays for use on two-line screens found in some small devices, as well as the larger screens found on smart phones.  For an ordinary PC, a Web browser provides content in the form of Web pages coded with the Hypertext Markup Language (HTML). To translate an HTML-coded Web page into WML with content and format suitable for wireless devices, much of the information, especially graphics and animation, must be stripped away. WML presents mainly text-based information that attempts to capture the essence of the Web page and that is organized for easy access for users of mobile devices.  Important features of WML include: text and image formatting and layout commands, deck/card organizational metaphor, and support for navigation among cards and decks. In an HTML-based Web browser, a user navigates by clicking on links. At a WML-capable mobile device, a user interacts with cards, moving forward and back through the deck. A card specifies one or more units of interaction (a menu, a screen of text, or a text-entry field). A WML deck is similar to an HTML page in that it is identified by a Web address (URL) and is the unit of content transmission. </a:t>
            </a: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E55125F-1457-484A-BD5F-4A98FAB7512C}" type="slidenum">
              <a:rPr lang="en-AU" altLang="zh-CN" sz="1200"/>
              <a:pPr eaLnBrk="1" hangingPunct="1"/>
              <a:t>22</a:t>
            </a:fld>
            <a:endParaRPr lang="en-AU" altLang="zh-CN" sz="1200"/>
          </a:p>
        </p:txBody>
      </p:sp>
    </p:spTree>
    <p:extLst>
      <p:ext uri="{BB962C8B-B14F-4D97-AF65-F5344CB8AC3E}">
        <p14:creationId xmlns:p14="http://schemas.microsoft.com/office/powerpoint/2010/main" val="19554313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Stallings Figure 6.13 illustrates the overall stack architecture implemented in a WAP client. In essence, this is a five-layer model. Each layer provides a set of functions and/or services to other services and applications through a set of well-defined interfaces. Each of the layers of the architecture is accessible by the layers above, as well as by other services and applications. Many of the services in the stack may be provided by more than one protocol. For example, either HTTP or WSP may provide the Hypermedia Transfer service.  Common two all five layers are a sets of services that are accessible by multiple layers. These common services fall into two categories: security services and service discovery. The WAP specification includes mechanisms to provide confidentiality, integrity, authentication, and nonrepudiation. There is a collection of service discovery services that enable the WAP client and the Web server to determine capabilities and services. See text for further details.</a:t>
            </a:r>
          </a:p>
          <a:p>
            <a:r>
              <a:rPr lang="en-US" smtClean="0">
                <a:latin typeface="Arial" panose="020B0604020202020204" pitchFamily="34" charset="0"/>
                <a:ea typeface="ＭＳ Ｐゴシック" panose="020B0600070205080204" pitchFamily="34" charset="-128"/>
              </a:rPr>
              <a:t>The Wireless Application Environment </a:t>
            </a:r>
            <a:r>
              <a:rPr lang="en-US" b="1" smtClean="0">
                <a:latin typeface="Arial" panose="020B0604020202020204" pitchFamily="34" charset="0"/>
                <a:ea typeface="ＭＳ Ｐゴシック" panose="020B0600070205080204" pitchFamily="34" charset="-128"/>
              </a:rPr>
              <a:t>(</a:t>
            </a:r>
            <a:r>
              <a:rPr lang="en-US" smtClean="0">
                <a:latin typeface="Arial" panose="020B0604020202020204" pitchFamily="34" charset="0"/>
                <a:ea typeface="ＭＳ Ｐゴシック" panose="020B0600070205080204" pitchFamily="34" charset="-128"/>
              </a:rPr>
              <a:t>WAE) specifies an application framework for wireless devices such as mobile telephones, pagers, and PDAs. In essence, the WAE consists of tools and formats that are intended to ease the task of developing applications and devices supported by WAP. </a:t>
            </a:r>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7C7AE56-2066-4A12-A4F9-FFDB38EE4DE8}" type="slidenum">
              <a:rPr lang="en-AU" altLang="zh-CN" sz="1200"/>
              <a:pPr eaLnBrk="1" hangingPunct="1"/>
              <a:t>23</a:t>
            </a:fld>
            <a:endParaRPr lang="en-AU" altLang="zh-CN" sz="1200"/>
          </a:p>
        </p:txBody>
      </p:sp>
    </p:spTree>
    <p:extLst>
      <p:ext uri="{BB962C8B-B14F-4D97-AF65-F5344CB8AC3E}">
        <p14:creationId xmlns:p14="http://schemas.microsoft.com/office/powerpoint/2010/main" val="3962499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WAP architecture illustrated in Stallings Figure 6.13 (previous slide) dictates a collection of services at each level and provides interface specifications at the boundary between each pair of layers. Because several of the services in the WAP stack can be provided using different protocols based on the circumstances, there are more than one possible stack configurations. Stallings Figure 17.14 depicts a common protocol stack configuration in which a WAP client device connects to a Web server via a WAP gateway. This configuration is common with devices that implement version 1 of the WAP specification but is also used in version 2 devices (WAP2) if the bearer network does not support TCP/IP. </a:t>
            </a: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B9463B5-7C80-4A4E-9B3E-1DC266335410}" type="slidenum">
              <a:rPr lang="en-AU" altLang="zh-CN" sz="1200"/>
              <a:pPr eaLnBrk="1" hangingPunct="1"/>
              <a:t>24</a:t>
            </a:fld>
            <a:endParaRPr lang="en-AU" altLang="zh-CN" sz="1200"/>
          </a:p>
        </p:txBody>
      </p:sp>
    </p:spTree>
    <p:extLst>
      <p:ext uri="{BB962C8B-B14F-4D97-AF65-F5344CB8AC3E}">
        <p14:creationId xmlns:p14="http://schemas.microsoft.com/office/powerpoint/2010/main" val="3082738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p:cNvSpPr>
          <p:nvPr>
            <p:ph type="sldImg"/>
          </p:nvPr>
        </p:nvSpPr>
        <p:spPr>
          <a:ln/>
        </p:spPr>
      </p:sp>
      <p:sp>
        <p:nvSpPr>
          <p:cNvPr id="65539" name="Notes Placeholder 2"/>
          <p:cNvSpPr>
            <a:spLocks noGrp="1"/>
          </p:cNvSpPr>
          <p:nvPr>
            <p:ph type="body" idx="1"/>
          </p:nvPr>
        </p:nvSpPr>
        <p:spPr>
          <a:xfrm>
            <a:off x="685800" y="4343400"/>
            <a:ext cx="5486400" cy="4495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We now provide an overview of the WAP protocols.</a:t>
            </a:r>
          </a:p>
          <a:p>
            <a:r>
              <a:rPr lang="en-US" smtClean="0">
                <a:latin typeface="Arial" panose="020B0604020202020204" pitchFamily="34" charset="0"/>
                <a:ea typeface="ＭＳ Ｐゴシック" panose="020B0600070205080204" pitchFamily="34" charset="-128"/>
              </a:rPr>
              <a:t>The Wireless Session Protocol (WSP) provides applications with an interface for two session services. The connection-oriented session service operates above WTP, and the connectionless session service operates above the unreliable transport protocol WDP. In essence, WSP is based on HTTP with some additions and modifications to optimize its use over wireless channels. The principal limitations addressed are low data rate and susceptibility to loss of connection due to poor coverage or cell overloading.  WSP is a transaction-oriented protocol based on the concept of a request and a reply.</a:t>
            </a:r>
          </a:p>
          <a:p>
            <a:r>
              <a:rPr lang="en-US" smtClean="0">
                <a:latin typeface="Arial" panose="020B0604020202020204" pitchFamily="34" charset="0"/>
                <a:ea typeface="ＭＳ Ｐゴシック" panose="020B0600070205080204" pitchFamily="34" charset="-128"/>
              </a:rPr>
              <a:t>The Wireless Transaction Protocol (WTP) manages transactions by conveying requests and responses between a user agent (such as a WAP browser) and an application server for such activities as browsing and e- commerce transactions. WTP provides a reliable transport service but dispenses with much of the overhead of TCP, resulting in a lightweight protocol that is suitable for implementation in "thin" clients using low-bandwidth wireless links. WTP is transaction oriented rather than connection oriented. </a:t>
            </a:r>
          </a:p>
          <a:p>
            <a:r>
              <a:rPr lang="en-US" smtClean="0">
                <a:latin typeface="Arial" panose="020B0604020202020204" pitchFamily="34" charset="0"/>
                <a:ea typeface="ＭＳ Ｐゴシック" panose="020B0600070205080204" pitchFamily="34" charset="-128"/>
              </a:rPr>
              <a:t>The Wireless Datagram Protocol (WDP) is used to adapt a higher-layer WAP protocol to the communication mechanism (called the bearer) used between the mobile node and the WAP gateway. Adaptation may include partitioning data into segments of appropriate size for the bearer and interfacing with the bearer  network. WDP hides details of the various bearer networks from the other layers of WAP. In some instances, WAP is implemented on top of IP.</a:t>
            </a: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F6D4CDA-3F2B-40DD-A85D-443BAA78BFEE}" type="slidenum">
              <a:rPr lang="en-AU" altLang="zh-CN" sz="1200"/>
              <a:pPr eaLnBrk="1" hangingPunct="1"/>
              <a:t>25</a:t>
            </a:fld>
            <a:endParaRPr lang="en-AU" altLang="zh-CN" sz="1200"/>
          </a:p>
        </p:txBody>
      </p:sp>
    </p:spTree>
    <p:extLst>
      <p:ext uri="{BB962C8B-B14F-4D97-AF65-F5344CB8AC3E}">
        <p14:creationId xmlns:p14="http://schemas.microsoft.com/office/powerpoint/2010/main" val="2721675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Wireless Transport Layer Security (WTLS) provides security services between the mobile device (client) and the WAP gateway. WTLS provides: data integrity, privacy, authentication, and denial-of-service protection. WTLS is based on the industry-standard Transport Layer Security (TLS) Protocol3, which is a refinement of the secure sockets layer (SSL) protocol. TLS is the standard security protocol used between Web browsers and Web servers.  WTLS is more efficient that TLS, requiring fewer message exchanges. To provide end-to-end security, WTLS is used between the client and the gateway, and TLS is used between the gateway and the target server (see Stallings Figure 6.14 on earlier slide). WAP systems translate between WTLS and TLS within the WAP gateway. Thus, the gateway is a point of vulnerability and must be given a high level of security from external attacks. </a:t>
            </a: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431A5B7-2F48-4DD7-BE0E-038818C0203A}" type="slidenum">
              <a:rPr lang="en-AU" altLang="zh-CN" sz="1200"/>
              <a:pPr eaLnBrk="1" hangingPunct="1"/>
              <a:t>26</a:t>
            </a:fld>
            <a:endParaRPr lang="en-AU" altLang="zh-CN" sz="1200"/>
          </a:p>
        </p:txBody>
      </p:sp>
    </p:spTree>
    <p:extLst>
      <p:ext uri="{BB962C8B-B14F-4D97-AF65-F5344CB8AC3E}">
        <p14:creationId xmlns:p14="http://schemas.microsoft.com/office/powerpoint/2010/main" val="34541725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p:cNvSpPr>
          <p:nvPr>
            <p:ph type="sldImg"/>
          </p:nvPr>
        </p:nvSpPr>
        <p:spPr>
          <a:ln/>
        </p:spPr>
      </p:sp>
      <p:sp>
        <p:nvSpPr>
          <p:cNvPr id="69635" name="Notes Placeholder 2"/>
          <p:cNvSpPr>
            <a:spLocks noGrp="1"/>
          </p:cNvSpPr>
          <p:nvPr>
            <p:ph type="body" idx="1"/>
          </p:nvPr>
        </p:nvSpPr>
        <p:spPr>
          <a:xfrm>
            <a:off x="685800" y="4343400"/>
            <a:ext cx="54864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Two important WTLS concepts are: </a:t>
            </a:r>
          </a:p>
          <a:p>
            <a:r>
              <a:rPr lang="en-US" smtClean="0">
                <a:latin typeface="Arial" panose="020B0604020202020204" pitchFamily="34" charset="0"/>
                <a:ea typeface="ＭＳ Ｐゴシック" panose="020B0600070205080204" pitchFamily="34" charset="-128"/>
              </a:rPr>
              <a:t> • </a:t>
            </a:r>
            <a:r>
              <a:rPr lang="en-US" b="1" smtClean="0">
                <a:latin typeface="Arial" panose="020B0604020202020204" pitchFamily="34" charset="0"/>
                <a:ea typeface="ＭＳ Ｐゴシック" panose="020B0600070205080204" pitchFamily="34" charset="-128"/>
              </a:rPr>
              <a:t>Secure connection</a:t>
            </a:r>
            <a:r>
              <a:rPr lang="en-US" smtClean="0">
                <a:latin typeface="Arial" panose="020B0604020202020204" pitchFamily="34" charset="0"/>
                <a:ea typeface="ＭＳ Ｐゴシック" panose="020B0600070205080204" pitchFamily="34" charset="-128"/>
              </a:rPr>
              <a:t>: A connection is a transport (in the OSI layering model definition) that provides a suitable type of service. For SSL, such connections are peer-to-peer relationships. The connections are transient.  Every connection is associated with one session.</a:t>
            </a:r>
          </a:p>
          <a:p>
            <a:r>
              <a:rPr lang="en-US" b="1" smtClean="0">
                <a:latin typeface="Arial" panose="020B0604020202020204" pitchFamily="34" charset="0"/>
                <a:ea typeface="ＭＳ Ｐゴシック" panose="020B0600070205080204" pitchFamily="34" charset="-128"/>
              </a:rPr>
              <a:t> • Secure session</a:t>
            </a:r>
            <a:r>
              <a:rPr lang="en-US" smtClean="0">
                <a:latin typeface="Arial" panose="020B0604020202020204" pitchFamily="34" charset="0"/>
                <a:ea typeface="ＭＳ Ｐゴシック" panose="020B0600070205080204" pitchFamily="34" charset="-128"/>
              </a:rPr>
              <a:t>: An SSL session is an association between a client and a server.  Sessions are created by the Handshake Protocol. Sessions define a set of cryptographic security parameters, which can be shared among multiple connections. Sessions are used to avoid the expensive negotiation of new security parameters for each connection.   </a:t>
            </a:r>
          </a:p>
          <a:p>
            <a:r>
              <a:rPr lang="en-US" smtClean="0">
                <a:latin typeface="Arial" panose="020B0604020202020204" pitchFamily="34" charset="0"/>
                <a:ea typeface="ＭＳ Ｐゴシック" panose="020B0600070205080204" pitchFamily="34" charset="-128"/>
              </a:rPr>
              <a:t>Between any pair of parties (applications like HTTP on client and server), there may be multiple secure connections. In theory, there may also be multiple simultaneous sessions between parties, but this feature is not used in practice.  </a:t>
            </a:r>
          </a:p>
          <a:p>
            <a:r>
              <a:rPr lang="en-US" smtClean="0">
                <a:latin typeface="Arial" panose="020B0604020202020204" pitchFamily="34" charset="0"/>
                <a:ea typeface="ＭＳ Ｐゴシック" panose="020B0600070205080204" pitchFamily="34" charset="-128"/>
              </a:rPr>
              <a:t>There are a number of states associated with each session (see text for details). Once a session is established, there is a current operating state for both read and write (eg. receive and send). In addition, during the Handshake Protocol, pending read &amp; write states are created. Upon successful conclusion of the Handshake Protocol, the pending states become the current states. </a:t>
            </a:r>
          </a:p>
          <a:p>
            <a:r>
              <a:rPr lang="en-US" smtClean="0">
                <a:latin typeface="Arial" panose="020B0604020202020204" pitchFamily="34" charset="0"/>
                <a:ea typeface="ＭＳ Ｐゴシック" panose="020B0600070205080204" pitchFamily="34" charset="-128"/>
              </a:rPr>
              <a:t>The connection state (see text) is the operating environment of the record protocol. It includes all parameters that are needed for the cryptographic operations (encryption/decryption and MAC calculation/verification).</a:t>
            </a: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1A539D6-D0AA-45B5-9DD8-6140B0AD6D1B}" type="slidenum">
              <a:rPr lang="en-AU" altLang="zh-CN" sz="1200"/>
              <a:pPr eaLnBrk="1" hangingPunct="1"/>
              <a:t>27</a:t>
            </a:fld>
            <a:endParaRPr lang="en-AU" altLang="zh-CN" sz="1200"/>
          </a:p>
        </p:txBody>
      </p:sp>
    </p:spTree>
    <p:extLst>
      <p:ext uri="{BB962C8B-B14F-4D97-AF65-F5344CB8AC3E}">
        <p14:creationId xmlns:p14="http://schemas.microsoft.com/office/powerpoint/2010/main" val="8729667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WTLS is not a single protocol but rather two layers of protocols, as illustrated in Stallings Figure 6.15. The WTLS Record Protocol provides basic security services to various higher-layer protocols. In particular, the Hypertext Transfer Protocol (HTTP), which provides the transfer service for Web client/server interaction, can operate on top of WTLS. Three higher-layer protocols are defined as part of WTLS: the Handshake Protocol, The Change Cipher Spec Protocol, and the Alert Protocol. These WTLS-specific protocols are used in the management of WTLS exchanges and are examined next.</a:t>
            </a:r>
          </a:p>
          <a:p>
            <a:endParaRPr lang="en-US" smtClean="0">
              <a:latin typeface="Arial" panose="020B0604020202020204" pitchFamily="34" charset="0"/>
              <a:ea typeface="ＭＳ Ｐゴシック" panose="020B0600070205080204" pitchFamily="34" charset="-128"/>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3D52D23-7477-41E1-8834-A389DF327FA7}" type="slidenum">
              <a:rPr lang="en-AU" altLang="zh-CN" sz="1200"/>
              <a:pPr eaLnBrk="1" hangingPunct="1"/>
              <a:t>28</a:t>
            </a:fld>
            <a:endParaRPr lang="en-AU" altLang="zh-CN" sz="1200"/>
          </a:p>
        </p:txBody>
      </p:sp>
    </p:spTree>
    <p:extLst>
      <p:ext uri="{BB962C8B-B14F-4D97-AF65-F5344CB8AC3E}">
        <p14:creationId xmlns:p14="http://schemas.microsoft.com/office/powerpoint/2010/main" val="24178403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r>
              <a:rPr lang="en-US" smtClean="0">
                <a:latin typeface="Arial" panose="020B0604020202020204" pitchFamily="34" charset="0"/>
                <a:ea typeface="ＭＳ Ｐゴシック" panose="020B0600070205080204" pitchFamily="34" charset="-128"/>
              </a:rPr>
              <a:t> The WTLS Record Protocol takes user data from the next higher layer (WTP, WTLS handshake protocol, WTLS alert protocol, WTLS change cipher spec protocol) and encapsulates these data in a PDU. The following steps occur (Figure 6.16):   </a:t>
            </a:r>
          </a:p>
          <a:p>
            <a:pPr>
              <a:buFontTx/>
              <a:buAutoNum type="arabicPeriod"/>
            </a:pPr>
            <a:r>
              <a:rPr lang="en-US" smtClean="0">
                <a:latin typeface="Arial" panose="020B0604020202020204" pitchFamily="34" charset="0"/>
                <a:ea typeface="ＭＳ Ｐゴシック" panose="020B0600070205080204" pitchFamily="34" charset="-128"/>
              </a:rPr>
              <a:t>The payload is compressed using a lossless compression algorithm.  </a:t>
            </a:r>
          </a:p>
          <a:p>
            <a:pPr>
              <a:buFontTx/>
              <a:buAutoNum type="arabicPeriod"/>
            </a:pPr>
            <a:r>
              <a:rPr lang="en-US" smtClean="0">
                <a:latin typeface="Arial" panose="020B0604020202020204" pitchFamily="34" charset="0"/>
                <a:ea typeface="ＭＳ Ｐゴシック" panose="020B0600070205080204" pitchFamily="34" charset="-128"/>
              </a:rPr>
              <a:t>A message authentication code (MAC) is computed over the compressed data, using HMAC. One of several hash algorithms can be used with HMAC, including MD-5 and SHA-1. The length of the hash code is 0, 5, or 10 bytes. The MAC is added after the compressed data.  </a:t>
            </a:r>
          </a:p>
          <a:p>
            <a:pPr>
              <a:buFontTx/>
              <a:buAutoNum type="arabicPeriod"/>
            </a:pPr>
            <a:r>
              <a:rPr lang="en-US" smtClean="0">
                <a:latin typeface="Arial" panose="020B0604020202020204" pitchFamily="34" charset="0"/>
                <a:ea typeface="ＭＳ Ｐゴシック" panose="020B0600070205080204" pitchFamily="34" charset="-128"/>
              </a:rPr>
              <a:t>The compressed message plus the MAC code are encrypted using a symmetric encryption algorithm. The allowable encryption algorithms are DES, triple DES, RC5, and IDEA.  </a:t>
            </a:r>
          </a:p>
          <a:p>
            <a:pPr>
              <a:buFontTx/>
              <a:buAutoNum type="arabicPeriod"/>
            </a:pPr>
            <a:r>
              <a:rPr lang="en-US" smtClean="0">
                <a:latin typeface="Arial" panose="020B0604020202020204" pitchFamily="34" charset="0"/>
                <a:ea typeface="ＭＳ Ｐゴシック" panose="020B0600070205080204" pitchFamily="34" charset="-128"/>
              </a:rPr>
              <a:t>The Record Protocol prepends a header to the encrypted payload. </a:t>
            </a:r>
          </a:p>
          <a:p>
            <a:r>
              <a:rPr lang="en-US" smtClean="0">
                <a:latin typeface="Arial" panose="020B0604020202020204" pitchFamily="34" charset="0"/>
                <a:ea typeface="ＭＳ Ｐゴシック" panose="020B0600070205080204" pitchFamily="34" charset="-128"/>
              </a:rPr>
              <a:t>The Record Protocol header the fields as shown in Stallings Figure 17.17, and described in the text.</a:t>
            </a: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F852A87-E8A7-4EA9-9945-DC31403A89BA}" type="slidenum">
              <a:rPr lang="en-AU" altLang="zh-CN" sz="1200"/>
              <a:pPr eaLnBrk="1" hangingPunct="1"/>
              <a:t>29</a:t>
            </a:fld>
            <a:endParaRPr lang="en-AU" altLang="zh-CN" sz="1200"/>
          </a:p>
        </p:txBody>
      </p:sp>
    </p:spTree>
    <p:extLst>
      <p:ext uri="{BB962C8B-B14F-4D97-AF65-F5344CB8AC3E}">
        <p14:creationId xmlns:p14="http://schemas.microsoft.com/office/powerpoint/2010/main" val="2327246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smtClean="0">
                <a:latin typeface="Arial" panose="020B0604020202020204" pitchFamily="34" charset="0"/>
                <a:ea typeface="ＭＳ Ｐゴシック" panose="020B0600070205080204" pitchFamily="34" charset="-128"/>
              </a:rPr>
              <a:t>The Change Cipher Spec Protocol is one of the three WTLS-specific protocols that use the WTLS Record Protocol, and it is the simplest. This protocol consists of a single message, which consists of a single byte with the value 1. The sole purpose of this message is to cause the pending state to be copied into the current state, which updates the cipher suite to be used on this connection. </a:t>
            </a:r>
          </a:p>
          <a:p>
            <a:pPr>
              <a:lnSpc>
                <a:spcPct val="90000"/>
              </a:lnSpc>
            </a:pPr>
            <a:r>
              <a:rPr lang="en-US" smtClean="0">
                <a:latin typeface="Arial" panose="020B0604020202020204" pitchFamily="34" charset="0"/>
                <a:ea typeface="ＭＳ Ｐゴシック" panose="020B0600070205080204" pitchFamily="34" charset="-128"/>
              </a:rPr>
              <a:t>The Alert Protocol is used to convey WTLS-related alerts to the peer entity. Each message in this protocol consists of 2 bytes. The first byte takes the value warning(1), critical(2), or fatal(3) to convey the severity of the message. The second byte contains a code that indicates the specific alert. If the level is fatal, WTLS immediately terminates the connection, though other connections may continue, but no new connections may be established. A critical alert message results in termination of the current secure connection. Other connections using the secure session may continue and the secure identifier may also be used for establishing new secure connections. The connection is closed using the alert messages. Error handling in the WTLS is based on the alert messages. </a:t>
            </a:r>
          </a:p>
          <a:p>
            <a:pPr>
              <a:lnSpc>
                <a:spcPct val="90000"/>
              </a:lnSpc>
            </a:pPr>
            <a:r>
              <a:rPr lang="en-US" smtClean="0">
                <a:latin typeface="Arial" panose="020B0604020202020204" pitchFamily="34" charset="0"/>
                <a:ea typeface="ＭＳ Ｐゴシック" panose="020B0600070205080204" pitchFamily="34" charset="-128"/>
              </a:rPr>
              <a:t>The most complex part of WTLS is the Handshake Protocol. This protocol allows the server and client to authenticate each other and to negotiate a encryption and MAC algorithms and cryptographic keys to be used to protect data sent in a WTLS record. The Handshake Protocol is used before any application data are transmitted. </a:t>
            </a:r>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70FB212-4925-402C-89D4-D9D2BD9151AB}" type="slidenum">
              <a:rPr lang="en-AU" altLang="zh-CN" sz="1200"/>
              <a:pPr eaLnBrk="1" hangingPunct="1"/>
              <a:t>30</a:t>
            </a:fld>
            <a:endParaRPr lang="en-AU" altLang="zh-CN" sz="1200"/>
          </a:p>
        </p:txBody>
      </p:sp>
    </p:spTree>
    <p:extLst>
      <p:ext uri="{BB962C8B-B14F-4D97-AF65-F5344CB8AC3E}">
        <p14:creationId xmlns:p14="http://schemas.microsoft.com/office/powerpoint/2010/main" val="73965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7C3F320-577F-44B6-9CA5-323412840B57}" type="slidenum">
              <a:rPr lang="en-US" sz="1200"/>
              <a:pPr eaLnBrk="1" hangingPunct="1"/>
              <a:t>4</a:t>
            </a:fld>
            <a:endParaRPr lang="en-US" sz="120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cs typeface="Arial" panose="020B0604020202020204" pitchFamily="34" charset="0"/>
              </a:rPr>
              <a:t>Stallings Table 6.1 briefly defines key terms used in the IEEE 802.11 standard.</a:t>
            </a:r>
          </a:p>
          <a:p>
            <a:endParaRPr 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48660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Handshake Protocol consists of a series of messages exchanged by client and server. Stallings Figure 6.18 shows the initial exchange needed to establish a logical connection between client and server. The exchange can be viewed as having four phases. The </a:t>
            </a:r>
            <a:r>
              <a:rPr lang="en-US" b="1" smtClean="0">
                <a:latin typeface="Arial" panose="020B0604020202020204" pitchFamily="34" charset="0"/>
                <a:ea typeface="ＭＳ Ｐゴシック" panose="020B0600070205080204" pitchFamily="34" charset="-128"/>
              </a:rPr>
              <a:t>first </a:t>
            </a:r>
            <a:r>
              <a:rPr lang="en-US" smtClean="0">
                <a:latin typeface="Arial" panose="020B0604020202020204" pitchFamily="34" charset="0"/>
                <a:ea typeface="ＭＳ Ｐゴシック" panose="020B0600070205080204" pitchFamily="34" charset="-128"/>
              </a:rPr>
              <a:t>phase is used to initiate a logical connection and to establish the security capabilities that will be associated with it, and is initiated by the client. The </a:t>
            </a:r>
            <a:r>
              <a:rPr lang="en-US" b="1" smtClean="0">
                <a:latin typeface="Arial" panose="020B0604020202020204" pitchFamily="34" charset="0"/>
                <a:ea typeface="ＭＳ Ｐゴシック" panose="020B0600070205080204" pitchFamily="34" charset="-128"/>
              </a:rPr>
              <a:t>second </a:t>
            </a:r>
            <a:r>
              <a:rPr lang="en-US" smtClean="0">
                <a:latin typeface="Arial" panose="020B0604020202020204" pitchFamily="34" charset="0"/>
                <a:ea typeface="ＭＳ Ｐゴシック" panose="020B0600070205080204" pitchFamily="34" charset="-128"/>
              </a:rPr>
              <a:t>phase is used for server authentication and key exchange. The server begins this phase. The </a:t>
            </a:r>
            <a:r>
              <a:rPr lang="en-US" b="1" smtClean="0">
                <a:latin typeface="Arial" panose="020B0604020202020204" pitchFamily="34" charset="0"/>
                <a:ea typeface="ＭＳ Ｐゴシック" panose="020B0600070205080204" pitchFamily="34" charset="-128"/>
              </a:rPr>
              <a:t>third </a:t>
            </a:r>
            <a:r>
              <a:rPr lang="en-US" smtClean="0">
                <a:latin typeface="Arial" panose="020B0604020202020204" pitchFamily="34" charset="0"/>
                <a:ea typeface="ＭＳ Ｐゴシック" panose="020B0600070205080204" pitchFamily="34" charset="-128"/>
              </a:rPr>
              <a:t>phase is used for client authentication and key exchange. If all is satisfactory with the info from the server, the client sends one or more messages back to the server. The </a:t>
            </a:r>
            <a:r>
              <a:rPr lang="en-US" b="1" smtClean="0">
                <a:latin typeface="Arial" panose="020B0604020202020204" pitchFamily="34" charset="0"/>
                <a:ea typeface="ＭＳ Ｐゴシック" panose="020B0600070205080204" pitchFamily="34" charset="-128"/>
              </a:rPr>
              <a:t>fourth phase </a:t>
            </a:r>
            <a:r>
              <a:rPr lang="en-US" smtClean="0">
                <a:latin typeface="Arial" panose="020B0604020202020204" pitchFamily="34" charset="0"/>
                <a:ea typeface="ＭＳ Ｐゴシック" panose="020B0600070205080204" pitchFamily="34" charset="-128"/>
              </a:rPr>
              <a:t>completes the setting up of a secure connection. At this point the handshake is complete and the client and server may begin to exchange application layer data. </a:t>
            </a: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A186977-4D2E-4564-BA35-500D96583996}" type="slidenum">
              <a:rPr lang="en-AU" altLang="zh-CN" sz="1200"/>
              <a:pPr eaLnBrk="1" hangingPunct="1"/>
              <a:t>31</a:t>
            </a:fld>
            <a:endParaRPr lang="en-AU" altLang="zh-CN" sz="1200"/>
          </a:p>
        </p:txBody>
      </p:sp>
    </p:spTree>
    <p:extLst>
      <p:ext uri="{BB962C8B-B14F-4D97-AF65-F5344CB8AC3E}">
        <p14:creationId xmlns:p14="http://schemas.microsoft.com/office/powerpoint/2010/main" val="2581662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Authentication in the WTLS is carried out with certificates. Authentication can occur between the client and the server or the client only authenticates the server. The latter procedure can happen only if the server allows it to occur. The server can require the client to authenticate itself to the server. However, the WTLS specification defines that authentication is an optional procedure. Currently, X.509v3, X9.68 and WTLS certificates are supported. The WTLS certificate is optimized for size.</a:t>
            </a:r>
          </a:p>
          <a:p>
            <a:r>
              <a:rPr lang="en-US" smtClean="0">
                <a:latin typeface="Arial" panose="020B0604020202020204" pitchFamily="34" charset="0"/>
                <a:ea typeface="ＭＳ Ｐゴシック" panose="020B0600070205080204" pitchFamily="34" charset="-128"/>
              </a:rPr>
              <a:t>The purpose of the WTLS protocol is for the client and server to generate a mutually shared pre-master key. This key is then used to generate as master key. A number of key exchange protocols are supported by WTLS. They can be grouped into those protocols that include a server_key_exchange message as part of the handshake protocol (see Figure 17.18 on previous slide) and those that don't. The server_key_exchange message is sent by the server only when the server certificate message (if sent) does not contain enough data to allow the client to exchange a pre-master secret, including for conventional Diffie-Hellman performed anonymously, elliptic curve Diffie-Hellman, or RSA key exchange without authentication. The server key exchange message is not sent for Elliptic curve Diffie-Hellman key exchange with ECDSA-based certificate, or for RSA key exchange with RSA based certificates.</a:t>
            </a: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C293DB95-833D-40AB-820D-5518499DED34}" type="slidenum">
              <a:rPr lang="en-AU" altLang="zh-CN" sz="1200"/>
              <a:pPr eaLnBrk="1" hangingPunct="1"/>
              <a:t>32</a:t>
            </a:fld>
            <a:endParaRPr lang="en-AU" altLang="zh-CN" sz="1200"/>
          </a:p>
        </p:txBody>
      </p:sp>
    </p:spTree>
    <p:extLst>
      <p:ext uri="{BB962C8B-B14F-4D97-AF65-F5344CB8AC3E}">
        <p14:creationId xmlns:p14="http://schemas.microsoft.com/office/powerpoint/2010/main" val="1858853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p:cNvSpPr>
          <p:nvPr>
            <p:ph type="sldImg"/>
          </p:nvPr>
        </p:nvSpPr>
        <p:spPr>
          <a:ln/>
        </p:spPr>
      </p:sp>
      <p:sp>
        <p:nvSpPr>
          <p:cNvPr id="81923" name="Notes Placeholder 2"/>
          <p:cNvSpPr>
            <a:spLocks noGrp="1"/>
          </p:cNvSpPr>
          <p:nvPr>
            <p:ph type="body" idx="1"/>
          </p:nvPr>
        </p:nvSpPr>
        <p:spPr>
          <a:xfrm>
            <a:off x="685800" y="4343400"/>
            <a:ext cx="5486400" cy="426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WTLS Pseudorandom Function (PRF) is used for a number of purposes. The PRF takes as input a secret value, a seed, and an identifying label, and produces an output of arbitrary length. WTLS PRF is implemented using only one hash algorithm (unlike TLS). Which hash algorithm is actually used, is agreed during the handshake as a part of the cipher spec. The PRF is based on a HMAC based data expansion function. See text for details.</a:t>
            </a:r>
          </a:p>
          <a:p>
            <a:r>
              <a:rPr lang="en-US" smtClean="0">
                <a:latin typeface="Arial" panose="020B0604020202020204" pitchFamily="34" charset="0"/>
                <a:ea typeface="ＭＳ Ｐゴシック" panose="020B0600070205080204" pitchFamily="34" charset="-128"/>
              </a:rPr>
              <a:t>Master Key Generation of the shared master secret, a one-time 20-byte value (160 bits) generated for this session by means of secure key exchange. First, a pre_master_secret is exchanged. Second, the master_secret is calculated by both parties, using the following function:  </a:t>
            </a:r>
          </a:p>
          <a:p>
            <a:r>
              <a:rPr lang="en-US" smtClean="0">
                <a:latin typeface="Arial" panose="020B0604020202020204" pitchFamily="34" charset="0"/>
                <a:ea typeface="ＭＳ Ｐゴシック" panose="020B0600070205080204" pitchFamily="34" charset="-128"/>
              </a:rPr>
              <a:t>    master_secret = PRF( pre_master_secret, "master secret",</a:t>
            </a:r>
          </a:p>
          <a:p>
            <a:r>
              <a:rPr lang="en-US" smtClean="0">
                <a:latin typeface="Arial" panose="020B0604020202020204" pitchFamily="34" charset="0"/>
                <a:ea typeface="ＭＳ Ｐゴシック" panose="020B0600070205080204" pitchFamily="34" charset="-128"/>
              </a:rPr>
              <a:t>		ClientHello.random || ServerHello.random ) </a:t>
            </a:r>
          </a:p>
          <a:p>
            <a:r>
              <a:rPr lang="en-US" smtClean="0">
                <a:latin typeface="Arial" panose="020B0604020202020204" pitchFamily="34" charset="0"/>
                <a:ea typeface="ＭＳ Ｐゴシック" panose="020B0600070205080204" pitchFamily="34" charset="-128"/>
              </a:rPr>
              <a:t>where the random numbers are  exchanged during the first phase of the handshake protocol.  The MAC and encryption keys are then derived from the master key, using the HMAC algorithm, and encompasses these fields: </a:t>
            </a:r>
          </a:p>
          <a:p>
            <a:r>
              <a:rPr lang="en-US" smtClean="0">
                <a:latin typeface="Arial" panose="020B0604020202020204" pitchFamily="34" charset="0"/>
                <a:ea typeface="ＭＳ Ｐゴシック" panose="020B0600070205080204" pitchFamily="34" charset="-128"/>
              </a:rPr>
              <a:t>    HMAC_hash ( MAC_secret, seq_number || WTLSCompressed.record_type</a:t>
            </a:r>
          </a:p>
          <a:p>
            <a:r>
              <a:rPr lang="en-US" smtClean="0">
                <a:latin typeface="Arial" panose="020B0604020202020204" pitchFamily="34" charset="0"/>
                <a:ea typeface="ＭＳ Ｐゴシック" panose="020B0600070205080204" pitchFamily="34" charset="-128"/>
              </a:rPr>
              <a:t>	 || WTLSCompressed.length || WTLSCompressed.fragment )</a:t>
            </a:r>
          </a:p>
          <a:p>
            <a:r>
              <a:rPr lang="en-US" smtClean="0">
                <a:latin typeface="Arial" panose="020B0604020202020204" pitchFamily="34" charset="0"/>
                <a:ea typeface="ＭＳ Ｐゴシック" panose="020B0600070205080204" pitchFamily="34" charset="-128"/>
              </a:rPr>
              <a:t>Either MD5 or SHA-1 may be used for the HMAC hash function.  </a:t>
            </a:r>
          </a:p>
          <a:p>
            <a:r>
              <a:rPr lang="en-US" smtClean="0">
                <a:latin typeface="Arial" panose="020B0604020202020204" pitchFamily="34" charset="0"/>
                <a:ea typeface="ＭＳ Ｐゴシック" panose="020B0600070205080204" pitchFamily="34" charset="-128"/>
              </a:rPr>
              <a:t>Encryption is applied to all of the WTLS record, except the header, using RC5, DES, 3DES, or IDEA encryption algorithms.</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8F62D99-8186-40BF-BF56-E2B1C4453F19}" type="slidenum">
              <a:rPr lang="en-AU" altLang="zh-CN" sz="1200"/>
              <a:pPr eaLnBrk="1" hangingPunct="1"/>
              <a:t>33</a:t>
            </a:fld>
            <a:endParaRPr lang="en-AU" altLang="zh-CN" sz="1200"/>
          </a:p>
        </p:txBody>
      </p:sp>
    </p:spTree>
    <p:extLst>
      <p:ext uri="{BB962C8B-B14F-4D97-AF65-F5344CB8AC3E}">
        <p14:creationId xmlns:p14="http://schemas.microsoft.com/office/powerpoint/2010/main" val="33137279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basic WAP transmission model, involving a WAP client, a WAP gateway, and a Web server, results in a security gap, as illustrated in Stallings Figure 17.19. The mobile device establishes a secure WTLS session with the WAP gateway. The WAP gateway, in turn, establishes a secure SSL or TLS session with the Web server. Within the gateway, data are not encrypted during the translation process. The gateway is thus a point at which the data may be compromised. </a:t>
            </a:r>
          </a:p>
          <a:p>
            <a:r>
              <a:rPr lang="en-US" smtClean="0">
                <a:latin typeface="Arial" panose="020B0604020202020204" pitchFamily="34" charset="0"/>
                <a:ea typeface="ＭＳ Ｐゴシック" panose="020B0600070205080204" pitchFamily="34" charset="-128"/>
              </a:rPr>
              <a:t>There are a number of approaches to providing end-to-end security between the mobile client and the Web server. In the WAP version 2 (known as WAP2) architecture document, the WAP forum defines several protocol arrangements that allow for end-to-end security. Version 1 of WAP assumed a simplified set of protocols over the wireless network and assumed that the wireless network did not support IP. WAP2 provides the option for the mobile device to implement full TCP/IP-based protocols and operate over an IP-capable wireless network.</a:t>
            </a: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1D8F77C-5605-4244-87A5-1C34DDE04878}" type="slidenum">
              <a:rPr lang="en-AU" altLang="zh-CN" sz="1200"/>
              <a:pPr eaLnBrk="1" hangingPunct="1"/>
              <a:t>34</a:t>
            </a:fld>
            <a:endParaRPr lang="en-AU" altLang="zh-CN" sz="1200"/>
          </a:p>
        </p:txBody>
      </p:sp>
    </p:spTree>
    <p:extLst>
      <p:ext uri="{BB962C8B-B14F-4D97-AF65-F5344CB8AC3E}">
        <p14:creationId xmlns:p14="http://schemas.microsoft.com/office/powerpoint/2010/main" val="26341438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Stallings Figure 6.20 shows two ways in which this IP capability can be exploited to provide end-to-end security. In both approaches, the mobile client implements TCP/IP and HTTP.  </a:t>
            </a:r>
          </a:p>
          <a:p>
            <a:r>
              <a:rPr lang="en-US" smtClean="0">
                <a:latin typeface="Arial" panose="020B0604020202020204" pitchFamily="34" charset="0"/>
                <a:ea typeface="ＭＳ Ｐゴシック" panose="020B0600070205080204" pitchFamily="34" charset="-128"/>
              </a:rPr>
              <a:t>The first approach (Figure 6.20a) is to make use of TLS between client and server. A secure TLS session is set up between the endpoints. The WAP gateway acts as a TCP-level gateway and splices together two TCP connections to carry the traffic between the endpoints. However, the TCP user data field (TLS records) remains encrypted as it passes through the gateway and so end-to-end security is maintained.  </a:t>
            </a:r>
          </a:p>
          <a:p>
            <a:r>
              <a:rPr lang="en-US" smtClean="0">
                <a:latin typeface="Arial" panose="020B0604020202020204" pitchFamily="34" charset="0"/>
                <a:ea typeface="ＭＳ Ｐゴシック" panose="020B0600070205080204" pitchFamily="34" charset="-128"/>
              </a:rPr>
              <a:t>Another possible approach is shown in Figure 6.20b. Here we assume that the WAP gateway acts as a simple Internet router. In this case, end-to-end security can be provided at the IP level, using IPsec (see Ch 8).</a:t>
            </a:r>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5F212726-A021-4E88-933B-49D378B221C3}" type="slidenum">
              <a:rPr lang="en-AU" altLang="zh-CN" sz="1200"/>
              <a:pPr eaLnBrk="1" hangingPunct="1"/>
              <a:t>35</a:t>
            </a:fld>
            <a:endParaRPr lang="en-AU" altLang="zh-CN" sz="1200"/>
          </a:p>
        </p:txBody>
      </p:sp>
    </p:spTree>
    <p:extLst>
      <p:ext uri="{BB962C8B-B14F-4D97-AF65-F5344CB8AC3E}">
        <p14:creationId xmlns:p14="http://schemas.microsoft.com/office/powerpoint/2010/main" val="31965890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Yet another, somewhat more complicated, approach has been defined in more specific terms by the WAP forum in specification entitled "WAP Transport Layer End-to-End Security." This approach is illustrated in Stallings Figure 6.21, which is based on a figure in [ASHL01]. In this scenario, the WAP client connects to its usual WAP gateway and attempts to send a request through the gateway to a secure domain. The secure content server determines the need for security that requires that the mobile client connect to its local WAP gateway rather than its default WAP gateway. The Web server responds to the initial client request with an HTTP redirect message that redirects the client to a WAP gateway that is part of the enterprise network. This message passes back through the default gateway, which validates the redirect and sends it to the client. The client caches the redirect information and establishes a secure session with the enterprise WAP gateway using WTLS. After the connection is terminated, the default gateway is reselected and used for subsequent communication to other Web servers. Note that this approach requires that the enterprise maintain a WAP gateway on the wireless network that the client is using. </a:t>
            </a: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6FD8789-0A5D-4D5B-8BDE-AAA3603536C4}" type="slidenum">
              <a:rPr lang="en-AU" altLang="zh-CN" sz="1200"/>
              <a:pPr eaLnBrk="1" hangingPunct="1"/>
              <a:t>36</a:t>
            </a:fld>
            <a:endParaRPr lang="en-AU" altLang="zh-CN" sz="1200"/>
          </a:p>
        </p:txBody>
      </p:sp>
    </p:spTree>
    <p:extLst>
      <p:ext uri="{BB962C8B-B14F-4D97-AF65-F5344CB8AC3E}">
        <p14:creationId xmlns:p14="http://schemas.microsoft.com/office/powerpoint/2010/main" val="631848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9D27479-B74E-41EA-A83F-FD3120EC74BC}" type="slidenum">
              <a:rPr lang="en-AU" altLang="zh-CN" sz="1200"/>
              <a:pPr eaLnBrk="1" hangingPunct="1"/>
              <a:t>37</a:t>
            </a:fld>
            <a:endParaRPr lang="en-AU" altLang="zh-CN" sz="12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panose="020B0604020202020204" pitchFamily="34" charset="0"/>
                <a:ea typeface="ＭＳ Ｐゴシック" panose="020B0600070205080204" pitchFamily="34" charset="-128"/>
              </a:rPr>
              <a:t>Chapter 6 summary.</a:t>
            </a:r>
          </a:p>
        </p:txBody>
      </p:sp>
    </p:spTree>
    <p:extLst>
      <p:ext uri="{BB962C8B-B14F-4D97-AF65-F5344CB8AC3E}">
        <p14:creationId xmlns:p14="http://schemas.microsoft.com/office/powerpoint/2010/main" val="225858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419600"/>
          </a:xfrm>
        </p:spPr>
        <p:txBody>
          <a:bodyPr>
            <a:normAutofit/>
          </a:bodyPr>
          <a:lstStyle/>
          <a:p>
            <a:pPr>
              <a:lnSpc>
                <a:spcPct val="90000"/>
              </a:lnSpc>
            </a:pPr>
            <a:r>
              <a:rPr lang="en-US" smtClean="0">
                <a:latin typeface="Arial" panose="020B0604020202020204" pitchFamily="34" charset="0"/>
                <a:ea typeface="ＭＳ Ｐゴシック" panose="020B0600070205080204" pitchFamily="34" charset="-128"/>
              </a:rPr>
              <a:t>Stallings Figure 6.3 illustrates the model developed by the 802.11 working group. The smallest building block of a wireless LAN is a </a:t>
            </a:r>
            <a:r>
              <a:rPr lang="en-US" b="1" smtClean="0">
                <a:latin typeface="Arial" panose="020B0604020202020204" pitchFamily="34" charset="0"/>
                <a:ea typeface="ＭＳ Ｐゴシック" panose="020B0600070205080204" pitchFamily="34" charset="-128"/>
              </a:rPr>
              <a:t>basic service set (BSS)</a:t>
            </a:r>
            <a:r>
              <a:rPr lang="en-US" smtClean="0">
                <a:latin typeface="Arial" panose="020B0604020202020204" pitchFamily="34" charset="0"/>
                <a:ea typeface="ＭＳ Ｐゴシック" panose="020B0600070205080204" pitchFamily="34" charset="-128"/>
              </a:rPr>
              <a:t>, which consists of wireless stations executing the same MAC protocol and competing for access to the same shared wireless medium. A BSS may be isolated or it may connect to a backbone </a:t>
            </a:r>
            <a:r>
              <a:rPr lang="en-US" b="1" smtClean="0">
                <a:latin typeface="Arial" panose="020B0604020202020204" pitchFamily="34" charset="0"/>
                <a:ea typeface="ＭＳ Ｐゴシック" panose="020B0600070205080204" pitchFamily="34" charset="-128"/>
              </a:rPr>
              <a:t>distribution system (DS) </a:t>
            </a:r>
            <a:r>
              <a:rPr lang="en-US" smtClean="0">
                <a:latin typeface="Arial" panose="020B0604020202020204" pitchFamily="34" charset="0"/>
                <a:ea typeface="ＭＳ Ｐゴシック" panose="020B0600070205080204" pitchFamily="34" charset="-128"/>
              </a:rPr>
              <a:t>through an </a:t>
            </a:r>
            <a:r>
              <a:rPr lang="en-US" b="1" smtClean="0">
                <a:latin typeface="Arial" panose="020B0604020202020204" pitchFamily="34" charset="0"/>
                <a:ea typeface="ＭＳ Ｐゴシック" panose="020B0600070205080204" pitchFamily="34" charset="-128"/>
              </a:rPr>
              <a:t>access point (AP</a:t>
            </a:r>
            <a:r>
              <a:rPr lang="en-US" smtClean="0">
                <a:latin typeface="Arial" panose="020B0604020202020204" pitchFamily="34" charset="0"/>
                <a:ea typeface="ＭＳ Ｐゴシック" panose="020B0600070205080204" pitchFamily="34" charset="-128"/>
              </a:rPr>
              <a:t>). The AP functions as a bridge and a relay point. In a BSS, client stations do not communicate directly with one another. Rather the MAC frame is first sent from the originating station to the AP, and then from the AP to the destination station. Similarly, a MAC frame from a station in the BSS to a remote station is sent from the local station to the AP and then relayed by the AP over the DS on its way to the destination station. The BSS generally corresponds to what is referred to as a cell. The DS can be a switch, a wired network, or a wireless network.  When all the stations in the BSS are mobile stations that communicate directly with one another, not using an AP, the BSS is called an </a:t>
            </a:r>
            <a:r>
              <a:rPr lang="en-US" b="1" smtClean="0">
                <a:latin typeface="Arial" panose="020B0604020202020204" pitchFamily="34" charset="0"/>
                <a:ea typeface="ＭＳ Ｐゴシック" panose="020B0600070205080204" pitchFamily="34" charset="-128"/>
              </a:rPr>
              <a:t>independent BSS (IBSS)</a:t>
            </a:r>
            <a:r>
              <a:rPr lang="en-US" smtClean="0">
                <a:latin typeface="Arial" panose="020B0604020202020204" pitchFamily="34" charset="0"/>
                <a:ea typeface="ＭＳ Ｐゴシック" panose="020B0600070205080204" pitchFamily="34" charset="-128"/>
              </a:rPr>
              <a:t>. An IBSS is typically an ad hoc network. In an IBSS, the stations all communicate directly, and no AP is involved.  </a:t>
            </a:r>
          </a:p>
          <a:p>
            <a:pPr>
              <a:lnSpc>
                <a:spcPct val="90000"/>
              </a:lnSpc>
            </a:pPr>
            <a:r>
              <a:rPr lang="en-US" smtClean="0">
                <a:latin typeface="Arial" panose="020B0604020202020204" pitchFamily="34" charset="0"/>
                <a:ea typeface="ＭＳ Ｐゴシック" panose="020B0600070205080204" pitchFamily="34" charset="-128"/>
              </a:rPr>
              <a:t>A simple configuration is shown in Figure 17.3, in which each station belongs to a single BSS; that is, each station is within wireless range only of other stations within the same BSS. It is also possible for two BSSs to overlap geographically, so that a single station could participate in more than one BSS. Further, the association between a station and a BSS is dynamic. Stations may turn off, come within range, and go out of range.  An </a:t>
            </a:r>
            <a:r>
              <a:rPr lang="en-US" b="1" smtClean="0">
                <a:latin typeface="Arial" panose="020B0604020202020204" pitchFamily="34" charset="0"/>
                <a:ea typeface="ＭＳ Ｐゴシック" panose="020B0600070205080204" pitchFamily="34" charset="-128"/>
              </a:rPr>
              <a:t>extended service set (ESS) </a:t>
            </a:r>
            <a:r>
              <a:rPr lang="en-US" smtClean="0">
                <a:latin typeface="Arial" panose="020B0604020202020204" pitchFamily="34" charset="0"/>
                <a:ea typeface="ＭＳ Ｐゴシック" panose="020B0600070205080204" pitchFamily="34" charset="-128"/>
              </a:rPr>
              <a:t>consists of two or more basic service sets interconnected by a distribution system. The extended service set appears as a single logical LAN to the logical link control (LLC) level. </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16953D9-F1C5-48F0-9343-3394CAADDDC2}" type="slidenum">
              <a:rPr lang="en-AU" altLang="zh-CN" sz="1200"/>
              <a:pPr eaLnBrk="1" hangingPunct="1"/>
              <a:t>5</a:t>
            </a:fld>
            <a:endParaRPr lang="en-AU" altLang="zh-CN" sz="1200"/>
          </a:p>
        </p:txBody>
      </p:sp>
    </p:spTree>
    <p:extLst>
      <p:ext uri="{BB962C8B-B14F-4D97-AF65-F5344CB8AC3E}">
        <p14:creationId xmlns:p14="http://schemas.microsoft.com/office/powerpoint/2010/main" val="2837661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first 802.11 standard to gain broad industry acceptance was 802.11b. Although 802.11b products are all based on the same standard, there is always a concern whether products from different vendors will successfully interoperate. To meet this concern, the Wireless Ethernet Compatibility Alliance (WECA), an industry consortium, was formed in 1999. This organization, subsequently renamed the Wi-Fi (Wireless Fidelity) Alliance, created a test suite to certify interoperability for 802.11b products. The term used for certified 802.11b products is </a:t>
            </a:r>
            <a:r>
              <a:rPr lang="en-US" i="1" smtClean="0">
                <a:latin typeface="Arial" panose="020B0604020202020204" pitchFamily="34" charset="0"/>
                <a:ea typeface="ＭＳ Ｐゴシック" panose="020B0600070205080204" pitchFamily="34" charset="-128"/>
              </a:rPr>
              <a:t>Wi- Fi</a:t>
            </a:r>
            <a:r>
              <a:rPr lang="en-US" smtClean="0">
                <a:latin typeface="Arial" panose="020B0604020202020204" pitchFamily="34" charset="0"/>
                <a:ea typeface="ＭＳ Ｐゴシック" panose="020B0600070205080204" pitchFamily="34" charset="-128"/>
              </a:rPr>
              <a:t>. Wi-Fi certification has been extended to 802.11g products,. The Wi-Fi Alliance has also developed a certification process for 802.11a products, called </a:t>
            </a:r>
            <a:r>
              <a:rPr lang="en-US" i="1" smtClean="0">
                <a:latin typeface="Arial" panose="020B0604020202020204" pitchFamily="34" charset="0"/>
                <a:ea typeface="ＭＳ Ｐゴシック" panose="020B0600070205080204" pitchFamily="34" charset="-128"/>
              </a:rPr>
              <a:t>Wi-Fi5</a:t>
            </a:r>
            <a:r>
              <a:rPr lang="en-US" smtClean="0">
                <a:latin typeface="Arial" panose="020B0604020202020204" pitchFamily="34" charset="0"/>
                <a:ea typeface="ＭＳ Ｐゴシック" panose="020B0600070205080204" pitchFamily="34" charset="-128"/>
              </a:rPr>
              <a:t>. The Wi-Fi Alliance is concerned with a range of market areas for WLANs, including enterprise, home, and hot spots.</a:t>
            </a: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5566895-D828-44FC-B3E8-480C6ACE76AB}" type="slidenum">
              <a:rPr lang="en-AU" altLang="zh-CN" sz="1200"/>
              <a:pPr eaLnBrk="1" hangingPunct="1"/>
              <a:t>6</a:t>
            </a:fld>
            <a:endParaRPr lang="en-AU" altLang="zh-CN" sz="1200"/>
          </a:p>
        </p:txBody>
      </p:sp>
    </p:spTree>
    <p:extLst>
      <p:ext uri="{BB962C8B-B14F-4D97-AF65-F5344CB8AC3E}">
        <p14:creationId xmlns:p14="http://schemas.microsoft.com/office/powerpoint/2010/main" val="2942192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xfrm>
            <a:off x="685800" y="4343400"/>
            <a:ext cx="5486400" cy="4419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cs typeface="Arial" panose="020B0604020202020204" pitchFamily="34" charset="0"/>
              </a:rPr>
              <a:t>Before proceeding, we need to briefly preview the IEEE 802 protocol architecture. IEEE 802.11 standards are defined within the structure of a layered set of protocols. This structure, used for all IEEE 802 standards, is illustrated in Stallings Figure 6.1. </a:t>
            </a:r>
          </a:p>
          <a:p>
            <a:r>
              <a:rPr lang="en-US" smtClean="0">
                <a:latin typeface="Arial" panose="020B0604020202020204" pitchFamily="34" charset="0"/>
                <a:ea typeface="ＭＳ Ｐゴシック" panose="020B0600070205080204" pitchFamily="34" charset="-128"/>
                <a:cs typeface="Arial" panose="020B0604020202020204" pitchFamily="34" charset="0"/>
              </a:rPr>
              <a:t>The lowest layer of the IEEE 802 reference model is the </a:t>
            </a:r>
            <a:r>
              <a:rPr lang="en-US" b="1" smtClean="0">
                <a:latin typeface="Arial" panose="020B0604020202020204" pitchFamily="34" charset="0"/>
                <a:ea typeface="ＭＳ Ｐゴシック" panose="020B0600070205080204" pitchFamily="34" charset="-128"/>
                <a:cs typeface="Arial" panose="020B0604020202020204" pitchFamily="34" charset="0"/>
              </a:rPr>
              <a:t>physical layer</a:t>
            </a:r>
            <a:r>
              <a:rPr lang="en-US" smtClean="0">
                <a:latin typeface="Arial" panose="020B0604020202020204" pitchFamily="34" charset="0"/>
                <a:ea typeface="ＭＳ Ｐゴシック" panose="020B0600070205080204" pitchFamily="34" charset="-128"/>
                <a:cs typeface="Arial" panose="020B0604020202020204" pitchFamily="34" charset="0"/>
              </a:rPr>
              <a:t>, which includes such functions as encoding/decoding of signals and bit transmission/reception. In addition, the physical layer includes a specification of the transmission medium. In the case of IEEE 802.11, the physical layer also defines frequency bands and antenna characteristics.</a:t>
            </a:r>
          </a:p>
          <a:p>
            <a:r>
              <a:rPr lang="en-US" smtClean="0">
                <a:latin typeface="Arial" panose="020B0604020202020204" pitchFamily="34" charset="0"/>
                <a:ea typeface="ＭＳ Ｐゴシック" panose="020B0600070205080204" pitchFamily="34" charset="-128"/>
                <a:cs typeface="Arial" panose="020B0604020202020204" pitchFamily="34" charset="0"/>
              </a:rPr>
              <a:t>Next is the  </a:t>
            </a:r>
            <a:r>
              <a:rPr lang="en-US" b="1" smtClean="0">
                <a:latin typeface="Arial" panose="020B0604020202020204" pitchFamily="34" charset="0"/>
                <a:ea typeface="ＭＳ Ｐゴシック" panose="020B0600070205080204" pitchFamily="34" charset="-128"/>
                <a:cs typeface="Arial" panose="020B0604020202020204" pitchFamily="34" charset="0"/>
              </a:rPr>
              <a:t>media access control (MAC) layer</a:t>
            </a:r>
            <a:r>
              <a:rPr lang="en-US" smtClean="0">
                <a:latin typeface="Arial" panose="020B0604020202020204" pitchFamily="34" charset="0"/>
                <a:ea typeface="ＭＳ Ｐゴシック" panose="020B0600070205080204" pitchFamily="34" charset="-128"/>
                <a:cs typeface="Arial" panose="020B0604020202020204" pitchFamily="34" charset="0"/>
              </a:rPr>
              <a:t>, which controls access to the transmission medium to provide an orderly and efficient use of that capacity. The MAC layer receives data from a higher-layer protocol, typically the Logical Link Control (LLC) layer, in the form of a block of data known as the </a:t>
            </a:r>
            <a:r>
              <a:rPr lang="en-US" b="1" smtClean="0">
                <a:latin typeface="Arial" panose="020B0604020202020204" pitchFamily="34" charset="0"/>
                <a:ea typeface="ＭＳ Ｐゴシック" panose="020B0600070205080204" pitchFamily="34" charset="-128"/>
                <a:cs typeface="Arial" panose="020B0604020202020204" pitchFamily="34" charset="0"/>
              </a:rPr>
              <a:t>MAC service data unit (MSDU). </a:t>
            </a:r>
            <a:r>
              <a:rPr lang="en-US" smtClean="0">
                <a:latin typeface="Arial" panose="020B0604020202020204" pitchFamily="34" charset="0"/>
                <a:ea typeface="ＭＳ Ｐゴシック" panose="020B0600070205080204" pitchFamily="34" charset="-128"/>
                <a:cs typeface="Arial" panose="020B0604020202020204" pitchFamily="34" charset="0"/>
              </a:rPr>
              <a:t>The exact format of the MPDU differs somewhat for the various MAC protocols in use.</a:t>
            </a:r>
          </a:p>
          <a:p>
            <a:r>
              <a:rPr lang="en-US" smtClean="0">
                <a:latin typeface="Arial" panose="020B0604020202020204" pitchFamily="34" charset="0"/>
                <a:ea typeface="ＭＳ Ｐゴシック" panose="020B0600070205080204" pitchFamily="34" charset="-128"/>
                <a:cs typeface="Arial" panose="020B0604020202020204" pitchFamily="34" charset="0"/>
              </a:rPr>
              <a:t>In most data link control protocols, the data link protocol entity is responsible not only for detecting errors using the CRC, but for recovering from those errors by retransmitting damaged frames. In the LAN protocol architecture, these two functions are split between the MAC and LLC layers. The MAC layer is responsible for detecting errors and discarding any frames that contain errors. The LLC layer optionally keeps track of which frames have been successfully received and retransmits unsuccessful frames. </a:t>
            </a:r>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2308112-F69F-4E26-89D0-A3A517A9493F}" type="slidenum">
              <a:rPr lang="en-AU" altLang="zh-CN" sz="1200"/>
              <a:pPr eaLnBrk="1" hangingPunct="1"/>
              <a:t>7</a:t>
            </a:fld>
            <a:endParaRPr lang="en-AU" altLang="zh-CN" sz="1200"/>
          </a:p>
        </p:txBody>
      </p:sp>
    </p:spTree>
    <p:extLst>
      <p:ext uri="{BB962C8B-B14F-4D97-AF65-F5344CB8AC3E}">
        <p14:creationId xmlns:p14="http://schemas.microsoft.com/office/powerpoint/2010/main" val="3041845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a:xfrm>
            <a:off x="685800" y="4343400"/>
            <a:ext cx="5486400" cy="4343400"/>
          </a:xfrm>
        </p:spPr>
        <p:txBody>
          <a:bodyPr>
            <a:normAutofit/>
          </a:bodyPr>
          <a:lstStyle/>
          <a:p>
            <a:pPr>
              <a:lnSpc>
                <a:spcPct val="90000"/>
              </a:lnSpc>
            </a:pPr>
            <a:r>
              <a:rPr lang="en-US" smtClean="0">
                <a:latin typeface="Arial" panose="020B0604020202020204" pitchFamily="34" charset="0"/>
                <a:ea typeface="ＭＳ Ｐゴシック" panose="020B0600070205080204" pitchFamily="34" charset="-128"/>
              </a:rPr>
              <a:t>IEEE 802.11 defines nine services that need to be provided by the wireless LAN to achieve functionality equivalent to that which is inherent to wired LANs. Stallings Table 17.2 lists the services &amp; notes two ways of categorizing them.   </a:t>
            </a:r>
          </a:p>
          <a:p>
            <a:pPr>
              <a:lnSpc>
                <a:spcPct val="90000"/>
              </a:lnSpc>
              <a:buFontTx/>
              <a:buAutoNum type="arabicPeriod"/>
            </a:pPr>
            <a:r>
              <a:rPr lang="en-US" smtClean="0">
                <a:latin typeface="Arial" panose="020B0604020202020204" pitchFamily="34" charset="0"/>
                <a:ea typeface="ＭＳ Ｐゴシック" panose="020B0600070205080204" pitchFamily="34" charset="-128"/>
              </a:rPr>
              <a:t>The service provider can be either the station or the DS. Station services are implemented in every 802.11 station, including AP stations. Distribution services are provided between BSSs; these may be implemented in an AP or in another special-purpose device attached to the distribution system. </a:t>
            </a:r>
          </a:p>
          <a:p>
            <a:pPr>
              <a:lnSpc>
                <a:spcPct val="90000"/>
              </a:lnSpc>
              <a:buFontTx/>
              <a:buAutoNum type="arabicPeriod"/>
            </a:pPr>
            <a:r>
              <a:rPr lang="en-US" smtClean="0">
                <a:latin typeface="Arial" panose="020B0604020202020204" pitchFamily="34" charset="0"/>
                <a:ea typeface="ＭＳ Ｐゴシック" panose="020B0600070205080204" pitchFamily="34" charset="-128"/>
              </a:rPr>
              <a:t>Three of the services are used to control IEEE 802.11 LAN access and confidentiality. Six of the services are used to support delivery of MSDUs between stations. If the MSDU is too large to be transmitted in a single MPDU, it may be fragmented and transmitted in a series of MPDUs.  </a:t>
            </a:r>
          </a:p>
          <a:p>
            <a:pPr>
              <a:lnSpc>
                <a:spcPct val="90000"/>
              </a:lnSpc>
            </a:pPr>
            <a:r>
              <a:rPr lang="en-US" smtClean="0">
                <a:latin typeface="Arial" panose="020B0604020202020204" pitchFamily="34" charset="0"/>
                <a:ea typeface="ＭＳ Ｐゴシック" panose="020B0600070205080204" pitchFamily="34" charset="-128"/>
              </a:rPr>
              <a:t> We next discuss the services in an order designed to clarify the operation of an IEEE 802.11 ESS network. </a:t>
            </a:r>
            <a:r>
              <a:rPr lang="en-US" b="1" smtClean="0">
                <a:latin typeface="Arial" panose="020B0604020202020204" pitchFamily="34" charset="0"/>
                <a:ea typeface="ＭＳ Ｐゴシック" panose="020B0600070205080204" pitchFamily="34" charset="-128"/>
              </a:rPr>
              <a:t>MSDU delivery</a:t>
            </a:r>
            <a:r>
              <a:rPr lang="en-US" smtClean="0">
                <a:latin typeface="Arial" panose="020B0604020202020204" pitchFamily="34" charset="0"/>
                <a:ea typeface="ＭＳ Ｐゴシック" panose="020B0600070205080204" pitchFamily="34" charset="-128"/>
              </a:rPr>
              <a:t>, which is the basic service, has already been mentioned. </a:t>
            </a:r>
            <a:r>
              <a:rPr lang="en-US" b="1" smtClean="0">
                <a:latin typeface="Arial" panose="020B0604020202020204" pitchFamily="34" charset="0"/>
                <a:ea typeface="ＭＳ Ｐゴシック" panose="020B0600070205080204" pitchFamily="34" charset="-128"/>
              </a:rPr>
              <a:t>Distribution </a:t>
            </a:r>
            <a:r>
              <a:rPr lang="en-US" smtClean="0">
                <a:latin typeface="Arial" panose="020B0604020202020204" pitchFamily="34" charset="0"/>
                <a:ea typeface="ＭＳ Ｐゴシック" panose="020B0600070205080204" pitchFamily="34" charset="-128"/>
              </a:rPr>
              <a:t>is the primary service used by stations to exchange MPDUs when the MPDUs must traverse the DS to get from a station in one BSS to a station in another BSS. </a:t>
            </a:r>
            <a:r>
              <a:rPr lang="en-US" b="1" smtClean="0">
                <a:latin typeface="Arial" panose="020B0604020202020204" pitchFamily="34" charset="0"/>
                <a:ea typeface="ＭＳ Ｐゴシック" panose="020B0600070205080204" pitchFamily="34" charset="-128"/>
              </a:rPr>
              <a:t>Integration </a:t>
            </a:r>
            <a:r>
              <a:rPr lang="en-US" smtClean="0">
                <a:latin typeface="Arial" panose="020B0604020202020204" pitchFamily="34" charset="0"/>
                <a:ea typeface="ＭＳ Ｐゴシック" panose="020B0600070205080204" pitchFamily="34" charset="-128"/>
              </a:rPr>
              <a:t>enables transfer of data between a station on an IEEE 802.11 LAN and a station on an integrated (wired) IEEE 802.x LAN. To deliver a message within a DS, the distribution service needs to know where the destination station is located. </a:t>
            </a:r>
            <a:r>
              <a:rPr lang="en-US" b="1" smtClean="0">
                <a:latin typeface="Arial" panose="020B0604020202020204" pitchFamily="34" charset="0"/>
                <a:ea typeface="ＭＳ Ｐゴシック" panose="020B0600070205080204" pitchFamily="34" charset="-128"/>
              </a:rPr>
              <a:t>Association</a:t>
            </a:r>
            <a:r>
              <a:rPr lang="en-US" smtClean="0">
                <a:latin typeface="Arial" panose="020B0604020202020204" pitchFamily="34" charset="0"/>
                <a:ea typeface="ＭＳ Ｐゴシック" panose="020B0600070205080204" pitchFamily="34" charset="-128"/>
              </a:rPr>
              <a:t> establishes an initial association between a station and an AP. </a:t>
            </a:r>
            <a:r>
              <a:rPr lang="en-US" b="1" smtClean="0">
                <a:latin typeface="Arial" panose="020B0604020202020204" pitchFamily="34" charset="0"/>
                <a:ea typeface="ＭＳ Ｐゴシック" panose="020B0600070205080204" pitchFamily="34" charset="-128"/>
              </a:rPr>
              <a:t>Reassociation </a:t>
            </a:r>
            <a:r>
              <a:rPr lang="en-US" smtClean="0">
                <a:latin typeface="Arial" panose="020B0604020202020204" pitchFamily="34" charset="0"/>
                <a:ea typeface="ＭＳ Ｐゴシック" panose="020B0600070205080204" pitchFamily="34" charset="-128"/>
              </a:rPr>
              <a:t>enables an established association to be transferred from one AP to another, allowing a mobile station to move from one BSS to another.</a:t>
            </a:r>
            <a:r>
              <a:rPr lang="en-US" b="1" smtClean="0">
                <a:latin typeface="Arial" panose="020B0604020202020204" pitchFamily="34" charset="0"/>
                <a:ea typeface="ＭＳ Ｐゴシック" panose="020B0600070205080204" pitchFamily="34" charset="-128"/>
              </a:rPr>
              <a:t> Disassociation</a:t>
            </a:r>
            <a:r>
              <a:rPr lang="en-US" smtClean="0">
                <a:latin typeface="Arial" panose="020B0604020202020204" pitchFamily="34" charset="0"/>
                <a:ea typeface="ＭＳ Ｐゴシック" panose="020B0600070205080204" pitchFamily="34" charset="-128"/>
              </a:rPr>
              <a:t> is a notification from either a station or an AP that an existing association is terminated.</a:t>
            </a: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7C8E69E-F8E2-46EE-9450-4F741184967E}" type="slidenum">
              <a:rPr lang="en-AU" altLang="zh-CN" sz="1200"/>
              <a:pPr eaLnBrk="1" hangingPunct="1"/>
              <a:t>8</a:t>
            </a:fld>
            <a:endParaRPr lang="en-AU" altLang="zh-CN" sz="1200"/>
          </a:p>
        </p:txBody>
      </p:sp>
    </p:spTree>
    <p:extLst>
      <p:ext uri="{BB962C8B-B14F-4D97-AF65-F5344CB8AC3E}">
        <p14:creationId xmlns:p14="http://schemas.microsoft.com/office/powerpoint/2010/main" val="3217409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latin typeface="Arial" panose="020B0604020202020204" pitchFamily="34" charset="0"/>
                <a:ea typeface="ＭＳ Ｐゴシック" panose="020B0600070205080204" pitchFamily="34" charset="-128"/>
              </a:rPr>
              <a:t>The differences between wired and wireless LANs (in that wireless traffic can be monitored by any radio in range, and need not be physically connected) suggest the increased need for robust security services and mechanisms for wireless LANs. The original 802.11 specification included a set of security features for privacy and authentication that were quite weak. For privacy, 802.11 defined the </a:t>
            </a:r>
            <a:r>
              <a:rPr lang="en-US" b="1" dirty="0" smtClean="0">
                <a:latin typeface="Arial" panose="020B0604020202020204" pitchFamily="34" charset="0"/>
                <a:ea typeface="ＭＳ Ｐゴシック" panose="020B0600070205080204" pitchFamily="34" charset="-128"/>
              </a:rPr>
              <a:t>Wired Equivalent Privacy (WEP) </a:t>
            </a:r>
            <a:r>
              <a:rPr lang="en-US" dirty="0" smtClean="0">
                <a:latin typeface="Arial" panose="020B0604020202020204" pitchFamily="34" charset="0"/>
                <a:ea typeface="ＭＳ Ｐゴシック" panose="020B0600070205080204" pitchFamily="34" charset="-128"/>
              </a:rPr>
              <a:t>algorithm. The privacy portion of the 802.11 standard contained major weaknesses. Subsequent to the development of WEP, the 802.11i task group has developed a set of capabilities to address the WLAN security issues. In order to accelerate the introduction of strong security into WLANs, the Wi-Fi Alliance promulgated </a:t>
            </a:r>
            <a:r>
              <a:rPr lang="en-US" b="1" dirty="0" smtClean="0">
                <a:latin typeface="Arial" panose="020B0604020202020204" pitchFamily="34" charset="0"/>
                <a:ea typeface="ＭＳ Ｐゴシック" panose="020B0600070205080204" pitchFamily="34" charset="-128"/>
              </a:rPr>
              <a:t>Wi-Fi Protected Access (WPA) </a:t>
            </a:r>
            <a:r>
              <a:rPr lang="en-US" dirty="0" smtClean="0">
                <a:latin typeface="Arial" panose="020B0604020202020204" pitchFamily="34" charset="0"/>
                <a:ea typeface="ＭＳ Ｐゴシック" panose="020B0600070205080204" pitchFamily="34" charset="-128"/>
              </a:rPr>
              <a:t>as a Wi-Fi standard. WPA is a set of security mechanisms that eliminates most 802.11 security issues and was based on the current state of the 802.11i standard. The final form of the 802.11i standard is referred to as </a:t>
            </a:r>
            <a:r>
              <a:rPr lang="en-US" b="1" dirty="0" smtClean="0">
                <a:latin typeface="Arial" panose="020B0604020202020204" pitchFamily="34" charset="0"/>
                <a:ea typeface="ＭＳ Ｐゴシック" panose="020B0600070205080204" pitchFamily="34" charset="-128"/>
              </a:rPr>
              <a:t>Robust Security Network (RSN)</a:t>
            </a:r>
            <a:r>
              <a:rPr lang="en-US" dirty="0" smtClean="0">
                <a:latin typeface="Arial" panose="020B0604020202020204" pitchFamily="34" charset="0"/>
                <a:ea typeface="ＭＳ Ｐゴシック" panose="020B0600070205080204" pitchFamily="34" charset="-128"/>
              </a:rPr>
              <a:t>. The Wi-Fi Alliance certifies vendors in compliance with the full 802.11i specification under the WPA 2 program. </a:t>
            </a: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023DB853-84FC-4410-B74D-2BC41A13D2E5}" type="slidenum">
              <a:rPr lang="en-AU" altLang="zh-CN" sz="1200"/>
              <a:pPr eaLnBrk="1" hangingPunct="1"/>
              <a:t>9</a:t>
            </a:fld>
            <a:endParaRPr lang="en-AU" altLang="zh-CN" sz="1200"/>
          </a:p>
        </p:txBody>
      </p:sp>
    </p:spTree>
    <p:extLst>
      <p:ext uri="{BB962C8B-B14F-4D97-AF65-F5344CB8AC3E}">
        <p14:creationId xmlns:p14="http://schemas.microsoft.com/office/powerpoint/2010/main" val="1948081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mtClean="0">
                <a:latin typeface="Arial" panose="020B0604020202020204" pitchFamily="34" charset="0"/>
                <a:ea typeface="ＭＳ Ｐゴシック" panose="020B0600070205080204" pitchFamily="34" charset="-128"/>
              </a:rPr>
              <a:t>The 802.11i RSN security specification defines the following services: </a:t>
            </a:r>
          </a:p>
          <a:p>
            <a:r>
              <a:rPr lang="en-US" smtClean="0">
                <a:latin typeface="Arial" panose="020B0604020202020204" pitchFamily="34" charset="0"/>
                <a:ea typeface="ＭＳ Ｐゴシック" panose="020B0600070205080204" pitchFamily="34" charset="-128"/>
              </a:rPr>
              <a:t>• </a:t>
            </a:r>
            <a:r>
              <a:rPr lang="en-US" b="1" smtClean="0">
                <a:latin typeface="Arial" panose="020B0604020202020204" pitchFamily="34" charset="0"/>
                <a:ea typeface="ＭＳ Ｐゴシック" panose="020B0600070205080204" pitchFamily="34" charset="-128"/>
              </a:rPr>
              <a:t>Authentication</a:t>
            </a:r>
            <a:r>
              <a:rPr lang="en-US" smtClean="0">
                <a:latin typeface="Arial" panose="020B0604020202020204" pitchFamily="34" charset="0"/>
                <a:ea typeface="ＭＳ Ｐゴシック" panose="020B0600070205080204" pitchFamily="34" charset="-128"/>
              </a:rPr>
              <a:t>: A protocol is used to define an exchange between a user and an AS that provides mutual authentication and generates temporary keys to be used between the client and the AP over the wireless link.</a:t>
            </a:r>
            <a:r>
              <a:rPr lang="en-US" b="1" smtClean="0">
                <a:latin typeface="Arial" panose="020B0604020202020204" pitchFamily="34" charset="0"/>
                <a:ea typeface="ＭＳ Ｐゴシック" panose="020B0600070205080204" pitchFamily="34" charset="-128"/>
              </a:rPr>
              <a:t> </a:t>
            </a:r>
          </a:p>
          <a:p>
            <a:r>
              <a:rPr lang="en-US" b="1" smtClean="0">
                <a:latin typeface="Arial" panose="020B0604020202020204" pitchFamily="34" charset="0"/>
                <a:ea typeface="ＭＳ Ｐゴシック" panose="020B0600070205080204" pitchFamily="34" charset="-128"/>
              </a:rPr>
              <a:t>• Access control</a:t>
            </a:r>
            <a:r>
              <a:rPr lang="en-US" smtClean="0">
                <a:latin typeface="Arial" panose="020B0604020202020204" pitchFamily="34" charset="0"/>
                <a:ea typeface="ＭＳ Ｐゴシック" panose="020B0600070205080204" pitchFamily="34" charset="-128"/>
              </a:rPr>
              <a:t>: This function enforces the use of the authentication function, routes the messages properly, and facilitates key exchange. It can work with a variety of authentication protocols. </a:t>
            </a:r>
          </a:p>
          <a:p>
            <a:r>
              <a:rPr lang="en-US" b="1" smtClean="0">
                <a:latin typeface="Arial" panose="020B0604020202020204" pitchFamily="34" charset="0"/>
                <a:ea typeface="ＭＳ Ｐゴシック" panose="020B0600070205080204" pitchFamily="34" charset="-128"/>
              </a:rPr>
              <a:t>• Privacy with message integrity</a:t>
            </a:r>
            <a:r>
              <a:rPr lang="en-US" smtClean="0">
                <a:latin typeface="Arial" panose="020B0604020202020204" pitchFamily="34" charset="0"/>
                <a:ea typeface="ＭＳ Ｐゴシック" panose="020B0600070205080204" pitchFamily="34" charset="-128"/>
              </a:rPr>
              <a:t>: MAC-level data (e.g., an LLC PDU) are encrypted, along with a message integrity code that ensures that the data have not been altered.   </a:t>
            </a:r>
          </a:p>
          <a:p>
            <a:r>
              <a:rPr lang="en-US" smtClean="0">
                <a:latin typeface="Arial" panose="020B0604020202020204" pitchFamily="34" charset="0"/>
                <a:ea typeface="ＭＳ Ｐゴシック" panose="020B0600070205080204" pitchFamily="34" charset="-128"/>
              </a:rPr>
              <a:t>Stallings Figure 17.4a indicates the security protocols used to support these services.</a:t>
            </a: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FE606787-A4F4-41BA-A0C4-EC66F7CF09A7}" type="slidenum">
              <a:rPr lang="en-AU" altLang="zh-CN" sz="1200"/>
              <a:pPr eaLnBrk="1" hangingPunct="1"/>
              <a:t>10</a:t>
            </a:fld>
            <a:endParaRPr lang="en-AU" altLang="zh-CN" sz="1200"/>
          </a:p>
        </p:txBody>
      </p:sp>
    </p:spTree>
    <p:extLst>
      <p:ext uri="{BB962C8B-B14F-4D97-AF65-F5344CB8AC3E}">
        <p14:creationId xmlns:p14="http://schemas.microsoft.com/office/powerpoint/2010/main" val="19107000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4" name="同心圆 3"/>
          <p:cNvSpPr/>
          <p:nvPr userDrawn="1"/>
        </p:nvSpPr>
        <p:spPr>
          <a:xfrm rot="2315675">
            <a:off x="53176" y="1234866"/>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饼形 4"/>
          <p:cNvSpPr/>
          <p:nvPr userDrawn="1"/>
        </p:nvSpPr>
        <p:spPr>
          <a:xfrm>
            <a:off x="-936104" y="-888256"/>
            <a:ext cx="1835696" cy="1796976"/>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userDrawn="1"/>
        </p:nvSpPr>
        <p:spPr>
          <a:xfrm>
            <a:off x="34925" y="0"/>
            <a:ext cx="1703388" cy="1700213"/>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矩形 6"/>
          <p:cNvSpPr/>
          <p:nvPr/>
        </p:nvSpPr>
        <p:spPr>
          <a:xfrm>
            <a:off x="2282825" y="0"/>
            <a:ext cx="62499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矩形 7"/>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椭圆 8"/>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0" name="椭圆 9"/>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1" name="矩形 10"/>
          <p:cNvSpPr/>
          <p:nvPr userDrawn="1"/>
        </p:nvSpPr>
        <p:spPr>
          <a:xfrm>
            <a:off x="755650" y="0"/>
            <a:ext cx="75612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pic>
        <p:nvPicPr>
          <p:cNvPr id="12" name="图片 11" descr="中山先生.PNG"/>
          <p:cNvPicPr>
            <a:picLocks noChangeAspect="1"/>
          </p:cNvPicPr>
          <p:nvPr userDrawn="1"/>
        </p:nvPicPr>
        <p:blipFill>
          <a:blip r:embed="rId2" cstate="print">
            <a:lum contrast="40000"/>
          </a:blip>
          <a:stretch>
            <a:fillRect/>
          </a:stretch>
        </p:blipFill>
        <p:spPr>
          <a:xfrm>
            <a:off x="7559915" y="764704"/>
            <a:ext cx="972525" cy="3600400"/>
          </a:xfrm>
          <a:prstGeom prst="rect">
            <a:avLst/>
          </a:prstGeom>
          <a:ln>
            <a:noFill/>
          </a:ln>
          <a:effectLst>
            <a:softEdge rad="112500"/>
          </a:effectLst>
        </p:spPr>
      </p:pic>
      <p:pic>
        <p:nvPicPr>
          <p:cNvPr id="13" name="Picture 4" descr="SMIE-Logo"/>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79500" y="188913"/>
            <a:ext cx="248443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标题 13"/>
          <p:cNvSpPr txBox="1">
            <a:spLocks/>
          </p:cNvSpPr>
          <p:nvPr userDrawn="1"/>
        </p:nvSpPr>
        <p:spPr>
          <a:xfrm>
            <a:off x="1187450" y="1341438"/>
            <a:ext cx="6335713" cy="1052512"/>
          </a:xfrm>
          <a:prstGeom prst="rect">
            <a:avLst/>
          </a:prstGeom>
        </p:spPr>
        <p:txBody>
          <a:bodyPr anchor="b">
            <a:normAutofit fontScale="92500"/>
          </a:bodyPr>
          <a:lstStyle>
            <a:lvl1pPr algn="l">
              <a:defRPr/>
            </a:lvl1pPr>
            <a:extLst/>
          </a:lstStyle>
          <a:p>
            <a:pPr fontAlgn="auto">
              <a:spcAft>
                <a:spcPts val="0"/>
              </a:spcAft>
              <a:defRPr/>
            </a:pPr>
            <a:r>
              <a:rPr lang="zh-CN" altLang="en-US" sz="4300" dirty="0" smtClean="0">
                <a:solidFill>
                  <a:schemeClr val="tx2">
                    <a:satMod val="130000"/>
                  </a:schemeClr>
                </a:solidFill>
                <a:effectLst>
                  <a:outerShdw blurRad="50000" dist="30000" dir="5400000" algn="tl" rotWithShape="0">
                    <a:srgbClr val="000000">
                      <a:alpha val="30000"/>
                    </a:srgbClr>
                  </a:outerShdw>
                </a:effectLst>
                <a:latin typeface="+mj-lt"/>
                <a:ea typeface="+mj-ea"/>
                <a:cs typeface="+mj-cs"/>
              </a:rPr>
              <a:t>单击此处编辑母版标题样式</a:t>
            </a:r>
            <a:endParaRPr lang="en-US" sz="4300" dirty="0">
              <a:solidFill>
                <a:schemeClr val="tx2">
                  <a:satMod val="130000"/>
                </a:schemeClr>
              </a:solidFill>
              <a:effectLst>
                <a:outerShdw blurRad="50000" dist="30000" dir="5400000" algn="tl" rotWithShape="0">
                  <a:srgbClr val="000000">
                    <a:alpha val="30000"/>
                  </a:srgbClr>
                </a:outerShdw>
              </a:effectLst>
              <a:latin typeface="+mj-lt"/>
              <a:ea typeface="+mj-ea"/>
              <a:cs typeface="+mj-cs"/>
            </a:endParaRPr>
          </a:p>
        </p:txBody>
      </p:sp>
      <p:sp>
        <p:nvSpPr>
          <p:cNvPr id="15" name="椭圆 14"/>
          <p:cNvSpPr/>
          <p:nvPr userDrawn="1"/>
        </p:nvSpPr>
        <p:spPr>
          <a:xfrm>
            <a:off x="899592" y="1484784"/>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7" name="矩形 16"/>
          <p:cNvSpPr/>
          <p:nvPr userDrawn="1"/>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1763688" y="3068960"/>
            <a:ext cx="5904656" cy="2069976"/>
          </a:xfrm>
        </p:spPr>
        <p:txBody>
          <a:bodyPr anchor="t"/>
          <a:lstStyle>
            <a:lvl1pPr algn="l">
              <a:lnSpc>
                <a:spcPts val="4500"/>
              </a:lnSpc>
              <a:buNone/>
              <a:defRPr sz="4000" b="1" cap="all"/>
            </a:lvl1pPr>
            <a:extLst/>
          </a:lstStyle>
          <a:p>
            <a:r>
              <a:rPr lang="zh-CN" altLang="en-US" smtClean="0"/>
              <a:t>单击此处编辑母版标题样式</a:t>
            </a:r>
            <a:endParaRPr lang="en-US" dirty="0"/>
          </a:p>
        </p:txBody>
      </p:sp>
      <p:sp>
        <p:nvSpPr>
          <p:cNvPr id="16" name="副标题 21"/>
          <p:cNvSpPr>
            <a:spLocks noGrp="1"/>
          </p:cNvSpPr>
          <p:nvPr>
            <p:ph type="subTitle" idx="13"/>
          </p:nvPr>
        </p:nvSpPr>
        <p:spPr>
          <a:xfrm>
            <a:off x="1763688" y="4725144"/>
            <a:ext cx="4536504" cy="103252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18" name="日期占位符 3"/>
          <p:cNvSpPr>
            <a:spLocks noGrp="1"/>
          </p:cNvSpPr>
          <p:nvPr>
            <p:ph type="dt" sz="half" idx="14"/>
          </p:nvPr>
        </p:nvSpPr>
        <p:spPr/>
        <p:txBody>
          <a:bodyPr/>
          <a:lstStyle>
            <a:lvl1pPr>
              <a:defRPr/>
            </a:lvl1pPr>
            <a:extLst/>
          </a:lstStyle>
          <a:p>
            <a:pPr>
              <a:defRPr/>
            </a:pPr>
            <a:fld id="{0257442C-B3BD-45E5-8B10-DC49C2E84A50}" type="datetimeFigureOut">
              <a:rPr lang="zh-CN" altLang="en-US"/>
              <a:pPr>
                <a:defRPr/>
              </a:pPr>
              <a:t>2016/5/3</a:t>
            </a:fld>
            <a:endParaRPr lang="zh-CN" altLang="en-US"/>
          </a:p>
        </p:txBody>
      </p:sp>
      <p:sp>
        <p:nvSpPr>
          <p:cNvPr id="19" name="页脚占位符 4"/>
          <p:cNvSpPr>
            <a:spLocks noGrp="1"/>
          </p:cNvSpPr>
          <p:nvPr>
            <p:ph type="ftr" sz="quarter" idx="15"/>
          </p:nvPr>
        </p:nvSpPr>
        <p:spPr/>
        <p:txBody>
          <a:bodyPr/>
          <a:lstStyle>
            <a:lvl1pPr>
              <a:defRPr/>
            </a:lvl1pPr>
            <a:extLst/>
          </a:lstStyle>
          <a:p>
            <a:pPr>
              <a:defRPr/>
            </a:pPr>
            <a:endParaRPr lang="zh-CN" altLang="en-US"/>
          </a:p>
        </p:txBody>
      </p:sp>
      <p:sp>
        <p:nvSpPr>
          <p:cNvPr id="20" name="灯片编号占位符 5"/>
          <p:cNvSpPr>
            <a:spLocks noGrp="1"/>
          </p:cNvSpPr>
          <p:nvPr>
            <p:ph type="sldNum" sz="quarter" idx="16"/>
          </p:nvPr>
        </p:nvSpPr>
        <p:spPr/>
        <p:txBody>
          <a:bodyPr/>
          <a:lstStyle>
            <a:lvl1pPr>
              <a:defRPr/>
            </a:lvl1pPr>
          </a:lstStyle>
          <a:p>
            <a:fld id="{965BBC08-C513-434B-82E3-2A23CE7C091F}" type="slidenum">
              <a:rPr lang="zh-CN" altLang="en-US"/>
              <a:pPr/>
              <a:t>‹#›</a:t>
            </a:fld>
            <a:endParaRPr lang="zh-CN" altLang="en-US"/>
          </a:p>
        </p:txBody>
      </p:sp>
    </p:spTree>
    <p:extLst>
      <p:ext uri="{BB962C8B-B14F-4D97-AF65-F5344CB8AC3E}">
        <p14:creationId xmlns:p14="http://schemas.microsoft.com/office/powerpoint/2010/main" val="1769204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412776"/>
            <a:ext cx="4026024" cy="3865984"/>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19088" y="1171575"/>
            <a:ext cx="685800"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4572000" y="118427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pic>
        <p:nvPicPr>
          <p:cNvPr id="8"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5508104" y="1591816"/>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dirty="0"/>
          </a:p>
        </p:txBody>
      </p:sp>
      <p:sp>
        <p:nvSpPr>
          <p:cNvPr id="3" name="图片占位符 2"/>
          <p:cNvSpPr>
            <a:spLocks noGrp="1"/>
          </p:cNvSpPr>
          <p:nvPr>
            <p:ph type="pic" idx="1"/>
          </p:nvPr>
        </p:nvSpPr>
        <p:spPr>
          <a:xfrm>
            <a:off x="899592" y="1628800"/>
            <a:ext cx="3744416" cy="2866459"/>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99592" y="4725144"/>
            <a:ext cx="3744416" cy="477416"/>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9" name="日期占位符 4"/>
          <p:cNvSpPr>
            <a:spLocks noGrp="1"/>
          </p:cNvSpPr>
          <p:nvPr>
            <p:ph type="dt" sz="half" idx="10"/>
          </p:nvPr>
        </p:nvSpPr>
        <p:spPr/>
        <p:txBody>
          <a:bodyPr/>
          <a:lstStyle>
            <a:lvl1pPr>
              <a:defRPr/>
            </a:lvl1pPr>
            <a:extLst/>
          </a:lstStyle>
          <a:p>
            <a:pPr>
              <a:defRPr/>
            </a:pPr>
            <a:fld id="{D6C49751-D2E6-48AF-B200-A9F5C67C09D2}" type="datetimeFigureOut">
              <a:rPr lang="zh-CN" altLang="en-US"/>
              <a:pPr>
                <a:defRPr/>
              </a:pPr>
              <a:t>2016/5/3</a:t>
            </a:fld>
            <a:endParaRPr lang="zh-CN" altLang="en-US"/>
          </a:p>
        </p:txBody>
      </p:sp>
      <p:sp>
        <p:nvSpPr>
          <p:cNvPr id="10" name="页脚占位符 5"/>
          <p:cNvSpPr>
            <a:spLocks noGrp="1"/>
          </p:cNvSpPr>
          <p:nvPr>
            <p:ph type="ftr" sz="quarter" idx="11"/>
          </p:nvPr>
        </p:nvSpPr>
        <p:spPr/>
        <p:txBody>
          <a:bodyPr/>
          <a:lstStyle>
            <a:lvl1pPr>
              <a:defRPr/>
            </a:lvl1pPr>
            <a:extLst/>
          </a:lstStyle>
          <a:p>
            <a:pPr>
              <a:defRPr/>
            </a:pPr>
            <a:endParaRPr lang="zh-CN" altLang="en-US"/>
          </a:p>
        </p:txBody>
      </p:sp>
      <p:sp>
        <p:nvSpPr>
          <p:cNvPr id="11" name="灯片编号占位符 6"/>
          <p:cNvSpPr>
            <a:spLocks noGrp="1"/>
          </p:cNvSpPr>
          <p:nvPr>
            <p:ph type="sldNum" sz="quarter" idx="12"/>
          </p:nvPr>
        </p:nvSpPr>
        <p:spPr/>
        <p:txBody>
          <a:bodyPr/>
          <a:lstStyle>
            <a:lvl1pPr>
              <a:defRPr/>
            </a:lvl1pPr>
          </a:lstStyle>
          <a:p>
            <a:fld id="{FB2C6A5C-D56D-4D74-815F-6215DB21D1F8}" type="slidenum">
              <a:rPr lang="zh-CN" altLang="en-US"/>
              <a:pPr/>
              <a:t>‹#›</a:t>
            </a:fld>
            <a:endParaRPr lang="zh-CN" altLang="en-US"/>
          </a:p>
        </p:txBody>
      </p:sp>
    </p:spTree>
    <p:extLst>
      <p:ext uri="{BB962C8B-B14F-4D97-AF65-F5344CB8AC3E}">
        <p14:creationId xmlns:p14="http://schemas.microsoft.com/office/powerpoint/2010/main" val="3761001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199E5A22-5805-4186-9F9A-49F673FC4DB9}" type="datetimeFigureOut">
              <a:rPr lang="zh-CN" altLang="en-US"/>
              <a:pPr>
                <a:defRPr/>
              </a:pPr>
              <a:t>2016/5/3</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0538747-85E5-4642-B8EC-A9E49FB7BCF7}" type="slidenum">
              <a:rPr lang="zh-CN" altLang="en-US"/>
              <a:pPr/>
              <a:t>‹#›</a:t>
            </a:fld>
            <a:endParaRPr lang="zh-CN" altLang="en-US"/>
          </a:p>
        </p:txBody>
      </p:sp>
    </p:spTree>
    <p:extLst>
      <p:ext uri="{BB962C8B-B14F-4D97-AF65-F5344CB8AC3E}">
        <p14:creationId xmlns:p14="http://schemas.microsoft.com/office/powerpoint/2010/main" val="986072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E58653E1-3B7A-49FB-AD11-2DF1F76591CC}" type="datetimeFigureOut">
              <a:rPr lang="zh-CN" altLang="en-US"/>
              <a:pPr>
                <a:defRPr/>
              </a:pPr>
              <a:t>2016/5/3</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8EEB8A0F-D241-4384-ACAB-C387C20840F8}" type="slidenum">
              <a:rPr lang="zh-CN" altLang="en-US"/>
              <a:pPr/>
              <a:t>‹#›</a:t>
            </a:fld>
            <a:endParaRPr lang="zh-CN" altLang="en-US"/>
          </a:p>
        </p:txBody>
      </p:sp>
    </p:spTree>
    <p:extLst>
      <p:ext uri="{BB962C8B-B14F-4D97-AF65-F5344CB8AC3E}">
        <p14:creationId xmlns:p14="http://schemas.microsoft.com/office/powerpoint/2010/main" val="3394575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None/>
              <a:defRPr/>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23"/>
          <p:cNvSpPr>
            <a:spLocks noGrp="1"/>
          </p:cNvSpPr>
          <p:nvPr>
            <p:ph type="dt" sz="half" idx="10"/>
          </p:nvPr>
        </p:nvSpPr>
        <p:spPr/>
        <p:txBody>
          <a:bodyPr/>
          <a:lstStyle>
            <a:lvl1pPr>
              <a:defRPr/>
            </a:lvl1pPr>
          </a:lstStyle>
          <a:p>
            <a:pPr>
              <a:defRPr/>
            </a:pPr>
            <a:fld id="{D9680FA3-E041-4D49-98E7-80037F869A7F}" type="datetimeFigureOut">
              <a:rPr lang="zh-CN" altLang="en-US"/>
              <a:pPr>
                <a:defRPr/>
              </a:pPr>
              <a:t>2016/5/3</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1CC84DF9-30F1-4D14-9F57-2FC9ABF30B48}" type="slidenum">
              <a:rPr lang="zh-CN" altLang="en-US"/>
              <a:pPr/>
              <a:t>‹#›</a:t>
            </a:fld>
            <a:endParaRPr lang="zh-CN" altLang="en-US"/>
          </a:p>
        </p:txBody>
      </p:sp>
    </p:spTree>
    <p:extLst>
      <p:ext uri="{BB962C8B-B14F-4D97-AF65-F5344CB8AC3E}">
        <p14:creationId xmlns:p14="http://schemas.microsoft.com/office/powerpoint/2010/main" val="3355763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pic>
        <p:nvPicPr>
          <p:cNvPr id="4" name="图片 3" descr="中大珠海校区教学楼_副本.png"/>
          <p:cNvPicPr>
            <a:picLocks noChangeAspect="1"/>
          </p:cNvPicPr>
          <p:nvPr userDrawn="1"/>
        </p:nvPicPr>
        <p:blipFill>
          <a:blip r:embed="rId2" cstate="print">
            <a:lum/>
          </a:blip>
          <a:stretch>
            <a:fillRect/>
          </a:stretch>
        </p:blipFill>
        <p:spPr>
          <a:xfrm>
            <a:off x="683568" y="5949280"/>
            <a:ext cx="7920880" cy="1008113"/>
          </a:xfrm>
          <a:prstGeom prst="rect">
            <a:avLst/>
          </a:prstGeom>
          <a:ln>
            <a:noFill/>
          </a:ln>
          <a:effectLst>
            <a:softEdge rad="112500"/>
          </a:effectLst>
        </p:spPr>
      </p:pic>
      <p:sp>
        <p:nvSpPr>
          <p:cNvPr id="6" name="竖排文字占位符 2"/>
          <p:cNvSpPr>
            <a:spLocks noGrp="1"/>
          </p:cNvSpPr>
          <p:nvPr>
            <p:ph type="body" orient="vert" idx="1"/>
          </p:nvPr>
        </p:nvSpPr>
        <p:spPr>
          <a:xfrm>
            <a:off x="1466408" y="1508720"/>
            <a:ext cx="7498080" cy="4800600"/>
          </a:xfrm>
        </p:spPr>
        <p:txBody>
          <a:bodyPr vert="eaVert"/>
          <a:lstStyle>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11" name="标题 1"/>
          <p:cNvSpPr>
            <a:spLocks noGrp="1"/>
          </p:cNvSpPr>
          <p:nvPr>
            <p:ph type="title"/>
          </p:nvPr>
        </p:nvSpPr>
        <p:spPr>
          <a:xfrm>
            <a:off x="1435608" y="274638"/>
            <a:ext cx="7498080" cy="1143000"/>
          </a:xfrm>
        </p:spPr>
        <p:txBody>
          <a:bodyPr/>
          <a:lstStyle>
            <a:extLst/>
          </a:lstStyle>
          <a:p>
            <a:r>
              <a:rPr lang="zh-CN" altLang="en-US" smtClean="0"/>
              <a:t>单击此处编辑母版标题样式</a:t>
            </a:r>
            <a:endParaRPr lang="en-US"/>
          </a:p>
        </p:txBody>
      </p:sp>
      <p:sp>
        <p:nvSpPr>
          <p:cNvPr id="5" name="日期占位符 6"/>
          <p:cNvSpPr>
            <a:spLocks noGrp="1"/>
          </p:cNvSpPr>
          <p:nvPr>
            <p:ph type="dt" sz="half" idx="10"/>
          </p:nvPr>
        </p:nvSpPr>
        <p:spPr/>
        <p:txBody>
          <a:bodyPr/>
          <a:lstStyle>
            <a:lvl1pPr>
              <a:defRPr/>
            </a:lvl1pPr>
          </a:lstStyle>
          <a:p>
            <a:pPr>
              <a:defRPr/>
            </a:pPr>
            <a:fld id="{7F9E93FE-7A73-4C9C-9F49-9A18BC446901}" type="datetimeFigureOut">
              <a:rPr lang="zh-CN" altLang="en-US"/>
              <a:pPr>
                <a:defRPr/>
              </a:pPr>
              <a:t>2016/5/3</a:t>
            </a:fld>
            <a:endParaRPr lang="zh-CN" altLang="en-US" dirty="0"/>
          </a:p>
        </p:txBody>
      </p:sp>
      <p:sp>
        <p:nvSpPr>
          <p:cNvPr id="7" name="页脚占位符 7"/>
          <p:cNvSpPr>
            <a:spLocks noGrp="1"/>
          </p:cNvSpPr>
          <p:nvPr>
            <p:ph type="ftr" sz="quarter" idx="11"/>
          </p:nvPr>
        </p:nvSpPr>
        <p:spPr/>
        <p:txBody>
          <a:bodyPr/>
          <a:lstStyle>
            <a:lvl1pPr>
              <a:defRPr dirty="0"/>
            </a:lvl1pPr>
          </a:lstStyle>
          <a:p>
            <a:pPr>
              <a:defRPr/>
            </a:pPr>
            <a:endParaRPr lang="zh-CN" altLang="en-US"/>
          </a:p>
        </p:txBody>
      </p:sp>
      <p:sp>
        <p:nvSpPr>
          <p:cNvPr id="8" name="灯片编号占位符 8"/>
          <p:cNvSpPr>
            <a:spLocks noGrp="1"/>
          </p:cNvSpPr>
          <p:nvPr>
            <p:ph type="sldNum" sz="quarter" idx="12"/>
          </p:nvPr>
        </p:nvSpPr>
        <p:spPr/>
        <p:txBody>
          <a:bodyPr/>
          <a:lstStyle>
            <a:lvl1pPr>
              <a:defRPr/>
            </a:lvl1pPr>
          </a:lstStyle>
          <a:p>
            <a:fld id="{C03BE249-4D7E-4684-A055-872EA284AE3E}" type="slidenum">
              <a:rPr lang="zh-CN" altLang="en-US"/>
              <a:pPr/>
              <a:t>‹#›</a:t>
            </a:fld>
            <a:endParaRPr lang="zh-CN" altLang="en-US"/>
          </a:p>
        </p:txBody>
      </p:sp>
    </p:spTree>
    <p:extLst>
      <p:ext uri="{BB962C8B-B14F-4D97-AF65-F5344CB8AC3E}">
        <p14:creationId xmlns:p14="http://schemas.microsoft.com/office/powerpoint/2010/main" val="4245750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99592" y="5765761"/>
            <a:ext cx="7632848" cy="975607"/>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85A4FEFC-EBE4-42D1-B5E4-24813909F82B}" type="datetimeFigureOut">
              <a:rPr lang="zh-CN" altLang="en-US"/>
              <a:pPr>
                <a:defRPr/>
              </a:pPr>
              <a:t>2016/5/3</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3F951B5F-C660-4EC6-A289-238780674C84}" type="slidenum">
              <a:rPr lang="zh-CN" altLang="en-US"/>
              <a:pPr/>
              <a:t>‹#›</a:t>
            </a:fld>
            <a:endParaRPr lang="zh-CN" altLang="en-US"/>
          </a:p>
        </p:txBody>
      </p:sp>
    </p:spTree>
    <p:extLst>
      <p:ext uri="{BB962C8B-B14F-4D97-AF65-F5344CB8AC3E}">
        <p14:creationId xmlns:p14="http://schemas.microsoft.com/office/powerpoint/2010/main" val="3187546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椭圆 3"/>
          <p:cNvSpPr/>
          <p:nvPr/>
        </p:nvSpPr>
        <p:spPr>
          <a:xfrm>
            <a:off x="1157288" y="1344613"/>
            <a:ext cx="63500" cy="65087"/>
          </a:xfrm>
          <a:prstGeom prst="ellipse">
            <a:avLst/>
          </a:prstGeom>
          <a:noFill/>
          <a:ln w="12700" cap="rnd" cmpd="sng" algn="ctr">
            <a:solidFill>
              <a:schemeClr val="accent6">
                <a:lumMod val="40000"/>
                <a:lumOff val="6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pic>
        <p:nvPicPr>
          <p:cNvPr id="5" name="图片 16"/>
          <p:cNvPicPr>
            <a:picLocks noChangeAspect="1" noChangeArrowheads="1"/>
          </p:cNvPicPr>
          <p:nvPr userDrawn="1"/>
        </p:nvPicPr>
        <p:blipFill>
          <a:blip r:embed="rId2" cstate="print"/>
          <a:srcRect/>
          <a:stretch>
            <a:fillRect/>
          </a:stretch>
        </p:blipFill>
        <p:spPr bwMode="auto">
          <a:xfrm>
            <a:off x="827584" y="5733256"/>
            <a:ext cx="7632848" cy="1008112"/>
          </a:xfrm>
          <a:prstGeom prst="rect">
            <a:avLst/>
          </a:prstGeom>
          <a:ln>
            <a:noFill/>
          </a:ln>
          <a:effectLst>
            <a:softEdge rad="112500"/>
          </a:effectLst>
        </p:spPr>
      </p:pic>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dirty="0"/>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6" name="日期占位符 6"/>
          <p:cNvSpPr>
            <a:spLocks noGrp="1"/>
          </p:cNvSpPr>
          <p:nvPr>
            <p:ph type="dt" sz="half" idx="10"/>
          </p:nvPr>
        </p:nvSpPr>
        <p:spPr/>
        <p:txBody>
          <a:bodyPr/>
          <a:lstStyle>
            <a:lvl1pPr>
              <a:defRPr/>
            </a:lvl1pPr>
            <a:extLst/>
          </a:lstStyle>
          <a:p>
            <a:pPr>
              <a:defRPr/>
            </a:pPr>
            <a:fld id="{F2D7B089-7751-4169-93D7-54B7645A3B39}" type="datetimeFigureOut">
              <a:rPr lang="zh-CN" altLang="en-US"/>
              <a:pPr>
                <a:defRPr/>
              </a:pPr>
              <a:t>2016/5/3</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endParaRPr lang="zh-CN" altLang="en-US"/>
          </a:p>
        </p:txBody>
      </p:sp>
      <p:sp>
        <p:nvSpPr>
          <p:cNvPr id="8" name="灯片编号占位符 9"/>
          <p:cNvSpPr>
            <a:spLocks noGrp="1"/>
          </p:cNvSpPr>
          <p:nvPr>
            <p:ph type="sldNum" sz="quarter" idx="12"/>
          </p:nvPr>
        </p:nvSpPr>
        <p:spPr/>
        <p:txBody>
          <a:bodyPr/>
          <a:lstStyle>
            <a:lvl1pPr>
              <a:defRPr/>
            </a:lvl1pPr>
          </a:lstStyle>
          <a:p>
            <a:fld id="{D9C9B9F4-A36D-4C42-8EF4-1642E07045B6}" type="slidenum">
              <a:rPr lang="zh-CN" altLang="en-US"/>
              <a:pPr/>
              <a:t>‹#›</a:t>
            </a:fld>
            <a:endParaRPr lang="zh-CN" altLang="en-US"/>
          </a:p>
        </p:txBody>
      </p:sp>
    </p:spTree>
    <p:extLst>
      <p:ext uri="{BB962C8B-B14F-4D97-AF65-F5344CB8AC3E}">
        <p14:creationId xmlns:p14="http://schemas.microsoft.com/office/powerpoint/2010/main" val="3056120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effectLst/>
                <a:latin typeface="Times New Roman" panose="02020603050405020304" pitchFamily="18" charset="0"/>
                <a:cs typeface="Times New Roman" panose="02020603050405020304" pitchFamily="18" charset="0"/>
              </a:defRPr>
            </a:lvl1pPr>
            <a:extLst/>
          </a:lstStyle>
          <a:p>
            <a:r>
              <a:rPr lang="zh-CN" altLang="en-US" dirty="0" smtClean="0"/>
              <a:t>单击此处编辑母版标题样式</a:t>
            </a:r>
            <a:r>
              <a:rPr lang="en-US" altLang="zh-CN" dirty="0" smtClean="0"/>
              <a:t>a</a:t>
            </a:r>
            <a:endParaRPr lang="en-US" dirty="0"/>
          </a:p>
        </p:txBody>
      </p:sp>
      <p:sp>
        <p:nvSpPr>
          <p:cNvPr id="3" name="内容占位符 2"/>
          <p:cNvSpPr>
            <a:spLocks noGrp="1"/>
          </p:cNvSpPr>
          <p:nvPr>
            <p:ph idx="1"/>
          </p:nvPr>
        </p:nvSpPr>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extLs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23"/>
          <p:cNvSpPr>
            <a:spLocks noGrp="1"/>
          </p:cNvSpPr>
          <p:nvPr>
            <p:ph type="dt" sz="half" idx="10"/>
          </p:nvPr>
        </p:nvSpPr>
        <p:spPr/>
        <p:txBody>
          <a:bodyPr/>
          <a:lstStyle>
            <a:lvl1pPr>
              <a:defRPr/>
            </a:lvl1pPr>
          </a:lstStyle>
          <a:p>
            <a:pPr>
              <a:defRPr/>
            </a:pPr>
            <a:fld id="{7B1E7FA5-934D-45A0-9E02-06867AC70C79}" type="datetimeFigureOut">
              <a:rPr lang="zh-CN" altLang="en-US"/>
              <a:pPr>
                <a:defRPr/>
              </a:pPr>
              <a:t>2016/5/3</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07CBC872-1287-43CE-81F9-EB822AA84066}" type="slidenum">
              <a:rPr lang="zh-CN" altLang="en-US"/>
              <a:pPr/>
              <a:t>‹#›</a:t>
            </a:fld>
            <a:endParaRPr lang="zh-CN" altLang="en-US"/>
          </a:p>
        </p:txBody>
      </p:sp>
    </p:spTree>
    <p:extLst>
      <p:ext uri="{BB962C8B-B14F-4D97-AF65-F5344CB8AC3E}">
        <p14:creationId xmlns:p14="http://schemas.microsoft.com/office/powerpoint/2010/main" val="2017636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BEAC935A-053A-4B09-875D-8B0E76876B34}" type="datetimeFigureOut">
              <a:rPr lang="zh-CN" altLang="en-US"/>
              <a:pPr>
                <a:defRPr/>
              </a:pPr>
              <a:t>2016/5/3</a:t>
            </a:fld>
            <a:endParaRPr lang="zh-CN" altLang="en-US" dirty="0"/>
          </a:p>
        </p:txBody>
      </p:sp>
      <p:sp>
        <p:nvSpPr>
          <p:cNvPr id="6" name="页脚占位符 9"/>
          <p:cNvSpPr>
            <a:spLocks noGrp="1"/>
          </p:cNvSpPr>
          <p:nvPr>
            <p:ph type="ftr" sz="quarter" idx="11"/>
          </p:nvPr>
        </p:nvSpPr>
        <p:spPr/>
        <p:txBody>
          <a:bodyPr/>
          <a:lstStyle>
            <a:lvl1pPr>
              <a:defRPr/>
            </a:lvl1pPr>
          </a:lstStyle>
          <a:p>
            <a:pPr>
              <a:defRPr/>
            </a:pPr>
            <a:endParaRPr lang="zh-CN" altLang="en-US"/>
          </a:p>
        </p:txBody>
      </p:sp>
      <p:sp>
        <p:nvSpPr>
          <p:cNvPr id="7" name="灯片编号占位符 21"/>
          <p:cNvSpPr>
            <a:spLocks noGrp="1"/>
          </p:cNvSpPr>
          <p:nvPr>
            <p:ph type="sldNum" sz="quarter" idx="12"/>
          </p:nvPr>
        </p:nvSpPr>
        <p:spPr/>
        <p:txBody>
          <a:bodyPr/>
          <a:lstStyle>
            <a:lvl1pPr>
              <a:defRPr/>
            </a:lvl1pPr>
          </a:lstStyle>
          <a:p>
            <a:fld id="{74018AD7-E313-4414-80D6-9FB6E8AB5238}" type="slidenum">
              <a:rPr lang="zh-CN" altLang="en-US"/>
              <a:pPr/>
              <a:t>‹#›</a:t>
            </a:fld>
            <a:endParaRPr lang="zh-CN" altLang="en-US"/>
          </a:p>
        </p:txBody>
      </p:sp>
    </p:spTree>
    <p:extLst>
      <p:ext uri="{BB962C8B-B14F-4D97-AF65-F5344CB8AC3E}">
        <p14:creationId xmlns:p14="http://schemas.microsoft.com/office/powerpoint/2010/main" val="111712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dirty="0"/>
          </a:p>
        </p:txBody>
      </p:sp>
      <p:sp>
        <p:nvSpPr>
          <p:cNvPr id="3" name="文本占位符 2"/>
          <p:cNvSpPr>
            <a:spLocks noGrp="1"/>
          </p:cNvSpPr>
          <p:nvPr>
            <p:ph type="body" idx="1"/>
          </p:nvPr>
        </p:nvSpPr>
        <p:spPr>
          <a:xfrm>
            <a:off x="457200" y="1132736"/>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716016" y="1132736"/>
            <a:ext cx="403244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1844824"/>
            <a:ext cx="4023360" cy="3239312"/>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内容占位符 5"/>
          <p:cNvSpPr>
            <a:spLocks noGrp="1"/>
          </p:cNvSpPr>
          <p:nvPr>
            <p:ph sz="quarter" idx="4"/>
          </p:nvPr>
        </p:nvSpPr>
        <p:spPr>
          <a:xfrm>
            <a:off x="4716016" y="1844824"/>
            <a:ext cx="4023360" cy="3250704"/>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8" name="日期占位符 6"/>
          <p:cNvSpPr>
            <a:spLocks noGrp="1"/>
          </p:cNvSpPr>
          <p:nvPr>
            <p:ph type="dt" sz="half" idx="10"/>
          </p:nvPr>
        </p:nvSpPr>
        <p:spPr/>
        <p:txBody>
          <a:bodyPr/>
          <a:lstStyle>
            <a:lvl1pPr>
              <a:defRPr/>
            </a:lvl1pPr>
            <a:extLst/>
          </a:lstStyle>
          <a:p>
            <a:pPr>
              <a:defRPr/>
            </a:pPr>
            <a:fld id="{F51100F4-7B9D-4B26-B9DD-64DD7C7AF909}" type="datetimeFigureOut">
              <a:rPr lang="zh-CN" altLang="en-US"/>
              <a:pPr>
                <a:defRPr/>
              </a:pPr>
              <a:t>2016/5/3</a:t>
            </a:fld>
            <a:endParaRPr lang="zh-CN" altLang="en-US"/>
          </a:p>
        </p:txBody>
      </p:sp>
      <p:sp>
        <p:nvSpPr>
          <p:cNvPr id="9" name="页脚占位符 7"/>
          <p:cNvSpPr>
            <a:spLocks noGrp="1"/>
          </p:cNvSpPr>
          <p:nvPr>
            <p:ph type="ftr" sz="quarter" idx="11"/>
          </p:nvPr>
        </p:nvSpPr>
        <p:spPr/>
        <p:txBody>
          <a:bodyPr/>
          <a:lstStyle>
            <a:lvl1pPr>
              <a:defRPr/>
            </a:lvl1pPr>
            <a:extLst/>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E39358A6-C6A2-44E7-8023-8192C0650D59}" type="slidenum">
              <a:rPr lang="zh-CN" altLang="en-US"/>
              <a:pPr/>
              <a:t>‹#›</a:t>
            </a:fld>
            <a:endParaRPr lang="zh-CN" altLang="en-US"/>
          </a:p>
        </p:txBody>
      </p:sp>
    </p:spTree>
    <p:extLst>
      <p:ext uri="{BB962C8B-B14F-4D97-AF65-F5344CB8AC3E}">
        <p14:creationId xmlns:p14="http://schemas.microsoft.com/office/powerpoint/2010/main" val="3446190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4" name="日期占位符 23"/>
          <p:cNvSpPr>
            <a:spLocks noGrp="1"/>
          </p:cNvSpPr>
          <p:nvPr>
            <p:ph type="dt" sz="half" idx="10"/>
          </p:nvPr>
        </p:nvSpPr>
        <p:spPr/>
        <p:txBody>
          <a:bodyPr/>
          <a:lstStyle>
            <a:lvl1pPr>
              <a:defRPr/>
            </a:lvl1pPr>
          </a:lstStyle>
          <a:p>
            <a:pPr>
              <a:defRPr/>
            </a:pPr>
            <a:fld id="{0D058329-8A30-4B75-969A-3BE2CD69BA35}" type="datetimeFigureOut">
              <a:rPr lang="zh-CN" altLang="en-US"/>
              <a:pPr>
                <a:defRPr/>
              </a:pPr>
              <a:t>2016/5/3</a:t>
            </a:fld>
            <a:endParaRPr lang="zh-CN" altLang="en-US" dirty="0"/>
          </a:p>
        </p:txBody>
      </p:sp>
      <p:sp>
        <p:nvSpPr>
          <p:cNvPr id="5" name="页脚占位符 9"/>
          <p:cNvSpPr>
            <a:spLocks noGrp="1"/>
          </p:cNvSpPr>
          <p:nvPr>
            <p:ph type="ftr" sz="quarter" idx="11"/>
          </p:nvPr>
        </p:nvSpPr>
        <p:spPr/>
        <p:txBody>
          <a:bodyPr/>
          <a:lstStyle>
            <a:lvl1pPr>
              <a:defRPr/>
            </a:lvl1pPr>
          </a:lstStyle>
          <a:p>
            <a:pPr>
              <a:defRPr/>
            </a:pPr>
            <a:endParaRPr lang="zh-CN" altLang="en-US"/>
          </a:p>
        </p:txBody>
      </p:sp>
      <p:sp>
        <p:nvSpPr>
          <p:cNvPr id="6" name="灯片编号占位符 21"/>
          <p:cNvSpPr>
            <a:spLocks noGrp="1"/>
          </p:cNvSpPr>
          <p:nvPr>
            <p:ph type="sldNum" sz="quarter" idx="12"/>
          </p:nvPr>
        </p:nvSpPr>
        <p:spPr/>
        <p:txBody>
          <a:bodyPr/>
          <a:lstStyle>
            <a:lvl1pPr>
              <a:defRPr/>
            </a:lvl1pPr>
          </a:lstStyle>
          <a:p>
            <a:fld id="{44D8B4B5-1042-4146-9656-4675871C1343}" type="slidenum">
              <a:rPr lang="zh-CN" altLang="en-US"/>
              <a:pPr/>
              <a:t>‹#›</a:t>
            </a:fld>
            <a:endParaRPr lang="zh-CN" altLang="en-US"/>
          </a:p>
        </p:txBody>
      </p:sp>
    </p:spTree>
    <p:extLst>
      <p:ext uri="{BB962C8B-B14F-4D97-AF65-F5344CB8AC3E}">
        <p14:creationId xmlns:p14="http://schemas.microsoft.com/office/powerpoint/2010/main" val="734929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4" name="图片 3"/>
          <p:cNvPicPr/>
          <p:nvPr userDrawn="1"/>
        </p:nvPicPr>
        <p:blipFill>
          <a:blip r:embed="rId2" cstate="print"/>
          <a:srcRect r="10059"/>
          <a:stretch>
            <a:fillRect/>
          </a:stretch>
        </p:blipFill>
        <p:spPr bwMode="auto">
          <a:xfrm>
            <a:off x="899592" y="4869160"/>
            <a:ext cx="3888432" cy="1656184"/>
          </a:xfrm>
          <a:prstGeom prst="rect">
            <a:avLst/>
          </a:prstGeom>
          <a:ln>
            <a:noFill/>
          </a:ln>
          <a:effectLst>
            <a:softEdge rad="112500"/>
          </a:effectLst>
        </p:spPr>
      </p:pic>
      <p:sp>
        <p:nvSpPr>
          <p:cNvPr id="2" name="标题 1"/>
          <p:cNvSpPr>
            <a:spLocks noGrp="1"/>
          </p:cNvSpPr>
          <p:nvPr>
            <p:ph type="title"/>
          </p:nvPr>
        </p:nvSpPr>
        <p:spPr>
          <a:xfrm>
            <a:off x="1331640" y="1484784"/>
            <a:ext cx="7498080" cy="1143000"/>
          </a:xfrm>
        </p:spPr>
        <p:txBody>
          <a:bodyPr/>
          <a:lstStyle>
            <a:extLst/>
          </a:lstStyle>
          <a:p>
            <a:r>
              <a:rPr lang="zh-CN" altLang="en-US" smtClean="0"/>
              <a:t>单击此处编辑母版标题样式</a:t>
            </a:r>
            <a:endParaRPr lang="en-US" dirty="0"/>
          </a:p>
        </p:txBody>
      </p:sp>
      <p:sp>
        <p:nvSpPr>
          <p:cNvPr id="7" name="副标题 21"/>
          <p:cNvSpPr>
            <a:spLocks noGrp="1"/>
          </p:cNvSpPr>
          <p:nvPr>
            <p:ph type="subTitle" idx="1"/>
          </p:nvPr>
        </p:nvSpPr>
        <p:spPr>
          <a:xfrm>
            <a:off x="2483768" y="3212976"/>
            <a:ext cx="6372200" cy="1656184"/>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dirty="0"/>
          </a:p>
        </p:txBody>
      </p:sp>
      <p:sp>
        <p:nvSpPr>
          <p:cNvPr id="5" name="日期占位符 2"/>
          <p:cNvSpPr>
            <a:spLocks noGrp="1"/>
          </p:cNvSpPr>
          <p:nvPr>
            <p:ph type="dt" sz="half" idx="10"/>
          </p:nvPr>
        </p:nvSpPr>
        <p:spPr/>
        <p:txBody>
          <a:bodyPr/>
          <a:lstStyle>
            <a:lvl1pPr>
              <a:defRPr/>
            </a:lvl1pPr>
            <a:extLst/>
          </a:lstStyle>
          <a:p>
            <a:pPr>
              <a:defRPr/>
            </a:pPr>
            <a:fld id="{C1FDBA76-FCDD-47B0-A38D-E9F29246B4BF}" type="datetimeFigureOut">
              <a:rPr lang="zh-CN" altLang="en-US"/>
              <a:pPr>
                <a:defRPr/>
              </a:pPr>
              <a:t>2016/5/3</a:t>
            </a:fld>
            <a:endParaRPr lang="zh-CN" altLang="en-US"/>
          </a:p>
        </p:txBody>
      </p:sp>
      <p:sp>
        <p:nvSpPr>
          <p:cNvPr id="6" name="页脚占位符 3"/>
          <p:cNvSpPr>
            <a:spLocks noGrp="1"/>
          </p:cNvSpPr>
          <p:nvPr>
            <p:ph type="ftr" sz="quarter" idx="11"/>
          </p:nvPr>
        </p:nvSpPr>
        <p:spPr/>
        <p:txBody>
          <a:bodyPr/>
          <a:lstStyle>
            <a:lvl1pPr>
              <a:defRPr/>
            </a:lvl1pPr>
            <a:extLst/>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fld id="{F69CF492-7E2E-4B7A-9FDC-42BFEABD197E}" type="slidenum">
              <a:rPr lang="zh-CN" altLang="en-US"/>
              <a:pPr/>
              <a:t>‹#›</a:t>
            </a:fld>
            <a:endParaRPr lang="zh-CN" altLang="en-US"/>
          </a:p>
        </p:txBody>
      </p:sp>
    </p:spTree>
    <p:extLst>
      <p:ext uri="{BB962C8B-B14F-4D97-AF65-F5344CB8AC3E}">
        <p14:creationId xmlns:p14="http://schemas.microsoft.com/office/powerpoint/2010/main" val="2125886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cstate="print"/>
          <a:srcRect/>
          <a:stretch>
            <a:fillRect/>
          </a:stretch>
        </p:blipFill>
        <p:spPr bwMode="auto">
          <a:xfrm>
            <a:off x="6444496" y="116632"/>
            <a:ext cx="2592000" cy="983889"/>
          </a:xfrm>
          <a:prstGeom prst="rect">
            <a:avLst/>
          </a:prstGeom>
          <a:ln>
            <a:noFill/>
          </a:ln>
          <a:effectLst>
            <a:softEdge rad="112500"/>
          </a:effectLst>
        </p:spPr>
      </p:pic>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dirty="0"/>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 name="日期占位符 4"/>
          <p:cNvSpPr>
            <a:spLocks noGrp="1"/>
          </p:cNvSpPr>
          <p:nvPr>
            <p:ph type="dt" sz="half" idx="10"/>
          </p:nvPr>
        </p:nvSpPr>
        <p:spPr/>
        <p:txBody>
          <a:bodyPr/>
          <a:lstStyle>
            <a:lvl1pPr>
              <a:defRPr/>
            </a:lvl1pPr>
            <a:extLst/>
          </a:lstStyle>
          <a:p>
            <a:pPr>
              <a:defRPr/>
            </a:pPr>
            <a:fld id="{385D2DBF-D006-420A-8EB9-6B3145E6EDE5}" type="datetimeFigureOut">
              <a:rPr lang="zh-CN" altLang="en-US"/>
              <a:pPr>
                <a:defRPr/>
              </a:pPr>
              <a:t>2016/5/3</a:t>
            </a:fld>
            <a:endParaRPr lang="zh-CN" altLang="en-US"/>
          </a:p>
        </p:txBody>
      </p:sp>
      <p:sp>
        <p:nvSpPr>
          <p:cNvPr id="7" name="页脚占位符 5"/>
          <p:cNvSpPr>
            <a:spLocks noGrp="1"/>
          </p:cNvSpPr>
          <p:nvPr>
            <p:ph type="ftr" sz="quarter" idx="11"/>
          </p:nvPr>
        </p:nvSpPr>
        <p:spPr/>
        <p:txBody>
          <a:bodyPr/>
          <a:lstStyle>
            <a:lvl1pPr>
              <a:defRPr/>
            </a:lvl1pPr>
            <a:extLst/>
          </a:lstStyle>
          <a:p>
            <a:pPr>
              <a:defRPr/>
            </a:pPr>
            <a:endParaRPr lang="zh-CN" altLang="en-US"/>
          </a:p>
        </p:txBody>
      </p:sp>
      <p:sp>
        <p:nvSpPr>
          <p:cNvPr id="8" name="灯片编号占位符 6"/>
          <p:cNvSpPr>
            <a:spLocks noGrp="1"/>
          </p:cNvSpPr>
          <p:nvPr>
            <p:ph type="sldNum" sz="quarter" idx="12"/>
          </p:nvPr>
        </p:nvSpPr>
        <p:spPr/>
        <p:txBody>
          <a:bodyPr/>
          <a:lstStyle>
            <a:lvl1pPr>
              <a:defRPr/>
            </a:lvl1pPr>
          </a:lstStyle>
          <a:p>
            <a:fld id="{9A11663E-8ED5-4E9F-8D63-91CAA6D78E8A}" type="slidenum">
              <a:rPr lang="zh-CN" altLang="en-US"/>
              <a:pPr/>
              <a:t>‹#›</a:t>
            </a:fld>
            <a:endParaRPr lang="zh-CN" altLang="en-US"/>
          </a:p>
        </p:txBody>
      </p:sp>
    </p:spTree>
    <p:extLst>
      <p:ext uri="{BB962C8B-B14F-4D97-AF65-F5344CB8AC3E}">
        <p14:creationId xmlns:p14="http://schemas.microsoft.com/office/powerpoint/2010/main" val="302906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同心圆 10"/>
          <p:cNvSpPr/>
          <p:nvPr/>
        </p:nvSpPr>
        <p:spPr>
          <a:xfrm rot="2315675">
            <a:off x="35773" y="1333591"/>
            <a:ext cx="1062163" cy="1121191"/>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rgbClr val="92D050"/>
            </a:solidFill>
            <a:prstDash val="solid"/>
          </a:ln>
          <a:effectLst>
            <a:outerShdw blurRad="12700" dist="15000" dir="4500000" algn="tl" rotWithShape="0">
              <a:schemeClr val="bg2">
                <a:shade val="10000"/>
                <a:satMod val="200000"/>
                <a:alpha val="35000"/>
              </a:schemeClr>
            </a:outerShdw>
          </a:effectLst>
          <a:scene3d>
            <a:camera prst="orthographicFront"/>
            <a:lightRig rig="threePt" dir="t"/>
          </a:scene3d>
          <a:sp3d>
            <a:bevelT prst="slop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饼形 6"/>
          <p:cNvSpPr/>
          <p:nvPr/>
        </p:nvSpPr>
        <p:spPr>
          <a:xfrm>
            <a:off x="-879372" y="-930145"/>
            <a:ext cx="1758743" cy="1860290"/>
          </a:xfrm>
          <a:prstGeom prst="pie">
            <a:avLst>
              <a:gd name="adj1" fmla="val 0"/>
              <a:gd name="adj2" fmla="val 5402120"/>
            </a:avLst>
          </a:prstGeom>
          <a:solidFill>
            <a:schemeClr val="bg2">
              <a:lumMod val="50000"/>
              <a:lumOff val="50000"/>
              <a:alpha val="33000"/>
            </a:schemeClr>
          </a:solidFill>
          <a:ln w="3175" cap="rnd" cmpd="sng" algn="ctr">
            <a:solidFill>
              <a:srgbClr val="1D8129"/>
            </a:solidFill>
            <a:prstDash val="solid"/>
          </a:ln>
          <a:effectLst>
            <a:reflection blurRad="6350" stA="52000" endA="300" endPos="35000" dir="5400000" sy="-100000" algn="bl" rotWithShape="0"/>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1113" y="25400"/>
            <a:ext cx="1703388" cy="1747838"/>
          </a:xfrm>
          <a:prstGeom prst="ellipse">
            <a:avLst/>
          </a:prstGeom>
          <a:noFill/>
          <a:ln w="27305" cap="rnd" cmpd="sng" algn="ctr">
            <a:solidFill>
              <a:schemeClr val="bg2">
                <a:lumMod val="75000"/>
                <a:lumOff val="25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755650" y="0"/>
            <a:ext cx="7777163"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249363" y="846138"/>
            <a:ext cx="7210425" cy="1143000"/>
          </a:xfrm>
          <a:prstGeom prst="rect">
            <a:avLst/>
          </a:prstGeom>
        </p:spPr>
        <p:txBody>
          <a:bodyPr anchor="ctr">
            <a:normAutofit/>
          </a:bodyPr>
          <a:lstStyle>
            <a:extLst/>
          </a:lstStyle>
          <a:p>
            <a:r>
              <a:rPr lang="zh-CN" altLang="en-US" dirty="0" smtClean="0"/>
              <a:t>单击此处编辑母版标题样式</a:t>
            </a:r>
            <a:endParaRPr lang="en-US" dirty="0"/>
          </a:p>
        </p:txBody>
      </p:sp>
      <p:sp>
        <p:nvSpPr>
          <p:cNvPr id="1033" name="文本占位符 8"/>
          <p:cNvSpPr>
            <a:spLocks noGrp="1"/>
          </p:cNvSpPr>
          <p:nvPr>
            <p:ph type="body" idx="1"/>
          </p:nvPr>
        </p:nvSpPr>
        <p:spPr bwMode="auto">
          <a:xfrm>
            <a:off x="1258888" y="1868488"/>
            <a:ext cx="7273925" cy="436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6CE3988C-3E27-4BD5-9B99-9B3B3C113861}" type="datetimeFigureOut">
              <a:rPr lang="zh-CN" altLang="en-US"/>
              <a:pPr>
                <a:defRPr/>
              </a:pPr>
              <a:t>2016/5/3</a:t>
            </a:fld>
            <a:endParaRPr lang="zh-CN" altLang="en-US" dirty="0"/>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a:defRPr sz="1200">
                <a:solidFill>
                  <a:srgbClr val="005526"/>
                </a:solidFill>
                <a:latin typeface="Franklin Gothic Book" panose="020B0503020102020204" pitchFamily="34" charset="0"/>
                <a:ea typeface="黑体" panose="02010609060101010101" pitchFamily="49" charset="-122"/>
              </a:defRPr>
            </a:lvl1pPr>
          </a:lstStyle>
          <a:p>
            <a:fld id="{FF296CA9-E9CD-4711-98C6-6889CB95D897}" type="slidenum">
              <a:rPr lang="zh-CN" altLang="en-US"/>
              <a:pPr/>
              <a:t>‹#›</a:t>
            </a:fld>
            <a:endParaRPr lang="zh-CN" altLang="en-US"/>
          </a:p>
        </p:txBody>
      </p:sp>
      <p:sp>
        <p:nvSpPr>
          <p:cNvPr id="15" name="矩形 14"/>
          <p:cNvSpPr/>
          <p:nvPr/>
        </p:nvSpPr>
        <p:spPr bwMode="invGray">
          <a:xfrm>
            <a:off x="467544" y="0"/>
            <a:ext cx="144016" cy="6858000"/>
          </a:xfrm>
          <a:prstGeom prst="rect">
            <a:avLst/>
          </a:prstGeom>
          <a:solidFill>
            <a:srgbClr val="287A51"/>
          </a:solidFill>
          <a:ln w="25400" cap="rnd" cmpd="sng" algn="ctr">
            <a:noFill/>
            <a:prstDash val="solid"/>
          </a:ln>
          <a:effectLst>
            <a:outerShdw blurRad="38550" dist="38000" dir="10800000" algn="tl" rotWithShape="0">
              <a:schemeClr val="bg2">
                <a:shade val="20000"/>
                <a:satMod val="110000"/>
                <a:alpha val="25000"/>
              </a:schemeClr>
            </a:outerShdw>
          </a:effectLst>
          <a:scene3d>
            <a:camera prst="orthographicFront"/>
            <a:lightRig rig="threePt" dir="t"/>
          </a:scene3d>
          <a:sp3d>
            <a:bevelT w="114300" prst="hardEdge"/>
          </a:sp3d>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椭圆 12"/>
          <p:cNvSpPr/>
          <p:nvPr/>
        </p:nvSpPr>
        <p:spPr>
          <a:xfrm>
            <a:off x="683568" y="1556792"/>
            <a:ext cx="144016" cy="137542"/>
          </a:xfrm>
          <a:prstGeom prst="ellipse">
            <a:avLst/>
          </a:prstGeom>
          <a:solidFill>
            <a:schemeClr val="bg2">
              <a:lumMod val="75000"/>
              <a:lumOff val="25000"/>
            </a:schemeClr>
          </a:solidFill>
          <a:ln w="2000" cap="rnd" cmpd="sng" algn="ctr">
            <a:solidFill>
              <a:schemeClr val="bg2">
                <a:lumMod val="10000"/>
                <a:lumOff val="90000"/>
                <a:alpha val="60000"/>
              </a:schemeClr>
            </a:solidFill>
            <a:prstDash val="solid"/>
          </a:ln>
          <a:effectLst>
            <a:glow rad="139700">
              <a:schemeClr val="accent1">
                <a:satMod val="175000"/>
                <a:alpha val="40000"/>
              </a:schemeClr>
            </a:glow>
          </a:effectLst>
          <a:scene3d>
            <a:camera prst="orthographicFront"/>
            <a:lightRig rig="threePt" dir="t"/>
          </a:scene3d>
          <a:sp3d>
            <a:bevelT w="152400" h="50800" prst="softRound"/>
          </a:sp3d>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58" r:id="rId4"/>
    <p:sldLayoutId id="2147484059" r:id="rId5"/>
    <p:sldLayoutId id="2147484067" r:id="rId6"/>
    <p:sldLayoutId id="2147484060" r:id="rId7"/>
    <p:sldLayoutId id="2147484068" r:id="rId8"/>
    <p:sldLayoutId id="2147484069" r:id="rId9"/>
    <p:sldLayoutId id="2147484070" r:id="rId10"/>
    <p:sldLayoutId id="2147484061" r:id="rId11"/>
    <p:sldLayoutId id="2147484062" r:id="rId12"/>
    <p:sldLayoutId id="2147484063" r:id="rId13"/>
    <p:sldLayoutId id="2147484071" r:id="rId14"/>
  </p:sldLayoutIdLst>
  <p:txStyles>
    <p:titleStyle>
      <a:lvl1pPr algn="l" rtl="0" eaLnBrk="0" fontAlgn="base" hangingPunct="0">
        <a:spcBef>
          <a:spcPct val="0"/>
        </a:spcBef>
        <a:spcAft>
          <a:spcPct val="0"/>
        </a:spcAft>
        <a:defRPr sz="4300" kern="1200">
          <a:solidFill>
            <a:srgbClr val="323232"/>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2pPr>
      <a:lvl3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3pPr>
      <a:lvl4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4pPr>
      <a:lvl5pPr algn="l" rtl="0" eaLnBrk="0" fontAlgn="base" hangingPunct="0">
        <a:spcBef>
          <a:spcPct val="0"/>
        </a:spcBef>
        <a:spcAft>
          <a:spcPct val="0"/>
        </a:spcAft>
        <a:defRPr sz="4300">
          <a:solidFill>
            <a:srgbClr val="323232"/>
          </a:solidFill>
          <a:latin typeface="Franklin Gothic Medium" pitchFamily="34" charset="0"/>
          <a:ea typeface="微软雅黑" pitchFamily="34" charset="-122"/>
        </a:defRPr>
      </a:lvl5pPr>
      <a:lvl6pPr marL="4572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6pPr>
      <a:lvl7pPr marL="9144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7pPr>
      <a:lvl8pPr marL="13716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8pPr>
      <a:lvl9pPr marL="1828800" algn="l" rtl="0" eaLnBrk="1" fontAlgn="base" hangingPunct="1">
        <a:spcBef>
          <a:spcPct val="0"/>
        </a:spcBef>
        <a:spcAft>
          <a:spcPct val="0"/>
        </a:spcAft>
        <a:defRPr sz="4300">
          <a:solidFill>
            <a:srgbClr val="323232"/>
          </a:solidFill>
          <a:latin typeface="Franklin Gothic Medium" pitchFamily="34" charset="0"/>
          <a:ea typeface="微软雅黑" pitchFamily="34"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anose="05020102010507070707"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anose="020B0604030504040204"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anose="05020102010507070707"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1B587C"/>
        </a:buClr>
        <a:buFont typeface="Wingdings 2" panose="05020102010507070707"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4E8542"/>
        </a:buClr>
        <a:buFont typeface="Wingdings 2" panose="05020102010507070707"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1.vml"/><Relationship Id="rId5" Type="http://schemas.openxmlformats.org/officeDocument/2006/relationships/image" Target="../media/image8.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15616" y="1700808"/>
            <a:ext cx="7405688" cy="1473200"/>
          </a:xfrm>
        </p:spPr>
        <p:txBody>
          <a:bodyPr>
            <a:normAutofit fontScale="90000"/>
          </a:bodyPr>
          <a:lstStyle/>
          <a:p>
            <a:pPr eaLnBrk="1" fontAlgn="auto" hangingPunct="1">
              <a:spcAft>
                <a:spcPts val="0"/>
              </a:spcAft>
              <a:defRPr/>
            </a:pP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MIE-311</a:t>
            </a:r>
            <a:br>
              <a:rPr lang="en-US" altLang="zh-CN" sz="5300" dirty="0" smtClean="0">
                <a:solidFill>
                  <a:schemeClr val="tx2">
                    <a:satMod val="130000"/>
                  </a:schemeClr>
                </a:solidFill>
                <a:latin typeface="Georgia" panose="02040502050405020303" pitchFamily="18" charset="0"/>
                <a:cs typeface="Times New Roman" panose="02020603050405020304" pitchFamily="18" charset="0"/>
              </a:rPr>
            </a:br>
            <a:r>
              <a:rPr lang="en-US" altLang="zh-CN" sz="5300" dirty="0" smtClean="0">
                <a:solidFill>
                  <a:schemeClr val="tx2">
                    <a:satMod val="130000"/>
                  </a:schemeClr>
                </a:solidFill>
                <a:latin typeface="Georgia" panose="02040502050405020303" pitchFamily="18" charset="0"/>
                <a:cs typeface="Times New Roman" panose="02020603050405020304" pitchFamily="18" charset="0"/>
              </a:rPr>
              <a:t>Mobile Network Security</a:t>
            </a:r>
            <a:endParaRPr lang="zh-CN" altLang="en-US" dirty="0">
              <a:solidFill>
                <a:schemeClr val="tx2">
                  <a:satMod val="130000"/>
                </a:schemeClr>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364089" y="4941168"/>
            <a:ext cx="3157216" cy="1752600"/>
          </a:xfrm>
        </p:spPr>
        <p:txBody>
          <a:bodyPr>
            <a:normAutofit/>
          </a:bodyPr>
          <a:lstStyle/>
          <a:p>
            <a:pPr eaLnBrk="1" fontAlgn="auto" hangingPunct="1">
              <a:spcAft>
                <a:spcPts val="0"/>
              </a:spcAft>
              <a:buFont typeface="Wingdings 2"/>
              <a:buNone/>
              <a:defRPr/>
            </a:pPr>
            <a:r>
              <a:rPr lang="en-US" altLang="zh-CN" sz="1800" dirty="0" err="1" smtClean="0"/>
              <a:t>Zhe</a:t>
            </a:r>
            <a:r>
              <a:rPr lang="en-US" altLang="zh-CN" sz="1800" dirty="0" smtClean="0"/>
              <a:t> </a:t>
            </a:r>
            <a:r>
              <a:rPr lang="en-US" altLang="zh-CN" sz="1800" dirty="0" err="1" smtClean="0"/>
              <a:t>XuanYuan</a:t>
            </a:r>
            <a:r>
              <a:rPr lang="en-US" altLang="zh-CN" sz="1800" dirty="0" smtClean="0"/>
              <a:t> (</a:t>
            </a:r>
            <a:r>
              <a:rPr lang="zh-CN" altLang="en-US" sz="1800" dirty="0" smtClean="0"/>
              <a:t>轩辕哲</a:t>
            </a:r>
            <a:r>
              <a:rPr lang="en-US" altLang="zh-CN" sz="1800" dirty="0" smtClean="0"/>
              <a:t>) </a:t>
            </a:r>
          </a:p>
          <a:p>
            <a:pPr eaLnBrk="1" fontAlgn="auto" hangingPunct="1">
              <a:spcAft>
                <a:spcPts val="0"/>
              </a:spcAft>
              <a:buFont typeface="Wingdings 2"/>
              <a:buNone/>
              <a:defRPr/>
            </a:pPr>
            <a:r>
              <a:rPr lang="en-US" altLang="zh-CN" sz="1800" dirty="0" smtClean="0"/>
              <a:t>xuanyuanz@mail.sysu.edu.cn</a:t>
            </a:r>
            <a:endParaRPr lang="zh-CN" alt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692696"/>
            <a:ext cx="8229600" cy="1474788"/>
          </a:xfrm>
        </p:spPr>
        <p:txBody>
          <a:bodyPr>
            <a:normAutofit/>
          </a:bodyPr>
          <a:lstStyle/>
          <a:p>
            <a:r>
              <a:rPr lang="en-US" sz="4000" dirty="0" smtClean="0">
                <a:ea typeface="ＭＳ Ｐゴシック" panose="020B0600070205080204" pitchFamily="34" charset="-128"/>
              </a:rPr>
              <a:t>802.11i RSN Services and Protocols</a:t>
            </a:r>
          </a:p>
        </p:txBody>
      </p:sp>
      <p:pic>
        <p:nvPicPr>
          <p:cNvPr id="337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2590800"/>
            <a:ext cx="6591300" cy="31242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17286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32656"/>
            <a:ext cx="8229600" cy="1627187"/>
          </a:xfrm>
        </p:spPr>
        <p:txBody>
          <a:bodyPr>
            <a:normAutofit/>
          </a:bodyPr>
          <a:lstStyle/>
          <a:p>
            <a:r>
              <a:rPr lang="en-US" sz="3200" dirty="0" smtClean="0">
                <a:ea typeface="ＭＳ Ｐゴシック" panose="020B0600070205080204" pitchFamily="34" charset="-128"/>
              </a:rPr>
              <a:t>802.11i RSN Cryptographic Algorithms</a:t>
            </a:r>
          </a:p>
        </p:txBody>
      </p:sp>
      <p:pic>
        <p:nvPicPr>
          <p:cNvPr id="3584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743700" cy="31750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130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9144000" cy="1295400"/>
          </a:xfrm>
        </p:spPr>
        <p:txBody>
          <a:bodyPr>
            <a:normAutofit/>
          </a:bodyPr>
          <a:lstStyle/>
          <a:p>
            <a:r>
              <a:rPr lang="en-US" sz="3600" dirty="0" smtClean="0">
                <a:ea typeface="ＭＳ Ｐゴシック" panose="020B0600070205080204" pitchFamily="34" charset="-128"/>
              </a:rPr>
              <a:t>802.11i Phases of Operation</a:t>
            </a:r>
          </a:p>
        </p:txBody>
      </p:sp>
      <p:pic>
        <p:nvPicPr>
          <p:cNvPr id="3789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600200"/>
            <a:ext cx="6240463" cy="505142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685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92125"/>
            <a:ext cx="2663899" cy="6248400"/>
          </a:xfrm>
        </p:spPr>
        <p:txBody>
          <a:bodyPr>
            <a:normAutofit/>
          </a:bodyPr>
          <a:lstStyle/>
          <a:p>
            <a:r>
              <a:rPr lang="en-US" sz="2800" dirty="0" smtClean="0">
                <a:ea typeface="ＭＳ Ｐゴシック" panose="020B0600070205080204" pitchFamily="34" charset="-128"/>
              </a:rPr>
              <a:t>802.11i Discovery and Authentication Phases</a:t>
            </a:r>
          </a:p>
        </p:txBody>
      </p:sp>
      <p:pic>
        <p:nvPicPr>
          <p:cNvPr id="3993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79388"/>
            <a:ext cx="5532438" cy="6561137"/>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498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8229600" cy="1398587"/>
          </a:xfrm>
        </p:spPr>
        <p:txBody>
          <a:bodyPr>
            <a:normAutofit/>
          </a:bodyPr>
          <a:lstStyle/>
          <a:p>
            <a:r>
              <a:rPr lang="en-US" sz="3200" dirty="0" smtClean="0">
                <a:ea typeface="ＭＳ Ｐゴシック" panose="020B0600070205080204" pitchFamily="34" charset="-128"/>
              </a:rPr>
              <a:t>IEEE 802.1X Access Control Approach</a:t>
            </a:r>
          </a:p>
        </p:txBody>
      </p:sp>
      <p:pic>
        <p:nvPicPr>
          <p:cNvPr id="4198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133600"/>
            <a:ext cx="74295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7451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58763"/>
            <a:ext cx="3200400" cy="6400800"/>
          </a:xfrm>
        </p:spPr>
        <p:txBody>
          <a:bodyPr/>
          <a:lstStyle/>
          <a:p>
            <a:r>
              <a:rPr lang="en-US" dirty="0" smtClean="0">
                <a:ea typeface="ＭＳ Ｐゴシック" panose="020B0600070205080204" pitchFamily="34" charset="-128"/>
              </a:rPr>
              <a:t>802.11i </a:t>
            </a:r>
            <a:br>
              <a:rPr lang="en-US" dirty="0" smtClean="0">
                <a:ea typeface="ＭＳ Ｐゴシック" panose="020B0600070205080204" pitchFamily="34" charset="-128"/>
              </a:rPr>
            </a:br>
            <a:r>
              <a:rPr lang="en-US" dirty="0" smtClean="0">
                <a:ea typeface="ＭＳ Ｐゴシック" panose="020B0600070205080204" pitchFamily="34" charset="-128"/>
              </a:rPr>
              <a:t>Key </a:t>
            </a:r>
            <a:br>
              <a:rPr lang="en-US" dirty="0" smtClean="0">
                <a:ea typeface="ＭＳ Ｐゴシック" panose="020B0600070205080204" pitchFamily="34" charset="-128"/>
              </a:rPr>
            </a:br>
            <a:r>
              <a:rPr lang="en-US" dirty="0" smtClean="0">
                <a:ea typeface="ＭＳ Ｐゴシック" panose="020B0600070205080204" pitchFamily="34" charset="-128"/>
              </a:rPr>
              <a:t>Manage-</a:t>
            </a:r>
            <a:r>
              <a:rPr lang="en-US" dirty="0" err="1" smtClean="0">
                <a:ea typeface="ＭＳ Ｐゴシック" panose="020B0600070205080204" pitchFamily="34" charset="-128"/>
              </a:rPr>
              <a:t>ment</a:t>
            </a:r>
            <a:r>
              <a:rPr lang="en-US" dirty="0" smtClean="0">
                <a:ea typeface="ＭＳ Ｐゴシック" panose="020B0600070205080204" pitchFamily="34" charset="-128"/>
              </a:rPr>
              <a:t/>
            </a:r>
            <a:br>
              <a:rPr lang="en-US" dirty="0" smtClean="0">
                <a:ea typeface="ＭＳ Ｐゴシック" panose="020B0600070205080204" pitchFamily="34" charset="-128"/>
              </a:rPr>
            </a:br>
            <a:r>
              <a:rPr lang="en-US" dirty="0" smtClean="0">
                <a:ea typeface="ＭＳ Ｐゴシック" panose="020B0600070205080204" pitchFamily="34" charset="-128"/>
              </a:rPr>
              <a:t>Phase</a:t>
            </a:r>
          </a:p>
        </p:txBody>
      </p:sp>
      <p:pic>
        <p:nvPicPr>
          <p:cNvPr id="4403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116632"/>
            <a:ext cx="5913438" cy="64309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5921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88640"/>
            <a:ext cx="6411913" cy="641191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black">
          <a:xfrm>
            <a:off x="539552" y="1268760"/>
            <a:ext cx="2483768" cy="6400800"/>
          </a:xfrm>
          <a:prstGeom prst="rect">
            <a:avLst/>
          </a:prstGeom>
          <a:noFill/>
          <a:ln w="9525">
            <a:noFill/>
            <a:miter lim="800000"/>
            <a:headEnd/>
            <a:tailEnd/>
          </a:ln>
          <a:effectLst/>
        </p:spPr>
        <p:txBody>
          <a:bodyPr anchor="ctr" anchorCtr="1"/>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sz="3200" dirty="0">
                <a:solidFill>
                  <a:schemeClr val="tx2"/>
                </a:solidFill>
              </a:rPr>
              <a:t>802.11i </a:t>
            </a:r>
            <a:br>
              <a:rPr lang="en-US" sz="3200" dirty="0">
                <a:solidFill>
                  <a:schemeClr val="tx2"/>
                </a:solidFill>
              </a:rPr>
            </a:br>
            <a:r>
              <a:rPr lang="en-US" sz="3200" dirty="0">
                <a:solidFill>
                  <a:schemeClr val="tx2"/>
                </a:solidFill>
              </a:rPr>
              <a:t>Key </a:t>
            </a:r>
            <a:br>
              <a:rPr lang="en-US" sz="3200" dirty="0">
                <a:solidFill>
                  <a:schemeClr val="tx2"/>
                </a:solidFill>
              </a:rPr>
            </a:br>
            <a:r>
              <a:rPr lang="en-US" sz="3200" dirty="0">
                <a:solidFill>
                  <a:schemeClr val="tx2"/>
                </a:solidFill>
              </a:rPr>
              <a:t>Manage-</a:t>
            </a:r>
            <a:r>
              <a:rPr lang="en-US" sz="3200" dirty="0" err="1">
                <a:solidFill>
                  <a:schemeClr val="tx2"/>
                </a:solidFill>
              </a:rPr>
              <a:t>ment</a:t>
            </a:r>
            <a:r>
              <a:rPr lang="en-US" sz="3200" dirty="0">
                <a:solidFill>
                  <a:schemeClr val="tx2"/>
                </a:solidFill>
              </a:rPr>
              <a:t> Phase</a:t>
            </a:r>
          </a:p>
          <a:p>
            <a:pPr algn="ctr"/>
            <a:endParaRPr lang="en-US" sz="4400" b="1" dirty="0">
              <a:solidFill>
                <a:schemeClr val="tx2"/>
              </a:solidFill>
              <a:effectLst>
                <a:outerShdw blurRad="38100" dist="38100" dir="2700000" algn="tl">
                  <a:srgbClr val="000000"/>
                </a:outerShdw>
              </a:effectLst>
            </a:endParaRPr>
          </a:p>
        </p:txBody>
      </p:sp>
    </p:spTree>
    <p:extLst>
      <p:ext uri="{BB962C8B-B14F-4D97-AF65-F5344CB8AC3E}">
        <p14:creationId xmlns:p14="http://schemas.microsoft.com/office/powerpoint/2010/main" val="172944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04664"/>
            <a:ext cx="8229600" cy="1398588"/>
          </a:xfrm>
        </p:spPr>
        <p:txBody>
          <a:bodyPr>
            <a:normAutofit/>
          </a:bodyPr>
          <a:lstStyle/>
          <a:p>
            <a:r>
              <a:rPr lang="en-US" sz="3200" dirty="0" smtClean="0">
                <a:ea typeface="ＭＳ Ｐゴシック" panose="020B0600070205080204" pitchFamily="34" charset="-128"/>
              </a:rPr>
              <a:t>802.11i Protected Data Transfer Phase</a:t>
            </a:r>
          </a:p>
        </p:txBody>
      </p:sp>
      <p:sp>
        <p:nvSpPr>
          <p:cNvPr id="3" name="Content Placeholder 2"/>
          <p:cNvSpPr>
            <a:spLocks noGrp="1"/>
          </p:cNvSpPr>
          <p:nvPr>
            <p:ph idx="1"/>
          </p:nvPr>
        </p:nvSpPr>
        <p:spPr>
          <a:xfrm>
            <a:off x="611560" y="1700808"/>
            <a:ext cx="7776864" cy="4876800"/>
          </a:xfrm>
        </p:spPr>
        <p:txBody>
          <a:bodyPr/>
          <a:lstStyle/>
          <a:p>
            <a:r>
              <a:rPr lang="en-US" sz="2400" dirty="0" smtClean="0">
                <a:ea typeface="ＭＳ Ｐゴシック" panose="020B0600070205080204" pitchFamily="34" charset="-128"/>
              </a:rPr>
              <a:t>have two schemes for protecting data</a:t>
            </a:r>
          </a:p>
          <a:p>
            <a:r>
              <a:rPr lang="en-US" sz="2400" dirty="0" smtClean="0">
                <a:ea typeface="ＭＳ Ｐゴシック" panose="020B0600070205080204" pitchFamily="34" charset="-128"/>
              </a:rPr>
              <a:t>Temporal Key Integrity Protocol (TKIP)</a:t>
            </a:r>
          </a:p>
          <a:p>
            <a:pPr lvl="1"/>
            <a:r>
              <a:rPr lang="en-US" sz="2000" dirty="0" smtClean="0">
                <a:ea typeface="ＭＳ Ｐゴシック" panose="020B0600070205080204" pitchFamily="34" charset="-128"/>
              </a:rPr>
              <a:t>s/w changes only to older WEP</a:t>
            </a:r>
          </a:p>
          <a:p>
            <a:pPr lvl="1"/>
            <a:r>
              <a:rPr lang="en-US" sz="2000" dirty="0" smtClean="0">
                <a:ea typeface="ＭＳ Ｐゴシック" panose="020B0600070205080204" pitchFamily="34" charset="-128"/>
              </a:rPr>
              <a:t>adds 64-bit Michael message integrity code (MIC)</a:t>
            </a:r>
          </a:p>
          <a:p>
            <a:pPr lvl="1"/>
            <a:r>
              <a:rPr lang="en-US" sz="2000" dirty="0" smtClean="0">
                <a:ea typeface="ＭＳ Ｐゴシック" panose="020B0600070205080204" pitchFamily="34" charset="-128"/>
              </a:rPr>
              <a:t>encrypts MPDU plus MIC value using RC4</a:t>
            </a:r>
          </a:p>
          <a:p>
            <a:r>
              <a:rPr lang="en-US" sz="2400" dirty="0" smtClean="0">
                <a:ea typeface="ＭＳ Ｐゴシック" panose="020B0600070205080204" pitchFamily="34" charset="-128"/>
              </a:rPr>
              <a:t>Counter Mode-CBC MAC Protocol (CCMP)</a:t>
            </a:r>
          </a:p>
          <a:p>
            <a:pPr lvl="1"/>
            <a:r>
              <a:rPr lang="en-US" sz="2000" dirty="0" smtClean="0">
                <a:ea typeface="ＭＳ Ｐゴシック" panose="020B0600070205080204" pitchFamily="34" charset="-128"/>
              </a:rPr>
              <a:t>uses the cipher block chaining message authentication code (CBC-MAC) for integrity</a:t>
            </a:r>
          </a:p>
          <a:p>
            <a:pPr lvl="1"/>
            <a:r>
              <a:rPr lang="en-US" sz="2000" dirty="0" smtClean="0">
                <a:ea typeface="ＭＳ Ｐゴシック" panose="020B0600070205080204" pitchFamily="34" charset="-128"/>
              </a:rPr>
              <a:t>uses the CRT block cipher mode of operation</a:t>
            </a:r>
          </a:p>
        </p:txBody>
      </p:sp>
    </p:spTree>
    <p:extLst>
      <p:ext uri="{BB962C8B-B14F-4D97-AF65-F5344CB8AC3E}">
        <p14:creationId xmlns:p14="http://schemas.microsoft.com/office/powerpoint/2010/main" val="526448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258" y="476672"/>
            <a:ext cx="3563888" cy="6096000"/>
          </a:xfrm>
        </p:spPr>
        <p:txBody>
          <a:bodyPr/>
          <a:lstStyle/>
          <a:p>
            <a:r>
              <a:rPr lang="en-US" dirty="0" smtClean="0">
                <a:ea typeface="ＭＳ Ｐゴシック" panose="020B0600070205080204" pitchFamily="34" charset="-128"/>
              </a:rPr>
              <a:t>IEEE 802.11i Pseudorandom Function</a:t>
            </a:r>
          </a:p>
        </p:txBody>
      </p:sp>
      <p:pic>
        <p:nvPicPr>
          <p:cNvPr id="501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5146" y="829174"/>
            <a:ext cx="4572000" cy="59944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659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476672"/>
            <a:ext cx="8229600" cy="1322387"/>
          </a:xfrm>
        </p:spPr>
        <p:txBody>
          <a:bodyPr>
            <a:normAutofit/>
          </a:bodyPr>
          <a:lstStyle/>
          <a:p>
            <a:r>
              <a:rPr lang="en-US" sz="3200" dirty="0" smtClean="0">
                <a:ea typeface="ＭＳ Ｐゴシック" panose="020B0600070205080204" pitchFamily="34" charset="-128"/>
              </a:rPr>
              <a:t>Wireless Application Protocol (WAP)</a:t>
            </a:r>
          </a:p>
        </p:txBody>
      </p:sp>
      <p:sp>
        <p:nvSpPr>
          <p:cNvPr id="3" name="Content Placeholder 2"/>
          <p:cNvSpPr>
            <a:spLocks noGrp="1"/>
          </p:cNvSpPr>
          <p:nvPr>
            <p:ph idx="1"/>
          </p:nvPr>
        </p:nvSpPr>
        <p:spPr>
          <a:xfrm>
            <a:off x="728546" y="1793087"/>
            <a:ext cx="7371846" cy="4648200"/>
          </a:xfrm>
        </p:spPr>
        <p:txBody>
          <a:bodyPr/>
          <a:lstStyle/>
          <a:p>
            <a:r>
              <a:rPr lang="en-US" sz="2400" dirty="0" smtClean="0">
                <a:ea typeface="ＭＳ Ｐゴシック" panose="020B0600070205080204" pitchFamily="34" charset="-128"/>
              </a:rPr>
              <a:t>a universal, open standard developed to provide mobile wireless users access to telephony and information services</a:t>
            </a:r>
          </a:p>
          <a:p>
            <a:r>
              <a:rPr lang="en-US" sz="2400" dirty="0" smtClean="0">
                <a:ea typeface="ＭＳ Ｐゴシック" panose="020B0600070205080204" pitchFamily="34" charset="-128"/>
              </a:rPr>
              <a:t>have significant limitations of devices, networks, displays with wide variations</a:t>
            </a:r>
          </a:p>
          <a:p>
            <a:r>
              <a:rPr lang="en-US" sz="2400" dirty="0" smtClean="0">
                <a:ea typeface="ＭＳ Ｐゴシック" panose="020B0600070205080204" pitchFamily="34" charset="-128"/>
              </a:rPr>
              <a:t>WAP specification includes:  </a:t>
            </a:r>
          </a:p>
          <a:p>
            <a:pPr lvl="1"/>
            <a:r>
              <a:rPr lang="en-US" sz="2000" dirty="0" smtClean="0">
                <a:ea typeface="ＭＳ Ｐゴシック" panose="020B0600070205080204" pitchFamily="34" charset="-128"/>
              </a:rPr>
              <a:t>programming model, markup language, small browser, lightweight communications protocol stack, applications framework</a:t>
            </a:r>
          </a:p>
          <a:p>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182159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27584" y="404664"/>
            <a:ext cx="8229600" cy="1881188"/>
          </a:xfrm>
        </p:spPr>
        <p:txBody>
          <a:bodyPr/>
          <a:lstStyle/>
          <a:p>
            <a:pPr eaLnBrk="1" hangingPunct="1"/>
            <a:r>
              <a:rPr lang="en-US" sz="4000" dirty="0" smtClean="0">
                <a:ea typeface="ＭＳ Ｐゴシック" panose="020B0600070205080204" pitchFamily="34" charset="-128"/>
              </a:rPr>
              <a:t>Wireless Network Security</a:t>
            </a:r>
            <a:r>
              <a:rPr lang="en-AU" altLang="zh-CN" sz="4000" dirty="0" smtClean="0">
                <a:ea typeface="ＭＳ Ｐゴシック" panose="020B0600070205080204" pitchFamily="34" charset="-128"/>
              </a:rPr>
              <a:t/>
            </a:r>
            <a:br>
              <a:rPr lang="en-AU" altLang="zh-CN" sz="4000" dirty="0" smtClean="0">
                <a:ea typeface="ＭＳ Ｐゴシック" panose="020B0600070205080204" pitchFamily="34" charset="-128"/>
              </a:rPr>
            </a:br>
            <a:endParaRPr lang="en-AU" altLang="zh-CN" sz="4000" dirty="0" smtClean="0">
              <a:ea typeface="ＭＳ Ｐゴシック" panose="020B0600070205080204" pitchFamily="34" charset="-128"/>
            </a:endParaRPr>
          </a:p>
        </p:txBody>
      </p:sp>
      <p:sp>
        <p:nvSpPr>
          <p:cNvPr id="6" name="Rectangle 3"/>
          <p:cNvSpPr txBox="1">
            <a:spLocks noChangeArrowheads="1"/>
          </p:cNvSpPr>
          <p:nvPr/>
        </p:nvSpPr>
        <p:spPr bwMode="black">
          <a:xfrm>
            <a:off x="899592" y="1844824"/>
            <a:ext cx="8458200" cy="5257800"/>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457200" indent="-457200" algn="just" eaLnBrk="1" hangingPunct="1">
              <a:lnSpc>
                <a:spcPct val="90000"/>
              </a:lnSpc>
              <a:spcBef>
                <a:spcPct val="20000"/>
              </a:spcBef>
              <a:buClr>
                <a:schemeClr val="hlink"/>
              </a:buClr>
              <a:buSzPct val="80000"/>
              <a:buFont typeface="Arial" panose="020B0604020202020204" pitchFamily="34" charset="0"/>
              <a:buChar char="•"/>
            </a:pPr>
            <a:r>
              <a:rPr lang="en-US" sz="2800" dirty="0" smtClean="0">
                <a:latin typeface="Times" panose="02020603050405020304" pitchFamily="18" charset="0"/>
              </a:rPr>
              <a:t>WLAN overview</a:t>
            </a:r>
          </a:p>
          <a:p>
            <a:pPr marL="457200" indent="-457200" algn="just" eaLnBrk="1" hangingPunct="1">
              <a:lnSpc>
                <a:spcPct val="90000"/>
              </a:lnSpc>
              <a:spcBef>
                <a:spcPct val="20000"/>
              </a:spcBef>
              <a:buClr>
                <a:schemeClr val="hlink"/>
              </a:buClr>
              <a:buSzPct val="80000"/>
              <a:buFont typeface="Arial" panose="020B0604020202020204" pitchFamily="34" charset="0"/>
              <a:buChar char="•"/>
            </a:pPr>
            <a:r>
              <a:rPr lang="en-US" sz="2800" dirty="0" smtClean="0">
                <a:latin typeface="Times" panose="02020603050405020304" pitchFamily="18" charset="0"/>
              </a:rPr>
              <a:t>WLAN Security</a:t>
            </a:r>
          </a:p>
          <a:p>
            <a:pPr marL="457200" indent="-457200" algn="just" eaLnBrk="1" hangingPunct="1">
              <a:lnSpc>
                <a:spcPct val="90000"/>
              </a:lnSpc>
              <a:spcBef>
                <a:spcPct val="20000"/>
              </a:spcBef>
              <a:buClr>
                <a:schemeClr val="hlink"/>
              </a:buClr>
              <a:buSzPct val="80000"/>
              <a:buFont typeface="Arial" panose="020B0604020202020204" pitchFamily="34" charset="0"/>
              <a:buChar char="•"/>
            </a:pPr>
            <a:r>
              <a:rPr lang="en-US" sz="2800" dirty="0" smtClean="0">
                <a:latin typeface="Times" panose="02020603050405020304" pitchFamily="18" charset="0"/>
              </a:rPr>
              <a:t>Wireless Application Protocol (WAP) Overview</a:t>
            </a:r>
          </a:p>
          <a:p>
            <a:pPr marL="457200" indent="-457200" algn="just" eaLnBrk="1" hangingPunct="1">
              <a:lnSpc>
                <a:spcPct val="90000"/>
              </a:lnSpc>
              <a:spcBef>
                <a:spcPct val="20000"/>
              </a:spcBef>
              <a:buClr>
                <a:schemeClr val="hlink"/>
              </a:buClr>
              <a:buSzPct val="80000"/>
              <a:buFont typeface="Arial" panose="020B0604020202020204" pitchFamily="34" charset="0"/>
              <a:buChar char="•"/>
            </a:pPr>
            <a:r>
              <a:rPr lang="en-US" sz="2800" dirty="0" smtClean="0">
                <a:latin typeface="Times" panose="02020603050405020304" pitchFamily="18" charset="0"/>
              </a:rPr>
              <a:t>Wireless Transport Layer Security</a:t>
            </a:r>
          </a:p>
          <a:p>
            <a:pPr marL="457200" indent="-457200" algn="just" eaLnBrk="1" hangingPunct="1">
              <a:lnSpc>
                <a:spcPct val="90000"/>
              </a:lnSpc>
              <a:spcBef>
                <a:spcPct val="20000"/>
              </a:spcBef>
              <a:buClr>
                <a:schemeClr val="hlink"/>
              </a:buClr>
              <a:buSzPct val="80000"/>
              <a:buFont typeface="Arial" panose="020B0604020202020204" pitchFamily="34" charset="0"/>
              <a:buChar char="•"/>
            </a:pPr>
            <a:r>
              <a:rPr lang="en-US" sz="2800" dirty="0" smtClean="0">
                <a:latin typeface="Times" panose="02020603050405020304" pitchFamily="18" charset="0"/>
              </a:rPr>
              <a:t>WAP End-to-End Security</a:t>
            </a:r>
            <a:endParaRPr lang="en-US" sz="2800" dirty="0">
              <a:latin typeface="Times" panose="02020603050405020304" pitchFamily="18" charset="0"/>
            </a:endParaRPr>
          </a:p>
          <a:p>
            <a:pPr algn="r" eaLnBrk="1" hangingPunct="1">
              <a:lnSpc>
                <a:spcPct val="90000"/>
              </a:lnSpc>
              <a:spcBef>
                <a:spcPct val="20000"/>
              </a:spcBef>
              <a:buClr>
                <a:schemeClr val="hlink"/>
              </a:buClr>
              <a:buSzPct val="80000"/>
              <a:buFont typeface="Wingdings" panose="05000000000000000000" pitchFamily="2" charset="2"/>
              <a:buChar char="Ø"/>
            </a:pPr>
            <a:endParaRPr lang="en-US" sz="2800" dirty="0">
              <a:effectLst>
                <a:outerShdw blurRad="38100" dist="38100" dir="2700000" algn="tl">
                  <a:srgbClr val="000000"/>
                </a:outerShdw>
              </a:effectLst>
              <a:latin typeface="Times" panose="02020603050405020304" pitchFamily="18" charset="0"/>
            </a:endParaRPr>
          </a:p>
        </p:txBody>
      </p:sp>
    </p:spTree>
    <p:extLst>
      <p:ext uri="{BB962C8B-B14F-4D97-AF65-F5344CB8AC3E}">
        <p14:creationId xmlns:p14="http://schemas.microsoft.com/office/powerpoint/2010/main" val="98742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WAP Programming Model</a:t>
            </a:r>
          </a:p>
        </p:txBody>
      </p:sp>
      <p:pic>
        <p:nvPicPr>
          <p:cNvPr id="5427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22350" y="1936750"/>
            <a:ext cx="7099300" cy="2984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stretch>
            <a:fillRect/>
          </a:stretch>
        </p:blipFill>
        <p:spPr>
          <a:xfrm>
            <a:off x="2483769" y="4962284"/>
            <a:ext cx="1224136" cy="1883286"/>
          </a:xfrm>
          <a:prstGeom prst="rect">
            <a:avLst/>
          </a:prstGeom>
        </p:spPr>
      </p:pic>
    </p:spTree>
    <p:extLst>
      <p:ext uri="{BB962C8B-B14F-4D97-AF65-F5344CB8AC3E}">
        <p14:creationId xmlns:p14="http://schemas.microsoft.com/office/powerpoint/2010/main" val="2903084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439737"/>
            <a:ext cx="2555776" cy="5970587"/>
          </a:xfrm>
        </p:spPr>
        <p:txBody>
          <a:bodyPr/>
          <a:lstStyle/>
          <a:p>
            <a:r>
              <a:rPr lang="en-US" dirty="0" smtClean="0">
                <a:ea typeface="ＭＳ Ｐゴシック" panose="020B0600070205080204" pitchFamily="34" charset="-128"/>
              </a:rPr>
              <a:t>WAP Infra-structure</a:t>
            </a:r>
          </a:p>
        </p:txBody>
      </p:sp>
      <p:pic>
        <p:nvPicPr>
          <p:cNvPr id="5632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44463"/>
            <a:ext cx="6229350" cy="6561137"/>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3300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620688"/>
            <a:ext cx="7210425" cy="1143000"/>
          </a:xfrm>
        </p:spPr>
        <p:txBody>
          <a:bodyPr/>
          <a:lstStyle/>
          <a:p>
            <a:r>
              <a:rPr lang="en-US" dirty="0" smtClean="0">
                <a:ea typeface="ＭＳ Ｐゴシック" panose="020B0600070205080204" pitchFamily="34" charset="-128"/>
              </a:rPr>
              <a:t>Wireless Markup Language</a:t>
            </a:r>
          </a:p>
        </p:txBody>
      </p:sp>
      <p:sp>
        <p:nvSpPr>
          <p:cNvPr id="3" name="Content Placeholder 2"/>
          <p:cNvSpPr>
            <a:spLocks noGrp="1"/>
          </p:cNvSpPr>
          <p:nvPr>
            <p:ph idx="1"/>
          </p:nvPr>
        </p:nvSpPr>
        <p:spPr>
          <a:xfrm>
            <a:off x="739775" y="1628800"/>
            <a:ext cx="8229600" cy="4876800"/>
          </a:xfrm>
        </p:spPr>
        <p:txBody>
          <a:bodyPr/>
          <a:lstStyle/>
          <a:p>
            <a:r>
              <a:rPr lang="en-US" dirty="0" smtClean="0">
                <a:ea typeface="ＭＳ Ｐゴシック" panose="020B0600070205080204" pitchFamily="34" charset="-128"/>
              </a:rPr>
              <a:t>describes content and format for data display on devices with limited bandwidth, screen size, and user input capability</a:t>
            </a:r>
          </a:p>
          <a:p>
            <a:r>
              <a:rPr lang="en-US" dirty="0" smtClean="0">
                <a:ea typeface="ＭＳ Ｐゴシック" panose="020B0600070205080204" pitchFamily="34" charset="-128"/>
              </a:rPr>
              <a:t>features include:</a:t>
            </a:r>
          </a:p>
          <a:p>
            <a:pPr lvl="1"/>
            <a:r>
              <a:rPr lang="en-US" dirty="0" smtClean="0">
                <a:ea typeface="ＭＳ Ｐゴシック" panose="020B0600070205080204" pitchFamily="34" charset="-128"/>
              </a:rPr>
              <a:t>text / image formatting and layout commands</a:t>
            </a:r>
          </a:p>
          <a:p>
            <a:pPr lvl="1"/>
            <a:r>
              <a:rPr lang="en-US" dirty="0" smtClean="0">
                <a:ea typeface="ＭＳ Ｐゴシック" panose="020B0600070205080204" pitchFamily="34" charset="-128"/>
              </a:rPr>
              <a:t>deck/card organizational metaphor</a:t>
            </a:r>
          </a:p>
          <a:p>
            <a:pPr lvl="1"/>
            <a:r>
              <a:rPr lang="en-US" dirty="0" smtClean="0">
                <a:ea typeface="ＭＳ Ｐゴシック" panose="020B0600070205080204" pitchFamily="34" charset="-128"/>
              </a:rPr>
              <a:t>support for navigation among cards and decks</a:t>
            </a:r>
          </a:p>
          <a:p>
            <a:r>
              <a:rPr lang="en-US" dirty="0" smtClean="0">
                <a:ea typeface="ＭＳ Ｐゴシック" panose="020B0600070205080204" pitchFamily="34" charset="-128"/>
              </a:rPr>
              <a:t>a card is one or more units of interaction</a:t>
            </a:r>
          </a:p>
          <a:p>
            <a:r>
              <a:rPr lang="en-US" dirty="0" smtClean="0">
                <a:ea typeface="ＭＳ Ｐゴシック" panose="020B0600070205080204" pitchFamily="34" charset="-128"/>
              </a:rPr>
              <a:t>a deck is similar to an HTML page</a:t>
            </a:r>
          </a:p>
        </p:txBody>
      </p:sp>
    </p:spTree>
    <p:extLst>
      <p:ext uri="{BB962C8B-B14F-4D97-AF65-F5344CB8AC3E}">
        <p14:creationId xmlns:p14="http://schemas.microsoft.com/office/powerpoint/2010/main" val="1811209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3976"/>
            <a:ext cx="8229600" cy="1066800"/>
          </a:xfrm>
        </p:spPr>
        <p:txBody>
          <a:bodyPr/>
          <a:lstStyle/>
          <a:p>
            <a:r>
              <a:rPr lang="en-US" dirty="0" smtClean="0">
                <a:ea typeface="ＭＳ Ｐゴシック" panose="020B0600070205080204" pitchFamily="34" charset="-128"/>
              </a:rPr>
              <a:t>WAP Architecture</a:t>
            </a:r>
          </a:p>
        </p:txBody>
      </p:sp>
      <p:pic>
        <p:nvPicPr>
          <p:cNvPr id="6041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079500"/>
            <a:ext cx="7302500" cy="5689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621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WTP Gateway</a:t>
            </a:r>
          </a:p>
        </p:txBody>
      </p:sp>
      <p:pic>
        <p:nvPicPr>
          <p:cNvPr id="6246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01750" y="2044700"/>
            <a:ext cx="6540500" cy="2768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8735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9538" y="188640"/>
            <a:ext cx="8229600" cy="1139825"/>
          </a:xfrm>
        </p:spPr>
        <p:txBody>
          <a:bodyPr/>
          <a:lstStyle/>
          <a:p>
            <a:r>
              <a:rPr lang="en-US" dirty="0" smtClean="0">
                <a:ea typeface="ＭＳ Ｐゴシック" panose="020B0600070205080204" pitchFamily="34" charset="-128"/>
              </a:rPr>
              <a:t>WAP Protocols</a:t>
            </a:r>
          </a:p>
        </p:txBody>
      </p:sp>
      <p:sp>
        <p:nvSpPr>
          <p:cNvPr id="3" name="Content Placeholder 2"/>
          <p:cNvSpPr>
            <a:spLocks noGrp="1"/>
          </p:cNvSpPr>
          <p:nvPr>
            <p:ph idx="1"/>
          </p:nvPr>
        </p:nvSpPr>
        <p:spPr>
          <a:xfrm>
            <a:off x="755576" y="1297922"/>
            <a:ext cx="7416824" cy="5486400"/>
          </a:xfrm>
        </p:spPr>
        <p:txBody>
          <a:bodyPr/>
          <a:lstStyle/>
          <a:p>
            <a:r>
              <a:rPr lang="en-US" sz="2800" dirty="0" smtClean="0">
                <a:ea typeface="ＭＳ Ｐゴシック" panose="020B0600070205080204" pitchFamily="34" charset="-128"/>
              </a:rPr>
              <a:t>Wireless Session Protocol (WSP) </a:t>
            </a:r>
          </a:p>
          <a:p>
            <a:pPr lvl="1"/>
            <a:r>
              <a:rPr lang="en-US" sz="2400" dirty="0" smtClean="0">
                <a:ea typeface="ＭＳ Ｐゴシック" panose="020B0600070205080204" pitchFamily="34" charset="-128"/>
              </a:rPr>
              <a:t>provides applications two session services</a:t>
            </a:r>
          </a:p>
          <a:p>
            <a:pPr lvl="1"/>
            <a:r>
              <a:rPr lang="en-US" sz="2400" dirty="0" smtClean="0">
                <a:ea typeface="ＭＳ Ｐゴシック" panose="020B0600070205080204" pitchFamily="34" charset="-128"/>
              </a:rPr>
              <a:t>connection-oriented and connectionless</a:t>
            </a:r>
          </a:p>
          <a:p>
            <a:pPr lvl="1"/>
            <a:r>
              <a:rPr lang="en-US" sz="2400" dirty="0" smtClean="0">
                <a:ea typeface="ＭＳ Ｐゴシック" panose="020B0600070205080204" pitchFamily="34" charset="-128"/>
              </a:rPr>
              <a:t>based on HTTP with optimizations</a:t>
            </a:r>
          </a:p>
          <a:p>
            <a:r>
              <a:rPr lang="en-US" sz="2800" dirty="0" smtClean="0">
                <a:ea typeface="ＭＳ Ｐゴシック" panose="020B0600070205080204" pitchFamily="34" charset="-128"/>
              </a:rPr>
              <a:t>Wireless Transaction Protocol (WTP)</a:t>
            </a:r>
          </a:p>
          <a:p>
            <a:pPr lvl="1"/>
            <a:r>
              <a:rPr lang="en-US" sz="2400" dirty="0" smtClean="0">
                <a:ea typeface="ＭＳ Ｐゴシック" panose="020B0600070205080204" pitchFamily="34" charset="-128"/>
              </a:rPr>
              <a:t>manages transactions of requests / responses between a user agent &amp; an application server</a:t>
            </a:r>
          </a:p>
          <a:p>
            <a:pPr lvl="1"/>
            <a:r>
              <a:rPr lang="en-US" sz="2400" dirty="0" smtClean="0">
                <a:ea typeface="ＭＳ Ｐゴシック" panose="020B0600070205080204" pitchFamily="34" charset="-128"/>
              </a:rPr>
              <a:t>provides an efficient reliable transport service</a:t>
            </a:r>
          </a:p>
          <a:p>
            <a:r>
              <a:rPr lang="en-US" sz="2800" dirty="0" smtClean="0">
                <a:ea typeface="ＭＳ Ｐゴシック" panose="020B0600070205080204" pitchFamily="34" charset="-128"/>
              </a:rPr>
              <a:t>Wireless Datagram Protocol (WDP) </a:t>
            </a:r>
          </a:p>
          <a:p>
            <a:pPr lvl="1"/>
            <a:r>
              <a:rPr lang="en-US" sz="2400" dirty="0" smtClean="0">
                <a:ea typeface="ＭＳ Ｐゴシック" panose="020B0600070205080204" pitchFamily="34" charset="-128"/>
              </a:rPr>
              <a:t>adapts higher-layer WAP protocol to communication mechanisms</a:t>
            </a:r>
          </a:p>
          <a:p>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27451952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8229600" cy="1447800"/>
          </a:xfrm>
        </p:spPr>
        <p:txBody>
          <a:bodyPr>
            <a:normAutofit/>
          </a:bodyPr>
          <a:lstStyle/>
          <a:p>
            <a:r>
              <a:rPr lang="en-US" sz="3200" dirty="0" smtClean="0">
                <a:ea typeface="ＭＳ Ｐゴシック" panose="020B0600070205080204" pitchFamily="34" charset="-128"/>
              </a:rPr>
              <a:t>Wireless Transport Layer Security (WTLS)</a:t>
            </a:r>
          </a:p>
        </p:txBody>
      </p:sp>
      <p:sp>
        <p:nvSpPr>
          <p:cNvPr id="3" name="Content Placeholder 2"/>
          <p:cNvSpPr>
            <a:spLocks noGrp="1"/>
          </p:cNvSpPr>
          <p:nvPr>
            <p:ph idx="1"/>
          </p:nvPr>
        </p:nvSpPr>
        <p:spPr>
          <a:xfrm>
            <a:off x="755576" y="1556792"/>
            <a:ext cx="7787208" cy="5029200"/>
          </a:xfrm>
        </p:spPr>
        <p:txBody>
          <a:bodyPr/>
          <a:lstStyle/>
          <a:p>
            <a:pPr>
              <a:buFont typeface="Wingdings" pitchFamily="-107" charset="2"/>
              <a:buChar char="Ø"/>
              <a:defRPr/>
            </a:pPr>
            <a:r>
              <a:rPr lang="en-US" kern="1200" dirty="0" smtClean="0"/>
              <a:t>provides security services between mobile device (client) and WAP gateway</a:t>
            </a:r>
          </a:p>
          <a:p>
            <a:pPr lvl="1">
              <a:buFont typeface="Wingdings" pitchFamily="-107" charset="2"/>
              <a:buChar char="l"/>
              <a:defRPr/>
            </a:pPr>
            <a:r>
              <a:rPr lang="en-US" kern="1200" dirty="0" smtClean="0"/>
              <a:t>provides data integrity, privacy, authentication, denial-of-service protection</a:t>
            </a:r>
          </a:p>
          <a:p>
            <a:pPr>
              <a:buFont typeface="Wingdings" pitchFamily="-107" charset="2"/>
              <a:buChar char="Ø"/>
              <a:defRPr/>
            </a:pPr>
            <a:r>
              <a:rPr lang="en-US" kern="1200" dirty="0" smtClean="0"/>
              <a:t>based on TLS</a:t>
            </a:r>
          </a:p>
          <a:p>
            <a:pPr lvl="1">
              <a:buFont typeface="Wingdings" pitchFamily="-107" charset="2"/>
              <a:buChar char="l"/>
              <a:defRPr/>
            </a:pPr>
            <a:r>
              <a:rPr lang="en-US" kern="1200" dirty="0" smtClean="0"/>
              <a:t>more efficient with fewer message exchanges</a:t>
            </a:r>
          </a:p>
          <a:p>
            <a:pPr lvl="1">
              <a:buFont typeface="Wingdings" pitchFamily="-107" charset="2"/>
              <a:buChar char="l"/>
              <a:defRPr/>
            </a:pPr>
            <a:r>
              <a:rPr lang="en-US" kern="1200" dirty="0" smtClean="0"/>
              <a:t>use WTLS </a:t>
            </a:r>
            <a:r>
              <a:rPr lang="en-US" kern="1200" dirty="0" smtClean="0">
                <a:ea typeface="ＭＳ Ｐゴシック" pitchFamily="-107" charset="-128"/>
                <a:cs typeface="ＭＳ Ｐゴシック" pitchFamily="-107" charset="-128"/>
              </a:rPr>
              <a:t>between the client and gateway</a:t>
            </a:r>
          </a:p>
          <a:p>
            <a:pPr lvl="1">
              <a:buFont typeface="Wingdings" pitchFamily="-107" charset="2"/>
              <a:buChar char="l"/>
              <a:defRPr/>
            </a:pPr>
            <a:r>
              <a:rPr lang="en-US" kern="1200" dirty="0" smtClean="0">
                <a:ea typeface="ＭＳ Ｐゴシック" pitchFamily="-107" charset="-128"/>
                <a:cs typeface="ＭＳ Ｐゴシック" pitchFamily="-107" charset="-128"/>
              </a:rPr>
              <a:t>use TLS between gateway and target server</a:t>
            </a:r>
          </a:p>
          <a:p>
            <a:pPr>
              <a:buFont typeface="Wingdings" pitchFamily="-107" charset="2"/>
              <a:buChar char="Ø"/>
              <a:defRPr/>
            </a:pPr>
            <a:r>
              <a:rPr lang="en-US" kern="1200" dirty="0" smtClean="0"/>
              <a:t>WAP gateway translates WTLS / TLS</a:t>
            </a:r>
          </a:p>
        </p:txBody>
      </p:sp>
    </p:spTree>
    <p:extLst>
      <p:ext uri="{BB962C8B-B14F-4D97-AF65-F5344CB8AC3E}">
        <p14:creationId xmlns:p14="http://schemas.microsoft.com/office/powerpoint/2010/main" val="25049768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04664"/>
            <a:ext cx="8229600" cy="1398588"/>
          </a:xfrm>
        </p:spPr>
        <p:txBody>
          <a:bodyPr/>
          <a:lstStyle/>
          <a:p>
            <a:r>
              <a:rPr lang="en-US" dirty="0" smtClean="0">
                <a:ea typeface="ＭＳ Ｐゴシック" panose="020B0600070205080204" pitchFamily="34" charset="-128"/>
              </a:rPr>
              <a:t>WTLS Sessions and Connections</a:t>
            </a:r>
          </a:p>
        </p:txBody>
      </p:sp>
      <p:sp>
        <p:nvSpPr>
          <p:cNvPr id="3" name="Content Placeholder 2"/>
          <p:cNvSpPr>
            <a:spLocks noGrp="1"/>
          </p:cNvSpPr>
          <p:nvPr>
            <p:ph idx="1"/>
          </p:nvPr>
        </p:nvSpPr>
        <p:spPr>
          <a:xfrm>
            <a:off x="755576" y="1628800"/>
            <a:ext cx="7723584" cy="4800600"/>
          </a:xfrm>
        </p:spPr>
        <p:txBody>
          <a:bodyPr/>
          <a:lstStyle/>
          <a:p>
            <a:r>
              <a:rPr lang="en-US" b="1" dirty="0" smtClean="0">
                <a:ea typeface="ＭＳ Ｐゴシック" panose="020B0600070205080204" pitchFamily="34" charset="-128"/>
              </a:rPr>
              <a:t>secure connection</a:t>
            </a:r>
            <a:endParaRPr lang="en-US" dirty="0" smtClean="0">
              <a:ea typeface="ＭＳ Ｐゴシック" panose="020B0600070205080204" pitchFamily="34" charset="-128"/>
            </a:endParaRPr>
          </a:p>
          <a:p>
            <a:pPr lvl="1"/>
            <a:r>
              <a:rPr lang="en-US" dirty="0" smtClean="0">
                <a:ea typeface="ＭＳ Ｐゴシック" panose="020B0600070205080204" pitchFamily="34" charset="-128"/>
              </a:rPr>
              <a:t>a transport providing a suitable type of service</a:t>
            </a:r>
          </a:p>
          <a:p>
            <a:pPr lvl="1"/>
            <a:r>
              <a:rPr lang="en-US" dirty="0" smtClean="0">
                <a:ea typeface="ＭＳ Ｐゴシック" panose="020B0600070205080204" pitchFamily="34" charset="-128"/>
              </a:rPr>
              <a:t>connections are transient</a:t>
            </a:r>
          </a:p>
          <a:p>
            <a:pPr lvl="1"/>
            <a:r>
              <a:rPr lang="en-US" dirty="0" smtClean="0">
                <a:ea typeface="ＭＳ Ｐゴシック" panose="020B0600070205080204" pitchFamily="34" charset="-128"/>
              </a:rPr>
              <a:t>every connection is associated with 1 session</a:t>
            </a:r>
          </a:p>
          <a:p>
            <a:r>
              <a:rPr lang="en-US" b="1" dirty="0" smtClean="0">
                <a:ea typeface="ＭＳ Ｐゴシック" panose="020B0600070205080204" pitchFamily="34" charset="-128"/>
              </a:rPr>
              <a:t> secure session</a:t>
            </a:r>
            <a:endParaRPr lang="en-US" dirty="0" smtClean="0">
              <a:ea typeface="ＭＳ Ｐゴシック" panose="020B0600070205080204" pitchFamily="34" charset="-128"/>
            </a:endParaRPr>
          </a:p>
          <a:p>
            <a:pPr lvl="1"/>
            <a:r>
              <a:rPr lang="en-US" dirty="0" smtClean="0">
                <a:ea typeface="ＭＳ Ｐゴシック" panose="020B0600070205080204" pitchFamily="34" charset="-128"/>
              </a:rPr>
              <a:t>an association between a client and a server</a:t>
            </a:r>
          </a:p>
          <a:p>
            <a:pPr lvl="1"/>
            <a:r>
              <a:rPr lang="en-US" dirty="0" smtClean="0">
                <a:ea typeface="ＭＳ Ｐゴシック" panose="020B0600070205080204" pitchFamily="34" charset="-128"/>
              </a:rPr>
              <a:t>created by Handshake Protocol</a:t>
            </a:r>
          </a:p>
          <a:p>
            <a:pPr lvl="1"/>
            <a:r>
              <a:rPr lang="en-US" dirty="0" smtClean="0">
                <a:ea typeface="ＭＳ Ｐゴシック" panose="020B0600070205080204" pitchFamily="34" charset="-128"/>
              </a:rPr>
              <a:t>define set of cryptographic security parameters</a:t>
            </a:r>
          </a:p>
          <a:p>
            <a:pPr lvl="1"/>
            <a:r>
              <a:rPr lang="en-US" dirty="0" smtClean="0">
                <a:ea typeface="ＭＳ Ｐゴシック" panose="020B0600070205080204" pitchFamily="34" charset="-128"/>
              </a:rPr>
              <a:t>shared among multiple connections</a:t>
            </a:r>
          </a:p>
          <a:p>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4119477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WTLS Protocol Architecture</a:t>
            </a:r>
          </a:p>
        </p:txBody>
      </p:sp>
      <p:pic>
        <p:nvPicPr>
          <p:cNvPr id="7065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828800"/>
            <a:ext cx="7429500" cy="39624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290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WTLS Record Protocol</a:t>
            </a:r>
          </a:p>
        </p:txBody>
      </p:sp>
      <p:pic>
        <p:nvPicPr>
          <p:cNvPr id="7270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2204864"/>
            <a:ext cx="6121400" cy="44196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2050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IEEE 802.11</a:t>
            </a:r>
          </a:p>
        </p:txBody>
      </p:sp>
      <p:sp>
        <p:nvSpPr>
          <p:cNvPr id="3" name="Content Placeholder 2"/>
          <p:cNvSpPr>
            <a:spLocks noGrp="1"/>
          </p:cNvSpPr>
          <p:nvPr>
            <p:ph idx="1"/>
          </p:nvPr>
        </p:nvSpPr>
        <p:spPr/>
        <p:txBody>
          <a:bodyPr/>
          <a:lstStyle/>
          <a:p>
            <a:r>
              <a:rPr lang="en-US" smtClean="0">
                <a:ea typeface="ＭＳ Ｐゴシック" panose="020B0600070205080204" pitchFamily="34" charset="-128"/>
              </a:rPr>
              <a:t>IEEE 802 committee for LAN standards</a:t>
            </a:r>
          </a:p>
          <a:p>
            <a:r>
              <a:rPr lang="en-US" smtClean="0">
                <a:ea typeface="ＭＳ Ｐゴシック" panose="020B0600070205080204" pitchFamily="34" charset="-128"/>
              </a:rPr>
              <a:t>IEEE 802.11 formed in 1990’s</a:t>
            </a:r>
          </a:p>
          <a:p>
            <a:pPr lvl="1"/>
            <a:r>
              <a:rPr lang="en-US" smtClean="0">
                <a:ea typeface="ＭＳ Ｐゴシック" panose="020B0600070205080204" pitchFamily="34" charset="-128"/>
              </a:rPr>
              <a:t>charter to develop a protocol &amp; transmission specifications for wireless LANs (WLANs)</a:t>
            </a:r>
          </a:p>
          <a:p>
            <a:r>
              <a:rPr lang="en-US" smtClean="0">
                <a:ea typeface="ＭＳ Ｐゴシック" panose="020B0600070205080204" pitchFamily="34" charset="-128"/>
              </a:rPr>
              <a:t>since then demand for WLANs, at different frequencies and data rates, has exploded</a:t>
            </a:r>
          </a:p>
          <a:p>
            <a:r>
              <a:rPr lang="en-US" smtClean="0">
                <a:ea typeface="ＭＳ Ｐゴシック" panose="020B0600070205080204" pitchFamily="34" charset="-128"/>
              </a:rPr>
              <a:t>hence seen ever-expanding list of standards issued  </a:t>
            </a:r>
          </a:p>
          <a:p>
            <a:endParaRPr lang="en-US" smtClean="0">
              <a:ea typeface="ＭＳ Ｐゴシック" panose="020B0600070205080204" pitchFamily="34" charset="-128"/>
            </a:endParaRPr>
          </a:p>
        </p:txBody>
      </p:sp>
    </p:spTree>
    <p:extLst>
      <p:ext uri="{BB962C8B-B14F-4D97-AF65-F5344CB8AC3E}">
        <p14:creationId xmlns:p14="http://schemas.microsoft.com/office/powerpoint/2010/main" val="2464606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WTLS Higher-Layer Protocols</a:t>
            </a:r>
          </a:p>
        </p:txBody>
      </p:sp>
      <p:sp>
        <p:nvSpPr>
          <p:cNvPr id="3" name="Content Placeholder 2"/>
          <p:cNvSpPr>
            <a:spLocks noGrp="1"/>
          </p:cNvSpPr>
          <p:nvPr>
            <p:ph idx="1"/>
          </p:nvPr>
        </p:nvSpPr>
        <p:spPr>
          <a:xfrm>
            <a:off x="920713" y="1752600"/>
            <a:ext cx="8229600" cy="5105400"/>
          </a:xfrm>
        </p:spPr>
        <p:txBody>
          <a:bodyPr/>
          <a:lstStyle/>
          <a:p>
            <a:r>
              <a:rPr lang="en-US" dirty="0" smtClean="0">
                <a:ea typeface="ＭＳ Ｐゴシック" panose="020B0600070205080204" pitchFamily="34" charset="-128"/>
              </a:rPr>
              <a:t>Change Cipher Spec Protocol</a:t>
            </a:r>
          </a:p>
          <a:p>
            <a:pPr lvl="1"/>
            <a:r>
              <a:rPr lang="en-US" dirty="0" smtClean="0">
                <a:ea typeface="ＭＳ Ｐゴシック" panose="020B0600070205080204" pitchFamily="34" charset="-128"/>
              </a:rPr>
              <a:t>simplest, to make pending state current</a:t>
            </a:r>
          </a:p>
          <a:p>
            <a:r>
              <a:rPr lang="en-US" dirty="0" smtClean="0">
                <a:ea typeface="ＭＳ Ｐゴシック" panose="020B0600070205080204" pitchFamily="34" charset="-128"/>
              </a:rPr>
              <a:t>Alert Protocol</a:t>
            </a:r>
          </a:p>
          <a:p>
            <a:pPr lvl="1"/>
            <a:r>
              <a:rPr lang="en-US" dirty="0" smtClean="0">
                <a:ea typeface="ＭＳ Ｐゴシック" panose="020B0600070205080204" pitchFamily="34" charset="-128"/>
              </a:rPr>
              <a:t>used to convey WTLS-related alerts to peer</a:t>
            </a:r>
          </a:p>
          <a:p>
            <a:pPr lvl="1"/>
            <a:r>
              <a:rPr lang="en-US" dirty="0" smtClean="0">
                <a:ea typeface="ＭＳ Ｐゴシック" panose="020B0600070205080204" pitchFamily="34" charset="-128"/>
              </a:rPr>
              <a:t>has severity: warning, critical, or fatal</a:t>
            </a:r>
          </a:p>
          <a:p>
            <a:pPr lvl="1"/>
            <a:r>
              <a:rPr lang="en-US" dirty="0" smtClean="0">
                <a:ea typeface="ＭＳ Ｐゴシック" panose="020B0600070205080204" pitchFamily="34" charset="-128"/>
              </a:rPr>
              <a:t>and specific alert type</a:t>
            </a:r>
          </a:p>
          <a:p>
            <a:r>
              <a:rPr lang="en-US" dirty="0" smtClean="0">
                <a:ea typeface="ＭＳ Ｐゴシック" panose="020B0600070205080204" pitchFamily="34" charset="-128"/>
              </a:rPr>
              <a:t>Handshake Protocol</a:t>
            </a:r>
          </a:p>
          <a:p>
            <a:pPr lvl="1"/>
            <a:r>
              <a:rPr lang="en-US" dirty="0" smtClean="0">
                <a:ea typeface="ＭＳ Ｐゴシック" panose="020B0600070205080204" pitchFamily="34" charset="-128"/>
              </a:rPr>
              <a:t>allow server &amp; client to mutually authenticate </a:t>
            </a:r>
          </a:p>
          <a:p>
            <a:pPr lvl="1"/>
            <a:r>
              <a:rPr lang="en-US" dirty="0" smtClean="0">
                <a:ea typeface="ＭＳ Ｐゴシック" panose="020B0600070205080204" pitchFamily="34" charset="-128"/>
              </a:rPr>
              <a:t>negotiate encryption &amp; MAC </a:t>
            </a:r>
            <a:r>
              <a:rPr lang="en-US" dirty="0" err="1" smtClean="0">
                <a:ea typeface="ＭＳ Ｐゴシック" panose="020B0600070205080204" pitchFamily="34" charset="-128"/>
              </a:rPr>
              <a:t>algs</a:t>
            </a:r>
            <a:r>
              <a:rPr lang="en-US" dirty="0" smtClean="0">
                <a:ea typeface="ＭＳ Ｐゴシック" panose="020B0600070205080204" pitchFamily="34" charset="-128"/>
              </a:rPr>
              <a:t> &amp; keys</a:t>
            </a:r>
          </a:p>
          <a:p>
            <a:pPr lvl="1"/>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38154222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262731"/>
            <a:ext cx="2627784" cy="6324600"/>
          </a:xfrm>
        </p:spPr>
        <p:txBody>
          <a:bodyPr/>
          <a:lstStyle/>
          <a:p>
            <a:r>
              <a:rPr lang="en-US" dirty="0" smtClean="0">
                <a:ea typeface="ＭＳ Ｐゴシック" panose="020B0600070205080204" pitchFamily="34" charset="-128"/>
              </a:rPr>
              <a:t>Handshake Protocol</a:t>
            </a:r>
          </a:p>
        </p:txBody>
      </p:sp>
      <p:pic>
        <p:nvPicPr>
          <p:cNvPr id="768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0450" y="11113"/>
            <a:ext cx="5516563" cy="6827837"/>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7648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76672"/>
            <a:ext cx="7210425" cy="1143000"/>
          </a:xfrm>
        </p:spPr>
        <p:txBody>
          <a:bodyPr/>
          <a:lstStyle/>
          <a:p>
            <a:r>
              <a:rPr lang="en-US" dirty="0" smtClean="0">
                <a:ea typeface="ＭＳ Ｐゴシック" panose="020B0600070205080204" pitchFamily="34" charset="-128"/>
              </a:rPr>
              <a:t>Cryptographic Algorithms</a:t>
            </a:r>
          </a:p>
        </p:txBody>
      </p:sp>
      <p:sp>
        <p:nvSpPr>
          <p:cNvPr id="3" name="Content Placeholder 2"/>
          <p:cNvSpPr>
            <a:spLocks noGrp="1"/>
          </p:cNvSpPr>
          <p:nvPr>
            <p:ph idx="1"/>
          </p:nvPr>
        </p:nvSpPr>
        <p:spPr>
          <a:xfrm>
            <a:off x="908525" y="1619672"/>
            <a:ext cx="8229600" cy="5029200"/>
          </a:xfrm>
        </p:spPr>
        <p:txBody>
          <a:bodyPr/>
          <a:lstStyle/>
          <a:p>
            <a:r>
              <a:rPr lang="en-US" sz="2800" dirty="0" smtClean="0">
                <a:ea typeface="ＭＳ Ｐゴシック" panose="020B0600070205080204" pitchFamily="34" charset="-128"/>
              </a:rPr>
              <a:t>WTLS authentication</a:t>
            </a:r>
          </a:p>
          <a:p>
            <a:pPr lvl="1"/>
            <a:r>
              <a:rPr lang="en-US" sz="2400" dirty="0" smtClean="0">
                <a:ea typeface="ＭＳ Ｐゴシック" panose="020B0600070205080204" pitchFamily="34" charset="-128"/>
              </a:rPr>
              <a:t>uses certificates</a:t>
            </a:r>
          </a:p>
          <a:p>
            <a:pPr lvl="2"/>
            <a:r>
              <a:rPr lang="en-US" sz="2000" dirty="0" smtClean="0">
                <a:ea typeface="ＭＳ Ｐゴシック" panose="020B0600070205080204" pitchFamily="34" charset="-128"/>
              </a:rPr>
              <a:t>X.509v3, X9.68 and WTLS (optimized for size)</a:t>
            </a:r>
          </a:p>
          <a:p>
            <a:pPr lvl="1"/>
            <a:r>
              <a:rPr lang="en-US" sz="2400" dirty="0" smtClean="0">
                <a:ea typeface="ＭＳ Ｐゴシック" panose="020B0600070205080204" pitchFamily="34" charset="-128"/>
              </a:rPr>
              <a:t>can occur between client and server or client may only authenticates server</a:t>
            </a:r>
          </a:p>
          <a:p>
            <a:r>
              <a:rPr lang="en-US" sz="2800" dirty="0" smtClean="0">
                <a:ea typeface="ＭＳ Ｐゴシック" panose="020B0600070205080204" pitchFamily="34" charset="-128"/>
              </a:rPr>
              <a:t>WTLS key exchange</a:t>
            </a:r>
          </a:p>
          <a:p>
            <a:pPr lvl="1"/>
            <a:r>
              <a:rPr lang="en-US" sz="2400" dirty="0" smtClean="0">
                <a:ea typeface="ＭＳ Ｐゴシック" panose="020B0600070205080204" pitchFamily="34" charset="-128"/>
              </a:rPr>
              <a:t>generates a mutually shared pre-master key</a:t>
            </a:r>
          </a:p>
          <a:p>
            <a:pPr lvl="1"/>
            <a:r>
              <a:rPr lang="en-US" sz="2400" dirty="0" smtClean="0">
                <a:ea typeface="ＭＳ Ｐゴシック" panose="020B0600070205080204" pitchFamily="34" charset="-128"/>
              </a:rPr>
              <a:t>optional use </a:t>
            </a:r>
            <a:r>
              <a:rPr lang="en-US" sz="2400" dirty="0" err="1" smtClean="0">
                <a:ea typeface="ＭＳ Ｐゴシック" panose="020B0600070205080204" pitchFamily="34" charset="-128"/>
              </a:rPr>
              <a:t>server_key_exchange</a:t>
            </a:r>
            <a:r>
              <a:rPr lang="en-US" sz="2400" dirty="0" smtClean="0">
                <a:ea typeface="ＭＳ Ｐゴシック" panose="020B0600070205080204" pitchFamily="34" charset="-128"/>
              </a:rPr>
              <a:t> message</a:t>
            </a:r>
          </a:p>
          <a:p>
            <a:pPr lvl="2"/>
            <a:r>
              <a:rPr lang="en-US" sz="2000" dirty="0" smtClean="0">
                <a:ea typeface="ＭＳ Ｐゴシック" panose="020B0600070205080204" pitchFamily="34" charset="-128"/>
              </a:rPr>
              <a:t>for </a:t>
            </a:r>
            <a:r>
              <a:rPr lang="en-US" sz="2000" dirty="0" err="1" smtClean="0">
                <a:ea typeface="ＭＳ Ｐゴシック" panose="020B0600070205080204" pitchFamily="34" charset="-128"/>
              </a:rPr>
              <a:t>DH_anon</a:t>
            </a:r>
            <a:r>
              <a:rPr lang="en-US" sz="2000" dirty="0" smtClean="0">
                <a:ea typeface="ＭＳ Ｐゴシック" panose="020B0600070205080204" pitchFamily="34" charset="-128"/>
              </a:rPr>
              <a:t>, </a:t>
            </a:r>
            <a:r>
              <a:rPr lang="en-US" sz="2000" dirty="0" err="1" smtClean="0">
                <a:ea typeface="ＭＳ Ｐゴシック" panose="020B0600070205080204" pitchFamily="34" charset="-128"/>
              </a:rPr>
              <a:t>ECDH_anon</a:t>
            </a:r>
            <a:r>
              <a:rPr lang="en-US" sz="2000" dirty="0" smtClean="0">
                <a:ea typeface="ＭＳ Ｐゴシック" panose="020B0600070205080204" pitchFamily="34" charset="-128"/>
              </a:rPr>
              <a:t>, </a:t>
            </a:r>
            <a:r>
              <a:rPr lang="en-US" sz="2000" dirty="0" err="1" smtClean="0">
                <a:ea typeface="ＭＳ Ｐゴシック" panose="020B0600070205080204" pitchFamily="34" charset="-128"/>
              </a:rPr>
              <a:t>RSA_anon</a:t>
            </a:r>
            <a:r>
              <a:rPr lang="en-US" sz="2000" dirty="0" smtClean="0">
                <a:ea typeface="ＭＳ Ｐゴシック" panose="020B0600070205080204" pitchFamily="34" charset="-128"/>
              </a:rPr>
              <a:t> </a:t>
            </a:r>
          </a:p>
          <a:p>
            <a:pPr lvl="2"/>
            <a:r>
              <a:rPr lang="en-US" sz="2000" dirty="0" smtClean="0">
                <a:ea typeface="ＭＳ Ｐゴシック" panose="020B0600070205080204" pitchFamily="34" charset="-128"/>
              </a:rPr>
              <a:t>not needed for ECDH_ECDSA or RSA</a:t>
            </a:r>
          </a:p>
        </p:txBody>
      </p:sp>
    </p:spTree>
    <p:extLst>
      <p:ext uri="{BB962C8B-B14F-4D97-AF65-F5344CB8AC3E}">
        <p14:creationId xmlns:p14="http://schemas.microsoft.com/office/powerpoint/2010/main" val="2420249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8534400" cy="1139825"/>
          </a:xfrm>
        </p:spPr>
        <p:txBody>
          <a:bodyPr/>
          <a:lstStyle/>
          <a:p>
            <a:r>
              <a:rPr lang="en-US" dirty="0" smtClean="0">
                <a:ea typeface="ＭＳ Ｐゴシック" panose="020B0600070205080204" pitchFamily="34" charset="-128"/>
              </a:rPr>
              <a:t>Cryptographic Algorithms </a:t>
            </a:r>
            <a:r>
              <a:rPr lang="en-US" dirty="0" err="1" smtClean="0">
                <a:ea typeface="ＭＳ Ｐゴシック" panose="020B0600070205080204" pitchFamily="34" charset="-128"/>
              </a:rPr>
              <a:t>cont</a:t>
            </a:r>
            <a:endParaRPr lang="en-US" dirty="0" smtClean="0">
              <a:ea typeface="ＭＳ Ｐゴシック" panose="020B0600070205080204" pitchFamily="34" charset="-128"/>
            </a:endParaRPr>
          </a:p>
        </p:txBody>
      </p:sp>
      <p:sp>
        <p:nvSpPr>
          <p:cNvPr id="3" name="Content Placeholder 2"/>
          <p:cNvSpPr>
            <a:spLocks noGrp="1"/>
          </p:cNvSpPr>
          <p:nvPr>
            <p:ph idx="1"/>
          </p:nvPr>
        </p:nvSpPr>
        <p:spPr>
          <a:xfrm>
            <a:off x="827584" y="1844824"/>
            <a:ext cx="8229600" cy="4800600"/>
          </a:xfrm>
        </p:spPr>
        <p:txBody>
          <a:bodyPr/>
          <a:lstStyle/>
          <a:p>
            <a:r>
              <a:rPr lang="en-US" dirty="0" smtClean="0">
                <a:ea typeface="ＭＳ Ｐゴシック" panose="020B0600070205080204" pitchFamily="34" charset="-128"/>
              </a:rPr>
              <a:t>Pseudorandom Function (PRF)</a:t>
            </a:r>
          </a:p>
          <a:p>
            <a:pPr lvl="1"/>
            <a:r>
              <a:rPr lang="en-US" dirty="0" smtClean="0">
                <a:ea typeface="ＭＳ Ｐゴシック" panose="020B0600070205080204" pitchFamily="34" charset="-128"/>
              </a:rPr>
              <a:t>HMAC based, used for a number of purposes</a:t>
            </a:r>
          </a:p>
          <a:p>
            <a:pPr lvl="1"/>
            <a:r>
              <a:rPr lang="en-US" dirty="0" smtClean="0">
                <a:ea typeface="ＭＳ Ｐゴシック" panose="020B0600070205080204" pitchFamily="34" charset="-128"/>
              </a:rPr>
              <a:t>only one hash </a:t>
            </a:r>
            <a:r>
              <a:rPr lang="en-US" dirty="0" err="1" smtClean="0">
                <a:ea typeface="ＭＳ Ｐゴシック" panose="020B0600070205080204" pitchFamily="34" charset="-128"/>
              </a:rPr>
              <a:t>alg</a:t>
            </a:r>
            <a:r>
              <a:rPr lang="en-US" dirty="0" smtClean="0">
                <a:ea typeface="ＭＳ Ｐゴシック" panose="020B0600070205080204" pitchFamily="34" charset="-128"/>
              </a:rPr>
              <a:t>, agreed during handshake</a:t>
            </a:r>
          </a:p>
          <a:p>
            <a:r>
              <a:rPr lang="en-US" dirty="0" smtClean="0">
                <a:ea typeface="ＭＳ Ｐゴシック" panose="020B0600070205080204" pitchFamily="34" charset="-128"/>
              </a:rPr>
              <a:t>Master Key Generation</a:t>
            </a:r>
          </a:p>
          <a:p>
            <a:pPr lvl="1"/>
            <a:r>
              <a:rPr lang="en-US" dirty="0" smtClean="0">
                <a:ea typeface="ＭＳ Ｐゴシック" panose="020B0600070205080204" pitchFamily="34" charset="-128"/>
              </a:rPr>
              <a:t>of shared master secret</a:t>
            </a:r>
          </a:p>
          <a:p>
            <a:pPr lvl="1"/>
            <a:r>
              <a:rPr lang="en-US" sz="2000" dirty="0" err="1" smtClean="0">
                <a:ea typeface="ＭＳ Ｐゴシック" panose="020B0600070205080204" pitchFamily="34" charset="-128"/>
              </a:rPr>
              <a:t>master_secret</a:t>
            </a:r>
            <a:r>
              <a:rPr lang="en-US" sz="2000" dirty="0" smtClean="0">
                <a:ea typeface="ＭＳ Ｐゴシック" panose="020B0600070205080204" pitchFamily="34" charset="-128"/>
              </a:rPr>
              <a:t> = PRF( </a:t>
            </a:r>
            <a:r>
              <a:rPr lang="en-US" sz="2000" dirty="0" err="1" smtClean="0">
                <a:ea typeface="ＭＳ Ｐゴシック" panose="020B0600070205080204" pitchFamily="34" charset="-128"/>
              </a:rPr>
              <a:t>pre_master_secret</a:t>
            </a:r>
            <a:r>
              <a:rPr lang="en-US" sz="2000" dirty="0" smtClean="0">
                <a:ea typeface="ＭＳ Ｐゴシック" panose="020B0600070205080204" pitchFamily="34" charset="-128"/>
              </a:rPr>
              <a:t>, "master secret”, </a:t>
            </a:r>
            <a:r>
              <a:rPr lang="en-US" sz="2000" dirty="0" err="1" smtClean="0">
                <a:ea typeface="ＭＳ Ｐゴシック" panose="020B0600070205080204" pitchFamily="34" charset="-128"/>
              </a:rPr>
              <a:t>ClientHello.random</a:t>
            </a:r>
            <a:r>
              <a:rPr lang="en-US" sz="2000" dirty="0" smtClean="0">
                <a:ea typeface="ＭＳ Ｐゴシック" panose="020B0600070205080204" pitchFamily="34" charset="-128"/>
              </a:rPr>
              <a:t> || </a:t>
            </a:r>
            <a:r>
              <a:rPr lang="en-US" sz="2000" dirty="0" err="1" smtClean="0">
                <a:ea typeface="ＭＳ Ｐゴシック" panose="020B0600070205080204" pitchFamily="34" charset="-128"/>
              </a:rPr>
              <a:t>ServerHello.random</a:t>
            </a:r>
            <a:r>
              <a:rPr lang="en-US" sz="2000" dirty="0" smtClean="0">
                <a:ea typeface="ＭＳ Ｐゴシック" panose="020B0600070205080204" pitchFamily="34" charset="-128"/>
              </a:rPr>
              <a:t> ) </a:t>
            </a:r>
          </a:p>
          <a:p>
            <a:pPr lvl="1"/>
            <a:r>
              <a:rPr lang="en-US" dirty="0" smtClean="0">
                <a:ea typeface="ＭＳ Ｐゴシック" panose="020B0600070205080204" pitchFamily="34" charset="-128"/>
              </a:rPr>
              <a:t>then derive MAC and encryption keys</a:t>
            </a:r>
          </a:p>
          <a:p>
            <a:r>
              <a:rPr lang="en-US" dirty="0" smtClean="0">
                <a:ea typeface="ＭＳ Ｐゴシック" panose="020B0600070205080204" pitchFamily="34" charset="-128"/>
              </a:rPr>
              <a:t>Encryption with RC5, DES, 3DES, IDEA </a:t>
            </a:r>
          </a:p>
          <a:p>
            <a:pPr lvl="1"/>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42176857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WAP End-to-End Security</a:t>
            </a:r>
          </a:p>
        </p:txBody>
      </p:sp>
      <p:sp>
        <p:nvSpPr>
          <p:cNvPr id="3" name="Content Placeholder 2"/>
          <p:cNvSpPr>
            <a:spLocks noGrp="1"/>
          </p:cNvSpPr>
          <p:nvPr>
            <p:ph idx="1"/>
          </p:nvPr>
        </p:nvSpPr>
        <p:spPr>
          <a:xfrm>
            <a:off x="914400" y="1772816"/>
            <a:ext cx="8229600" cy="1752600"/>
          </a:xfrm>
        </p:spPr>
        <p:txBody>
          <a:bodyPr/>
          <a:lstStyle/>
          <a:p>
            <a:r>
              <a:rPr lang="en-US" dirty="0" smtClean="0">
                <a:ea typeface="ＭＳ Ｐゴシック" panose="020B0600070205080204" pitchFamily="34" charset="-128"/>
              </a:rPr>
              <a:t>have security gap end-to-end</a:t>
            </a:r>
          </a:p>
          <a:p>
            <a:pPr lvl="1"/>
            <a:r>
              <a:rPr lang="en-US" dirty="0" smtClean="0">
                <a:ea typeface="ＭＳ Ｐゴシック" panose="020B0600070205080204" pitchFamily="34" charset="-128"/>
              </a:rPr>
              <a:t>at gateway between WTLS &amp; TLS domains</a:t>
            </a:r>
          </a:p>
        </p:txBody>
      </p:sp>
      <p:pic>
        <p:nvPicPr>
          <p:cNvPr id="829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86200"/>
            <a:ext cx="7124700" cy="25654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271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128850"/>
            <a:ext cx="2736304" cy="6248400"/>
          </a:xfrm>
        </p:spPr>
        <p:txBody>
          <a:bodyPr/>
          <a:lstStyle/>
          <a:p>
            <a:r>
              <a:rPr lang="en-US" dirty="0" smtClean="0">
                <a:ea typeface="ＭＳ Ｐゴシック" panose="020B0600070205080204" pitchFamily="34" charset="-128"/>
              </a:rPr>
              <a:t>WAP2 End-to-End Security</a:t>
            </a:r>
          </a:p>
        </p:txBody>
      </p:sp>
      <p:pic>
        <p:nvPicPr>
          <p:cNvPr id="8499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884237"/>
            <a:ext cx="5172075" cy="5973763"/>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5660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54000"/>
            <a:ext cx="2699792" cy="6248400"/>
          </a:xfrm>
        </p:spPr>
        <p:txBody>
          <a:bodyPr/>
          <a:lstStyle/>
          <a:p>
            <a:r>
              <a:rPr lang="en-US" dirty="0" smtClean="0">
                <a:ea typeface="ＭＳ Ｐゴシック" panose="020B0600070205080204" pitchFamily="34" charset="-128"/>
              </a:rPr>
              <a:t>WAP2 End-to-End Security</a:t>
            </a:r>
          </a:p>
        </p:txBody>
      </p:sp>
      <p:pic>
        <p:nvPicPr>
          <p:cNvPr id="87043"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908720"/>
            <a:ext cx="5943600" cy="61214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096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smtClean="0">
                <a:ea typeface="ＭＳ Ｐゴシック" panose="020B0600070205080204" pitchFamily="34" charset="-128"/>
              </a:rPr>
              <a:t>Summary</a:t>
            </a:r>
            <a:endParaRPr lang="en-AU" altLang="zh-CN" smtClean="0">
              <a:ea typeface="ＭＳ Ｐゴシック" panose="020B0600070205080204" pitchFamily="34" charset="-128"/>
            </a:endParaRPr>
          </a:p>
        </p:txBody>
      </p:sp>
      <p:sp>
        <p:nvSpPr>
          <p:cNvPr id="45059" name="Rectangle 3"/>
          <p:cNvSpPr>
            <a:spLocks noGrp="1" noChangeArrowheads="1"/>
          </p:cNvSpPr>
          <p:nvPr>
            <p:ph type="body" idx="1"/>
          </p:nvPr>
        </p:nvSpPr>
        <p:spPr/>
        <p:txBody>
          <a:bodyPr/>
          <a:lstStyle/>
          <a:p>
            <a:pPr eaLnBrk="1" hangingPunct="1"/>
            <a:r>
              <a:rPr lang="en-US" smtClean="0">
                <a:ea typeface="ＭＳ Ｐゴシック" panose="020B0600070205080204" pitchFamily="34" charset="-128"/>
              </a:rPr>
              <a:t>have considered:</a:t>
            </a:r>
          </a:p>
          <a:p>
            <a:pPr lvl="1" eaLnBrk="1" hangingPunct="1"/>
            <a:r>
              <a:rPr lang="en-US" smtClean="0">
                <a:ea typeface="ＭＳ Ｐゴシック" panose="020B0600070205080204" pitchFamily="34" charset="-128"/>
              </a:rPr>
              <a:t>IEEE 802.11 Wireless LANs</a:t>
            </a:r>
          </a:p>
          <a:p>
            <a:pPr lvl="2" eaLnBrk="1" hangingPunct="1"/>
            <a:r>
              <a:rPr lang="en-US" smtClean="0">
                <a:ea typeface="ＭＳ Ｐゴシック" panose="020B0600070205080204" pitchFamily="34" charset="-128"/>
              </a:rPr>
              <a:t>protocol overview and security</a:t>
            </a:r>
          </a:p>
          <a:p>
            <a:pPr lvl="1" eaLnBrk="1" hangingPunct="1"/>
            <a:r>
              <a:rPr lang="en-US" smtClean="0">
                <a:ea typeface="ＭＳ Ｐゴシック" panose="020B0600070205080204" pitchFamily="34" charset="-128"/>
              </a:rPr>
              <a:t>Wireless Application Protocol (WAP)</a:t>
            </a:r>
          </a:p>
          <a:p>
            <a:pPr lvl="2" eaLnBrk="1" hangingPunct="1"/>
            <a:r>
              <a:rPr lang="en-US" smtClean="0">
                <a:ea typeface="ＭＳ Ｐゴシック" panose="020B0600070205080204" pitchFamily="34" charset="-128"/>
              </a:rPr>
              <a:t>protocol overview</a:t>
            </a:r>
          </a:p>
          <a:p>
            <a:pPr lvl="1" eaLnBrk="1" hangingPunct="1"/>
            <a:r>
              <a:rPr lang="en-US" smtClean="0">
                <a:ea typeface="ＭＳ Ｐゴシック" panose="020B0600070205080204" pitchFamily="34" charset="-128"/>
              </a:rPr>
              <a:t>Wireless Transport Layer Security (WTLS)</a:t>
            </a:r>
          </a:p>
          <a:p>
            <a:pPr lvl="1" eaLnBrk="1" hangingPunct="1"/>
            <a:endParaRPr lang="en-US" smtClean="0">
              <a:ea typeface="ＭＳ Ｐゴシック" panose="020B0600070205080204" pitchFamily="34" charset="-128"/>
            </a:endParaRPr>
          </a:p>
          <a:p>
            <a:pPr lvl="1" eaLnBrk="1" hangingPunct="1"/>
            <a:endParaRPr lang="en-US" smtClean="0">
              <a:ea typeface="ＭＳ Ｐゴシック" panose="020B0600070205080204" pitchFamily="34" charset="-128"/>
            </a:endParaRPr>
          </a:p>
          <a:p>
            <a:pPr lvl="1" eaLnBrk="1" hangingPunct="1"/>
            <a:endParaRPr lang="en-AU" altLang="zh-CN" smtClean="0">
              <a:ea typeface="ＭＳ Ｐゴシック" panose="020B0600070205080204" pitchFamily="34" charset="-128"/>
            </a:endParaRPr>
          </a:p>
        </p:txBody>
      </p:sp>
    </p:spTree>
    <p:extLst>
      <p:ext uri="{BB962C8B-B14F-4D97-AF65-F5344CB8AC3E}">
        <p14:creationId xmlns:p14="http://schemas.microsoft.com/office/powerpoint/2010/main" val="416745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lstStyle/>
          <a:p>
            <a:pPr>
              <a:defRPr/>
            </a:pPr>
            <a:r>
              <a:rPr lang="en-US" dirty="0"/>
              <a:t>IEEE 802 Terminology</a:t>
            </a:r>
          </a:p>
        </p:txBody>
      </p:sp>
      <p:graphicFrame>
        <p:nvGraphicFramePr>
          <p:cNvPr id="21506" name="Object 2"/>
          <p:cNvGraphicFramePr>
            <a:graphicFrameLocks noChangeAspect="1"/>
          </p:cNvGraphicFramePr>
          <p:nvPr>
            <p:extLst>
              <p:ext uri="{D42A27DB-BD31-4B8C-83A1-F6EECF244321}">
                <p14:modId xmlns:p14="http://schemas.microsoft.com/office/powerpoint/2010/main" val="2433259263"/>
              </p:ext>
            </p:extLst>
          </p:nvPr>
        </p:nvGraphicFramePr>
        <p:xfrm>
          <a:off x="251520" y="1678970"/>
          <a:ext cx="8686800" cy="5165725"/>
        </p:xfrm>
        <a:graphic>
          <a:graphicData uri="http://schemas.openxmlformats.org/presentationml/2006/ole">
            <mc:AlternateContent xmlns:mc="http://schemas.openxmlformats.org/markup-compatibility/2006">
              <mc:Choice xmlns:v="urn:schemas-microsoft-com:vml" Requires="v">
                <p:oleObj spid="_x0000_s69638" name="Document" r:id="rId4" imgW="6099048" imgH="3627120" progId="Word.Document.8">
                  <p:embed/>
                </p:oleObj>
              </mc:Choice>
              <mc:Fallback>
                <p:oleObj name="Document" r:id="rId4" imgW="6099048" imgH="362712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678970"/>
                        <a:ext cx="8686800" cy="5165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31442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8229600" cy="1398588"/>
          </a:xfrm>
        </p:spPr>
        <p:txBody>
          <a:bodyPr>
            <a:normAutofit fontScale="90000"/>
          </a:bodyPr>
          <a:lstStyle/>
          <a:p>
            <a:r>
              <a:rPr lang="en-US" dirty="0" smtClean="0">
                <a:ea typeface="ＭＳ Ｐゴシック" panose="020B0600070205080204" pitchFamily="34" charset="-128"/>
              </a:rPr>
              <a:t>Network Components &amp; Architecture</a:t>
            </a:r>
          </a:p>
        </p:txBody>
      </p:sp>
      <p:pic>
        <p:nvPicPr>
          <p:cNvPr id="27651"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524000"/>
            <a:ext cx="6754813" cy="5178425"/>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569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Wi-Fi Alliance</a:t>
            </a:r>
          </a:p>
        </p:txBody>
      </p:sp>
      <p:sp>
        <p:nvSpPr>
          <p:cNvPr id="3" name="Content Placeholder 2"/>
          <p:cNvSpPr>
            <a:spLocks noGrp="1"/>
          </p:cNvSpPr>
          <p:nvPr>
            <p:ph idx="1"/>
          </p:nvPr>
        </p:nvSpPr>
        <p:spPr>
          <a:xfrm>
            <a:off x="739775" y="1844824"/>
            <a:ext cx="7864673" cy="4800600"/>
          </a:xfrm>
        </p:spPr>
        <p:txBody>
          <a:bodyPr/>
          <a:lstStyle/>
          <a:p>
            <a:r>
              <a:rPr lang="en-US" dirty="0" smtClean="0">
                <a:ea typeface="ＭＳ Ｐゴシック" panose="020B0600070205080204" pitchFamily="34" charset="-128"/>
              </a:rPr>
              <a:t>802.11b first broadly accepted standard</a:t>
            </a:r>
          </a:p>
          <a:p>
            <a:r>
              <a:rPr lang="en-US" dirty="0" smtClean="0">
                <a:ea typeface="ＭＳ Ｐゴシック" panose="020B0600070205080204" pitchFamily="34" charset="-128"/>
              </a:rPr>
              <a:t>Wireless Ethernet Compatibility Alliance (WECA) industry consortium formed 1999</a:t>
            </a:r>
          </a:p>
          <a:p>
            <a:pPr lvl="1"/>
            <a:r>
              <a:rPr lang="en-US" dirty="0" smtClean="0">
                <a:ea typeface="ＭＳ Ｐゴシック" panose="020B0600070205080204" pitchFamily="34" charset="-128"/>
              </a:rPr>
              <a:t>to assist interoperability of products</a:t>
            </a:r>
          </a:p>
          <a:p>
            <a:pPr lvl="1"/>
            <a:r>
              <a:rPr lang="en-US" dirty="0" smtClean="0">
                <a:ea typeface="ＭＳ Ｐゴシック" panose="020B0600070205080204" pitchFamily="34" charset="-128"/>
              </a:rPr>
              <a:t>renamed Wi-Fi (Wireless Fidelity) Alliance</a:t>
            </a:r>
          </a:p>
          <a:p>
            <a:pPr lvl="1"/>
            <a:r>
              <a:rPr lang="en-US" dirty="0" smtClean="0">
                <a:ea typeface="ＭＳ Ｐゴシック" panose="020B0600070205080204" pitchFamily="34" charset="-128"/>
              </a:rPr>
              <a:t>created a test suite to certify interoperability</a:t>
            </a:r>
          </a:p>
          <a:p>
            <a:pPr lvl="1"/>
            <a:r>
              <a:rPr lang="en-US" dirty="0" smtClean="0">
                <a:ea typeface="ＭＳ Ｐゴシック" panose="020B0600070205080204" pitchFamily="34" charset="-128"/>
              </a:rPr>
              <a:t>initially for 802.11b, later extended to 802.11g/</a:t>
            </a:r>
            <a:r>
              <a:rPr lang="en-US" altLang="zh-CN" dirty="0" smtClean="0">
                <a:ea typeface="ＭＳ Ｐゴシック" panose="020B0600070205080204" pitchFamily="34" charset="-128"/>
              </a:rPr>
              <a:t>n/a</a:t>
            </a:r>
            <a:endParaRPr lang="en-US" dirty="0" smtClean="0">
              <a:ea typeface="ＭＳ Ｐゴシック" panose="020B0600070205080204" pitchFamily="34" charset="-128"/>
            </a:endParaRPr>
          </a:p>
          <a:p>
            <a:pPr lvl="1"/>
            <a:r>
              <a:rPr lang="en-US" dirty="0" smtClean="0">
                <a:ea typeface="ＭＳ Ｐゴシック" panose="020B0600070205080204" pitchFamily="34" charset="-128"/>
              </a:rPr>
              <a:t>concerned with a range of WLANs markets, including enterprise, home, and hot spots</a:t>
            </a:r>
          </a:p>
        </p:txBody>
      </p:sp>
    </p:spTree>
    <p:extLst>
      <p:ext uri="{BB962C8B-B14F-4D97-AF65-F5344CB8AC3E}">
        <p14:creationId xmlns:p14="http://schemas.microsoft.com/office/powerpoint/2010/main" val="692225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476672"/>
            <a:ext cx="8686800" cy="1139825"/>
          </a:xfrm>
        </p:spPr>
        <p:txBody>
          <a:bodyPr/>
          <a:lstStyle/>
          <a:p>
            <a:r>
              <a:rPr kumimoji="1" lang="en-GB" dirty="0" smtClean="0">
                <a:ea typeface="ＭＳ Ｐゴシック" panose="020B0600070205080204" pitchFamily="34" charset="-128"/>
              </a:rPr>
              <a:t>IEEE 802 Protocol Architecture</a:t>
            </a:r>
            <a:endParaRPr lang="en-US" dirty="0" smtClean="0">
              <a:ea typeface="ＭＳ Ｐゴシック" panose="020B0600070205080204" pitchFamily="34" charset="-128"/>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447800"/>
            <a:ext cx="6375400" cy="49022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91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IEEE 802.11 Services</a:t>
            </a:r>
          </a:p>
        </p:txBody>
      </p:sp>
      <p:pic>
        <p:nvPicPr>
          <p:cNvPr id="2969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76400"/>
            <a:ext cx="7048500" cy="401955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321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ea typeface="ＭＳ Ｐゴシック" panose="020B0600070205080204" pitchFamily="34" charset="-128"/>
              </a:rPr>
              <a:t>802.11 Wireless LAN Security</a:t>
            </a:r>
          </a:p>
        </p:txBody>
      </p:sp>
      <p:sp>
        <p:nvSpPr>
          <p:cNvPr id="3" name="Content Placeholder 2"/>
          <p:cNvSpPr>
            <a:spLocks noGrp="1"/>
          </p:cNvSpPr>
          <p:nvPr>
            <p:ph idx="1"/>
          </p:nvPr>
        </p:nvSpPr>
        <p:spPr>
          <a:xfrm>
            <a:off x="663575" y="1700808"/>
            <a:ext cx="7868865" cy="5029200"/>
          </a:xfrm>
        </p:spPr>
        <p:txBody>
          <a:bodyPr/>
          <a:lstStyle/>
          <a:p>
            <a:r>
              <a:rPr lang="en-US" dirty="0" smtClean="0">
                <a:ea typeface="ＭＳ Ｐゴシック" panose="020B0600070205080204" pitchFamily="34" charset="-128"/>
              </a:rPr>
              <a:t>wireless traffic can be monitored by any radio in range, not physically connected</a:t>
            </a:r>
          </a:p>
          <a:p>
            <a:r>
              <a:rPr lang="en-US" dirty="0" smtClean="0">
                <a:ea typeface="ＭＳ Ｐゴシック" panose="020B0600070205080204" pitchFamily="34" charset="-128"/>
              </a:rPr>
              <a:t>original 802.11 spec had security features</a:t>
            </a:r>
          </a:p>
          <a:p>
            <a:pPr lvl="1"/>
            <a:r>
              <a:rPr lang="en-US" b="1" dirty="0" smtClean="0">
                <a:ea typeface="ＭＳ Ｐゴシック" panose="020B0600070205080204" pitchFamily="34" charset="-128"/>
              </a:rPr>
              <a:t>Wired Equivalent Privacy (WEP) </a:t>
            </a:r>
            <a:r>
              <a:rPr lang="en-US" dirty="0" smtClean="0">
                <a:ea typeface="ＭＳ Ｐゴシック" panose="020B0600070205080204" pitchFamily="34" charset="-128"/>
              </a:rPr>
              <a:t>algorithm</a:t>
            </a:r>
          </a:p>
          <a:p>
            <a:pPr lvl="1"/>
            <a:r>
              <a:rPr lang="en-US" dirty="0" smtClean="0">
                <a:ea typeface="ＭＳ Ｐゴシック" panose="020B0600070205080204" pitchFamily="34" charset="-128"/>
              </a:rPr>
              <a:t>but found this contained major weaknesses</a:t>
            </a:r>
          </a:p>
          <a:p>
            <a:r>
              <a:rPr lang="en-US" dirty="0" smtClean="0">
                <a:ea typeface="ＭＳ Ｐゴシック" panose="020B0600070205080204" pitchFamily="34" charset="-128"/>
              </a:rPr>
              <a:t>802.11i task group developed capabilities to address WLAN security issues</a:t>
            </a:r>
          </a:p>
          <a:p>
            <a:pPr lvl="1"/>
            <a:r>
              <a:rPr lang="en-US" dirty="0" smtClean="0">
                <a:ea typeface="ＭＳ Ｐゴシック" panose="020B0600070205080204" pitchFamily="34" charset="-128"/>
              </a:rPr>
              <a:t>Wi-Fi Alliance </a:t>
            </a:r>
            <a:r>
              <a:rPr lang="en-US" b="1" dirty="0" smtClean="0">
                <a:ea typeface="ＭＳ Ｐゴシック" panose="020B0600070205080204" pitchFamily="34" charset="-128"/>
              </a:rPr>
              <a:t>Wi-Fi Protected Access (WPA)</a:t>
            </a:r>
          </a:p>
          <a:p>
            <a:pPr lvl="1"/>
            <a:r>
              <a:rPr lang="en-US" dirty="0" smtClean="0">
                <a:ea typeface="ＭＳ Ｐゴシック" panose="020B0600070205080204" pitchFamily="34" charset="-128"/>
              </a:rPr>
              <a:t>final 802.11i </a:t>
            </a:r>
            <a:r>
              <a:rPr lang="en-US" b="1" dirty="0" smtClean="0">
                <a:ea typeface="ＭＳ Ｐゴシック" panose="020B0600070205080204" pitchFamily="34" charset="-128"/>
              </a:rPr>
              <a:t>Robust Security Network (RSN)</a:t>
            </a:r>
            <a:endParaRPr lang="en-US" dirty="0" smtClean="0">
              <a:ea typeface="ＭＳ Ｐゴシック" panose="020B0600070205080204" pitchFamily="34" charset="-128"/>
            </a:endParaRPr>
          </a:p>
          <a:p>
            <a:pPr lvl="1"/>
            <a:endParaRPr lang="en-US" dirty="0" smtClean="0">
              <a:ea typeface="ＭＳ Ｐゴシック" panose="020B0600070205080204" pitchFamily="34" charset="-128"/>
            </a:endParaRPr>
          </a:p>
        </p:txBody>
      </p:sp>
    </p:spTree>
    <p:extLst>
      <p:ext uri="{BB962C8B-B14F-4D97-AF65-F5344CB8AC3E}">
        <p14:creationId xmlns:p14="http://schemas.microsoft.com/office/powerpoint/2010/main" val="3435400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移动信息工程学院 ppt模板20130319">
  <a:themeElements>
    <a:clrScheme name="自定义 13">
      <a:dk1>
        <a:srgbClr val="2C2900"/>
      </a:dk1>
      <a:lt1>
        <a:srgbClr val="FFFFFF"/>
      </a:lt1>
      <a:dk2>
        <a:srgbClr val="2C2900"/>
      </a:dk2>
      <a:lt2>
        <a:srgbClr val="1C583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移动信息工程学院 ppt模板20130319</Template>
  <TotalTime>18879</TotalTime>
  <Words>7750</Words>
  <Application>Microsoft Office PowerPoint</Application>
  <PresentationFormat>全屏显示(4:3)</PresentationFormat>
  <Paragraphs>268</Paragraphs>
  <Slides>37</Slides>
  <Notes>36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37</vt:i4>
      </vt:variant>
    </vt:vector>
  </HeadingPairs>
  <TitlesOfParts>
    <vt:vector size="53" baseType="lpstr">
      <vt:lpstr>Franklin Gothic Book</vt:lpstr>
      <vt:lpstr>ＭＳ Ｐゴシック</vt:lpstr>
      <vt:lpstr>黑体</vt:lpstr>
      <vt:lpstr>宋体</vt:lpstr>
      <vt:lpstr>微软雅黑</vt:lpstr>
      <vt:lpstr>Arial</vt:lpstr>
      <vt:lpstr>Calibri</vt:lpstr>
      <vt:lpstr>Franklin Gothic Medium</vt:lpstr>
      <vt:lpstr>Georgia</vt:lpstr>
      <vt:lpstr>Times</vt:lpstr>
      <vt:lpstr>Times New Roman</vt:lpstr>
      <vt:lpstr>Verdana</vt:lpstr>
      <vt:lpstr>Wingdings</vt:lpstr>
      <vt:lpstr>Wingdings 2</vt:lpstr>
      <vt:lpstr>移动信息工程学院 ppt模板20130319</vt:lpstr>
      <vt:lpstr>Document</vt:lpstr>
      <vt:lpstr>MIE-311 Mobile Network Security</vt:lpstr>
      <vt:lpstr>Wireless Network Security </vt:lpstr>
      <vt:lpstr>IEEE 802.11</vt:lpstr>
      <vt:lpstr>IEEE 802 Terminology</vt:lpstr>
      <vt:lpstr>Network Components &amp; Architecture</vt:lpstr>
      <vt:lpstr>Wi-Fi Alliance</vt:lpstr>
      <vt:lpstr>IEEE 802 Protocol Architecture</vt:lpstr>
      <vt:lpstr>IEEE 802.11 Services</vt:lpstr>
      <vt:lpstr>802.11 Wireless LAN Security</vt:lpstr>
      <vt:lpstr>802.11i RSN Services and Protocols</vt:lpstr>
      <vt:lpstr>802.11i RSN Cryptographic Algorithms</vt:lpstr>
      <vt:lpstr>802.11i Phases of Operation</vt:lpstr>
      <vt:lpstr>802.11i Discovery and Authentication Phases</vt:lpstr>
      <vt:lpstr>IEEE 802.1X Access Control Approach</vt:lpstr>
      <vt:lpstr>802.11i  Key  Manage-ment Phase</vt:lpstr>
      <vt:lpstr>PowerPoint 演示文稿</vt:lpstr>
      <vt:lpstr>802.11i Protected Data Transfer Phase</vt:lpstr>
      <vt:lpstr>IEEE 802.11i Pseudorandom Function</vt:lpstr>
      <vt:lpstr>Wireless Application Protocol (WAP)</vt:lpstr>
      <vt:lpstr>WAP Programming Model</vt:lpstr>
      <vt:lpstr>WAP Infra-structure</vt:lpstr>
      <vt:lpstr>Wireless Markup Language</vt:lpstr>
      <vt:lpstr>WAP Architecture</vt:lpstr>
      <vt:lpstr>WTP Gateway</vt:lpstr>
      <vt:lpstr>WAP Protocols</vt:lpstr>
      <vt:lpstr>Wireless Transport Layer Security (WTLS)</vt:lpstr>
      <vt:lpstr>WTLS Sessions and Connections</vt:lpstr>
      <vt:lpstr>WTLS Protocol Architecture</vt:lpstr>
      <vt:lpstr>WTLS Record Protocol</vt:lpstr>
      <vt:lpstr>WTLS Higher-Layer Protocols</vt:lpstr>
      <vt:lpstr>Handshake Protocol</vt:lpstr>
      <vt:lpstr>Cryptographic Algorithms</vt:lpstr>
      <vt:lpstr>Cryptographic Algorithms cont</vt:lpstr>
      <vt:lpstr>WAP End-to-End Security</vt:lpstr>
      <vt:lpstr>WAP2 End-to-End Security</vt:lpstr>
      <vt:lpstr>WAP2 End-to-End Security</vt:lpstr>
      <vt:lpstr>Summary</vt:lpstr>
    </vt:vector>
  </TitlesOfParts>
  <Company>Lenovo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lx</dc:creator>
  <cp:lastModifiedBy>zhe xuanyuan</cp:lastModifiedBy>
  <cp:revision>369</cp:revision>
  <cp:lastPrinted>2015-03-13T01:40:43Z</cp:lastPrinted>
  <dcterms:created xsi:type="dcterms:W3CDTF">2013-05-10T00:18:42Z</dcterms:created>
  <dcterms:modified xsi:type="dcterms:W3CDTF">2016-05-03T15:42:14Z</dcterms:modified>
</cp:coreProperties>
</file>