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47"/>
  </p:notesMasterIdLst>
  <p:handoutMasterIdLst>
    <p:handoutMasterId r:id="rId48"/>
  </p:handoutMasterIdLst>
  <p:sldIdLst>
    <p:sldId id="694" r:id="rId3"/>
    <p:sldId id="695" r:id="rId4"/>
    <p:sldId id="696" r:id="rId5"/>
    <p:sldId id="697" r:id="rId6"/>
    <p:sldId id="702" r:id="rId7"/>
    <p:sldId id="725" r:id="rId8"/>
    <p:sldId id="703" r:id="rId9"/>
    <p:sldId id="700" r:id="rId10"/>
    <p:sldId id="726" r:id="rId11"/>
    <p:sldId id="710" r:id="rId12"/>
    <p:sldId id="727" r:id="rId13"/>
    <p:sldId id="711" r:id="rId14"/>
    <p:sldId id="712" r:id="rId15"/>
    <p:sldId id="720" r:id="rId16"/>
    <p:sldId id="717" r:id="rId17"/>
    <p:sldId id="718" r:id="rId18"/>
    <p:sldId id="719" r:id="rId19"/>
    <p:sldId id="723" r:id="rId20"/>
    <p:sldId id="724" r:id="rId21"/>
    <p:sldId id="721" r:id="rId22"/>
    <p:sldId id="722" r:id="rId23"/>
    <p:sldId id="713" r:id="rId24"/>
    <p:sldId id="714" r:id="rId25"/>
    <p:sldId id="715" r:id="rId26"/>
    <p:sldId id="728" r:id="rId27"/>
    <p:sldId id="729" r:id="rId28"/>
    <p:sldId id="730" r:id="rId29"/>
    <p:sldId id="732" r:id="rId30"/>
    <p:sldId id="734" r:id="rId31"/>
    <p:sldId id="751" r:id="rId32"/>
    <p:sldId id="742" r:id="rId33"/>
    <p:sldId id="743" r:id="rId34"/>
    <p:sldId id="748" r:id="rId35"/>
    <p:sldId id="749" r:id="rId36"/>
    <p:sldId id="750" r:id="rId37"/>
    <p:sldId id="745" r:id="rId38"/>
    <p:sldId id="736" r:id="rId39"/>
    <p:sldId id="737" r:id="rId40"/>
    <p:sldId id="739" r:id="rId41"/>
    <p:sldId id="746" r:id="rId42"/>
    <p:sldId id="738" r:id="rId43"/>
    <p:sldId id="747" r:id="rId44"/>
    <p:sldId id="716" r:id="rId45"/>
    <p:sldId id="741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94"/>
            <p14:sldId id="695"/>
            <p14:sldId id="696"/>
            <p14:sldId id="697"/>
            <p14:sldId id="702"/>
            <p14:sldId id="725"/>
            <p14:sldId id="703"/>
            <p14:sldId id="700"/>
            <p14:sldId id="726"/>
            <p14:sldId id="710"/>
            <p14:sldId id="727"/>
            <p14:sldId id="711"/>
            <p14:sldId id="712"/>
            <p14:sldId id="720"/>
            <p14:sldId id="717"/>
            <p14:sldId id="718"/>
            <p14:sldId id="719"/>
            <p14:sldId id="723"/>
            <p14:sldId id="724"/>
            <p14:sldId id="721"/>
            <p14:sldId id="722"/>
            <p14:sldId id="713"/>
            <p14:sldId id="714"/>
            <p14:sldId id="715"/>
          </p14:sldIdLst>
        </p14:section>
        <p14:section name="默认节" id="{8E73F77C-B6B7-45EF-B165-795D3DB90872}">
          <p14:sldIdLst>
            <p14:sldId id="728"/>
            <p14:sldId id="729"/>
            <p14:sldId id="730"/>
            <p14:sldId id="732"/>
            <p14:sldId id="734"/>
            <p14:sldId id="751"/>
            <p14:sldId id="742"/>
            <p14:sldId id="743"/>
            <p14:sldId id="748"/>
            <p14:sldId id="749"/>
            <p14:sldId id="750"/>
            <p14:sldId id="745"/>
            <p14:sldId id="736"/>
            <p14:sldId id="737"/>
            <p14:sldId id="739"/>
            <p14:sldId id="746"/>
            <p14:sldId id="738"/>
            <p14:sldId id="747"/>
            <p14:sldId id="716"/>
            <p14:sldId id="7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3333FF"/>
    <a:srgbClr val="3399FF"/>
    <a:srgbClr val="CCECFF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2" autoAdjust="0"/>
    <p:restoredTop sz="94823" autoAdjust="0"/>
  </p:normalViewPr>
  <p:slideViewPr>
    <p:cSldViewPr>
      <p:cViewPr varScale="1">
        <p:scale>
          <a:sx n="86" d="100"/>
          <a:sy n="86" d="100"/>
        </p:scale>
        <p:origin x="1474" y="67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25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9530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http://durant35.github.io/2015/09/28/iotCourse_01%20MFC-TabControl%E6%8E%A7%E4%BB%B6%E5%AE%9E%E7%8E%B0%E9%80%89%E9%A1%B9%E5%8D%A1%E5%8A%9F%E8%83%BD/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44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pPr>
                <a:defRPr/>
              </a:pPr>
              <a:t>0</a:t>
            </a:fld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672" y="1700808"/>
            <a:ext cx="389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RFID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7544" y="2828835"/>
            <a:ext cx="52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周四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5-8</a:t>
            </a:r>
          </a:p>
          <a:p>
            <a:pPr algn="ctr"/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周五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1-4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5-8</a:t>
            </a:r>
            <a:endParaRPr lang="zh-CN" altLang="en-US" sz="3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4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课程考核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506212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自由组队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。在本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周六晚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23:59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前扫描群上的问卷星二维码填写组队信息（只能填一次，慎重考虑）。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每组期中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期末的综合项目均需提交一份不超过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页的实验报告，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每个人都要在报告中写总结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。平时的实验只要达到要求即可。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每节实验课均需要签到。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48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课程内容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课程考核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开发环境介绍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929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VC++ 6.0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做界面设计方便</a:t>
            </a:r>
            <a:endParaRPr lang="en-US" altLang="zh-CN" sz="2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QT 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主要是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下，入门学习资料少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VS 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臃肿，它是一个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Studio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，不直接，但也可以使用，只是提供的代码可能有部分在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VS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上不兼容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常用快捷键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19088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4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89801" y="116632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0624C4A-30C8-4F86-AA85-0E0B89B5310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5278" y="1328557"/>
            <a:ext cx="8593441" cy="5215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A1423-C37D-4ADC-B95D-38B0C6A5F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417316"/>
            <a:ext cx="2124236" cy="9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VC ++</a:t>
            </a:r>
          </a:p>
        </p:txBody>
      </p:sp>
    </p:spTree>
    <p:extLst>
      <p:ext uri="{BB962C8B-B14F-4D97-AF65-F5344CB8AC3E}">
        <p14:creationId xmlns:p14="http://schemas.microsoft.com/office/powerpoint/2010/main" val="208458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728700"/>
            <a:ext cx="8026642" cy="52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918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754" y="1412776"/>
            <a:ext cx="9000492" cy="5567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+mn-ea"/>
              </a:rPr>
              <a:t>Windows</a:t>
            </a:r>
            <a:r>
              <a:rPr lang="zh-CN" altLang="en-US" sz="3200" dirty="0">
                <a:latin typeface="+mn-ea"/>
              </a:rPr>
              <a:t>应用程序以窗口的形式出现，内部采用消息处理机制。同一类型的应用程序具有类似的风格（相同的菜单栏和工具栏），程序结构也大致相同。利用</a:t>
            </a:r>
            <a:r>
              <a:rPr lang="en-US" altLang="zh-CN" sz="3200" dirty="0">
                <a:latin typeface="+mn-ea"/>
              </a:rPr>
              <a:t>MFC AppWizard</a:t>
            </a:r>
            <a:r>
              <a:rPr lang="zh-CN" altLang="en-US" sz="3200" dirty="0">
                <a:latin typeface="+mn-ea"/>
              </a:rPr>
              <a:t>应用程序创建</a:t>
            </a:r>
            <a:r>
              <a:rPr lang="en-US" altLang="zh-CN" sz="3200" dirty="0">
                <a:latin typeface="+mn-ea"/>
              </a:rPr>
              <a:t>Windows</a:t>
            </a:r>
            <a:r>
              <a:rPr lang="zh-CN" altLang="en-US" sz="3200" dirty="0">
                <a:latin typeface="+mn-ea"/>
              </a:rPr>
              <a:t>应用程序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4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19256" cy="46070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应用程序向导实质上是一个源程序生成器，完成的工作包括产生源代码，添加资源和设置编译选项，在很大程度上</a:t>
            </a:r>
            <a:r>
              <a:rPr lang="zh-CN" altLang="en-US" sz="3200" dirty="0">
                <a:solidFill>
                  <a:srgbClr val="FF0000"/>
                </a:solidFill>
              </a:rPr>
              <a:t>减轻程序员编写代码的工作量</a:t>
            </a:r>
            <a:r>
              <a:rPr lang="zh-CN" altLang="en-US" sz="3200" dirty="0"/>
              <a:t>，可以使程序员集中精力编写</a:t>
            </a:r>
            <a:r>
              <a:rPr lang="zh-CN" altLang="en-US" sz="3200" dirty="0">
                <a:solidFill>
                  <a:srgbClr val="FF0000"/>
                </a:solidFill>
              </a:rPr>
              <a:t>具体应用代码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6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638300"/>
            <a:ext cx="7772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MFC</a:t>
            </a:r>
            <a:r>
              <a:rPr lang="zh-CN" altLang="en-US" sz="3200" dirty="0"/>
              <a:t>（</a:t>
            </a:r>
            <a:r>
              <a:rPr lang="en-US" altLang="zh-CN" sz="3200" dirty="0"/>
              <a:t>Microsoft Foundation Class</a:t>
            </a:r>
            <a:r>
              <a:rPr lang="zh-CN" altLang="en-US" sz="3200" dirty="0"/>
              <a:t>）是微软基础类库，它将大部分的</a:t>
            </a:r>
            <a:r>
              <a:rPr lang="en-US" altLang="zh-CN" sz="3200" dirty="0"/>
              <a:t>Windows  API </a:t>
            </a:r>
            <a:r>
              <a:rPr lang="zh-CN" altLang="en-US" sz="3200" dirty="0"/>
              <a:t>封装于相关的</a:t>
            </a:r>
            <a:r>
              <a:rPr lang="en-US" altLang="zh-CN" sz="3200" dirty="0"/>
              <a:t>C++</a:t>
            </a:r>
            <a:r>
              <a:rPr lang="zh-CN" altLang="en-US" sz="3200" dirty="0"/>
              <a:t>类中，实现</a:t>
            </a:r>
            <a:r>
              <a:rPr lang="en-US" altLang="zh-CN" sz="3200" dirty="0"/>
              <a:t>Windows</a:t>
            </a:r>
            <a:r>
              <a:rPr lang="zh-CN" altLang="en-US" sz="3200" dirty="0"/>
              <a:t>编程功能。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1C582-790E-47DC-847E-D1F5A8183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16" y="631168"/>
            <a:ext cx="1377154" cy="9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</a:p>
        </p:txBody>
      </p:sp>
    </p:spTree>
    <p:extLst>
      <p:ext uri="{BB962C8B-B14F-4D97-AF65-F5344CB8AC3E}">
        <p14:creationId xmlns:p14="http://schemas.microsoft.com/office/powerpoint/2010/main" val="271103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6050" y="1376772"/>
            <a:ext cx="8686800" cy="46430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MFC</a:t>
            </a:r>
            <a:r>
              <a:rPr lang="zh-CN" altLang="en-US" sz="3200" dirty="0"/>
              <a:t>采用独特的对话框数据交换（</a:t>
            </a:r>
            <a:r>
              <a:rPr lang="en-US" altLang="zh-CN" sz="3200" dirty="0"/>
              <a:t>DDX</a:t>
            </a:r>
            <a:r>
              <a:rPr lang="zh-CN" altLang="en-US" sz="3200" dirty="0"/>
              <a:t>）机制。通过将控件与对话框类的成员变量关联，实现控件与对话框的数据交换。并且，控件与</a:t>
            </a:r>
            <a:r>
              <a:rPr lang="zh-CN" altLang="en-US" sz="3200" dirty="0">
                <a:solidFill>
                  <a:srgbClr val="FF0000"/>
                </a:solidFill>
              </a:rPr>
              <a:t>成员变量</a:t>
            </a:r>
            <a:r>
              <a:rPr lang="zh-CN" altLang="en-US" sz="3200" dirty="0"/>
              <a:t>相关联的代码由</a:t>
            </a:r>
            <a:r>
              <a:rPr lang="en-US" altLang="zh-CN" sz="3200" dirty="0" err="1"/>
              <a:t>ClassWizard</a:t>
            </a:r>
            <a:r>
              <a:rPr lang="zh-CN" altLang="en-US" sz="3200" dirty="0"/>
              <a:t>类向导自动添加。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3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2285" y="1143490"/>
            <a:ext cx="8363272" cy="457102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Control</a:t>
            </a:r>
            <a:r>
              <a:rPr lang="zh-CN" altLang="en-US" sz="3200" dirty="0"/>
              <a:t>：代表是一个</a:t>
            </a:r>
            <a:r>
              <a:rPr lang="en-US" altLang="zh-CN" sz="3200" dirty="0"/>
              <a:t>control</a:t>
            </a:r>
            <a:r>
              <a:rPr lang="zh-CN" altLang="en-US" sz="3200" dirty="0"/>
              <a:t>类别的</a:t>
            </a:r>
            <a:r>
              <a:rPr lang="zh-CN" altLang="en-US" sz="3200" dirty="0">
                <a:solidFill>
                  <a:srgbClr val="FF0000"/>
                </a:solidFill>
              </a:rPr>
              <a:t>成员变量</a:t>
            </a:r>
            <a:r>
              <a:rPr lang="zh-CN" altLang="en-US" sz="3200" dirty="0"/>
              <a:t>，代表控件对象本身，通过该变量可以调用</a:t>
            </a:r>
            <a:r>
              <a:rPr lang="en-US" altLang="zh-CN" sz="3200" dirty="0"/>
              <a:t>MFC</a:t>
            </a:r>
            <a:r>
              <a:rPr lang="zh-CN" altLang="en-US" sz="3200" dirty="0"/>
              <a:t>控件类的成员函数，实现对控件的操作。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Value</a:t>
            </a:r>
            <a:r>
              <a:rPr lang="zh-CN" altLang="en-US" sz="3200" dirty="0"/>
              <a:t>：是一个</a:t>
            </a:r>
            <a:r>
              <a:rPr lang="en-US" altLang="zh-CN" sz="3200" dirty="0"/>
              <a:t>Value</a:t>
            </a:r>
            <a:r>
              <a:rPr lang="zh-CN" altLang="en-US" sz="3200" dirty="0"/>
              <a:t>值的</a:t>
            </a:r>
            <a:r>
              <a:rPr lang="zh-CN" altLang="en-US" sz="3200" dirty="0">
                <a:solidFill>
                  <a:srgbClr val="FF0000"/>
                </a:solidFill>
              </a:rPr>
              <a:t>成员变量</a:t>
            </a:r>
            <a:r>
              <a:rPr lang="zh-CN" altLang="en-US" sz="3200" dirty="0"/>
              <a:t>，用于接收用户在编辑框中的输入数据。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57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518864" y="1526927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OverView</a:t>
            </a:r>
            <a:endParaRPr lang="zh-CN" altLang="en-US" sz="6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407637"/>
      </p:ext>
    </p:extLst>
  </p:cSld>
  <p:clrMapOvr>
    <a:masterClrMapping/>
  </p:clrMapOvr>
  <p:transition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C0B565-727F-4B8B-9832-B5BCED71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638175"/>
            <a:ext cx="7229475" cy="55816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0359ED-926A-4C3E-9A62-C451B3B77974}"/>
              </a:ext>
            </a:extLst>
          </p:cNvPr>
          <p:cNvSpPr/>
          <p:nvPr/>
        </p:nvSpPr>
        <p:spPr>
          <a:xfrm>
            <a:off x="5508104" y="5744130"/>
            <a:ext cx="1332148" cy="45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8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单文档：程序运行后出现标准的</a:t>
            </a:r>
            <a:r>
              <a:rPr lang="en-US" altLang="zh-CN" sz="3200" dirty="0">
                <a:latin typeface="+mn-ea"/>
              </a:rPr>
              <a:t>Windows</a:t>
            </a:r>
            <a:r>
              <a:rPr lang="zh-CN" altLang="en-US" sz="3200" dirty="0">
                <a:latin typeface="+mn-ea"/>
              </a:rPr>
              <a:t>界面，由框架（菜单栏，工具栏和状态栏）和客户区组成，一次只能打开一个文档，如</a:t>
            </a:r>
            <a:r>
              <a:rPr lang="en-US" altLang="zh-CN" sz="3200" dirty="0">
                <a:latin typeface="+mn-ea"/>
              </a:rPr>
              <a:t>Windows</a:t>
            </a:r>
            <a:r>
              <a:rPr lang="zh-CN" altLang="en-US" sz="3200" dirty="0">
                <a:latin typeface="+mn-ea"/>
              </a:rPr>
              <a:t>的记事本。</a:t>
            </a:r>
            <a:endParaRPr lang="en-US" altLang="zh-CN" sz="32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多文档：程序运行时可以打开多个文档。</a:t>
            </a:r>
            <a:endParaRPr lang="en-US" altLang="zh-CN" sz="32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对话框：程序以对话框的形式打开。</a:t>
            </a:r>
            <a:endParaRPr lang="en-US" altLang="zh-CN" sz="3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31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59164"/>
            <a:ext cx="8217222" cy="570833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6288" lvl="1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Build</a:t>
            </a:r>
          </a:p>
          <a:p>
            <a:pPr marL="776288" lvl="1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Compile</a:t>
            </a:r>
          </a:p>
          <a:p>
            <a:pPr marL="776288" lvl="1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Layout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菜单调试界面布局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93725" lvl="2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Ctrl+T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快捷键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93725" lvl="2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  Esc</a:t>
            </a:r>
            <a:r>
              <a:rPr lang="en-US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关闭界面</a:t>
            </a:r>
          </a:p>
        </p:txBody>
      </p:sp>
    </p:spTree>
    <p:extLst>
      <p:ext uri="{BB962C8B-B14F-4D97-AF65-F5344CB8AC3E}">
        <p14:creationId xmlns:p14="http://schemas.microsoft.com/office/powerpoint/2010/main" val="6274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59164"/>
            <a:ext cx="8217222" cy="570833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快捷键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Ctrl+F7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Compile</a:t>
            </a: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Ctrl+F5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Build+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调试：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F5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Debug)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F9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添加或移除断点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Shift+F5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Debug)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4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Ctrl+L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删除整行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4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Window+...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切换打开文件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92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59164"/>
            <a:ext cx="8217222" cy="570833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6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Edit 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Find/Replace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6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控件右键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Align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进行控件对齐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6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设置自定义快捷键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Alt+/ </a:t>
            </a:r>
            <a:r>
              <a:rPr lang="zh-CN" altLang="en-US" sz="2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自动补全</a:t>
            </a:r>
            <a:endParaRPr lang="en-US" altLang="zh-CN" sz="2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Tools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CustomizeKeyBoardListMembers/CompleteWord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81028"/>
            <a:ext cx="4545989" cy="28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9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Tab Control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实现选项卡功能</a:t>
            </a:r>
          </a:p>
        </p:txBody>
      </p:sp>
    </p:spTree>
    <p:extLst>
      <p:ext uri="{BB962C8B-B14F-4D97-AF65-F5344CB8AC3E}">
        <p14:creationId xmlns:p14="http://schemas.microsoft.com/office/powerpoint/2010/main" val="1161746575"/>
      </p:ext>
    </p:extLst>
  </p:cSld>
  <p:clrMapOvr>
    <a:masterClrMapping/>
  </p:clrMapOvr>
  <p:transition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选项卡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选项卡实现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26572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选项卡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选项卡实现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8477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F3835-4823-49FD-AF7A-4125EC2C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64" y="1410684"/>
            <a:ext cx="5597857" cy="40366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BC9E73F-9AE6-40DD-958A-9B194941FEDF}"/>
              </a:ext>
            </a:extLst>
          </p:cNvPr>
          <p:cNvSpPr/>
          <p:nvPr/>
        </p:nvSpPr>
        <p:spPr>
          <a:xfrm>
            <a:off x="1719065" y="1736812"/>
            <a:ext cx="5597857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58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选项卡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选项卡实现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8249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课程内容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课程考核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开发环境介绍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4060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9178" y="1143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基本控件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8457"/>
              </p:ext>
            </p:extLst>
          </p:nvPr>
        </p:nvGraphicFramePr>
        <p:xfrm>
          <a:off x="2375756" y="1709682"/>
          <a:ext cx="4608513" cy="4284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控件名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rowSpan="1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控件名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选择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图像控件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静态文本框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编辑框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组合文本框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按钮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复选框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单选按钮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组合框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列表框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水平滚动条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垂直滚动条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上下控件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进度条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滑动条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热键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列表控件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树视图控件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标签控件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动画控件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富文本编辑框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日期和时间提取控件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月历控件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IP</a:t>
                      </a:r>
                      <a:r>
                        <a:rPr lang="zh-CN" altLang="en-US" sz="1400" kern="0">
                          <a:effectLst/>
                        </a:rPr>
                        <a:t>地址控件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自定义控件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扩展的组合框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027" name="Picture 3" descr="C:\Users\ADMINI~1\AppData\Local\Temp\ksohtml\wps41C4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1713873"/>
            <a:ext cx="891450" cy="42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52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350AC-6BEF-4CBD-B700-D7CA7A5D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4A59D3-DC38-48C0-BCA4-28B5D215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0" y="1538492"/>
            <a:ext cx="8352420" cy="49004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3942D2-6A70-4127-B77A-8929A48C8829}"/>
              </a:ext>
            </a:extLst>
          </p:cNvPr>
          <p:cNvSpPr/>
          <p:nvPr/>
        </p:nvSpPr>
        <p:spPr>
          <a:xfrm>
            <a:off x="8172400" y="4185084"/>
            <a:ext cx="2520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C63E2D0-B158-4447-93F9-9058BEEB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472AA2-EFD1-44A5-80C2-73F2D235C612}"/>
              </a:ext>
            </a:extLst>
          </p:cNvPr>
          <p:cNvSpPr txBox="1"/>
          <p:nvPr/>
        </p:nvSpPr>
        <p:spPr>
          <a:xfrm>
            <a:off x="395790" y="1030089"/>
            <a:ext cx="835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</a:rPr>
              <a:t>1. </a:t>
            </a:r>
            <a:r>
              <a:rPr lang="zh-CN" altLang="en-US" b="0" dirty="0">
                <a:solidFill>
                  <a:schemeClr val="tx1"/>
                </a:solidFill>
              </a:rPr>
              <a:t>拖入</a:t>
            </a:r>
            <a:r>
              <a:rPr lang="en-US" altLang="zh-CN" b="0" dirty="0">
                <a:solidFill>
                  <a:schemeClr val="tx1"/>
                </a:solidFill>
              </a:rPr>
              <a:t>Tab</a:t>
            </a:r>
            <a:r>
              <a:rPr lang="zh-CN" altLang="en-US" b="0" dirty="0">
                <a:solidFill>
                  <a:schemeClr val="tx1"/>
                </a:solidFill>
              </a:rPr>
              <a:t>控件并通过</a:t>
            </a:r>
            <a:r>
              <a:rPr lang="zh-CN" altLang="en-US" b="0" dirty="0">
                <a:solidFill>
                  <a:srgbClr val="FF0000"/>
                </a:solidFill>
              </a:rPr>
              <a:t>建立类（系统提供的类）向导</a:t>
            </a:r>
            <a:r>
              <a:rPr lang="zh-CN" altLang="en-US" b="0" dirty="0">
                <a:solidFill>
                  <a:schemeClr val="tx1"/>
                </a:solidFill>
              </a:rPr>
              <a:t>绑定成员变量</a:t>
            </a:r>
          </a:p>
        </p:txBody>
      </p:sp>
    </p:spTree>
    <p:extLst>
      <p:ext uri="{BB962C8B-B14F-4D97-AF65-F5344CB8AC3E}">
        <p14:creationId xmlns:p14="http://schemas.microsoft.com/office/powerpoint/2010/main" val="99874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BED9D-5A06-4C92-AE6C-EAD92E4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1E6C3-4D3A-4578-BD5D-7A5A1041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2" y="748331"/>
            <a:ext cx="8125916" cy="536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A95428-C4F3-444B-AEB0-605352374AC8}"/>
              </a:ext>
            </a:extLst>
          </p:cNvPr>
          <p:cNvSpPr/>
          <p:nvPr/>
        </p:nvSpPr>
        <p:spPr>
          <a:xfrm>
            <a:off x="7128284" y="1844824"/>
            <a:ext cx="133214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52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376772"/>
            <a:ext cx="7772400" cy="45720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MFC</a:t>
            </a:r>
            <a:r>
              <a:rPr lang="zh-CN" altLang="en-US" dirty="0"/>
              <a:t>中，对资源的操作通常都是通过一个与</a:t>
            </a:r>
            <a:r>
              <a:rPr lang="zh-CN" altLang="en-US" dirty="0">
                <a:solidFill>
                  <a:srgbClr val="FF0000"/>
                </a:solidFill>
              </a:rPr>
              <a:t>资源相关的类</a:t>
            </a:r>
            <a:r>
              <a:rPr lang="zh-CN" altLang="en-US" dirty="0"/>
              <a:t>完成的。对话框资源的相应基类是</a:t>
            </a:r>
            <a:r>
              <a:rPr lang="en-US" altLang="zh-CN" dirty="0" err="1"/>
              <a:t>CDialog</a:t>
            </a:r>
            <a:r>
              <a:rPr lang="zh-CN" altLang="en-US" dirty="0"/>
              <a:t>。</a:t>
            </a:r>
            <a:r>
              <a:rPr lang="en-US" altLang="zh-CN" dirty="0" err="1"/>
              <a:t>CDialog</a:t>
            </a:r>
            <a:r>
              <a:rPr lang="zh-CN" altLang="en-US" dirty="0"/>
              <a:t>派生于</a:t>
            </a:r>
            <a:r>
              <a:rPr lang="en-US" altLang="zh-CN" dirty="0" err="1"/>
              <a:t>CWnd</a:t>
            </a:r>
            <a:r>
              <a:rPr lang="zh-CN" altLang="en-US" dirty="0"/>
              <a:t>类，所以它是一个与窗口相关的类，主要用来在屏幕上显示一个对话框。</a:t>
            </a:r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新建一个对话框（</a:t>
            </a:r>
            <a:r>
              <a:rPr lang="en-US" altLang="zh-CN" dirty="0">
                <a:solidFill>
                  <a:srgbClr val="FF0000"/>
                </a:solidFill>
              </a:rPr>
              <a:t>Dialog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时，需要</a:t>
            </a:r>
            <a:r>
              <a:rPr lang="zh-CN" altLang="en-US" dirty="0">
                <a:solidFill>
                  <a:srgbClr val="FF0000"/>
                </a:solidFill>
              </a:rPr>
              <a:t>自己创建一个类</a:t>
            </a:r>
            <a:r>
              <a:rPr lang="zh-CN" altLang="en-US" dirty="0"/>
              <a:t>与这个新建的对话框资源相关联，在右键</a:t>
            </a:r>
            <a:r>
              <a:rPr lang="zh-CN" altLang="en-US" dirty="0">
                <a:solidFill>
                  <a:srgbClr val="FF0000"/>
                </a:solidFill>
              </a:rPr>
              <a:t>建立类向导</a:t>
            </a:r>
            <a:r>
              <a:rPr lang="zh-CN" altLang="en-US" dirty="0"/>
              <a:t>，可以为一个新的对话框建立一个类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412342-92E2-4B04-AB49-482855C66910}"/>
              </a:ext>
            </a:extLst>
          </p:cNvPr>
          <p:cNvSpPr txBox="1"/>
          <p:nvPr/>
        </p:nvSpPr>
        <p:spPr>
          <a:xfrm>
            <a:off x="690681" y="709173"/>
            <a:ext cx="5887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</a:rPr>
              <a:t>2. </a:t>
            </a:r>
            <a:r>
              <a:rPr lang="zh-CN" altLang="en-US" b="0" dirty="0">
                <a:solidFill>
                  <a:schemeClr val="tx1"/>
                </a:solidFill>
              </a:rPr>
              <a:t>创建子对话框</a:t>
            </a:r>
          </a:p>
        </p:txBody>
      </p:sp>
    </p:spTree>
    <p:extLst>
      <p:ext uri="{BB962C8B-B14F-4D97-AF65-F5344CB8AC3E}">
        <p14:creationId xmlns:p14="http://schemas.microsoft.com/office/powerpoint/2010/main" val="320030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32656"/>
            <a:ext cx="5505854" cy="35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3F71A257-D172-496D-8298-4B7B1B1952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743908" y="2212850"/>
            <a:ext cx="5148572" cy="43266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3D164E-E17A-46FB-B2B3-855B78BBA726}"/>
              </a:ext>
            </a:extLst>
          </p:cNvPr>
          <p:cNvSpPr/>
          <p:nvPr/>
        </p:nvSpPr>
        <p:spPr>
          <a:xfrm>
            <a:off x="3959932" y="2780928"/>
            <a:ext cx="356439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8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建立类后，查看代码</a:t>
            </a:r>
            <a:endParaRPr lang="en-US" altLang="zh-CN" dirty="0"/>
          </a:p>
          <a:p>
            <a:pPr marL="0" lvl="1" indent="0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CN" dirty="0"/>
              <a:t>	</a:t>
            </a:r>
            <a:r>
              <a:rPr lang="zh-CN" altLang="en-US" dirty="0"/>
              <a:t>两个函数，一个是构造函数，一个是交换函数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73050" lvl="2" indent="-273050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800" dirty="0"/>
              <a:t>建立对话框和相应类函数，</a:t>
            </a:r>
            <a:r>
              <a:rPr lang="en-US" altLang="zh-CN" sz="2800" dirty="0"/>
              <a:t>build</a:t>
            </a:r>
            <a:r>
              <a:rPr lang="zh-CN" altLang="en-US" sz="2800" dirty="0"/>
              <a:t>之后，就开始添加控件，控件变量和函数等。</a:t>
            </a:r>
            <a:endParaRPr lang="en-US" altLang="zh-CN" sz="2800" dirty="0"/>
          </a:p>
          <a:p>
            <a:endParaRPr lang="zh-CN" altLang="en-US" dirty="0"/>
          </a:p>
          <a:p>
            <a:pPr marL="319088" lvl="1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2798F-9B5C-488D-8AD0-6A6D1AEF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34" y="2420888"/>
            <a:ext cx="3503932" cy="15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4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FE2E-2F07-42B6-B01E-7CF46CE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5260B-745E-4224-9715-A7FA1F59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2" y="609600"/>
            <a:ext cx="2590800" cy="5600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7B52EE-950B-40E5-95F4-7F78A90B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628650"/>
            <a:ext cx="2571750" cy="560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1DD25E-CB5D-40D9-AA1B-3D76E0CA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614362"/>
            <a:ext cx="2590800" cy="5591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5FE0873-488D-48FF-9D85-35D9591D71B4}"/>
              </a:ext>
            </a:extLst>
          </p:cNvPr>
          <p:cNvSpPr/>
          <p:nvPr/>
        </p:nvSpPr>
        <p:spPr>
          <a:xfrm>
            <a:off x="3959932" y="1340768"/>
            <a:ext cx="1800200" cy="396044"/>
          </a:xfrm>
          <a:prstGeom prst="rect">
            <a:avLst/>
          </a:prstGeom>
          <a:noFill/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21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83568" y="676477"/>
            <a:ext cx="50099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选项卡代码实现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选项卡标签</a:t>
            </a:r>
            <a:endParaRPr lang="en-US" altLang="zh-CN" dirty="0"/>
          </a:p>
          <a:p>
            <a:pPr marL="319088" lvl="1" indent="0">
              <a:lnSpc>
                <a:spcPct val="150000"/>
              </a:lnSpc>
              <a:buNone/>
            </a:pPr>
            <a:r>
              <a:rPr lang="en-US" altLang="zh-CN" b="1" dirty="0"/>
              <a:t>Tab Control</a:t>
            </a:r>
            <a:r>
              <a:rPr lang="zh-CN" altLang="en-US" dirty="0"/>
              <a:t>控件，找到主对话框初始化函数进行代码实现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97243"/>
            <a:ext cx="5637820" cy="8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68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04683C-DD9C-4C04-AAAD-F0E419AB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9" y="3688334"/>
            <a:ext cx="2238375" cy="10763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选项卡内容如何与标签关联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6892"/>
            <a:ext cx="7060661" cy="75608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339752" y="3023955"/>
            <a:ext cx="1332148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005826" y="2834934"/>
            <a:ext cx="1098122" cy="149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14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控制内容窗口位置</a:t>
            </a:r>
            <a:endParaRPr lang="en-US" altLang="zh-CN" dirty="0"/>
          </a:p>
          <a:p>
            <a:pPr marL="319088" lvl="1" indent="0">
              <a:lnSpc>
                <a:spcPct val="150000"/>
              </a:lnSpc>
              <a:buNone/>
            </a:pPr>
            <a:r>
              <a:rPr lang="zh-CN" altLang="en-US" dirty="0"/>
              <a:t>内容对话框位置在</a:t>
            </a:r>
            <a:r>
              <a:rPr lang="en-US" altLang="zh-CN" b="1" dirty="0"/>
              <a:t>Tab Control</a:t>
            </a:r>
            <a:r>
              <a:rPr lang="zh-CN" altLang="en-US" dirty="0"/>
              <a:t>控件内部</a:t>
            </a:r>
          </a:p>
          <a:p>
            <a:pPr marL="319088" lvl="1" indent="0">
              <a:buNone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23928" y="62103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72D8C2-6C06-4426-8F46-E5E64F0A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2759876"/>
            <a:ext cx="62674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9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课程内容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课程考核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开发环境介绍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59441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8F41A-28EA-4D14-B9F6-CCC89685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9088CA-A6EF-46C2-BFFA-7317DD4F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400300"/>
            <a:ext cx="5886450" cy="4038600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B03A8956-010E-4209-910A-C0F219E30D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030089"/>
            <a:ext cx="7772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选项卡如何实现切换</a:t>
            </a:r>
          </a:p>
          <a:p>
            <a:pPr marL="319088" lvl="1" indent="0">
              <a:lnSpc>
                <a:spcPct val="150000"/>
              </a:lnSpc>
              <a:buNone/>
            </a:pPr>
            <a:r>
              <a:rPr lang="en-US" altLang="zh-CN" b="1" dirty="0"/>
              <a:t>TCN_SELCHANGE</a:t>
            </a:r>
            <a:r>
              <a:rPr lang="zh-CN" altLang="en-US" dirty="0"/>
              <a:t>消息响应函数</a:t>
            </a:r>
          </a:p>
        </p:txBody>
      </p:sp>
    </p:spTree>
    <p:extLst>
      <p:ext uri="{BB962C8B-B14F-4D97-AF65-F5344CB8AC3E}">
        <p14:creationId xmlns:p14="http://schemas.microsoft.com/office/powerpoint/2010/main" val="1204720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19088" lvl="1" indent="0">
              <a:lnSpc>
                <a:spcPct val="150000"/>
              </a:lnSpc>
              <a:buNone/>
            </a:pPr>
            <a:r>
              <a:rPr lang="en-US" altLang="zh-CN" b="1" dirty="0"/>
              <a:t>TCN_SELCHANGE</a:t>
            </a:r>
            <a:r>
              <a:rPr lang="zh-CN" altLang="en-US" dirty="0"/>
              <a:t>消息响应函数实现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12876"/>
            <a:ext cx="6820780" cy="31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2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911B0-B311-4D9D-A690-1CC25EE4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E7CB2-DE45-47CD-B30E-40DD6672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2204864"/>
            <a:ext cx="5734050" cy="3886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40A419-9CB8-4FB4-B45C-DEF0D147D7E3}"/>
              </a:ext>
            </a:extLst>
          </p:cNvPr>
          <p:cNvSpPr txBox="1"/>
          <p:nvPr/>
        </p:nvSpPr>
        <p:spPr>
          <a:xfrm>
            <a:off x="588940" y="142689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</a:rPr>
              <a:t>4. </a:t>
            </a:r>
            <a:r>
              <a:rPr lang="zh-CN" altLang="en-US" b="0" dirty="0">
                <a:solidFill>
                  <a:schemeClr val="tx1"/>
                </a:solidFill>
              </a:rPr>
              <a:t>验收要求效果</a:t>
            </a:r>
          </a:p>
        </p:txBody>
      </p:sp>
    </p:spTree>
    <p:extLst>
      <p:ext uri="{BB962C8B-B14F-4D97-AF65-F5344CB8AC3E}">
        <p14:creationId xmlns:p14="http://schemas.microsoft.com/office/powerpoint/2010/main" val="4103854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其他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506212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参考资料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《VC++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深入详解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孙鑫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交流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QQ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群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 193245713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3441E2-D838-444E-95D9-815AF20870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46" y="3286743"/>
            <a:ext cx="2664296" cy="31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74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43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863588" y="1202378"/>
            <a:ext cx="7433337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Devices 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Drivers USB 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Apps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RFID</a:t>
            </a:r>
            <a:r>
              <a:rPr lang="zh-CN" altLang="en-US" dirty="0"/>
              <a:t>读写器的上位机软件</a:t>
            </a:r>
          </a:p>
        </p:txBody>
      </p:sp>
      <p:pic>
        <p:nvPicPr>
          <p:cNvPr id="8" name="Picture 10" descr="D:\我的文档\Tencent Files\837237358\Image\C2C\E75807F238015ED8AA7ABF1E393CBD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632" y="2250622"/>
            <a:ext cx="3292878" cy="439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D:\我的文档\Tencent Files\837237358\Image\C2C\11FCB345F3E285B1683AB09ACD518DD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491" y="2206849"/>
            <a:ext cx="3292877" cy="439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59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506212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上位机</a:t>
            </a:r>
            <a:r>
              <a:rPr lang="zh-CN" altLang="en-US" sz="3600" dirty="0"/>
              <a:t>：可以直接发出操控命令的计算机；</a:t>
            </a:r>
            <a:endParaRPr lang="en-US" altLang="zh-CN" sz="3600" dirty="0"/>
          </a:p>
          <a:p>
            <a:pPr marL="0" indent="0">
              <a:buNone/>
            </a:pPr>
            <a:endParaRPr lang="zh-CN" altLang="en-US" sz="3600" dirty="0"/>
          </a:p>
          <a:p>
            <a:r>
              <a:rPr lang="zh-CN" altLang="en-US" sz="3600" dirty="0"/>
              <a:t>下位机：是直接控制设备获取设备状况的计算机，如</a:t>
            </a:r>
            <a:r>
              <a:rPr lang="en-US" altLang="zh-CN" sz="3600" dirty="0"/>
              <a:t>PLC, </a:t>
            </a:r>
            <a:r>
              <a:rPr lang="zh-CN" altLang="en-US" sz="3600" dirty="0"/>
              <a:t>单片机之类；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01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课程内容</a:t>
            </a:r>
          </a:p>
        </p:txBody>
      </p:sp>
      <p:sp>
        <p:nvSpPr>
          <p:cNvPr id="7" name="内容占位符 4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792088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最终实现基础要求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A4361F-4148-4059-9761-9EA378D8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8" y="1592796"/>
            <a:ext cx="8908783" cy="346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5D83D7-CDFA-4F3B-A605-69855C6096C9}"/>
              </a:ext>
            </a:extLst>
          </p:cNvPr>
          <p:cNvSpPr txBox="1"/>
          <p:nvPr/>
        </p:nvSpPr>
        <p:spPr>
          <a:xfrm>
            <a:off x="899592" y="5328316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tx1"/>
                </a:solidFill>
              </a:rPr>
              <a:t>注：此处框架只是基本要求，即最终要求实现的基本功能。具体的设计</a:t>
            </a:r>
            <a:r>
              <a:rPr lang="zh-CN" altLang="en-US" b="0" dirty="0">
                <a:solidFill>
                  <a:srgbClr val="FF0000"/>
                </a:solidFill>
              </a:rPr>
              <a:t>不必依照此框架</a:t>
            </a:r>
            <a:r>
              <a:rPr lang="zh-CN" altLang="en-US" b="0" dirty="0">
                <a:solidFill>
                  <a:schemeClr val="tx1"/>
                </a:solidFill>
              </a:rPr>
              <a:t>，合理即可。</a:t>
            </a:r>
          </a:p>
        </p:txBody>
      </p:sp>
    </p:spTree>
    <p:extLst>
      <p:ext uri="{BB962C8B-B14F-4D97-AF65-F5344CB8AC3E}">
        <p14:creationId xmlns:p14="http://schemas.microsoft.com/office/powerpoint/2010/main" val="44599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课程内容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478852" y="1041955"/>
            <a:ext cx="8217222" cy="50621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课程安排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11D6181-78BD-4DF7-BFC7-01C27AD09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54847"/>
              </p:ext>
            </p:extLst>
          </p:nvPr>
        </p:nvGraphicFramePr>
        <p:xfrm>
          <a:off x="275664" y="1735017"/>
          <a:ext cx="8592672" cy="16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13">
                  <a:extLst>
                    <a:ext uri="{9D8B030D-6E8A-4147-A177-3AD203B41FA5}">
                      <a16:colId xmlns:a16="http://schemas.microsoft.com/office/drawing/2014/main" val="3043041677"/>
                    </a:ext>
                  </a:extLst>
                </a:gridCol>
                <a:gridCol w="2760447">
                  <a:extLst>
                    <a:ext uri="{9D8B030D-6E8A-4147-A177-3AD203B41FA5}">
                      <a16:colId xmlns:a16="http://schemas.microsoft.com/office/drawing/2014/main" val="3908453138"/>
                    </a:ext>
                  </a:extLst>
                </a:gridCol>
                <a:gridCol w="4080312">
                  <a:extLst>
                    <a:ext uri="{9D8B030D-6E8A-4147-A177-3AD203B41FA5}">
                      <a16:colId xmlns:a16="http://schemas.microsoft.com/office/drawing/2014/main" val="3069766349"/>
                    </a:ext>
                  </a:extLst>
                </a:gridCol>
              </a:tblGrid>
              <a:tr h="41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内容安排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验收要求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792075"/>
                  </a:ext>
                </a:extLst>
              </a:tr>
              <a:tr h="6148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期中项目验收</a:t>
                      </a:r>
                      <a:r>
                        <a:rPr lang="en-US" altLang="zh-CN" dirty="0"/>
                        <a:t>&amp;</a:t>
                      </a:r>
                    </a:p>
                    <a:p>
                      <a:pPr algn="ctr"/>
                      <a:r>
                        <a:rPr lang="zh-CN" altLang="en-US" dirty="0"/>
                        <a:t>阶段实验报告提交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验收过程全组成员需到齐，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需要回答相关问题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34075"/>
                  </a:ext>
                </a:extLst>
              </a:tr>
              <a:tr h="6148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期末项目验收</a:t>
                      </a:r>
                      <a:r>
                        <a:rPr lang="en-US" altLang="zh-CN" dirty="0"/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阶段实验报告提交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验收过程全组成员需到齐，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需要回答相关问题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44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97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课程内容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课程考核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开发环境介绍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332556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21954</TotalTime>
  <Words>1104</Words>
  <Application>Microsoft Office PowerPoint</Application>
  <PresentationFormat>全屏显示(4:3)</PresentationFormat>
  <Paragraphs>219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Arial Unicode MS</vt:lpstr>
      <vt:lpstr>MingLiU</vt:lpstr>
      <vt:lpstr>黑体</vt:lpstr>
      <vt:lpstr>华文细黑</vt:lpstr>
      <vt:lpstr>经典繁粗仿</vt:lpstr>
      <vt:lpstr>楷体</vt:lpstr>
      <vt:lpstr>隶书</vt:lpstr>
      <vt:lpstr>宋体</vt:lpstr>
      <vt:lpstr>微软雅黑</vt:lpstr>
      <vt:lpstr>幼圆</vt:lpstr>
      <vt:lpstr>Arial</vt:lpstr>
      <vt:lpstr>Franklin Gothic Book</vt:lpstr>
      <vt:lpstr>Times New Roman</vt:lpstr>
      <vt:lpstr>Wingdings</vt:lpstr>
      <vt:lpstr>Wingdings 2</vt:lpstr>
      <vt:lpstr>自定义设计方案</vt:lpstr>
      <vt:lpstr>平衡</vt:lpstr>
      <vt:lpstr>PowerPoint 演示文稿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Tab Control实现选项卡功能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张泳翔</cp:lastModifiedBy>
  <cp:revision>2853</cp:revision>
  <dcterms:created xsi:type="dcterms:W3CDTF">2005-10-18T02:59:38Z</dcterms:created>
  <dcterms:modified xsi:type="dcterms:W3CDTF">2018-03-29T09:37:08Z</dcterms:modified>
</cp:coreProperties>
</file>