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 id="2147484492" r:id="rId2"/>
  </p:sldMasterIdLst>
  <p:notesMasterIdLst>
    <p:notesMasterId r:id="rId38"/>
  </p:notesMasterIdLst>
  <p:handoutMasterIdLst>
    <p:handoutMasterId r:id="rId39"/>
  </p:handoutMasterIdLst>
  <p:sldIdLst>
    <p:sldId id="660" r:id="rId3"/>
    <p:sldId id="670" r:id="rId4"/>
    <p:sldId id="671" r:id="rId5"/>
    <p:sldId id="672" r:id="rId6"/>
    <p:sldId id="698" r:id="rId7"/>
    <p:sldId id="695" r:id="rId8"/>
    <p:sldId id="696" r:id="rId9"/>
    <p:sldId id="697" r:id="rId10"/>
    <p:sldId id="678" r:id="rId11"/>
    <p:sldId id="679" r:id="rId12"/>
    <p:sldId id="699" r:id="rId13"/>
    <p:sldId id="746" r:id="rId14"/>
    <p:sldId id="747" r:id="rId15"/>
    <p:sldId id="702" r:id="rId16"/>
    <p:sldId id="703" r:id="rId17"/>
    <p:sldId id="704" r:id="rId18"/>
    <p:sldId id="705" r:id="rId19"/>
    <p:sldId id="706" r:id="rId20"/>
    <p:sldId id="707" r:id="rId21"/>
    <p:sldId id="748" r:id="rId22"/>
    <p:sldId id="729" r:id="rId23"/>
    <p:sldId id="730" r:id="rId24"/>
    <p:sldId id="731" r:id="rId25"/>
    <p:sldId id="732" r:id="rId26"/>
    <p:sldId id="733" r:id="rId27"/>
    <p:sldId id="734" r:id="rId28"/>
    <p:sldId id="737" r:id="rId29"/>
    <p:sldId id="749" r:id="rId30"/>
    <p:sldId id="739" r:id="rId31"/>
    <p:sldId id="740" r:id="rId32"/>
    <p:sldId id="741" r:id="rId33"/>
    <p:sldId id="745" r:id="rId34"/>
    <p:sldId id="751" r:id="rId35"/>
    <p:sldId id="744" r:id="rId36"/>
    <p:sldId id="743" r:id="rId37"/>
  </p:sldIdLst>
  <p:sldSz cx="9144000" cy="6858000" type="screen4x3"/>
  <p:notesSz cx="6858000" cy="9144000"/>
  <p:defaultTextStyle>
    <a:defPPr>
      <a:defRPr lang="zh-CN"/>
    </a:defPPr>
    <a:lvl1pPr algn="l" rtl="0" fontAlgn="base">
      <a:spcBef>
        <a:spcPct val="0"/>
      </a:spcBef>
      <a:spcAft>
        <a:spcPct val="0"/>
      </a:spcAft>
      <a:defRPr sz="2000" b="1" kern="1200">
        <a:solidFill>
          <a:schemeClr val="bg1"/>
        </a:solidFill>
        <a:latin typeface="Arial" pitchFamily="34" charset="0"/>
        <a:ea typeface="黑体" pitchFamily="49" charset="-122"/>
        <a:cs typeface="+mn-cs"/>
      </a:defRPr>
    </a:lvl1pPr>
    <a:lvl2pPr marL="457200" algn="l" rtl="0" fontAlgn="base">
      <a:spcBef>
        <a:spcPct val="0"/>
      </a:spcBef>
      <a:spcAft>
        <a:spcPct val="0"/>
      </a:spcAft>
      <a:defRPr sz="2000" b="1" kern="1200">
        <a:solidFill>
          <a:schemeClr val="bg1"/>
        </a:solidFill>
        <a:latin typeface="Arial" pitchFamily="34" charset="0"/>
        <a:ea typeface="黑体" pitchFamily="49" charset="-122"/>
        <a:cs typeface="+mn-cs"/>
      </a:defRPr>
    </a:lvl2pPr>
    <a:lvl3pPr marL="914400" algn="l" rtl="0" fontAlgn="base">
      <a:spcBef>
        <a:spcPct val="0"/>
      </a:spcBef>
      <a:spcAft>
        <a:spcPct val="0"/>
      </a:spcAft>
      <a:defRPr sz="2000" b="1" kern="1200">
        <a:solidFill>
          <a:schemeClr val="bg1"/>
        </a:solidFill>
        <a:latin typeface="Arial" pitchFamily="34" charset="0"/>
        <a:ea typeface="黑体" pitchFamily="49" charset="-122"/>
        <a:cs typeface="+mn-cs"/>
      </a:defRPr>
    </a:lvl3pPr>
    <a:lvl4pPr marL="1371600" algn="l" rtl="0" fontAlgn="base">
      <a:spcBef>
        <a:spcPct val="0"/>
      </a:spcBef>
      <a:spcAft>
        <a:spcPct val="0"/>
      </a:spcAft>
      <a:defRPr sz="2000" b="1" kern="1200">
        <a:solidFill>
          <a:schemeClr val="bg1"/>
        </a:solidFill>
        <a:latin typeface="Arial" pitchFamily="34" charset="0"/>
        <a:ea typeface="黑体" pitchFamily="49" charset="-122"/>
        <a:cs typeface="+mn-cs"/>
      </a:defRPr>
    </a:lvl4pPr>
    <a:lvl5pPr marL="1828800" algn="l" rtl="0" fontAlgn="base">
      <a:spcBef>
        <a:spcPct val="0"/>
      </a:spcBef>
      <a:spcAft>
        <a:spcPct val="0"/>
      </a:spcAft>
      <a:defRPr sz="2000" b="1" kern="1200">
        <a:solidFill>
          <a:schemeClr val="bg1"/>
        </a:solidFill>
        <a:latin typeface="Arial" pitchFamily="34" charset="0"/>
        <a:ea typeface="黑体" pitchFamily="49" charset="-122"/>
        <a:cs typeface="+mn-cs"/>
      </a:defRPr>
    </a:lvl5pPr>
    <a:lvl6pPr marL="2286000" algn="l" defTabSz="914400" rtl="0" eaLnBrk="1" latinLnBrk="0" hangingPunct="1">
      <a:defRPr sz="2000" b="1" kern="1200">
        <a:solidFill>
          <a:schemeClr val="bg1"/>
        </a:solidFill>
        <a:latin typeface="Arial" pitchFamily="34" charset="0"/>
        <a:ea typeface="黑体" pitchFamily="49" charset="-122"/>
        <a:cs typeface="+mn-cs"/>
      </a:defRPr>
    </a:lvl6pPr>
    <a:lvl7pPr marL="2743200" algn="l" defTabSz="914400" rtl="0" eaLnBrk="1" latinLnBrk="0" hangingPunct="1">
      <a:defRPr sz="2000" b="1" kern="1200">
        <a:solidFill>
          <a:schemeClr val="bg1"/>
        </a:solidFill>
        <a:latin typeface="Arial" pitchFamily="34" charset="0"/>
        <a:ea typeface="黑体" pitchFamily="49" charset="-122"/>
        <a:cs typeface="+mn-cs"/>
      </a:defRPr>
    </a:lvl7pPr>
    <a:lvl8pPr marL="3200400" algn="l" defTabSz="914400" rtl="0" eaLnBrk="1" latinLnBrk="0" hangingPunct="1">
      <a:defRPr sz="2000" b="1" kern="1200">
        <a:solidFill>
          <a:schemeClr val="bg1"/>
        </a:solidFill>
        <a:latin typeface="Arial" pitchFamily="34" charset="0"/>
        <a:ea typeface="黑体" pitchFamily="49" charset="-122"/>
        <a:cs typeface="+mn-cs"/>
      </a:defRPr>
    </a:lvl8pPr>
    <a:lvl9pPr marL="3657600" algn="l" defTabSz="914400" rtl="0" eaLnBrk="1" latinLnBrk="0" hangingPunct="1">
      <a:defRPr sz="2000" b="1" kern="1200">
        <a:solidFill>
          <a:schemeClr val="bg1"/>
        </a:solidFill>
        <a:latin typeface="Arial" pitchFamily="34" charset="0"/>
        <a:ea typeface="黑体" pitchFamily="49" charset="-122"/>
        <a:cs typeface="+mn-cs"/>
      </a:defRPr>
    </a:lvl9pPr>
  </p:defaultTextStyle>
  <p:extLst>
    <p:ext uri="{521415D9-36F7-43E2-AB2F-B90AF26B5E84}">
      <p14:sectionLst xmlns:p14="http://schemas.microsoft.com/office/powerpoint/2010/main">
        <p14:section name="默认节" id="{6E831EF1-D89C-46CC-AAE6-304415D5BB7C}">
          <p14:sldIdLst>
            <p14:sldId id="660"/>
            <p14:sldId id="670"/>
            <p14:sldId id="671"/>
            <p14:sldId id="672"/>
            <p14:sldId id="698"/>
            <p14:sldId id="695"/>
            <p14:sldId id="696"/>
            <p14:sldId id="697"/>
            <p14:sldId id="678"/>
            <p14:sldId id="679"/>
          </p14:sldIdLst>
        </p14:section>
        <p14:section name="默认节" id="{8E5932E0-A7A7-4597-8C6B-65F3E7562006}">
          <p14:sldIdLst>
            <p14:sldId id="699"/>
            <p14:sldId id="746"/>
            <p14:sldId id="747"/>
            <p14:sldId id="702"/>
            <p14:sldId id="703"/>
            <p14:sldId id="704"/>
            <p14:sldId id="705"/>
            <p14:sldId id="706"/>
            <p14:sldId id="707"/>
            <p14:sldId id="748"/>
            <p14:sldId id="729"/>
            <p14:sldId id="730"/>
            <p14:sldId id="731"/>
            <p14:sldId id="732"/>
            <p14:sldId id="733"/>
            <p14:sldId id="734"/>
            <p14:sldId id="737"/>
            <p14:sldId id="749"/>
            <p14:sldId id="739"/>
            <p14:sldId id="740"/>
            <p14:sldId id="741"/>
            <p14:sldId id="745"/>
            <p14:sldId id="751"/>
            <p14:sldId id="744"/>
            <p14:sldId id="743"/>
          </p14:sldIdLst>
        </p14:section>
      </p14:sectionLst>
    </p:ext>
    <p:ext uri="{EFAFB233-063F-42B5-8137-9DF3F51BA10A}">
      <p15:sldGuideLst xmlns:p15="http://schemas.microsoft.com/office/powerpoint/2012/main">
        <p15:guide id="1" orient="horz" pos="73">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99FF"/>
    <a:srgbClr val="CCECFF"/>
    <a:srgbClr val="EE0000"/>
    <a:srgbClr val="F878BB"/>
    <a:srgbClr val="E0932C"/>
    <a:srgbClr val="F268EB"/>
    <a:srgbClr val="E56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256" autoAdjust="0"/>
  </p:normalViewPr>
  <p:slideViewPr>
    <p:cSldViewPr>
      <p:cViewPr varScale="1">
        <p:scale>
          <a:sx n="79" d="100"/>
          <a:sy n="79" d="100"/>
        </p:scale>
        <p:origin x="595" y="72"/>
      </p:cViewPr>
      <p:guideLst>
        <p:guide orient="horz" pos="7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910"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effectLst/>
                <a:latin typeface="Arial" charset="0"/>
                <a:ea typeface="宋体" pitchFamily="2" charset="-122"/>
              </a:defRPr>
            </a:lvl1pPr>
          </a:lstStyle>
          <a:p>
            <a:pPr>
              <a:defRPr/>
            </a:pPr>
            <a:endParaRPr lang="en-US" altLang="zh-CN"/>
          </a:p>
        </p:txBody>
      </p:sp>
      <p:sp>
        <p:nvSpPr>
          <p:cNvPr id="768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effectLst/>
                <a:latin typeface="Arial" charset="0"/>
                <a:ea typeface="宋体" pitchFamily="2" charset="-122"/>
              </a:defRPr>
            </a:lvl1pPr>
          </a:lstStyle>
          <a:p>
            <a:pPr>
              <a:defRPr/>
            </a:pPr>
            <a:endParaRPr lang="en-US" altLang="zh-CN"/>
          </a:p>
        </p:txBody>
      </p:sp>
      <p:sp>
        <p:nvSpPr>
          <p:cNvPr id="768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effectLst/>
                <a:latin typeface="Arial" charset="0"/>
                <a:ea typeface="宋体" pitchFamily="2" charset="-122"/>
              </a:defRPr>
            </a:lvl1pPr>
          </a:lstStyle>
          <a:p>
            <a:pPr>
              <a:defRPr/>
            </a:pPr>
            <a:endParaRPr lang="en-US" altLang="zh-CN"/>
          </a:p>
        </p:txBody>
      </p:sp>
      <p:sp>
        <p:nvSpPr>
          <p:cNvPr id="768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effectLst/>
                <a:latin typeface="Arial" charset="0"/>
                <a:ea typeface="宋体" pitchFamily="2" charset="-122"/>
              </a:defRPr>
            </a:lvl1pPr>
          </a:lstStyle>
          <a:p>
            <a:pPr>
              <a:defRPr/>
            </a:pPr>
            <a:fld id="{6B35A5DA-2D7C-42B2-B104-1067744C8578}" type="slidenum">
              <a:rPr lang="en-US" altLang="zh-CN"/>
              <a:pPr>
                <a:defRPr/>
              </a:pPr>
              <a:t>‹#›</a:t>
            </a:fld>
            <a:endParaRPr lang="en-US" altLang="zh-CN"/>
          </a:p>
        </p:txBody>
      </p:sp>
    </p:spTree>
    <p:extLst>
      <p:ext uri="{BB962C8B-B14F-4D97-AF65-F5344CB8AC3E}">
        <p14:creationId xmlns:p14="http://schemas.microsoft.com/office/powerpoint/2010/main" val="364413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effectLst/>
                <a:latin typeface="Arial" charset="0"/>
                <a:ea typeface="宋体" pitchFamily="2" charset="-122"/>
              </a:defRPr>
            </a:lvl1pPr>
          </a:lstStyle>
          <a:p>
            <a:pPr>
              <a:defRPr/>
            </a:pPr>
            <a:fld id="{4E698CAE-EE2B-46BF-AE5F-F5ADF090DB27}" type="slidenum">
              <a:rPr lang="en-US" altLang="zh-CN"/>
              <a:pPr>
                <a:defRPr/>
              </a:pPr>
              <a:t>‹#›</a:t>
            </a:fld>
            <a:endParaRPr lang="en-US" altLang="zh-CN"/>
          </a:p>
        </p:txBody>
      </p:sp>
      <p:sp>
        <p:nvSpPr>
          <p:cNvPr id="13" name="备注占位符 12"/>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 name="幻灯片图像占位符 1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extLst>
      <p:ext uri="{BB962C8B-B14F-4D97-AF65-F5344CB8AC3E}">
        <p14:creationId xmlns:p14="http://schemas.microsoft.com/office/powerpoint/2010/main" val="2468584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E698CAE-EE2B-46BF-AE5F-F5ADF090DB27}" type="slidenum">
              <a:rPr lang="en-US" altLang="zh-CN" smtClean="0"/>
              <a:pPr>
                <a:defRPr/>
              </a:pPr>
              <a:t>31</a:t>
            </a:fld>
            <a:endParaRPr lang="en-US" altLang="zh-CN" dirty="0"/>
          </a:p>
        </p:txBody>
      </p:sp>
    </p:spTree>
    <p:extLst>
      <p:ext uri="{BB962C8B-B14F-4D97-AF65-F5344CB8AC3E}">
        <p14:creationId xmlns:p14="http://schemas.microsoft.com/office/powerpoint/2010/main" val="138414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E698CAE-EE2B-46BF-AE5F-F5ADF090DB27}" type="slidenum">
              <a:rPr lang="en-US" altLang="zh-CN" smtClean="0"/>
              <a:pPr>
                <a:defRPr/>
              </a:pPr>
              <a:t>32</a:t>
            </a:fld>
            <a:endParaRPr lang="en-US" altLang="zh-CN" dirty="0"/>
          </a:p>
        </p:txBody>
      </p:sp>
    </p:spTree>
    <p:extLst>
      <p:ext uri="{BB962C8B-B14F-4D97-AF65-F5344CB8AC3E}">
        <p14:creationId xmlns:p14="http://schemas.microsoft.com/office/powerpoint/2010/main" val="71567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http://durant35.github.io/2015/10/16/iotCourse_02%20Windows%E4%B8%8B%E7%9A%84%E9%9D%99%E6%80%81%E5%BA%93%E5%92%8C%E5%8A%A8%E6%80%81%E5%BA%93/</a:t>
            </a:r>
          </a:p>
        </p:txBody>
      </p:sp>
      <p:sp>
        <p:nvSpPr>
          <p:cNvPr id="4" name="灯片编号占位符 3"/>
          <p:cNvSpPr>
            <a:spLocks noGrp="1"/>
          </p:cNvSpPr>
          <p:nvPr>
            <p:ph type="sldNum" sz="quarter" idx="10"/>
          </p:nvPr>
        </p:nvSpPr>
        <p:spPr/>
        <p:txBody>
          <a:bodyPr/>
          <a:lstStyle/>
          <a:p>
            <a:pPr>
              <a:defRPr/>
            </a:pPr>
            <a:fld id="{4E698CAE-EE2B-46BF-AE5F-F5ADF090DB27}" type="slidenum">
              <a:rPr lang="en-US" altLang="zh-CN" smtClean="0"/>
              <a:pPr>
                <a:defRPr/>
              </a:pPr>
              <a:t>33</a:t>
            </a:fld>
            <a:endParaRPr lang="en-US" altLang="zh-CN" dirty="0"/>
          </a:p>
        </p:txBody>
      </p:sp>
    </p:spTree>
    <p:extLst>
      <p:ext uri="{BB962C8B-B14F-4D97-AF65-F5344CB8AC3E}">
        <p14:creationId xmlns:p14="http://schemas.microsoft.com/office/powerpoint/2010/main" val="2886081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0" y="6740525"/>
            <a:ext cx="9144000" cy="117475"/>
          </a:xfrm>
          <a:prstGeom prst="rect">
            <a:avLst/>
          </a:prstGeom>
          <a:solidFill>
            <a:srgbClr val="C0C0C0"/>
          </a:solidFill>
          <a:ln w="9525">
            <a:noFill/>
            <a:miter lim="800000"/>
            <a:headEnd/>
            <a:tailEnd/>
          </a:ln>
          <a:effectLst/>
        </p:spPr>
        <p:txBody>
          <a:bodyPr wrap="none" anchor="ctr"/>
          <a:lstStyle/>
          <a:p>
            <a:pPr algn="r">
              <a:defRPr/>
            </a:pPr>
            <a:endParaRPr lang="zh-CN" altLang="zh-CN" sz="1600" b="0">
              <a:solidFill>
                <a:srgbClr val="FFFFFF"/>
              </a:solidFill>
              <a:effectLst>
                <a:outerShdw blurRad="38100" dist="38100" dir="2700000" algn="tl">
                  <a:srgbClr val="000000"/>
                </a:outerShdw>
              </a:effectLst>
              <a:latin typeface="Arial" charset="0"/>
              <a:ea typeface="宋体" pitchFamily="2" charset="-122"/>
            </a:endParaRPr>
          </a:p>
        </p:txBody>
      </p:sp>
      <p:pic>
        <p:nvPicPr>
          <p:cNvPr id="3" name="Picture 14" descr="gdut"/>
          <p:cNvPicPr>
            <a:picLocks noChangeAspect="1" noChangeArrowheads="1"/>
          </p:cNvPicPr>
          <p:nvPr userDrawn="1"/>
        </p:nvPicPr>
        <p:blipFill>
          <a:blip r:embed="rId2"/>
          <a:srcRect/>
          <a:stretch>
            <a:fillRect/>
          </a:stretch>
        </p:blipFill>
        <p:spPr bwMode="auto">
          <a:xfrm>
            <a:off x="5400675" y="260350"/>
            <a:ext cx="971550" cy="950913"/>
          </a:xfrm>
          <a:prstGeom prst="rect">
            <a:avLst/>
          </a:prstGeom>
          <a:noFill/>
          <a:ln w="9525">
            <a:noFill/>
            <a:miter lim="800000"/>
            <a:headEnd/>
            <a:tailEnd/>
          </a:ln>
        </p:spPr>
      </p:pic>
      <p:pic>
        <p:nvPicPr>
          <p:cNvPr id="4" name="Picture 15" descr="18x6户外-新"/>
          <p:cNvPicPr>
            <a:picLocks noChangeAspect="1" noChangeArrowheads="1"/>
          </p:cNvPicPr>
          <p:nvPr userDrawn="1"/>
        </p:nvPicPr>
        <p:blipFill>
          <a:blip r:embed="rId3"/>
          <a:srcRect l="67012" b="87825"/>
          <a:stretch>
            <a:fillRect/>
          </a:stretch>
        </p:blipFill>
        <p:spPr bwMode="auto">
          <a:xfrm>
            <a:off x="358775" y="1233488"/>
            <a:ext cx="8318500" cy="84137"/>
          </a:xfrm>
          <a:prstGeom prst="rect">
            <a:avLst/>
          </a:prstGeom>
          <a:noFill/>
          <a:ln w="9525">
            <a:noFill/>
            <a:miter lim="800000"/>
            <a:headEnd/>
            <a:tailEnd/>
          </a:ln>
        </p:spPr>
      </p:pic>
      <p:pic>
        <p:nvPicPr>
          <p:cNvPr id="5" name="Picture 16"/>
          <p:cNvPicPr>
            <a:picLocks noChangeAspect="1" noChangeArrowheads="1"/>
          </p:cNvPicPr>
          <p:nvPr userDrawn="1"/>
        </p:nvPicPr>
        <p:blipFill>
          <a:blip r:embed="rId4"/>
          <a:srcRect/>
          <a:stretch>
            <a:fillRect/>
          </a:stretch>
        </p:blipFill>
        <p:spPr bwMode="auto">
          <a:xfrm>
            <a:off x="4075113" y="333375"/>
            <a:ext cx="998537" cy="892175"/>
          </a:xfrm>
          <a:prstGeom prst="rect">
            <a:avLst/>
          </a:prstGeom>
          <a:noFill/>
          <a:ln w="9525">
            <a:noFill/>
            <a:miter lim="800000"/>
            <a:headEnd/>
            <a:tailEnd/>
          </a:ln>
        </p:spPr>
      </p:pic>
      <p:pic>
        <p:nvPicPr>
          <p:cNvPr id="6" name="Picture 17"/>
          <p:cNvPicPr>
            <a:picLocks noChangeAspect="1" noChangeArrowheads="1"/>
          </p:cNvPicPr>
          <p:nvPr userDrawn="1"/>
        </p:nvPicPr>
        <p:blipFill>
          <a:blip r:embed="rId5"/>
          <a:srcRect/>
          <a:stretch>
            <a:fillRect/>
          </a:stretch>
        </p:blipFill>
        <p:spPr bwMode="auto">
          <a:xfrm>
            <a:off x="2700338" y="277813"/>
            <a:ext cx="963612" cy="955675"/>
          </a:xfrm>
          <a:prstGeom prst="rect">
            <a:avLst/>
          </a:prstGeom>
          <a:noFill/>
          <a:ln w="9525" algn="ctr">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a:defRPr/>
            </a:pPr>
            <a:r>
              <a:rPr lang="en-US" altLang="zh-CN"/>
              <a:t>-</a:t>
            </a:r>
            <a:fld id="{9C327A50-5592-4B4B-BEE5-497B920E5192}" type="slidenum">
              <a:rPr lang="en-US" altLang="zh-CN"/>
              <a:pPr>
                <a:defRPr/>
              </a:pPr>
              <a:t>‹#›</a:t>
            </a:fld>
            <a:r>
              <a:rPr lang="en-US" altLang="zh-CN"/>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a:defRPr/>
            </a:pPr>
            <a:r>
              <a:rPr lang="en-US" altLang="zh-CN"/>
              <a:t>-</a:t>
            </a:r>
            <a:fld id="{6410E39F-0733-4626-BA8D-BD4D3E565B1E}" type="slidenum">
              <a:rPr lang="en-US" altLang="zh-CN"/>
              <a:pPr>
                <a:defRPr/>
              </a:pPr>
              <a:t>‹#›</a:t>
            </a:fld>
            <a:r>
              <a:rPr lang="en-US" altLang="zh-CN"/>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a:t>单击此处编辑母版标题样式</a:t>
            </a:r>
            <a:endParaRPr lang="en-US"/>
          </a:p>
        </p:txBody>
      </p:sp>
      <p:sp>
        <p:nvSpPr>
          <p:cNvPr id="11" name="日期占位符 27"/>
          <p:cNvSpPr>
            <a:spLocks noGrp="1"/>
          </p:cNvSpPr>
          <p:nvPr>
            <p:ph type="dt" sz="half" idx="10"/>
          </p:nvPr>
        </p:nvSpPr>
        <p:spPr/>
        <p:txBody>
          <a:bodyPr/>
          <a:lstStyle>
            <a:lvl1pPr>
              <a:defRPr/>
            </a:lvl1pPr>
          </a:lstStyle>
          <a:p>
            <a:pPr>
              <a:defRPr/>
            </a:pPr>
            <a:endParaRPr lang="en-US" altLang="zh-CN"/>
          </a:p>
        </p:txBody>
      </p:sp>
      <p:sp>
        <p:nvSpPr>
          <p:cNvPr id="12" name="页脚占位符 16"/>
          <p:cNvSpPr>
            <a:spLocks noGrp="1"/>
          </p:cNvSpPr>
          <p:nvPr>
            <p:ph type="ftr" sz="quarter" idx="11"/>
          </p:nvPr>
        </p:nvSpPr>
        <p:spPr/>
        <p:txBody>
          <a:bodyPr/>
          <a:lstStyle>
            <a:lvl1pPr>
              <a:defRPr/>
            </a:lvl1pPr>
          </a:lstStyle>
          <a:p>
            <a:pPr>
              <a:defRPr/>
            </a:pPr>
            <a:endParaRPr lang="en-US" altLang="zh-CN"/>
          </a:p>
        </p:txBody>
      </p:sp>
      <p:sp>
        <p:nvSpPr>
          <p:cNvPr id="13" name="灯片编号占位符 28"/>
          <p:cNvSpPr>
            <a:spLocks noGrp="1"/>
          </p:cNvSpPr>
          <p:nvPr>
            <p:ph type="sldNum" sz="quarter" idx="12"/>
          </p:nvPr>
        </p:nvSpPr>
        <p:spPr>
          <a:xfrm>
            <a:off x="8442325" y="6403975"/>
            <a:ext cx="701675" cy="457200"/>
          </a:xfrm>
        </p:spPr>
        <p:txBody>
          <a:bodyPr/>
          <a:lstStyle>
            <a:lvl1pPr>
              <a:defRPr sz="1400">
                <a:solidFill>
                  <a:srgbClr val="FFFFFF"/>
                </a:solidFill>
              </a:defRPr>
            </a:lvl1pPr>
          </a:lstStyle>
          <a:p>
            <a:pPr>
              <a:defRPr/>
            </a:pPr>
            <a:fld id="{030EBF7E-A8C9-459F-8D2C-B0F53A457303}"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2EA56D1-363B-473F-9ABD-CFE4823C8D93}"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pPr>
              <a:defRPr/>
            </a:pPr>
            <a:endParaRPr lang="en-US" altLang="zh-CN"/>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8101013" y="6165850"/>
            <a:ext cx="457200" cy="457200"/>
          </a:xfrm>
        </p:spPr>
        <p:txBody>
          <a:bodyPr/>
          <a:lstStyle>
            <a:lvl1pPr>
              <a:defRPr/>
            </a:lvl1pPr>
          </a:lstStyle>
          <a:p>
            <a:pPr>
              <a:defRPr/>
            </a:pPr>
            <a:fld id="{521BEAF7-B96A-4FAC-8273-C25879A1748F}"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BC550AF8-B4D5-421A-A596-D00A1ADAFD5A}"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3F9831F4-5047-48EC-9323-FDFC5AAC7CF8}"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F34AA93-8072-4AF9-A244-F8C9C2B5A1E1}"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A7BF3AD2-8503-4CC6-8DA1-7F7BC610F4E4}" type="slidenum">
              <a:rPr lang="en-US" altLang="zh-CN"/>
              <a:pPr>
                <a:defRPr/>
              </a:pPr>
              <a:t>‹#›</a:t>
            </a:fld>
            <a:endParaRPr lang="en-US" altLang="zh-CN"/>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3E8AF958-575B-464F-87F9-99E22E4B362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a:defRPr/>
            </a:pPr>
            <a:r>
              <a:rPr lang="en-US" altLang="zh-CN"/>
              <a:t>-</a:t>
            </a:r>
            <a:fld id="{8AB30DF8-81F7-4080-A390-5DB09EF199DF}" type="slidenum">
              <a:rPr lang="en-US" altLang="zh-CN"/>
              <a:pPr>
                <a:defRPr/>
              </a:pPr>
              <a:t>‹#›</a:t>
            </a:fld>
            <a:r>
              <a:rPr lang="en-US" altLang="zh-CN"/>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DA4490FB-4128-4615-AB2F-96392C080817}"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1DB2144-4A70-436F-938E-8C7F21BFD84F}"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CB12A23-E3E1-4596-BA30-350B99A8AC5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r>
              <a:rPr lang="en-US" altLang="zh-CN"/>
              <a:t>-</a:t>
            </a:r>
            <a:fld id="{53FE44C1-8B84-4C4B-99A4-8D1A24E10902}" type="slidenum">
              <a:rPr lang="en-US" altLang="zh-CN"/>
              <a:pPr>
                <a:defRPr/>
              </a:pPr>
              <a:t>‹#›</a:t>
            </a:fld>
            <a:r>
              <a:rPr lang="en-US" altLang="zh-CN"/>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p:txBody>
          <a:bodyPr/>
          <a:lstStyle>
            <a:lvl1pPr>
              <a:defRPr/>
            </a:lvl1pPr>
          </a:lstStyle>
          <a:p>
            <a:pPr>
              <a:defRPr/>
            </a:pPr>
            <a:r>
              <a:rPr lang="en-US" altLang="zh-CN"/>
              <a:t>-</a:t>
            </a:r>
            <a:fld id="{028B1577-3DEF-4017-9161-B8BC4E1CDC1E}" type="slidenum">
              <a:rPr lang="en-US" altLang="zh-CN"/>
              <a:pPr>
                <a:defRPr/>
              </a:pPr>
              <a:t>‹#›</a:t>
            </a:fld>
            <a:r>
              <a:rPr lang="en-US" altLang="zh-CN"/>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p:txBody>
          <a:bodyPr/>
          <a:lstStyle>
            <a:lvl1pPr>
              <a:defRPr/>
            </a:lvl1pPr>
          </a:lstStyle>
          <a:p>
            <a:pPr>
              <a:defRPr/>
            </a:pPr>
            <a:r>
              <a:rPr lang="en-US" altLang="zh-CN"/>
              <a:t>-</a:t>
            </a:r>
            <a:fld id="{02B363FE-821A-462C-B2D8-F2188A603E16}" type="slidenum">
              <a:rPr lang="en-US" altLang="zh-CN"/>
              <a:pPr>
                <a:defRPr/>
              </a:pPr>
              <a:t>‹#›</a:t>
            </a:fld>
            <a:r>
              <a:rPr lang="en-US" altLang="zh-CN"/>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p:txBody>
          <a:bodyPr/>
          <a:lstStyle>
            <a:lvl1pPr>
              <a:defRPr/>
            </a:lvl1pPr>
          </a:lstStyle>
          <a:p>
            <a:pPr>
              <a:defRPr/>
            </a:pPr>
            <a:r>
              <a:rPr lang="en-US" altLang="zh-CN"/>
              <a:t>-</a:t>
            </a:r>
            <a:fld id="{400122BD-ACB6-4040-B68F-943EBC4E07E3}" type="slidenum">
              <a:rPr lang="en-US" altLang="zh-CN"/>
              <a:pPr>
                <a:defRPr/>
              </a:pPr>
              <a:t>‹#›</a:t>
            </a:fld>
            <a:r>
              <a:rPr lang="en-US" altLang="zh-CN"/>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r>
              <a:rPr lang="en-US" altLang="zh-CN"/>
              <a:t>-</a:t>
            </a:r>
            <a:fld id="{7CE1780D-B665-43E7-8B6C-520F3AC20835}" type="slidenum">
              <a:rPr lang="en-US" altLang="zh-CN"/>
              <a:pPr>
                <a:defRPr/>
              </a:pPr>
              <a:t>‹#›</a:t>
            </a:fld>
            <a:r>
              <a:rPr lang="en-US" altLang="zh-CN"/>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r>
              <a:rPr lang="en-US" altLang="zh-CN"/>
              <a:t>-</a:t>
            </a:r>
            <a:fld id="{DED63560-FEB2-4EFB-B7D6-0F274E4ED5BA}" type="slidenum">
              <a:rPr lang="en-US" altLang="zh-CN"/>
              <a:pPr>
                <a:defRPr/>
              </a:pPr>
              <a:t>‹#›</a:t>
            </a:fld>
            <a:r>
              <a:rPr lang="en-US" altLang="zh-CN"/>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r>
              <a:rPr lang="en-US" altLang="zh-CN"/>
              <a:t>-</a:t>
            </a:r>
            <a:fld id="{3E7D11D2-8997-4BC3-A257-CE4E58AA6F93}" type="slidenum">
              <a:rPr lang="en-US" altLang="zh-CN"/>
              <a:pPr>
                <a:defRPr/>
              </a:pPr>
              <a:t>‹#›</a:t>
            </a:fld>
            <a:r>
              <a:rPr lang="en-US" altLang="zh-CN"/>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4694" name="Rectangle 6"/>
          <p:cNvSpPr>
            <a:spLocks noGrp="1" noChangeArrowheads="1"/>
          </p:cNvSpPr>
          <p:nvPr>
            <p:ph type="sldNum" sz="quarter" idx="4"/>
          </p:nvPr>
        </p:nvSpPr>
        <p:spPr bwMode="auto">
          <a:xfrm>
            <a:off x="8459788" y="6481763"/>
            <a:ext cx="6842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600" b="0">
                <a:solidFill>
                  <a:schemeClr val="tx1"/>
                </a:solidFill>
                <a:effectLst/>
                <a:latin typeface="MingLiU" pitchFamily="49" charset="-120"/>
                <a:ea typeface="MingLiU" pitchFamily="49" charset="-120"/>
              </a:defRPr>
            </a:lvl1pPr>
          </a:lstStyle>
          <a:p>
            <a:pPr>
              <a:defRPr/>
            </a:pPr>
            <a:r>
              <a:rPr lang="en-US" altLang="zh-CN"/>
              <a:t>-</a:t>
            </a:r>
            <a:fld id="{5D72E950-4C2E-41B0-A6DF-ACE83D3AE20D}" type="slidenum">
              <a:rPr lang="en-US" altLang="zh-CN"/>
              <a:pPr>
                <a:defRPr/>
              </a:pPr>
              <a:t>‹#›</a:t>
            </a:fld>
            <a:r>
              <a:rPr lang="en-US" altLang="zh-CN"/>
              <a:t>-</a:t>
            </a:r>
          </a:p>
        </p:txBody>
      </p:sp>
      <p:sp>
        <p:nvSpPr>
          <p:cNvPr id="114695" name="Rectangle 7"/>
          <p:cNvSpPr>
            <a:spLocks noChangeArrowheads="1"/>
          </p:cNvSpPr>
          <p:nvPr/>
        </p:nvSpPr>
        <p:spPr bwMode="auto">
          <a:xfrm>
            <a:off x="1763713" y="404813"/>
            <a:ext cx="7380287" cy="71437"/>
          </a:xfrm>
          <a:prstGeom prst="rect">
            <a:avLst/>
          </a:prstGeom>
          <a:solidFill>
            <a:srgbClr val="DDDDDD"/>
          </a:solidFill>
          <a:ln w="9525">
            <a:noFill/>
            <a:miter lim="800000"/>
            <a:headEnd/>
            <a:tailEnd/>
          </a:ln>
          <a:effectLst/>
        </p:spPr>
        <p:txBody>
          <a:bodyPr wrap="none" anchor="b"/>
          <a:lstStyle/>
          <a:p>
            <a:pPr algn="r">
              <a:defRPr/>
            </a:pPr>
            <a:r>
              <a:rPr lang="en-US" altLang="zh-CN" b="0">
                <a:solidFill>
                  <a:srgbClr val="0033CC"/>
                </a:solidFill>
                <a:effectLst>
                  <a:outerShdw blurRad="38100" dist="38100" dir="2700000" algn="tl">
                    <a:srgbClr val="000000"/>
                  </a:outerShdw>
                </a:effectLst>
                <a:latin typeface="MingLiU" pitchFamily="49" charset="-120"/>
                <a:ea typeface="MingLiU" pitchFamily="49" charset="-120"/>
                <a:cs typeface="经典繁粗仿" pitchFamily="49" charset="-122"/>
              </a:rPr>
              <a:t>2009</a:t>
            </a:r>
            <a:r>
              <a:rPr lang="zh-CN" altLang="en-US" b="0">
                <a:solidFill>
                  <a:srgbClr val="0033CC"/>
                </a:solidFill>
                <a:effectLst>
                  <a:outerShdw blurRad="38100" dist="38100" dir="2700000" algn="tl">
                    <a:srgbClr val="000000"/>
                  </a:outerShdw>
                </a:effectLst>
                <a:latin typeface="MingLiU" pitchFamily="49" charset="-120"/>
                <a:ea typeface="MingLiU" pitchFamily="49" charset="-120"/>
                <a:cs typeface="经典繁粗仿" pitchFamily="49" charset="-122"/>
              </a:rPr>
              <a:t>年度</a:t>
            </a:r>
            <a:r>
              <a:rPr lang="en-US" altLang="zh-CN" b="0">
                <a:solidFill>
                  <a:srgbClr val="0033CC"/>
                </a:solidFill>
                <a:effectLst>
                  <a:outerShdw blurRad="38100" dist="38100" dir="2700000" algn="tl">
                    <a:srgbClr val="000000"/>
                  </a:outerShdw>
                </a:effectLst>
                <a:latin typeface="MingLiU" pitchFamily="49" charset="-120"/>
                <a:ea typeface="MingLiU" pitchFamily="49" charset="-120"/>
                <a:cs typeface="经典繁粗仿" pitchFamily="49" charset="-122"/>
              </a:rPr>
              <a:t>NSFC-</a:t>
            </a:r>
            <a:r>
              <a:rPr lang="zh-CN" altLang="en-US" b="0">
                <a:solidFill>
                  <a:srgbClr val="0033CC"/>
                </a:solidFill>
                <a:effectLst>
                  <a:outerShdw blurRad="38100" dist="38100" dir="2700000" algn="tl">
                    <a:srgbClr val="000000"/>
                  </a:outerShdw>
                </a:effectLst>
                <a:latin typeface="MingLiU" pitchFamily="49" charset="-120"/>
                <a:ea typeface="MingLiU" pitchFamily="49" charset="-120"/>
                <a:cs typeface="经典繁粗仿" pitchFamily="49" charset="-122"/>
              </a:rPr>
              <a:t>广东联合基金重点项目</a:t>
            </a:r>
          </a:p>
        </p:txBody>
      </p:sp>
      <p:pic>
        <p:nvPicPr>
          <p:cNvPr id="1028" name="Picture 15" descr="gdut"/>
          <p:cNvPicPr>
            <a:picLocks noChangeAspect="1" noChangeArrowheads="1"/>
          </p:cNvPicPr>
          <p:nvPr/>
        </p:nvPicPr>
        <p:blipFill>
          <a:blip r:embed="rId13"/>
          <a:srcRect/>
          <a:stretch>
            <a:fillRect/>
          </a:stretch>
        </p:blipFill>
        <p:spPr bwMode="auto">
          <a:xfrm>
            <a:off x="1260475" y="7938"/>
            <a:ext cx="611188" cy="598487"/>
          </a:xfrm>
          <a:prstGeom prst="rect">
            <a:avLst/>
          </a:prstGeom>
          <a:noFill/>
          <a:ln w="9525">
            <a:noFill/>
            <a:miter lim="800000"/>
            <a:headEnd/>
            <a:tailEnd/>
          </a:ln>
        </p:spPr>
      </p:pic>
      <p:pic>
        <p:nvPicPr>
          <p:cNvPr id="1029" name="Picture 21"/>
          <p:cNvPicPr>
            <a:picLocks noChangeAspect="1" noChangeArrowheads="1"/>
          </p:cNvPicPr>
          <p:nvPr/>
        </p:nvPicPr>
        <p:blipFill>
          <a:blip r:embed="rId14"/>
          <a:srcRect/>
          <a:stretch>
            <a:fillRect/>
          </a:stretch>
        </p:blipFill>
        <p:spPr bwMode="auto">
          <a:xfrm>
            <a:off x="650875" y="28575"/>
            <a:ext cx="649288" cy="579438"/>
          </a:xfrm>
          <a:prstGeom prst="rect">
            <a:avLst/>
          </a:prstGeom>
          <a:noFill/>
          <a:ln w="9525">
            <a:noFill/>
            <a:miter lim="800000"/>
            <a:headEnd/>
            <a:tailEnd/>
          </a:ln>
        </p:spPr>
      </p:pic>
      <p:pic>
        <p:nvPicPr>
          <p:cNvPr id="1030" name="Picture 22"/>
          <p:cNvPicPr>
            <a:picLocks noChangeAspect="1" noChangeArrowheads="1"/>
          </p:cNvPicPr>
          <p:nvPr/>
        </p:nvPicPr>
        <p:blipFill>
          <a:blip r:embed="rId15"/>
          <a:srcRect/>
          <a:stretch>
            <a:fillRect/>
          </a:stretch>
        </p:blipFill>
        <p:spPr bwMode="auto">
          <a:xfrm>
            <a:off x="52388" y="31750"/>
            <a:ext cx="595312" cy="588963"/>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6219" r:id="rId1"/>
    <p:sldLayoutId id="2147486220" r:id="rId2"/>
    <p:sldLayoutId id="2147486221" r:id="rId3"/>
    <p:sldLayoutId id="2147486222" r:id="rId4"/>
    <p:sldLayoutId id="2147486223" r:id="rId5"/>
    <p:sldLayoutId id="2147486224" r:id="rId6"/>
    <p:sldLayoutId id="2147486225" r:id="rId7"/>
    <p:sldLayoutId id="2147486226" r:id="rId8"/>
    <p:sldLayoutId id="2147486227" r:id="rId9"/>
    <p:sldLayoutId id="2147486228" r:id="rId10"/>
    <p:sldLayoutId id="214748622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j-ea"/>
        </a:defRPr>
      </a:lvl4pPr>
      <a:lvl5pPr marL="2057400" indent="-228600" algn="l" rtl="0" eaLnBrk="0" fontAlgn="base" hangingPunct="0">
        <a:spcBef>
          <a:spcPct val="20000"/>
        </a:spcBef>
        <a:spcAft>
          <a:spcPct val="0"/>
        </a:spcAft>
        <a:buChar char="»"/>
        <a:defRPr sz="2000">
          <a:solidFill>
            <a:schemeClr val="tx1"/>
          </a:solidFill>
          <a:latin typeface="+mn-lt"/>
          <a:ea typeface="+mj-ea"/>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052"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a:t>单击此处编辑母版标题样式</a:t>
            </a:r>
            <a:endParaRPr lang="en-US"/>
          </a:p>
        </p:txBody>
      </p:sp>
      <p:sp>
        <p:nvSpPr>
          <p:cNvPr id="2053"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ea typeface="黑体" pitchFamily="2" charset="-122"/>
              </a:defRPr>
            </a:lvl1pPr>
          </a:lstStyle>
          <a:p>
            <a:pPr>
              <a:defRPr/>
            </a:pPr>
            <a:fld id="{9D73057C-6982-4A51-BD18-32EB102C994D}" type="datetimeFigureOut">
              <a:rPr lang="en-US"/>
              <a:pPr>
                <a:defRPr/>
              </a:pPr>
              <a:t>4/5/2018</a:t>
            </a:fld>
            <a:endParaRPr lang="en-US" dirty="0"/>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ea typeface="黑体" pitchFamily="2" charset="-122"/>
              </a:defRPr>
            </a:lvl1pPr>
          </a:lstStyle>
          <a:p>
            <a:pPr>
              <a:defRPr/>
            </a:pPr>
            <a:endParaRPr lang="en-US"/>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r>
              <a:rPr lang="en-US" altLang="zh-CN"/>
              <a:t>-</a:t>
            </a:r>
            <a:fld id="{493CEBFE-ABF7-4B27-939B-08E9B3E2F7C1}" type="slidenum">
              <a:rPr lang="en-US" altLang="zh-CN"/>
              <a:pPr>
                <a:defRPr/>
              </a:pPr>
              <a:t>‹#›</a:t>
            </a:fld>
            <a:r>
              <a:rPr lang="en-US" altLang="zh-CN"/>
              <a:t>-</a:t>
            </a:r>
          </a:p>
        </p:txBody>
      </p:sp>
    </p:spTree>
  </p:cSld>
  <p:clrMap bg1="lt1" tx1="dk1" bg2="lt2" tx2="dk2" accent1="accent1" accent2="accent2" accent3="accent3" accent4="accent4" accent5="accent5" accent6="accent6" hlink="hlink" folHlink="folHlink"/>
  <p:sldLayoutIdLst>
    <p:sldLayoutId id="2147486230" r:id="rId1"/>
    <p:sldLayoutId id="2147486231" r:id="rId2"/>
    <p:sldLayoutId id="2147486232" r:id="rId3"/>
    <p:sldLayoutId id="2147486233" r:id="rId4"/>
    <p:sldLayoutId id="2147486234" r:id="rId5"/>
    <p:sldLayoutId id="2147486235" r:id="rId6"/>
    <p:sldLayoutId id="2147486236" r:id="rId7"/>
    <p:sldLayoutId id="2147486237" r:id="rId8"/>
    <p:sldLayoutId id="2147486238" r:id="rId9"/>
    <p:sldLayoutId id="2147486239" r:id="rId10"/>
    <p:sldLayoutId id="2147486240"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l" rtl="0" fontAlgn="base">
        <a:spcBef>
          <a:spcPct val="0"/>
        </a:spcBef>
        <a:spcAft>
          <a:spcPct val="0"/>
        </a:spcAft>
        <a:defRPr sz="4000">
          <a:solidFill>
            <a:schemeClr val="tx2"/>
          </a:solidFill>
          <a:latin typeface="Franklin Gothic Book" pitchFamily="34" charset="0"/>
          <a:ea typeface="幼圆" pitchFamily="49" charset="-122"/>
        </a:defRPr>
      </a:lvl6pPr>
      <a:lvl7pPr marL="914400" algn="l" rtl="0" fontAlgn="base">
        <a:spcBef>
          <a:spcPct val="0"/>
        </a:spcBef>
        <a:spcAft>
          <a:spcPct val="0"/>
        </a:spcAft>
        <a:defRPr sz="4000">
          <a:solidFill>
            <a:schemeClr val="tx2"/>
          </a:solidFill>
          <a:latin typeface="Franklin Gothic Book" pitchFamily="34" charset="0"/>
          <a:ea typeface="幼圆" pitchFamily="49" charset="-122"/>
        </a:defRPr>
      </a:lvl7pPr>
      <a:lvl8pPr marL="1371600" algn="l" rtl="0" fontAlgn="base">
        <a:spcBef>
          <a:spcPct val="0"/>
        </a:spcBef>
        <a:spcAft>
          <a:spcPct val="0"/>
        </a:spcAft>
        <a:defRPr sz="4000">
          <a:solidFill>
            <a:schemeClr val="tx2"/>
          </a:solidFill>
          <a:latin typeface="Franklin Gothic Book" pitchFamily="34" charset="0"/>
          <a:ea typeface="幼圆" pitchFamily="49" charset="-122"/>
        </a:defRPr>
      </a:lvl8pPr>
      <a:lvl9pPr marL="1828800" algn="l" rtl="0" fontAlgn="base">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4"/>
          <p:cNvSpPr>
            <a:spLocks noGrp="1"/>
          </p:cNvSpPr>
          <p:nvPr>
            <p:ph type="ctrTitle"/>
          </p:nvPr>
        </p:nvSpPr>
        <p:spPr>
          <a:xfrm>
            <a:off x="457200" y="1506538"/>
            <a:ext cx="8229600" cy="1470025"/>
          </a:xfrm>
        </p:spPr>
        <p:txBody>
          <a:bodyPr/>
          <a:lstStyle/>
          <a:p>
            <a:pPr eaLnBrk="1" hangingPunct="1"/>
            <a:r>
              <a:rPr lang="zh-CN" altLang="en-US" sz="6000" b="1" dirty="0">
                <a:solidFill>
                  <a:schemeClr val="bg1"/>
                </a:solidFill>
                <a:latin typeface="Times New Roman" pitchFamily="18" charset="0"/>
                <a:ea typeface="楷体" pitchFamily="49" charset="-122"/>
              </a:rPr>
              <a:t>基本控件介绍</a:t>
            </a:r>
          </a:p>
        </p:txBody>
      </p:sp>
    </p:spTree>
  </p:cSld>
  <p:clrMapOvr>
    <a:masterClrMapping/>
  </p:clrMapOvr>
  <p:transition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899592" y="1143000"/>
            <a:ext cx="7772400" cy="4572000"/>
          </a:xfrm>
        </p:spPr>
        <p:txBody>
          <a:bodyPr/>
          <a:lstStyle/>
          <a:p>
            <a:r>
              <a:rPr lang="zh-CN" altLang="en-US" dirty="0"/>
              <a:t>设置按钮响应事件，添加响应函数</a:t>
            </a:r>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9</a:t>
            </a:fld>
            <a:endParaRPr lang="en-US" altLang="zh-C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2" y="1736812"/>
            <a:ext cx="68865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3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4"/>
          <p:cNvSpPr>
            <a:spLocks noGrp="1"/>
          </p:cNvSpPr>
          <p:nvPr>
            <p:ph type="ctrTitle"/>
          </p:nvPr>
        </p:nvSpPr>
        <p:spPr>
          <a:xfrm>
            <a:off x="457200" y="1506538"/>
            <a:ext cx="8229600" cy="1470025"/>
          </a:xfrm>
        </p:spPr>
        <p:txBody>
          <a:bodyPr/>
          <a:lstStyle/>
          <a:p>
            <a:pPr eaLnBrk="1" hangingPunct="1"/>
            <a:r>
              <a:rPr lang="en-US" altLang="zh-CN" sz="4800" b="1" dirty="0">
                <a:solidFill>
                  <a:schemeClr val="bg1"/>
                </a:solidFill>
                <a:latin typeface="Times New Roman" pitchFamily="18" charset="0"/>
                <a:ea typeface="楷体" pitchFamily="49" charset="-122"/>
              </a:rPr>
              <a:t>Windows</a:t>
            </a:r>
            <a:r>
              <a:rPr lang="zh-CN" altLang="en-US" sz="4800" b="1" dirty="0">
                <a:solidFill>
                  <a:schemeClr val="bg1"/>
                </a:solidFill>
                <a:latin typeface="Times New Roman" pitchFamily="18" charset="0"/>
                <a:ea typeface="楷体" pitchFamily="49" charset="-122"/>
              </a:rPr>
              <a:t>下的静态库和动态库</a:t>
            </a:r>
          </a:p>
        </p:txBody>
      </p:sp>
    </p:spTree>
    <p:extLst>
      <p:ext uri="{BB962C8B-B14F-4D97-AF65-F5344CB8AC3E}">
        <p14:creationId xmlns:p14="http://schemas.microsoft.com/office/powerpoint/2010/main" val="815370112"/>
      </p:ext>
    </p:extLst>
  </p:cSld>
  <p:clrMapOvr>
    <a:masterClrMapping/>
  </p:clrMapOvr>
  <p:transition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11</a:t>
            </a:fld>
            <a:endParaRPr lang="en-US" altLang="zh-CN"/>
          </a:p>
        </p:txBody>
      </p:sp>
      <p:sp>
        <p:nvSpPr>
          <p:cNvPr id="5" name="内容占位符 11"/>
          <p:cNvSpPr>
            <a:spLocks noGrp="1"/>
          </p:cNvSpPr>
          <p:nvPr>
            <p:ph sz="quarter" idx="1"/>
          </p:nvPr>
        </p:nvSpPr>
        <p:spPr>
          <a:xfrm>
            <a:off x="604793" y="1160749"/>
            <a:ext cx="7929190" cy="4140460"/>
          </a:xfrm>
        </p:spPr>
        <p:txBody>
          <a:bodyPr/>
          <a:lstStyle/>
          <a:p>
            <a:pPr>
              <a:lnSpc>
                <a:spcPct val="150000"/>
              </a:lnSpc>
              <a:spcBef>
                <a:spcPct val="0"/>
              </a:spcBef>
              <a:buFont typeface="Wingdings" panose="05000000000000000000" pitchFamily="2" charset="2"/>
              <a:buChar char="Ø"/>
            </a:pPr>
            <a:r>
              <a:rPr lang="zh-CN" altLang="en-US" sz="3200" dirty="0">
                <a:latin typeface="楷体" panose="02010609060101010101" pitchFamily="49" charset="-122"/>
                <a:ea typeface="楷体" panose="02010609060101010101" pitchFamily="49" charset="-122"/>
              </a:rPr>
              <a:t> 静态库和动态库背景知识</a:t>
            </a:r>
            <a:endParaRPr lang="en-US" altLang="zh-CN" sz="3200" dirty="0">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加载</a:t>
            </a:r>
            <a:r>
              <a:rPr lang="en-US" altLang="zh-CN" sz="3200" dirty="0">
                <a:ea typeface="楷体" panose="02010609060101010101" pitchFamily="49" charset="-122"/>
              </a:rPr>
              <a:t>DLL</a:t>
            </a:r>
            <a:r>
              <a:rPr lang="zh-CN" altLang="en-US" sz="3200" dirty="0">
                <a:latin typeface="楷体" panose="02010609060101010101" pitchFamily="49" charset="-122"/>
                <a:ea typeface="楷体" panose="02010609060101010101" pitchFamily="49" charset="-122"/>
              </a:rPr>
              <a:t>的两种方式</a:t>
            </a:r>
            <a:endParaRPr lang="en-US" altLang="zh-CN" sz="3200" dirty="0">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隐式链接</a:t>
            </a:r>
            <a:endParaRPr lang="en-US" altLang="zh-CN" dirty="0">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显示加载</a:t>
            </a:r>
            <a:endParaRPr lang="en-US" altLang="zh-CN" dirty="0">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样例演示</a:t>
            </a:r>
            <a:endParaRPr lang="en-US" altLang="zh-CN" dirty="0">
              <a:latin typeface="楷体" panose="02010609060101010101" pitchFamily="49" charset="-122"/>
              <a:ea typeface="楷体" panose="02010609060101010101" pitchFamily="49" charset="-122"/>
            </a:endParaRPr>
          </a:p>
        </p:txBody>
      </p:sp>
      <p:sp>
        <p:nvSpPr>
          <p:cNvPr id="6" name="TextBox 4"/>
          <p:cNvSpPr txBox="1">
            <a:spLocks noChangeArrowheads="1"/>
          </p:cNvSpPr>
          <p:nvPr/>
        </p:nvSpPr>
        <p:spPr bwMode="auto">
          <a:xfrm>
            <a:off x="2987824" y="260648"/>
            <a:ext cx="3060340"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目录</a:t>
            </a:r>
          </a:p>
        </p:txBody>
      </p:sp>
    </p:spTree>
    <p:extLst>
      <p:ext uri="{BB962C8B-B14F-4D97-AF65-F5344CB8AC3E}">
        <p14:creationId xmlns:p14="http://schemas.microsoft.com/office/powerpoint/2010/main" val="314572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12</a:t>
            </a:fld>
            <a:endParaRPr lang="en-US" altLang="zh-CN"/>
          </a:p>
        </p:txBody>
      </p:sp>
      <p:sp>
        <p:nvSpPr>
          <p:cNvPr id="5" name="内容占位符 11"/>
          <p:cNvSpPr>
            <a:spLocks noGrp="1"/>
          </p:cNvSpPr>
          <p:nvPr>
            <p:ph sz="quarter" idx="1"/>
          </p:nvPr>
        </p:nvSpPr>
        <p:spPr>
          <a:xfrm>
            <a:off x="604793" y="1160749"/>
            <a:ext cx="7929190" cy="4140460"/>
          </a:xfrm>
        </p:spPr>
        <p:txBody>
          <a:bodyPr/>
          <a:lstStyle/>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静态库和动态库背景知识</a:t>
            </a:r>
            <a:endParaRPr lang="en-US" altLang="zh-CN" sz="3200" dirty="0">
              <a:solidFill>
                <a:srgbClr val="00B0F0"/>
              </a:solidFill>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加载</a:t>
            </a:r>
            <a:r>
              <a:rPr lang="en-US" altLang="zh-CN" sz="3200" dirty="0">
                <a:ea typeface="楷体" panose="02010609060101010101" pitchFamily="49" charset="-122"/>
              </a:rPr>
              <a:t>DLL</a:t>
            </a:r>
            <a:r>
              <a:rPr lang="zh-CN" altLang="en-US" sz="3200" dirty="0">
                <a:latin typeface="楷体" panose="02010609060101010101" pitchFamily="49" charset="-122"/>
                <a:ea typeface="楷体" panose="02010609060101010101" pitchFamily="49" charset="-122"/>
              </a:rPr>
              <a:t>的两种方式</a:t>
            </a:r>
            <a:endParaRPr lang="en-US" altLang="zh-CN" sz="3200" dirty="0">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隐式链接</a:t>
            </a:r>
            <a:endParaRPr lang="en-US" altLang="zh-CN" dirty="0">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显示加载</a:t>
            </a:r>
            <a:endParaRPr lang="en-US" altLang="zh-CN" dirty="0">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样例演示</a:t>
            </a:r>
            <a:endParaRPr lang="en-US" altLang="zh-CN" dirty="0">
              <a:latin typeface="楷体" panose="02010609060101010101" pitchFamily="49" charset="-122"/>
              <a:ea typeface="楷体" panose="02010609060101010101" pitchFamily="49" charset="-122"/>
            </a:endParaRPr>
          </a:p>
        </p:txBody>
      </p:sp>
      <p:sp>
        <p:nvSpPr>
          <p:cNvPr id="6" name="TextBox 4"/>
          <p:cNvSpPr txBox="1">
            <a:spLocks noChangeArrowheads="1"/>
          </p:cNvSpPr>
          <p:nvPr/>
        </p:nvSpPr>
        <p:spPr bwMode="auto">
          <a:xfrm>
            <a:off x="2987824" y="260648"/>
            <a:ext cx="3060340"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目录</a:t>
            </a:r>
          </a:p>
        </p:txBody>
      </p:sp>
    </p:spTree>
    <p:extLst>
      <p:ext uri="{BB962C8B-B14F-4D97-AF65-F5344CB8AC3E}">
        <p14:creationId xmlns:p14="http://schemas.microsoft.com/office/powerpoint/2010/main" val="290613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13</a:t>
            </a:fld>
            <a:endParaRPr lang="en-US" altLang="zh-CN"/>
          </a:p>
        </p:txBody>
      </p:sp>
      <p:sp>
        <p:nvSpPr>
          <p:cNvPr id="6"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静态库和动态库的区别</a:t>
            </a:r>
          </a:p>
        </p:txBody>
      </p:sp>
      <p:sp>
        <p:nvSpPr>
          <p:cNvPr id="7" name="内容占位符 11"/>
          <p:cNvSpPr>
            <a:spLocks noGrp="1"/>
          </p:cNvSpPr>
          <p:nvPr>
            <p:ph sz="quarter" idx="1"/>
          </p:nvPr>
        </p:nvSpPr>
        <p:spPr>
          <a:xfrm>
            <a:off x="395536" y="1139184"/>
            <a:ext cx="8460940" cy="2325820"/>
          </a:xfrm>
        </p:spPr>
        <p:txBody>
          <a:bodyPr/>
          <a:lstStyle/>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静态库</a:t>
            </a:r>
            <a:r>
              <a:rPr lang="en-US" altLang="zh-CN" sz="2400" dirty="0">
                <a:solidFill>
                  <a:srgbClr val="FF0000"/>
                </a:solidFill>
                <a:latin typeface="楷体" panose="02010609060101010101" pitchFamily="49" charset="-122"/>
                <a:ea typeface="楷体" panose="02010609060101010101" pitchFamily="49" charset="-122"/>
              </a:rPr>
              <a:t>(.lib)</a:t>
            </a: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函数和数据被编译进一个二进制文件。在使用静态库编译链接成可执行文件时，链接器从库中复制这些</a:t>
            </a:r>
            <a:r>
              <a:rPr lang="zh-CN" altLang="en-US" sz="2400" dirty="0">
                <a:solidFill>
                  <a:srgbClr val="FF0000"/>
                </a:solidFill>
                <a:latin typeface="楷体" panose="02010609060101010101" pitchFamily="49" charset="-122"/>
                <a:ea typeface="楷体" panose="02010609060101010101" pitchFamily="49" charset="-122"/>
              </a:rPr>
              <a:t>函数和数据</a:t>
            </a:r>
            <a:r>
              <a:rPr lang="zh-CN" altLang="en-US" sz="2400" dirty="0">
                <a:latin typeface="楷体" panose="02010609060101010101" pitchFamily="49" charset="-122"/>
                <a:ea typeface="楷体" panose="02010609060101010101" pitchFamily="49" charset="-122"/>
              </a:rPr>
              <a:t>并把它们和应用程序的其他模块组合起来创建</a:t>
            </a:r>
            <a:r>
              <a:rPr lang="en-US" altLang="zh-CN" sz="2400" dirty="0">
                <a:latin typeface="楷体" panose="02010609060101010101" pitchFamily="49" charset="-122"/>
                <a:ea typeface="楷体" panose="02010609060101010101" pitchFamily="49" charset="-122"/>
              </a:rPr>
              <a:t>.exe</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9585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14</a:t>
            </a:fld>
            <a:endParaRPr lang="en-US" altLang="zh-CN"/>
          </a:p>
        </p:txBody>
      </p:sp>
      <p:sp>
        <p:nvSpPr>
          <p:cNvPr id="7" name="内容占位符 11"/>
          <p:cNvSpPr>
            <a:spLocks noGrp="1"/>
          </p:cNvSpPr>
          <p:nvPr>
            <p:ph sz="quarter" idx="1"/>
          </p:nvPr>
        </p:nvSpPr>
        <p:spPr>
          <a:xfrm>
            <a:off x="395536" y="1139184"/>
            <a:ext cx="8460940" cy="3873992"/>
          </a:xfrm>
        </p:spPr>
        <p:txBody>
          <a:bodyPr/>
          <a:lstStyle/>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动态库</a:t>
            </a:r>
            <a:r>
              <a:rPr lang="en-US" altLang="zh-CN" sz="2400" dirty="0">
                <a:solidFill>
                  <a:srgbClr val="FF0000"/>
                </a:solidFill>
                <a:latin typeface="楷体" panose="02010609060101010101" pitchFamily="49" charset="-122"/>
                <a:ea typeface="楷体" panose="02010609060101010101" pitchFamily="49" charset="-122"/>
              </a:rPr>
              <a:t>(.lib&amp;.dll)</a:t>
            </a: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一个引入库</a:t>
            </a:r>
            <a:r>
              <a:rPr lang="en-US" altLang="zh-CN" sz="2400" dirty="0">
                <a:latin typeface="楷体" panose="02010609060101010101" pitchFamily="49" charset="-122"/>
                <a:ea typeface="楷体" panose="02010609060101010101" pitchFamily="49" charset="-122"/>
              </a:rPr>
              <a:t>(.lib)</a:t>
            </a:r>
            <a:r>
              <a:rPr lang="zh-CN" altLang="en-US" sz="2400" dirty="0">
                <a:latin typeface="楷体" panose="02010609060101010101" pitchFamily="49" charset="-122"/>
                <a:ea typeface="楷体" panose="02010609060101010101" pitchFamily="49" charset="-122"/>
              </a:rPr>
              <a:t>文件和一个</a:t>
            </a:r>
            <a:r>
              <a:rPr lang="en-US" altLang="zh-CN" sz="2400" dirty="0">
                <a:latin typeface="楷体" panose="02010609060101010101" pitchFamily="49" charset="-122"/>
                <a:ea typeface="楷体" panose="02010609060101010101" pitchFamily="49" charset="-122"/>
              </a:rPr>
              <a:t>DLL(.</a:t>
            </a:r>
            <a:r>
              <a:rPr lang="en-US" altLang="zh-CN" sz="2400" dirty="0" err="1">
                <a:latin typeface="楷体" panose="02010609060101010101" pitchFamily="49" charset="-122"/>
                <a:ea typeface="楷体" panose="02010609060101010101" pitchFamily="49" charset="-122"/>
              </a:rPr>
              <a:t>dll</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文件，</a:t>
            </a:r>
            <a:r>
              <a:rPr lang="zh-CN" altLang="en-US" sz="2400" dirty="0">
                <a:solidFill>
                  <a:srgbClr val="FF0000"/>
                </a:solidFill>
                <a:latin typeface="楷体" panose="02010609060101010101" pitchFamily="49" charset="-122"/>
                <a:ea typeface="楷体" panose="02010609060101010101" pitchFamily="49" charset="-122"/>
              </a:rPr>
              <a:t>引入库文件只包含该</a:t>
            </a:r>
            <a:r>
              <a:rPr lang="en-US" altLang="zh-CN" sz="2400" dirty="0">
                <a:solidFill>
                  <a:srgbClr val="FF0000"/>
                </a:solidFill>
                <a:latin typeface="楷体" panose="02010609060101010101" pitchFamily="49" charset="-122"/>
                <a:ea typeface="楷体" panose="02010609060101010101" pitchFamily="49" charset="-122"/>
              </a:rPr>
              <a:t>DLL</a:t>
            </a:r>
            <a:r>
              <a:rPr lang="zh-CN" altLang="en-US" sz="2400" dirty="0">
                <a:solidFill>
                  <a:srgbClr val="FF0000"/>
                </a:solidFill>
                <a:latin typeface="楷体" panose="02010609060101010101" pitchFamily="49" charset="-122"/>
                <a:ea typeface="楷体" panose="02010609060101010101" pitchFamily="49" charset="-122"/>
              </a:rPr>
              <a:t>导出的函数和变量的符号名</a:t>
            </a:r>
            <a:r>
              <a:rPr lang="zh-CN" altLang="en-US" sz="2400" dirty="0">
                <a:latin typeface="楷体" panose="02010609060101010101" pitchFamily="49" charset="-122"/>
                <a:ea typeface="楷体" panose="02010609060101010101" pitchFamily="49" charset="-122"/>
              </a:rPr>
              <a:t>，而</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文件包含该</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实际的函数和数据。在使用动态库编译链接成可执行文件时，只链接该</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的引入库文件，该</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文件中的函数代码和数据并不复制到可执行文件中，直到可执行程序执行时，才将该</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映射到进程的地址空间中，然后访问</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中导出的函数。</a:t>
            </a:r>
            <a:endParaRPr lang="en-US" altLang="zh-CN" sz="2400" dirty="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静态库和动态库的区别</a:t>
            </a:r>
          </a:p>
        </p:txBody>
      </p:sp>
    </p:spTree>
    <p:extLst>
      <p:ext uri="{BB962C8B-B14F-4D97-AF65-F5344CB8AC3E}">
        <p14:creationId xmlns:p14="http://schemas.microsoft.com/office/powerpoint/2010/main" val="67846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15</a:t>
            </a:fld>
            <a:endParaRPr lang="en-US" altLang="zh-CN"/>
          </a:p>
        </p:txBody>
      </p:sp>
      <p:sp>
        <p:nvSpPr>
          <p:cNvPr id="6" name="TextBox 4"/>
          <p:cNvSpPr txBox="1">
            <a:spLocks noChangeArrowheads="1"/>
          </p:cNvSpPr>
          <p:nvPr/>
        </p:nvSpPr>
        <p:spPr bwMode="auto">
          <a:xfrm>
            <a:off x="1655676" y="260648"/>
            <a:ext cx="5832648"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使用动态链接库的好处</a:t>
            </a:r>
          </a:p>
        </p:txBody>
      </p:sp>
      <p:sp>
        <p:nvSpPr>
          <p:cNvPr id="7" name="内容占位符 11"/>
          <p:cNvSpPr>
            <a:spLocks noGrp="1"/>
          </p:cNvSpPr>
          <p:nvPr>
            <p:ph sz="quarter" idx="1"/>
          </p:nvPr>
        </p:nvSpPr>
        <p:spPr>
          <a:xfrm>
            <a:off x="395536" y="1139184"/>
            <a:ext cx="8352928" cy="2289816"/>
          </a:xfrm>
        </p:spPr>
        <p:txBody>
          <a:bodyPr/>
          <a:lstStyle/>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节省磁盘空间和内存</a:t>
            </a:r>
            <a:r>
              <a:rPr lang="en-US" altLang="zh-CN" sz="2400" dirty="0">
                <a:solidFill>
                  <a:srgbClr val="FF0000"/>
                </a:solidFill>
                <a:latin typeface="楷体" panose="02010609060101010101" pitchFamily="49" charset="-122"/>
                <a:ea typeface="楷体" panose="02010609060101010101" pitchFamily="49" charset="-122"/>
              </a:rPr>
              <a:t>  </a:t>
            </a: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如果多个应用程序需要访问同样的功能，可以将该功能以</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的形式提供，这样在机器上只需要一份该</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文件就可以了，节省磁盘空间；</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798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16</a:t>
            </a:fld>
            <a:endParaRPr lang="en-US" altLang="zh-CN"/>
          </a:p>
        </p:txBody>
      </p:sp>
      <p:sp>
        <p:nvSpPr>
          <p:cNvPr id="6" name="TextBox 4"/>
          <p:cNvSpPr txBox="1">
            <a:spLocks noChangeArrowheads="1"/>
          </p:cNvSpPr>
          <p:nvPr/>
        </p:nvSpPr>
        <p:spPr bwMode="auto">
          <a:xfrm>
            <a:off x="1655676" y="260648"/>
            <a:ext cx="5832648"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使用动态链接库的好处</a:t>
            </a:r>
          </a:p>
        </p:txBody>
      </p:sp>
      <p:pic>
        <p:nvPicPr>
          <p:cNvPr id="2" name="图片 1"/>
          <p:cNvPicPr>
            <a:picLocks noChangeAspect="1"/>
          </p:cNvPicPr>
          <p:nvPr/>
        </p:nvPicPr>
        <p:blipFill>
          <a:blip r:embed="rId2"/>
          <a:stretch>
            <a:fillRect/>
          </a:stretch>
        </p:blipFill>
        <p:spPr>
          <a:xfrm>
            <a:off x="827584" y="1127309"/>
            <a:ext cx="7488832" cy="3596610"/>
          </a:xfrm>
          <a:prstGeom prst="rect">
            <a:avLst/>
          </a:prstGeom>
        </p:spPr>
      </p:pic>
      <p:sp>
        <p:nvSpPr>
          <p:cNvPr id="8" name="内容占位符 11"/>
          <p:cNvSpPr txBox="1">
            <a:spLocks/>
          </p:cNvSpPr>
          <p:nvPr/>
        </p:nvSpPr>
        <p:spPr bwMode="auto">
          <a:xfrm>
            <a:off x="395536" y="4708192"/>
            <a:ext cx="8352928" cy="1668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spcBef>
                <a:spcPct val="0"/>
              </a:spcBef>
              <a:buFont typeface="Wingdings 2" pitchFamily="18" charset="2"/>
              <a:buNone/>
            </a:pPr>
            <a:r>
              <a:rPr lang="zh-CN" altLang="en-US" sz="2400" b="0" dirty="0">
                <a:latin typeface="楷体" panose="02010609060101010101" pitchFamily="49" charset="-122"/>
                <a:ea typeface="楷体" panose="02010609060101010101" pitchFamily="49" charset="-122"/>
              </a:rPr>
              <a:t>  多个应用程序使用同一个</a:t>
            </a:r>
            <a:r>
              <a:rPr lang="en-US" altLang="zh-CN" sz="2400" b="0" dirty="0">
                <a:latin typeface="楷体" panose="02010609060101010101" pitchFamily="49" charset="-122"/>
                <a:ea typeface="楷体" panose="02010609060101010101" pitchFamily="49" charset="-122"/>
              </a:rPr>
              <a:t>DLL</a:t>
            </a:r>
            <a:r>
              <a:rPr lang="zh-CN" altLang="en-US" sz="2400" b="0" dirty="0">
                <a:latin typeface="楷体" panose="02010609060101010101" pitchFamily="49" charset="-122"/>
                <a:ea typeface="楷体" panose="02010609060101010101" pitchFamily="49" charset="-122"/>
              </a:rPr>
              <a:t>，该</a:t>
            </a:r>
            <a:r>
              <a:rPr lang="en-US" altLang="zh-CN" sz="2400" b="0" dirty="0">
                <a:latin typeface="楷体" panose="02010609060101010101" pitchFamily="49" charset="-122"/>
                <a:ea typeface="楷体" panose="02010609060101010101" pitchFamily="49" charset="-122"/>
              </a:rPr>
              <a:t>DLL</a:t>
            </a:r>
            <a:r>
              <a:rPr lang="zh-CN" altLang="en-US" sz="2400" b="0" dirty="0">
                <a:latin typeface="楷体" panose="02010609060101010101" pitchFamily="49" charset="-122"/>
                <a:ea typeface="楷体" panose="02010609060101010101" pitchFamily="49" charset="-122"/>
              </a:rPr>
              <a:t>的页面</a:t>
            </a:r>
            <a:r>
              <a:rPr lang="zh-CN" altLang="en-US" sz="2400" b="0" dirty="0">
                <a:solidFill>
                  <a:srgbClr val="FF0000"/>
                </a:solidFill>
                <a:latin typeface="楷体" panose="02010609060101010101" pitchFamily="49" charset="-122"/>
                <a:ea typeface="楷体" panose="02010609060101010101" pitchFamily="49" charset="-122"/>
              </a:rPr>
              <a:t>只需要放入内存一次，所有的应用程序都可以共享它的页面</a:t>
            </a:r>
            <a:r>
              <a:rPr lang="zh-CN" altLang="en-US" sz="2400" b="0" dirty="0">
                <a:latin typeface="楷体" panose="02010609060101010101" pitchFamily="49" charset="-122"/>
                <a:ea typeface="楷体" panose="02010609060101010101" pitchFamily="49" charset="-122"/>
              </a:rPr>
              <a:t>，内存的使用更加有效。</a:t>
            </a:r>
            <a:endParaRPr lang="en-US" altLang="zh-CN" sz="2400" b="0" dirty="0">
              <a:latin typeface="楷体" panose="02010609060101010101" pitchFamily="49" charset="-122"/>
              <a:ea typeface="楷体" panose="02010609060101010101" pitchFamily="49" charset="-122"/>
            </a:endParaRPr>
          </a:p>
        </p:txBody>
      </p:sp>
      <p:sp>
        <p:nvSpPr>
          <p:cNvPr id="5" name="圆角矩形 4"/>
          <p:cNvSpPr/>
          <p:nvPr/>
        </p:nvSpPr>
        <p:spPr>
          <a:xfrm>
            <a:off x="3455876" y="1030089"/>
            <a:ext cx="2088232" cy="34790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02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17</a:t>
            </a:fld>
            <a:endParaRPr lang="en-US" altLang="zh-CN"/>
          </a:p>
        </p:txBody>
      </p:sp>
      <p:sp>
        <p:nvSpPr>
          <p:cNvPr id="6" name="TextBox 4"/>
          <p:cNvSpPr txBox="1">
            <a:spLocks noChangeArrowheads="1"/>
          </p:cNvSpPr>
          <p:nvPr/>
        </p:nvSpPr>
        <p:spPr bwMode="auto">
          <a:xfrm>
            <a:off x="1655676" y="260648"/>
            <a:ext cx="5832648"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使用动态链接库的好处</a:t>
            </a:r>
          </a:p>
        </p:txBody>
      </p:sp>
      <p:sp>
        <p:nvSpPr>
          <p:cNvPr id="7" name="内容占位符 11"/>
          <p:cNvSpPr>
            <a:spLocks noGrp="1"/>
          </p:cNvSpPr>
          <p:nvPr>
            <p:ph sz="quarter" idx="1"/>
          </p:nvPr>
        </p:nvSpPr>
        <p:spPr>
          <a:xfrm>
            <a:off x="395536" y="1139184"/>
            <a:ext cx="8352928" cy="5062124"/>
          </a:xfrm>
        </p:spPr>
        <p:txBody>
          <a:bodyPr/>
          <a:lstStyle/>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采用多种语言编写动态链接库</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采用自己熟悉的开发语言编写</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，然后由其他语言编写的可执行程序来调用这些</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增强产品功能</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更新</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，替换产品原有的</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提供二次开发平台</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用户利用</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，调用其中实现的功能，开发业务所需的产品</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简化项目管理</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并行开发，不同功能交由各项目小组以多个</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的方式实现</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2502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18</a:t>
            </a:fld>
            <a:endParaRPr lang="en-US" altLang="zh-CN"/>
          </a:p>
        </p:txBody>
      </p:sp>
      <p:sp>
        <p:nvSpPr>
          <p:cNvPr id="7" name="内容占位符 11"/>
          <p:cNvSpPr>
            <a:spLocks noGrp="1"/>
          </p:cNvSpPr>
          <p:nvPr>
            <p:ph sz="quarter" idx="1"/>
          </p:nvPr>
        </p:nvSpPr>
        <p:spPr>
          <a:xfrm>
            <a:off x="395536" y="1139184"/>
            <a:ext cx="8460940" cy="3909996"/>
          </a:xfrm>
        </p:spPr>
        <p:txBody>
          <a:bodyPr/>
          <a:lstStyle/>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动态库</a:t>
            </a:r>
            <a:r>
              <a:rPr lang="en-US" altLang="zh-CN" sz="2400" dirty="0">
                <a:solidFill>
                  <a:srgbClr val="FF0000"/>
                </a:solidFill>
                <a:latin typeface="楷体" panose="02010609060101010101" pitchFamily="49" charset="-122"/>
                <a:ea typeface="楷体" panose="02010609060101010101" pitchFamily="49" charset="-122"/>
              </a:rPr>
              <a:t>(.lib&amp;.dll)</a:t>
            </a: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动态链接库包含能被可执行程序或其他</a:t>
            </a:r>
            <a:r>
              <a:rPr lang="en-US" altLang="zh-CN" sz="2400" dirty="0">
                <a:latin typeface="楷体" panose="02010609060101010101" pitchFamily="49" charset="-122"/>
                <a:ea typeface="楷体" panose="02010609060101010101" pitchFamily="49" charset="-122"/>
              </a:rPr>
              <a:t>DLL</a:t>
            </a:r>
            <a:r>
              <a:rPr lang="zh-CN" altLang="en-US" sz="2400" dirty="0">
                <a:latin typeface="楷体" panose="02010609060101010101" pitchFamily="49" charset="-122"/>
                <a:ea typeface="楷体" panose="02010609060101010101" pitchFamily="49" charset="-122"/>
              </a:rPr>
              <a:t>调用来完成某项工作的函数</a:t>
            </a:r>
            <a:r>
              <a:rPr lang="en-US" altLang="zh-CN" sz="2400" dirty="0">
                <a:latin typeface="楷体" panose="02010609060101010101" pitchFamily="49" charset="-122"/>
                <a:ea typeface="楷体" panose="02010609060101010101" pitchFamily="49" charset="-122"/>
                <a:sym typeface="Wingdings" panose="05000000000000000000" pitchFamily="2" charset="2"/>
              </a:rPr>
              <a:t></a:t>
            </a:r>
            <a:r>
              <a:rPr lang="zh-CN" altLang="en-US" sz="2400" dirty="0">
                <a:solidFill>
                  <a:srgbClr val="FF0000"/>
                </a:solidFill>
                <a:latin typeface="楷体" panose="02010609060101010101" pitchFamily="49" charset="-122"/>
                <a:ea typeface="楷体" panose="02010609060101010101" pitchFamily="49" charset="-122"/>
                <a:sym typeface="Wingdings" panose="05000000000000000000" pitchFamily="2" charset="2"/>
              </a:rPr>
              <a:t>动态链接库只有在其他模块调用库中的函数时才发挥作用</a:t>
            </a:r>
            <a:r>
              <a:rPr lang="zh-CN" altLang="en-US" sz="2400" dirty="0">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50000"/>
              </a:lnSpc>
              <a:spcBef>
                <a:spcPct val="0"/>
              </a:spcBef>
              <a:buNone/>
            </a:pPr>
            <a:r>
              <a:rPr lang="zh-CN" altLang="en-US" sz="2400" dirty="0">
                <a:solidFill>
                  <a:srgbClr val="FF0000"/>
                </a:solidFill>
                <a:latin typeface="楷体" panose="02010609060101010101" pitchFamily="49" charset="-122"/>
                <a:ea typeface="楷体" panose="02010609060101010101" pitchFamily="49" charset="-122"/>
              </a:rPr>
              <a:t>我们可以怎么做？</a:t>
            </a:r>
            <a:endParaRPr lang="en-US" altLang="zh-CN" sz="2400" dirty="0">
              <a:solidFill>
                <a:srgbClr val="FF0000"/>
              </a:solidFill>
              <a:latin typeface="楷体" panose="02010609060101010101" pitchFamily="49" charset="-122"/>
              <a:ea typeface="楷体" panose="02010609060101010101" pitchFamily="49" charset="-122"/>
            </a:endParaRPr>
          </a:p>
          <a:p>
            <a:pPr marL="0" indent="0">
              <a:lnSpc>
                <a:spcPct val="150000"/>
              </a:lnSpc>
              <a:spcBef>
                <a:spcPct val="0"/>
              </a:spcBef>
              <a:buNone/>
            </a:pPr>
            <a:r>
              <a:rPr lang="en-US" altLang="zh-CN" sz="2400" dirty="0">
                <a:solidFill>
                  <a:srgbClr val="FF0000"/>
                </a:solidFill>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把完成某种功能的函数放在一个动态链接库中，提供给其他程序调用。</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动态链接库</a:t>
            </a:r>
          </a:p>
        </p:txBody>
      </p:sp>
    </p:spTree>
    <p:extLst>
      <p:ext uri="{BB962C8B-B14F-4D97-AF65-F5344CB8AC3E}">
        <p14:creationId xmlns:p14="http://schemas.microsoft.com/office/powerpoint/2010/main" val="340565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a:t>
            </a:fld>
            <a:endParaRPr lang="en-US" altLang="zh-CN"/>
          </a:p>
        </p:txBody>
      </p:sp>
      <p:sp>
        <p:nvSpPr>
          <p:cNvPr id="5" name="内容占位符 11"/>
          <p:cNvSpPr>
            <a:spLocks noGrp="1"/>
          </p:cNvSpPr>
          <p:nvPr>
            <p:ph sz="quarter" idx="1"/>
          </p:nvPr>
        </p:nvSpPr>
        <p:spPr>
          <a:xfrm>
            <a:off x="603250" y="1148177"/>
            <a:ext cx="7929190" cy="5062124"/>
          </a:xfrm>
        </p:spPr>
        <p:txBody>
          <a:bodyPr/>
          <a:lstStyle/>
          <a:p>
            <a:pPr>
              <a:lnSpc>
                <a:spcPct val="150000"/>
              </a:lnSpc>
              <a:spcBef>
                <a:spcPct val="0"/>
              </a:spcBef>
              <a:buFont typeface="Wingdings" panose="05000000000000000000" pitchFamily="2" charset="2"/>
              <a:buChar char="Ø"/>
            </a:pPr>
            <a:r>
              <a:rPr lang="zh-CN" altLang="en-US" sz="3200" dirty="0">
                <a:latin typeface="楷体" panose="02010609060101010101" pitchFamily="49" charset="-122"/>
                <a:ea typeface="楷体" panose="02010609060101010101" pitchFamily="49" charset="-122"/>
              </a:rPr>
              <a:t> 基本控件介绍</a:t>
            </a:r>
            <a:endParaRPr lang="en-US" altLang="zh-CN" sz="3200" dirty="0">
              <a:latin typeface="楷体" panose="02010609060101010101" pitchFamily="49" charset="-122"/>
              <a:ea typeface="楷体" panose="02010609060101010101" pitchFamily="49" charset="-122"/>
            </a:endParaRPr>
          </a:p>
        </p:txBody>
      </p:sp>
      <p:sp>
        <p:nvSpPr>
          <p:cNvPr id="6" name="TextBox 4"/>
          <p:cNvSpPr txBox="1">
            <a:spLocks noChangeArrowheads="1"/>
          </p:cNvSpPr>
          <p:nvPr/>
        </p:nvSpPr>
        <p:spPr bwMode="auto">
          <a:xfrm>
            <a:off x="2987824" y="260648"/>
            <a:ext cx="3060340"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目录</a:t>
            </a:r>
          </a:p>
        </p:txBody>
      </p:sp>
    </p:spTree>
    <p:extLst>
      <p:ext uri="{BB962C8B-B14F-4D97-AF65-F5344CB8AC3E}">
        <p14:creationId xmlns:p14="http://schemas.microsoft.com/office/powerpoint/2010/main" val="332657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19</a:t>
            </a:fld>
            <a:endParaRPr lang="en-US" altLang="zh-CN"/>
          </a:p>
        </p:txBody>
      </p:sp>
      <p:sp>
        <p:nvSpPr>
          <p:cNvPr id="5" name="内容占位符 11"/>
          <p:cNvSpPr>
            <a:spLocks noGrp="1"/>
          </p:cNvSpPr>
          <p:nvPr>
            <p:ph sz="quarter" idx="1"/>
          </p:nvPr>
        </p:nvSpPr>
        <p:spPr>
          <a:xfrm>
            <a:off x="604793" y="1160749"/>
            <a:ext cx="7929190" cy="4140460"/>
          </a:xfrm>
        </p:spPr>
        <p:txBody>
          <a:bodyPr/>
          <a:lstStyle/>
          <a:p>
            <a:pPr>
              <a:lnSpc>
                <a:spcPct val="150000"/>
              </a:lnSpc>
              <a:spcBef>
                <a:spcPct val="0"/>
              </a:spcBef>
              <a:buFont typeface="Wingdings" panose="05000000000000000000" pitchFamily="2" charset="2"/>
              <a:buChar char="Ø"/>
            </a:pPr>
            <a:r>
              <a:rPr lang="zh-CN" altLang="en-US" sz="3200" dirty="0">
                <a:latin typeface="楷体" panose="02010609060101010101" pitchFamily="49" charset="-122"/>
                <a:ea typeface="楷体" panose="02010609060101010101" pitchFamily="49" charset="-122"/>
              </a:rPr>
              <a:t> 静态库和动态库背景知识</a:t>
            </a:r>
            <a:endParaRPr lang="en-US" altLang="zh-CN" sz="3200" dirty="0">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加载</a:t>
            </a:r>
            <a:r>
              <a:rPr lang="en-US" altLang="zh-CN" sz="3200" dirty="0">
                <a:solidFill>
                  <a:srgbClr val="00B0F0"/>
                </a:solidFill>
                <a:ea typeface="楷体" panose="02010609060101010101" pitchFamily="49" charset="-122"/>
              </a:rPr>
              <a:t>DLL</a:t>
            </a:r>
            <a:r>
              <a:rPr lang="zh-CN" altLang="en-US" sz="3200" dirty="0">
                <a:solidFill>
                  <a:srgbClr val="00B0F0"/>
                </a:solidFill>
                <a:latin typeface="楷体" panose="02010609060101010101" pitchFamily="49" charset="-122"/>
                <a:ea typeface="楷体" panose="02010609060101010101" pitchFamily="49" charset="-122"/>
              </a:rPr>
              <a:t>的两种方式</a:t>
            </a:r>
            <a:endParaRPr lang="en-US" altLang="zh-CN" sz="3200" dirty="0">
              <a:solidFill>
                <a:srgbClr val="00B0F0"/>
              </a:solidFill>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隐式链接</a:t>
            </a:r>
            <a:endParaRPr lang="en-US" altLang="zh-CN" dirty="0">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显示加载</a:t>
            </a:r>
            <a:endParaRPr lang="en-US" altLang="zh-CN" dirty="0">
              <a:latin typeface="楷体" panose="02010609060101010101" pitchFamily="49" charset="-122"/>
              <a:ea typeface="楷体" panose="02010609060101010101" pitchFamily="49" charset="-122"/>
            </a:endParaRPr>
          </a:p>
        </p:txBody>
      </p:sp>
      <p:sp>
        <p:nvSpPr>
          <p:cNvPr id="6" name="TextBox 4"/>
          <p:cNvSpPr txBox="1">
            <a:spLocks noChangeArrowheads="1"/>
          </p:cNvSpPr>
          <p:nvPr/>
        </p:nvSpPr>
        <p:spPr bwMode="auto">
          <a:xfrm>
            <a:off x="2987824" y="260648"/>
            <a:ext cx="3060340"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目录</a:t>
            </a:r>
          </a:p>
        </p:txBody>
      </p:sp>
    </p:spTree>
    <p:extLst>
      <p:ext uri="{BB962C8B-B14F-4D97-AF65-F5344CB8AC3E}">
        <p14:creationId xmlns:p14="http://schemas.microsoft.com/office/powerpoint/2010/main" val="2522271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20</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8" name="内容占位符 11"/>
          <p:cNvSpPr>
            <a:spLocks noGrp="1"/>
          </p:cNvSpPr>
          <p:nvPr>
            <p:ph sz="quarter" idx="1"/>
          </p:nvPr>
        </p:nvSpPr>
        <p:spPr>
          <a:xfrm>
            <a:off x="287524" y="1340768"/>
            <a:ext cx="8782434" cy="4680520"/>
          </a:xfrm>
        </p:spPr>
        <p:txBody>
          <a:bodyPr/>
          <a:lstStyle/>
          <a:p>
            <a:pPr marL="0" indent="0">
              <a:buNone/>
            </a:pPr>
            <a:r>
              <a:rPr lang="zh-CN" altLang="en-US" sz="2400" dirty="0"/>
              <a:t>    </a:t>
            </a:r>
            <a:r>
              <a:rPr lang="zh-CN" altLang="en-US" sz="2400" dirty="0">
                <a:latin typeface="楷体" panose="02010609060101010101" pitchFamily="49" charset="-122"/>
                <a:ea typeface="楷体" panose="02010609060101010101" pitchFamily="49" charset="-122"/>
              </a:rPr>
              <a:t>当我们把一些常用的功能封装成动态链接库之后，接下来就是在我们的应用程序中使用这些功能。首先，经过上述步骤创建好动态链接库，会在</a:t>
            </a:r>
            <a:r>
              <a:rPr lang="zh-CN" altLang="en-US" sz="2400" b="1" dirty="0">
                <a:latin typeface="楷体" panose="02010609060101010101" pitchFamily="49" charset="-122"/>
                <a:ea typeface="楷体" panose="02010609060101010101" pitchFamily="49" charset="-122"/>
              </a:rPr>
              <a:t> </a:t>
            </a:r>
            <a:r>
              <a:rPr lang="en-US" altLang="zh-CN" sz="2400" b="1" dirty="0">
                <a:solidFill>
                  <a:srgbClr val="FF0000"/>
                </a:solidFill>
              </a:rPr>
              <a:t>Debug/ </a:t>
            </a:r>
            <a:r>
              <a:rPr lang="zh-CN" altLang="en-US" sz="2400" dirty="0">
                <a:latin typeface="楷体" panose="02010609060101010101" pitchFamily="49" charset="-122"/>
                <a:ea typeface="楷体" panose="02010609060101010101" pitchFamily="49" charset="-122"/>
              </a:rPr>
              <a:t>目录下生成</a:t>
            </a:r>
            <a:r>
              <a:rPr lang="zh-CN" altLang="en-US" sz="2400" b="1" dirty="0">
                <a:solidFill>
                  <a:srgbClr val="FF0000"/>
                </a:solidFill>
                <a:latin typeface="楷体" panose="02010609060101010101" pitchFamily="49" charset="-122"/>
                <a:ea typeface="楷体" panose="02010609060101010101" pitchFamily="49" charset="-122"/>
              </a:rPr>
              <a:t>工程名</a:t>
            </a:r>
            <a:r>
              <a:rPr lang="en-US" altLang="zh-CN" sz="2400" b="1" dirty="0">
                <a:solidFill>
                  <a:srgbClr val="FF0000"/>
                </a:solidFill>
              </a:rPr>
              <a:t>.</a:t>
            </a:r>
            <a:r>
              <a:rPr lang="en-US" altLang="zh-CN" sz="2400" b="1" dirty="0" err="1">
                <a:solidFill>
                  <a:srgbClr val="FF0000"/>
                </a:solidFill>
              </a:rPr>
              <a:t>dll</a:t>
            </a:r>
            <a:r>
              <a:rPr lang="zh-CN" altLang="en-US" sz="2400" dirty="0"/>
              <a:t>、</a:t>
            </a:r>
            <a:r>
              <a:rPr lang="zh-CN" altLang="en-US" sz="2400" b="1" dirty="0">
                <a:solidFill>
                  <a:srgbClr val="FF0000"/>
                </a:solidFill>
                <a:latin typeface="楷体" panose="02010609060101010101" pitchFamily="49" charset="-122"/>
                <a:ea typeface="楷体" panose="02010609060101010101" pitchFamily="49" charset="-122"/>
              </a:rPr>
              <a:t>工程名</a:t>
            </a:r>
            <a:r>
              <a:rPr lang="en-US" altLang="zh-CN" sz="2400" b="1" dirty="0">
                <a:solidFill>
                  <a:srgbClr val="FF0000"/>
                </a:solidFill>
              </a:rPr>
              <a:t>.lib</a:t>
            </a:r>
            <a:r>
              <a:rPr lang="zh-CN" altLang="en-US" sz="2400" dirty="0"/>
              <a:t>：</a:t>
            </a:r>
            <a:br>
              <a:rPr lang="zh-CN" altLang="en-US" sz="2400" dirty="0"/>
            </a:br>
            <a:r>
              <a:rPr lang="en-US" altLang="zh-CN" sz="2400" dirty="0"/>
              <a:t>       </a:t>
            </a:r>
            <a:r>
              <a:rPr lang="en-US" altLang="zh-CN" sz="2400" dirty="0">
                <a:solidFill>
                  <a:srgbClr val="FF0000"/>
                </a:solidFill>
                <a:sym typeface="Wingdings 2" panose="05020102010507070707" pitchFamily="18" charset="2"/>
              </a:rPr>
              <a:t> </a:t>
            </a:r>
            <a:r>
              <a:rPr lang="zh-CN" altLang="en-US" sz="2400" b="1" dirty="0">
                <a:solidFill>
                  <a:srgbClr val="FF0000"/>
                </a:solidFill>
                <a:latin typeface="楷体" panose="02010609060101010101" pitchFamily="49" charset="-122"/>
                <a:ea typeface="楷体" panose="02010609060101010101" pitchFamily="49" charset="-122"/>
              </a:rPr>
              <a:t>工程名</a:t>
            </a:r>
            <a:r>
              <a:rPr lang="en-US" altLang="zh-CN" sz="2400" b="1" dirty="0">
                <a:solidFill>
                  <a:srgbClr val="FF0000"/>
                </a:solidFill>
              </a:rPr>
              <a:t>.</a:t>
            </a:r>
            <a:r>
              <a:rPr lang="en-US" altLang="zh-CN" sz="2400" b="1" dirty="0" err="1">
                <a:solidFill>
                  <a:srgbClr val="FF0000"/>
                </a:solidFill>
              </a:rPr>
              <a:t>dll</a:t>
            </a:r>
            <a:r>
              <a:rPr lang="en-US" altLang="zh-CN" sz="2400" b="1" dirty="0">
                <a:solidFill>
                  <a:srgbClr val="FF0000"/>
                </a:solidFill>
              </a:rPr>
              <a:t> </a:t>
            </a:r>
            <a:r>
              <a:rPr lang="zh-CN" altLang="en-US" sz="2400" dirty="0">
                <a:latin typeface="楷体" panose="02010609060101010101" pitchFamily="49" charset="-122"/>
                <a:ea typeface="楷体" panose="02010609060101010101" pitchFamily="49" charset="-122"/>
              </a:rPr>
              <a:t>就是我们所说的</a:t>
            </a:r>
            <a:r>
              <a:rPr lang="en-US" altLang="zh-CN" sz="2400" b="1" dirty="0"/>
              <a:t>DLL</a:t>
            </a:r>
            <a:r>
              <a:rPr lang="zh-CN" altLang="en-US" sz="2400" dirty="0">
                <a:latin typeface="楷体" panose="02010609060101010101" pitchFamily="49" charset="-122"/>
                <a:ea typeface="楷体" panose="02010609060101010101" pitchFamily="49" charset="-122"/>
              </a:rPr>
              <a:t>动态链接库，我们的应用程序会在运行过程中动态加载该库；</a:t>
            </a:r>
            <a:br>
              <a:rPr lang="zh-CN" altLang="en-US" sz="2400" dirty="0"/>
            </a:br>
            <a:r>
              <a:rPr lang="en-US" altLang="zh-CN" sz="2400" dirty="0"/>
              <a:t>       </a:t>
            </a:r>
            <a:r>
              <a:rPr lang="en-US" altLang="zh-CN" sz="2400" dirty="0">
                <a:solidFill>
                  <a:srgbClr val="FF0000"/>
                </a:solidFill>
                <a:sym typeface="Wingdings 2" panose="05020102010507070707" pitchFamily="18" charset="2"/>
              </a:rPr>
              <a:t> </a:t>
            </a:r>
            <a:r>
              <a:rPr lang="zh-CN" altLang="en-US" sz="2400" b="1" dirty="0">
                <a:solidFill>
                  <a:srgbClr val="FF0000"/>
                </a:solidFill>
                <a:latin typeface="楷体" panose="02010609060101010101" pitchFamily="49" charset="-122"/>
                <a:ea typeface="楷体" panose="02010609060101010101" pitchFamily="49" charset="-122"/>
              </a:rPr>
              <a:t>工程名</a:t>
            </a:r>
            <a:r>
              <a:rPr lang="en-US" altLang="zh-CN" sz="2400" b="1" dirty="0">
                <a:solidFill>
                  <a:srgbClr val="FF0000"/>
                </a:solidFill>
              </a:rPr>
              <a:t>.lib </a:t>
            </a:r>
            <a:r>
              <a:rPr lang="zh-CN" altLang="en-US" sz="2400" dirty="0">
                <a:latin typeface="楷体" panose="02010609060101010101" pitchFamily="49" charset="-122"/>
                <a:ea typeface="楷体" panose="02010609060101010101" pitchFamily="49" charset="-122"/>
              </a:rPr>
              <a:t>则是</a:t>
            </a:r>
            <a:r>
              <a:rPr lang="zh-CN" altLang="en-US" sz="2400" b="1" dirty="0">
                <a:latin typeface="楷体" panose="02010609060101010101" pitchFamily="49" charset="-122"/>
                <a:ea typeface="楷体" panose="02010609060101010101" pitchFamily="49" charset="-122"/>
              </a:rPr>
              <a:t>引入库文件</a:t>
            </a:r>
            <a:r>
              <a:rPr lang="zh-CN" altLang="en-US" sz="2400" dirty="0">
                <a:latin typeface="楷体" panose="02010609060101010101" pitchFamily="49" charset="-122"/>
                <a:ea typeface="楷体" panose="02010609060101010101" pitchFamily="49" charset="-122"/>
              </a:rPr>
              <a:t>，保存生成的</a:t>
            </a:r>
            <a:r>
              <a:rPr lang="en-US" altLang="zh-CN" sz="2400" b="1" dirty="0"/>
              <a:t>DLL</a:t>
            </a:r>
            <a:r>
              <a:rPr lang="zh-CN" altLang="en-US" sz="2400" dirty="0">
                <a:latin typeface="楷体" panose="02010609060101010101" pitchFamily="49" charset="-122"/>
                <a:ea typeface="楷体" panose="02010609060101010101" pitchFamily="49" charset="-122"/>
              </a:rPr>
              <a:t>动态链接库中导出的函数和变量的符号名。</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（以上过程不需要大家自己实现，会提供相关文件）</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t>    </a:t>
            </a:r>
            <a:r>
              <a:rPr lang="zh-CN" altLang="en-US" sz="2400" dirty="0">
                <a:latin typeface="楷体" panose="02010609060101010101" pitchFamily="49" charset="-122"/>
                <a:ea typeface="楷体" panose="02010609060101010101" pitchFamily="49" charset="-122"/>
              </a:rPr>
              <a:t>在程序中，有以下两种方式加载动态链接库：</a:t>
            </a:r>
            <a:br>
              <a:rPr lang="zh-CN" altLang="en-US" sz="2400" dirty="0">
                <a:latin typeface="楷体" panose="02010609060101010101" pitchFamily="49" charset="-122"/>
                <a:ea typeface="楷体" panose="02010609060101010101" pitchFamily="49" charset="-122"/>
              </a:rPr>
            </a:br>
            <a:r>
              <a:rPr lang="zh-CN" altLang="en-US" sz="2400" dirty="0"/>
              <a:t>　　</a:t>
            </a:r>
            <a:r>
              <a:rPr lang="en-US" altLang="zh-CN" sz="2400" b="1" dirty="0"/>
              <a:t>@ </a:t>
            </a:r>
            <a:r>
              <a:rPr lang="zh-CN" altLang="en-US" sz="2400" b="1" dirty="0">
                <a:latin typeface="楷体" panose="02010609060101010101" pitchFamily="49" charset="-122"/>
                <a:ea typeface="楷体" panose="02010609060101010101" pitchFamily="49" charset="-122"/>
              </a:rPr>
              <a:t>隐式链接</a:t>
            </a:r>
            <a:r>
              <a:rPr lang="zh-CN" altLang="en-US" sz="2400" dirty="0">
                <a:latin typeface="楷体" panose="02010609060101010101" pitchFamily="49" charset="-122"/>
                <a:ea typeface="楷体" panose="02010609060101010101" pitchFamily="49" charset="-122"/>
              </a:rPr>
              <a:t>；</a:t>
            </a:r>
            <a:br>
              <a:rPr lang="zh-CN" altLang="en-US" sz="2400" dirty="0">
                <a:latin typeface="楷体" panose="02010609060101010101" pitchFamily="49" charset="-122"/>
                <a:ea typeface="楷体" panose="02010609060101010101" pitchFamily="49" charset="-122"/>
              </a:rPr>
            </a:br>
            <a:r>
              <a:rPr lang="zh-CN" altLang="en-US" sz="2400" dirty="0"/>
              <a:t>　　</a:t>
            </a:r>
            <a:r>
              <a:rPr lang="en-US" altLang="zh-CN" sz="2400" b="1" dirty="0"/>
              <a:t>@ </a:t>
            </a:r>
            <a:r>
              <a:rPr lang="zh-CN" altLang="en-US" sz="2400" b="1" dirty="0">
                <a:latin typeface="楷体" panose="02010609060101010101" pitchFamily="49" charset="-122"/>
                <a:ea typeface="楷体" panose="02010609060101010101" pitchFamily="49" charset="-122"/>
              </a:rPr>
              <a:t>显示加载</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677045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21</a:t>
            </a:fld>
            <a:endParaRPr lang="en-US" altLang="zh-CN"/>
          </a:p>
        </p:txBody>
      </p:sp>
      <p:sp>
        <p:nvSpPr>
          <p:cNvPr id="5" name="内容占位符 11"/>
          <p:cNvSpPr>
            <a:spLocks noGrp="1"/>
          </p:cNvSpPr>
          <p:nvPr>
            <p:ph sz="quarter" idx="1"/>
          </p:nvPr>
        </p:nvSpPr>
        <p:spPr>
          <a:xfrm>
            <a:off x="604793" y="1160749"/>
            <a:ext cx="7929190" cy="4140460"/>
          </a:xfrm>
        </p:spPr>
        <p:txBody>
          <a:bodyPr/>
          <a:lstStyle/>
          <a:p>
            <a:pPr>
              <a:lnSpc>
                <a:spcPct val="150000"/>
              </a:lnSpc>
              <a:spcBef>
                <a:spcPct val="0"/>
              </a:spcBef>
              <a:buFont typeface="Wingdings" panose="05000000000000000000" pitchFamily="2" charset="2"/>
              <a:buChar char="Ø"/>
            </a:pPr>
            <a:r>
              <a:rPr lang="zh-CN" altLang="en-US" sz="3200" dirty="0">
                <a:latin typeface="楷体" panose="02010609060101010101" pitchFamily="49" charset="-122"/>
                <a:ea typeface="楷体" panose="02010609060101010101" pitchFamily="49" charset="-122"/>
              </a:rPr>
              <a:t> 静态库和动态库背景知识</a:t>
            </a:r>
            <a:endParaRPr lang="en-US" altLang="zh-CN" sz="3200" dirty="0">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加载</a:t>
            </a:r>
            <a:r>
              <a:rPr lang="en-US" altLang="zh-CN" sz="3200" dirty="0">
                <a:solidFill>
                  <a:srgbClr val="00B0F0"/>
                </a:solidFill>
                <a:ea typeface="楷体" panose="02010609060101010101" pitchFamily="49" charset="-122"/>
              </a:rPr>
              <a:t>DLL</a:t>
            </a:r>
            <a:r>
              <a:rPr lang="zh-CN" altLang="en-US" sz="3200" dirty="0">
                <a:solidFill>
                  <a:srgbClr val="00B0F0"/>
                </a:solidFill>
                <a:latin typeface="楷体" panose="02010609060101010101" pitchFamily="49" charset="-122"/>
                <a:ea typeface="楷体" panose="02010609060101010101" pitchFamily="49" charset="-122"/>
              </a:rPr>
              <a:t>的两种方式</a:t>
            </a:r>
            <a:endParaRPr lang="en-US" altLang="zh-CN" sz="3200" dirty="0">
              <a:solidFill>
                <a:srgbClr val="00B0F0"/>
              </a:solidFill>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solidFill>
                  <a:srgbClr val="00B0F0"/>
                </a:solidFill>
                <a:latin typeface="楷体" panose="02010609060101010101" pitchFamily="49" charset="-122"/>
                <a:ea typeface="楷体" panose="02010609060101010101" pitchFamily="49" charset="-122"/>
              </a:rPr>
              <a:t> </a:t>
            </a:r>
            <a:r>
              <a:rPr lang="zh-CN" altLang="en-US" dirty="0">
                <a:solidFill>
                  <a:srgbClr val="00B0F0"/>
                </a:solidFill>
                <a:latin typeface="楷体" panose="02010609060101010101" pitchFamily="49" charset="-122"/>
                <a:ea typeface="楷体" panose="02010609060101010101" pitchFamily="49" charset="-122"/>
              </a:rPr>
              <a:t>隐式链接</a:t>
            </a:r>
            <a:endParaRPr lang="en-US" altLang="zh-CN" dirty="0">
              <a:solidFill>
                <a:srgbClr val="00B0F0"/>
              </a:solidFill>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显示加载</a:t>
            </a:r>
            <a:endParaRPr lang="en-US" altLang="zh-CN" dirty="0">
              <a:latin typeface="楷体" panose="02010609060101010101" pitchFamily="49" charset="-122"/>
              <a:ea typeface="楷体" panose="02010609060101010101" pitchFamily="49" charset="-122"/>
            </a:endParaRPr>
          </a:p>
        </p:txBody>
      </p:sp>
      <p:sp>
        <p:nvSpPr>
          <p:cNvPr id="6" name="TextBox 4"/>
          <p:cNvSpPr txBox="1">
            <a:spLocks noChangeArrowheads="1"/>
          </p:cNvSpPr>
          <p:nvPr/>
        </p:nvSpPr>
        <p:spPr bwMode="auto">
          <a:xfrm>
            <a:off x="2987824" y="260648"/>
            <a:ext cx="3060340"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目录</a:t>
            </a:r>
          </a:p>
        </p:txBody>
      </p:sp>
    </p:spTree>
    <p:extLst>
      <p:ext uri="{BB962C8B-B14F-4D97-AF65-F5344CB8AC3E}">
        <p14:creationId xmlns:p14="http://schemas.microsoft.com/office/powerpoint/2010/main" val="40931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22</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9" name="内容占位符 11"/>
          <p:cNvSpPr>
            <a:spLocks noGrp="1"/>
          </p:cNvSpPr>
          <p:nvPr>
            <p:ph sz="quarter" idx="1"/>
          </p:nvPr>
        </p:nvSpPr>
        <p:spPr>
          <a:xfrm>
            <a:off x="359532" y="1131422"/>
            <a:ext cx="8568952" cy="641393"/>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  </a:t>
            </a:r>
            <a:r>
              <a:rPr lang="zh-CN" altLang="en-US" sz="2400" dirty="0">
                <a:solidFill>
                  <a:srgbClr val="EE0000"/>
                </a:solidFill>
                <a:latin typeface="楷体" panose="02010609060101010101" pitchFamily="49" charset="-122"/>
                <a:ea typeface="楷体" panose="02010609060101010101" pitchFamily="49" charset="-122"/>
              </a:rPr>
              <a:t>隐式链接方式</a:t>
            </a:r>
            <a:r>
              <a:rPr lang="zh-CN" altLang="en-US" sz="2400" dirty="0">
                <a:latin typeface="楷体" panose="02010609060101010101" pitchFamily="49" charset="-122"/>
                <a:ea typeface="楷体" panose="02010609060101010101" pitchFamily="49" charset="-122"/>
              </a:rPr>
              <a:t>加载动态链接库</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3" name="矩形 2"/>
          <p:cNvSpPr/>
          <p:nvPr/>
        </p:nvSpPr>
        <p:spPr>
          <a:xfrm>
            <a:off x="619908" y="1875055"/>
            <a:ext cx="8452592" cy="400110"/>
          </a:xfrm>
          <a:prstGeom prst="rect">
            <a:avLst/>
          </a:prstGeom>
        </p:spPr>
        <p:txBody>
          <a:bodyPr wrap="square">
            <a:spAutoFit/>
          </a:bodyPr>
          <a:lstStyle/>
          <a:p>
            <a:r>
              <a:rPr lang="zh-CN" altLang="en-US" dirty="0">
                <a:solidFill>
                  <a:srgbClr val="444444"/>
                </a:solidFill>
                <a:latin typeface="Helvetica Neue"/>
              </a:rPr>
              <a:t>第一步： </a:t>
            </a:r>
            <a:r>
              <a:rPr lang="zh-CN" altLang="en-US" b="0" dirty="0">
                <a:solidFill>
                  <a:srgbClr val="444444"/>
                </a:solidFill>
                <a:latin typeface="Helvetica Neue"/>
              </a:rPr>
              <a:t>头文件中添加引入的外部函数声明。（也不需要大家实现）</a:t>
            </a:r>
            <a:endParaRPr lang="zh-CN" altLang="en-US" dirty="0"/>
          </a:p>
        </p:txBody>
      </p:sp>
      <p:pic>
        <p:nvPicPr>
          <p:cNvPr id="10" name="图片 9"/>
          <p:cNvPicPr>
            <a:picLocks noChangeAspect="1"/>
          </p:cNvPicPr>
          <p:nvPr/>
        </p:nvPicPr>
        <p:blipFill>
          <a:blip r:embed="rId2"/>
          <a:stretch>
            <a:fillRect/>
          </a:stretch>
        </p:blipFill>
        <p:spPr>
          <a:xfrm>
            <a:off x="728381" y="2715080"/>
            <a:ext cx="8015252" cy="515158"/>
          </a:xfrm>
          <a:prstGeom prst="rect">
            <a:avLst/>
          </a:prstGeom>
        </p:spPr>
      </p:pic>
      <p:pic>
        <p:nvPicPr>
          <p:cNvPr id="12" name="图片 11"/>
          <p:cNvPicPr>
            <a:picLocks noChangeAspect="1"/>
          </p:cNvPicPr>
          <p:nvPr/>
        </p:nvPicPr>
        <p:blipFill>
          <a:blip r:embed="rId3"/>
          <a:stretch>
            <a:fillRect/>
          </a:stretch>
        </p:blipFill>
        <p:spPr>
          <a:xfrm>
            <a:off x="728381" y="4769855"/>
            <a:ext cx="8015252" cy="521203"/>
          </a:xfrm>
          <a:prstGeom prst="rect">
            <a:avLst/>
          </a:prstGeom>
        </p:spPr>
      </p:pic>
      <p:pic>
        <p:nvPicPr>
          <p:cNvPr id="13" name="图片 12"/>
          <p:cNvPicPr>
            <a:picLocks noChangeAspect="1"/>
          </p:cNvPicPr>
          <p:nvPr/>
        </p:nvPicPr>
        <p:blipFill>
          <a:blip r:embed="rId4"/>
          <a:stretch>
            <a:fillRect/>
          </a:stretch>
        </p:blipFill>
        <p:spPr>
          <a:xfrm>
            <a:off x="728381" y="5708387"/>
            <a:ext cx="8015252" cy="528925"/>
          </a:xfrm>
          <a:prstGeom prst="rect">
            <a:avLst/>
          </a:prstGeom>
        </p:spPr>
      </p:pic>
      <p:pic>
        <p:nvPicPr>
          <p:cNvPr id="14" name="图片 13"/>
          <p:cNvPicPr>
            <a:picLocks noChangeAspect="1"/>
          </p:cNvPicPr>
          <p:nvPr/>
        </p:nvPicPr>
        <p:blipFill>
          <a:blip r:embed="rId5"/>
          <a:stretch>
            <a:fillRect/>
          </a:stretch>
        </p:blipFill>
        <p:spPr>
          <a:xfrm>
            <a:off x="728381" y="3801986"/>
            <a:ext cx="8015252" cy="500085"/>
          </a:xfrm>
          <a:prstGeom prst="rect">
            <a:avLst/>
          </a:prstGeom>
        </p:spPr>
      </p:pic>
      <p:sp>
        <p:nvSpPr>
          <p:cNvPr id="15" name="矩形 14"/>
          <p:cNvSpPr/>
          <p:nvPr/>
        </p:nvSpPr>
        <p:spPr>
          <a:xfrm>
            <a:off x="611560" y="2272806"/>
            <a:ext cx="5356247" cy="400110"/>
          </a:xfrm>
          <a:prstGeom prst="rect">
            <a:avLst/>
          </a:prstGeom>
        </p:spPr>
        <p:txBody>
          <a:bodyPr wrap="square">
            <a:spAutoFit/>
          </a:bodyPr>
          <a:lstStyle/>
          <a:p>
            <a:r>
              <a:rPr lang="en-US" altLang="zh-CN" dirty="0">
                <a:solidFill>
                  <a:srgbClr val="444444"/>
                </a:solidFill>
                <a:latin typeface="Helvetica Neue"/>
              </a:rPr>
              <a:t>    </a:t>
            </a:r>
            <a:r>
              <a:rPr lang="en-US" altLang="zh-CN" b="0" dirty="0">
                <a:solidFill>
                  <a:srgbClr val="EE0000"/>
                </a:solidFill>
                <a:latin typeface="Helvetica Neue"/>
              </a:rPr>
              <a:t>extern </a:t>
            </a:r>
            <a:r>
              <a:rPr lang="zh-CN" altLang="en-US" b="0" dirty="0">
                <a:solidFill>
                  <a:srgbClr val="444444"/>
                </a:solidFill>
                <a:latin typeface="Helvetica Neue"/>
              </a:rPr>
              <a:t>进行外部定义</a:t>
            </a:r>
            <a:endParaRPr lang="zh-CN" altLang="en-US" dirty="0"/>
          </a:p>
        </p:txBody>
      </p:sp>
      <p:sp>
        <p:nvSpPr>
          <p:cNvPr id="16" name="矩形 15"/>
          <p:cNvSpPr/>
          <p:nvPr/>
        </p:nvSpPr>
        <p:spPr>
          <a:xfrm>
            <a:off x="619909" y="3284984"/>
            <a:ext cx="5356247" cy="400110"/>
          </a:xfrm>
          <a:prstGeom prst="rect">
            <a:avLst/>
          </a:prstGeom>
        </p:spPr>
        <p:txBody>
          <a:bodyPr wrap="square">
            <a:spAutoFit/>
          </a:bodyPr>
          <a:lstStyle/>
          <a:p>
            <a:r>
              <a:rPr lang="en-US" altLang="zh-CN" dirty="0">
                <a:solidFill>
                  <a:srgbClr val="444444"/>
                </a:solidFill>
                <a:latin typeface="Helvetica Neue"/>
              </a:rPr>
              <a:t>    </a:t>
            </a:r>
            <a:r>
              <a:rPr lang="zh-CN" altLang="en-US" dirty="0">
                <a:solidFill>
                  <a:srgbClr val="444444"/>
                </a:solidFill>
                <a:latin typeface="Helvetica Neue"/>
              </a:rPr>
              <a:t>或更常用</a:t>
            </a:r>
            <a:r>
              <a:rPr lang="zh-CN" altLang="en-US" b="0" dirty="0">
                <a:solidFill>
                  <a:schemeClr val="tx1"/>
                </a:solidFill>
                <a:latin typeface="Helvetica Neue"/>
              </a:rPr>
              <a:t> </a:t>
            </a:r>
            <a:r>
              <a:rPr lang="en-US" altLang="zh-CN" b="0" dirty="0">
                <a:solidFill>
                  <a:srgbClr val="EE0000"/>
                </a:solidFill>
                <a:latin typeface="Helvetica Neue"/>
              </a:rPr>
              <a:t>_</a:t>
            </a:r>
            <a:r>
              <a:rPr lang="en-US" altLang="zh-CN" b="0" dirty="0" err="1">
                <a:solidFill>
                  <a:srgbClr val="EE0000"/>
                </a:solidFill>
                <a:latin typeface="Helvetica Neue"/>
              </a:rPr>
              <a:t>declspec</a:t>
            </a:r>
            <a:r>
              <a:rPr lang="en-US" altLang="zh-CN" b="0" dirty="0">
                <a:solidFill>
                  <a:srgbClr val="EE0000"/>
                </a:solidFill>
                <a:latin typeface="Helvetica Neue"/>
              </a:rPr>
              <a:t>(import)</a:t>
            </a:r>
            <a:endParaRPr lang="zh-CN" altLang="en-US" dirty="0"/>
          </a:p>
        </p:txBody>
      </p:sp>
      <p:sp>
        <p:nvSpPr>
          <p:cNvPr id="18" name="矩形 17"/>
          <p:cNvSpPr/>
          <p:nvPr/>
        </p:nvSpPr>
        <p:spPr>
          <a:xfrm>
            <a:off x="619909" y="4397042"/>
            <a:ext cx="5356247" cy="400110"/>
          </a:xfrm>
          <a:prstGeom prst="rect">
            <a:avLst/>
          </a:prstGeom>
        </p:spPr>
        <p:txBody>
          <a:bodyPr wrap="square">
            <a:spAutoFit/>
          </a:bodyPr>
          <a:lstStyle/>
          <a:p>
            <a:r>
              <a:rPr lang="en-US" altLang="zh-CN" dirty="0">
                <a:solidFill>
                  <a:srgbClr val="444444"/>
                </a:solidFill>
                <a:latin typeface="Helvetica Neue"/>
              </a:rPr>
              <a:t>    </a:t>
            </a:r>
            <a:r>
              <a:rPr lang="zh-CN" altLang="en-US" dirty="0">
                <a:solidFill>
                  <a:srgbClr val="444444"/>
                </a:solidFill>
                <a:latin typeface="Helvetica Neue"/>
              </a:rPr>
              <a:t>避免名字改编</a:t>
            </a:r>
            <a:endParaRPr lang="zh-CN" altLang="en-US" dirty="0"/>
          </a:p>
        </p:txBody>
      </p:sp>
      <p:sp>
        <p:nvSpPr>
          <p:cNvPr id="19" name="矩形 18"/>
          <p:cNvSpPr/>
          <p:nvPr/>
        </p:nvSpPr>
        <p:spPr>
          <a:xfrm>
            <a:off x="619909" y="5297142"/>
            <a:ext cx="5356247" cy="400110"/>
          </a:xfrm>
          <a:prstGeom prst="rect">
            <a:avLst/>
          </a:prstGeom>
        </p:spPr>
        <p:txBody>
          <a:bodyPr wrap="square">
            <a:spAutoFit/>
          </a:bodyPr>
          <a:lstStyle/>
          <a:p>
            <a:r>
              <a:rPr lang="en-US" altLang="zh-CN" dirty="0">
                <a:solidFill>
                  <a:srgbClr val="444444"/>
                </a:solidFill>
                <a:latin typeface="Helvetica Neue"/>
              </a:rPr>
              <a:t>    </a:t>
            </a:r>
            <a:r>
              <a:rPr lang="zh-CN" altLang="en-US" dirty="0">
                <a:solidFill>
                  <a:srgbClr val="444444"/>
                </a:solidFill>
                <a:latin typeface="Helvetica Neue"/>
              </a:rPr>
              <a:t>标准调用约定</a:t>
            </a:r>
            <a:endParaRPr lang="zh-CN" altLang="en-US" dirty="0"/>
          </a:p>
        </p:txBody>
      </p:sp>
    </p:spTree>
    <p:extLst>
      <p:ext uri="{BB962C8B-B14F-4D97-AF65-F5344CB8AC3E}">
        <p14:creationId xmlns:p14="http://schemas.microsoft.com/office/powerpoint/2010/main" val="4259858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23</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9" name="内容占位符 11"/>
          <p:cNvSpPr>
            <a:spLocks noGrp="1"/>
          </p:cNvSpPr>
          <p:nvPr>
            <p:ph sz="quarter" idx="1"/>
          </p:nvPr>
        </p:nvSpPr>
        <p:spPr>
          <a:xfrm>
            <a:off x="359532" y="1131422"/>
            <a:ext cx="8568952" cy="641393"/>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  </a:t>
            </a:r>
            <a:r>
              <a:rPr lang="zh-CN" altLang="en-US" sz="2400" dirty="0">
                <a:solidFill>
                  <a:srgbClr val="EE0000"/>
                </a:solidFill>
                <a:latin typeface="楷体" panose="02010609060101010101" pitchFamily="49" charset="-122"/>
                <a:ea typeface="楷体" panose="02010609060101010101" pitchFamily="49" charset="-122"/>
              </a:rPr>
              <a:t>隐式链接方式</a:t>
            </a:r>
            <a:r>
              <a:rPr lang="zh-CN" altLang="en-US" sz="2400" dirty="0">
                <a:latin typeface="楷体" panose="02010609060101010101" pitchFamily="49" charset="-122"/>
                <a:ea typeface="楷体" panose="02010609060101010101" pitchFamily="49" charset="-122"/>
              </a:rPr>
              <a:t>加载动态链接库</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3" name="矩形 2"/>
          <p:cNvSpPr/>
          <p:nvPr/>
        </p:nvSpPr>
        <p:spPr>
          <a:xfrm>
            <a:off x="619908" y="1875055"/>
            <a:ext cx="8015252" cy="400110"/>
          </a:xfrm>
          <a:prstGeom prst="rect">
            <a:avLst/>
          </a:prstGeom>
        </p:spPr>
        <p:txBody>
          <a:bodyPr wrap="square">
            <a:spAutoFit/>
          </a:bodyPr>
          <a:lstStyle/>
          <a:p>
            <a:r>
              <a:rPr lang="zh-CN" altLang="en-US" dirty="0">
                <a:solidFill>
                  <a:srgbClr val="444444"/>
                </a:solidFill>
                <a:latin typeface="Helvetica Neue"/>
              </a:rPr>
              <a:t>第一步： </a:t>
            </a:r>
            <a:r>
              <a:rPr lang="zh-CN" altLang="en-US" b="0" dirty="0">
                <a:solidFill>
                  <a:srgbClr val="444444"/>
                </a:solidFill>
                <a:latin typeface="Helvetica Neue"/>
              </a:rPr>
              <a:t>头文件中添加引入的外部函数声明。（也不需要大家实现）</a:t>
            </a:r>
            <a:endParaRPr lang="zh-CN" altLang="en-US" dirty="0"/>
          </a:p>
        </p:txBody>
      </p:sp>
      <p:pic>
        <p:nvPicPr>
          <p:cNvPr id="10" name="图片 9"/>
          <p:cNvPicPr>
            <a:picLocks noChangeAspect="1"/>
          </p:cNvPicPr>
          <p:nvPr/>
        </p:nvPicPr>
        <p:blipFill>
          <a:blip r:embed="rId2"/>
          <a:stretch>
            <a:fillRect/>
          </a:stretch>
        </p:blipFill>
        <p:spPr>
          <a:xfrm>
            <a:off x="728381" y="2715080"/>
            <a:ext cx="8015252" cy="515158"/>
          </a:xfrm>
          <a:prstGeom prst="rect">
            <a:avLst/>
          </a:prstGeom>
        </p:spPr>
      </p:pic>
      <p:pic>
        <p:nvPicPr>
          <p:cNvPr id="12" name="图片 11"/>
          <p:cNvPicPr>
            <a:picLocks noChangeAspect="1"/>
          </p:cNvPicPr>
          <p:nvPr/>
        </p:nvPicPr>
        <p:blipFill>
          <a:blip r:embed="rId3"/>
          <a:stretch>
            <a:fillRect/>
          </a:stretch>
        </p:blipFill>
        <p:spPr>
          <a:xfrm>
            <a:off x="728381" y="4769855"/>
            <a:ext cx="8015252" cy="521203"/>
          </a:xfrm>
          <a:prstGeom prst="rect">
            <a:avLst/>
          </a:prstGeom>
        </p:spPr>
      </p:pic>
      <p:pic>
        <p:nvPicPr>
          <p:cNvPr id="13" name="图片 12"/>
          <p:cNvPicPr>
            <a:picLocks noChangeAspect="1"/>
          </p:cNvPicPr>
          <p:nvPr/>
        </p:nvPicPr>
        <p:blipFill>
          <a:blip r:embed="rId4"/>
          <a:stretch>
            <a:fillRect/>
          </a:stretch>
        </p:blipFill>
        <p:spPr>
          <a:xfrm>
            <a:off x="728381" y="5708387"/>
            <a:ext cx="8015252" cy="528925"/>
          </a:xfrm>
          <a:prstGeom prst="rect">
            <a:avLst/>
          </a:prstGeom>
        </p:spPr>
      </p:pic>
      <p:pic>
        <p:nvPicPr>
          <p:cNvPr id="14" name="图片 13"/>
          <p:cNvPicPr>
            <a:picLocks noChangeAspect="1"/>
          </p:cNvPicPr>
          <p:nvPr/>
        </p:nvPicPr>
        <p:blipFill>
          <a:blip r:embed="rId5"/>
          <a:stretch>
            <a:fillRect/>
          </a:stretch>
        </p:blipFill>
        <p:spPr>
          <a:xfrm>
            <a:off x="728381" y="3801986"/>
            <a:ext cx="8015252" cy="500085"/>
          </a:xfrm>
          <a:prstGeom prst="rect">
            <a:avLst/>
          </a:prstGeom>
        </p:spPr>
      </p:pic>
      <p:sp>
        <p:nvSpPr>
          <p:cNvPr id="15" name="矩形 14"/>
          <p:cNvSpPr/>
          <p:nvPr/>
        </p:nvSpPr>
        <p:spPr>
          <a:xfrm>
            <a:off x="611560" y="2272806"/>
            <a:ext cx="5356247" cy="400110"/>
          </a:xfrm>
          <a:prstGeom prst="rect">
            <a:avLst/>
          </a:prstGeom>
        </p:spPr>
        <p:txBody>
          <a:bodyPr wrap="square">
            <a:spAutoFit/>
          </a:bodyPr>
          <a:lstStyle/>
          <a:p>
            <a:r>
              <a:rPr lang="en-US" altLang="zh-CN" dirty="0">
                <a:solidFill>
                  <a:srgbClr val="444444"/>
                </a:solidFill>
                <a:latin typeface="Helvetica Neue"/>
              </a:rPr>
              <a:t>    </a:t>
            </a:r>
            <a:r>
              <a:rPr lang="en-US" altLang="zh-CN" b="0" dirty="0">
                <a:solidFill>
                  <a:srgbClr val="EE0000"/>
                </a:solidFill>
                <a:latin typeface="Helvetica Neue"/>
              </a:rPr>
              <a:t>extern </a:t>
            </a:r>
            <a:r>
              <a:rPr lang="zh-CN" altLang="en-US" b="0" dirty="0">
                <a:solidFill>
                  <a:srgbClr val="444444"/>
                </a:solidFill>
                <a:latin typeface="Helvetica Neue"/>
              </a:rPr>
              <a:t>进行外部定义</a:t>
            </a:r>
            <a:endParaRPr lang="zh-CN" altLang="en-US" dirty="0"/>
          </a:p>
        </p:txBody>
      </p:sp>
      <p:sp>
        <p:nvSpPr>
          <p:cNvPr id="16" name="矩形 15"/>
          <p:cNvSpPr/>
          <p:nvPr/>
        </p:nvSpPr>
        <p:spPr>
          <a:xfrm>
            <a:off x="619909" y="3284984"/>
            <a:ext cx="5356247" cy="400110"/>
          </a:xfrm>
          <a:prstGeom prst="rect">
            <a:avLst/>
          </a:prstGeom>
        </p:spPr>
        <p:txBody>
          <a:bodyPr wrap="square">
            <a:spAutoFit/>
          </a:bodyPr>
          <a:lstStyle/>
          <a:p>
            <a:r>
              <a:rPr lang="en-US" altLang="zh-CN" dirty="0">
                <a:solidFill>
                  <a:srgbClr val="444444"/>
                </a:solidFill>
                <a:latin typeface="Helvetica Neue"/>
              </a:rPr>
              <a:t>    </a:t>
            </a:r>
            <a:r>
              <a:rPr lang="zh-CN" altLang="en-US" dirty="0">
                <a:solidFill>
                  <a:srgbClr val="444444"/>
                </a:solidFill>
                <a:latin typeface="Helvetica Neue"/>
              </a:rPr>
              <a:t>或更常用</a:t>
            </a:r>
            <a:r>
              <a:rPr lang="zh-CN" altLang="en-US" b="0" dirty="0">
                <a:solidFill>
                  <a:schemeClr val="tx1"/>
                </a:solidFill>
                <a:latin typeface="Helvetica Neue"/>
              </a:rPr>
              <a:t> </a:t>
            </a:r>
            <a:r>
              <a:rPr lang="en-US" altLang="zh-CN" b="0" dirty="0">
                <a:solidFill>
                  <a:srgbClr val="EE0000"/>
                </a:solidFill>
                <a:latin typeface="Helvetica Neue"/>
              </a:rPr>
              <a:t>_</a:t>
            </a:r>
            <a:r>
              <a:rPr lang="en-US" altLang="zh-CN" b="0" dirty="0" err="1">
                <a:solidFill>
                  <a:srgbClr val="EE0000"/>
                </a:solidFill>
                <a:latin typeface="Helvetica Neue"/>
              </a:rPr>
              <a:t>declspec</a:t>
            </a:r>
            <a:r>
              <a:rPr lang="en-US" altLang="zh-CN" b="0" dirty="0">
                <a:solidFill>
                  <a:srgbClr val="EE0000"/>
                </a:solidFill>
                <a:latin typeface="Helvetica Neue"/>
              </a:rPr>
              <a:t>(import)</a:t>
            </a:r>
            <a:endParaRPr lang="zh-CN" altLang="en-US" dirty="0"/>
          </a:p>
        </p:txBody>
      </p:sp>
      <p:sp>
        <p:nvSpPr>
          <p:cNvPr id="18" name="矩形 17"/>
          <p:cNvSpPr/>
          <p:nvPr/>
        </p:nvSpPr>
        <p:spPr>
          <a:xfrm>
            <a:off x="619909" y="4397042"/>
            <a:ext cx="5356247" cy="400110"/>
          </a:xfrm>
          <a:prstGeom prst="rect">
            <a:avLst/>
          </a:prstGeom>
        </p:spPr>
        <p:txBody>
          <a:bodyPr wrap="square">
            <a:spAutoFit/>
          </a:bodyPr>
          <a:lstStyle/>
          <a:p>
            <a:r>
              <a:rPr lang="en-US" altLang="zh-CN" dirty="0">
                <a:solidFill>
                  <a:srgbClr val="444444"/>
                </a:solidFill>
                <a:latin typeface="Helvetica Neue"/>
              </a:rPr>
              <a:t>    </a:t>
            </a:r>
            <a:r>
              <a:rPr lang="zh-CN" altLang="en-US" dirty="0">
                <a:solidFill>
                  <a:srgbClr val="444444"/>
                </a:solidFill>
                <a:latin typeface="Helvetica Neue"/>
              </a:rPr>
              <a:t>避免名字改编</a:t>
            </a:r>
            <a:endParaRPr lang="zh-CN" altLang="en-US" dirty="0"/>
          </a:p>
        </p:txBody>
      </p:sp>
      <p:sp>
        <p:nvSpPr>
          <p:cNvPr id="19" name="矩形 18"/>
          <p:cNvSpPr/>
          <p:nvPr/>
        </p:nvSpPr>
        <p:spPr>
          <a:xfrm>
            <a:off x="619909" y="5297142"/>
            <a:ext cx="5356247" cy="400110"/>
          </a:xfrm>
          <a:prstGeom prst="rect">
            <a:avLst/>
          </a:prstGeom>
        </p:spPr>
        <p:txBody>
          <a:bodyPr wrap="square">
            <a:spAutoFit/>
          </a:bodyPr>
          <a:lstStyle/>
          <a:p>
            <a:r>
              <a:rPr lang="en-US" altLang="zh-CN" dirty="0">
                <a:solidFill>
                  <a:srgbClr val="444444"/>
                </a:solidFill>
                <a:latin typeface="Helvetica Neue"/>
              </a:rPr>
              <a:t>    </a:t>
            </a:r>
            <a:r>
              <a:rPr lang="zh-CN" altLang="en-US" dirty="0">
                <a:solidFill>
                  <a:srgbClr val="444444"/>
                </a:solidFill>
                <a:latin typeface="Helvetica Neue"/>
              </a:rPr>
              <a:t>标准调用约定</a:t>
            </a:r>
            <a:endParaRPr lang="zh-CN" altLang="en-US" dirty="0"/>
          </a:p>
        </p:txBody>
      </p:sp>
      <p:sp>
        <p:nvSpPr>
          <p:cNvPr id="17" name="椭圆 16"/>
          <p:cNvSpPr/>
          <p:nvPr/>
        </p:nvSpPr>
        <p:spPr>
          <a:xfrm>
            <a:off x="971600" y="2610887"/>
            <a:ext cx="7056784" cy="3338222"/>
          </a:xfrm>
          <a:prstGeom prst="ellipse">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015716" y="3142814"/>
            <a:ext cx="5436604" cy="2308324"/>
          </a:xfrm>
          <a:prstGeom prst="rect">
            <a:avLst/>
          </a:prstGeom>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    </a:t>
            </a:r>
            <a:r>
              <a:rPr lang="zh-CN" altLang="en-US" sz="2400" b="0" dirty="0">
                <a:solidFill>
                  <a:srgbClr val="FF0000"/>
                </a:solidFill>
                <a:latin typeface="楷体" panose="02010609060101010101" pitchFamily="49" charset="-122"/>
                <a:ea typeface="楷体" panose="02010609060101010101" pitchFamily="49" charset="-122"/>
              </a:rPr>
              <a:t>应用程序引用导出函数时需要保证</a:t>
            </a:r>
            <a:r>
              <a:rPr lang="zh-CN" altLang="en-US" sz="2400" dirty="0">
                <a:solidFill>
                  <a:srgbClr val="FF0000"/>
                </a:solidFill>
                <a:latin typeface="楷体" panose="02010609060101010101" pitchFamily="49" charset="-122"/>
                <a:ea typeface="楷体" panose="02010609060101010101" pitchFamily="49" charset="-122"/>
              </a:rPr>
              <a:t>调用时设置的调用约定与导出时设置的导出规则相匹配</a:t>
            </a:r>
            <a:r>
              <a:rPr lang="zh-CN" altLang="en-US" sz="2400" b="0" dirty="0">
                <a:solidFill>
                  <a:srgbClr val="FF0000"/>
                </a:solidFill>
                <a:latin typeface="楷体" panose="02010609060101010101" pitchFamily="49" charset="-122"/>
                <a:ea typeface="楷体" panose="02010609060101010101" pitchFamily="49" charset="-122"/>
              </a:rPr>
              <a:t>；进而保证</a:t>
            </a:r>
            <a:r>
              <a:rPr lang="zh-CN" altLang="en-US" sz="2400" dirty="0">
                <a:solidFill>
                  <a:srgbClr val="FF0000"/>
                </a:solidFill>
                <a:latin typeface="楷体" panose="02010609060101010101" pitchFamily="49" charset="-122"/>
                <a:ea typeface="楷体" panose="02010609060101010101" pitchFamily="49" charset="-122"/>
              </a:rPr>
              <a:t>可执行模块依赖的库函数名称与该动态链接库导出的函数名字相一致</a:t>
            </a:r>
            <a:r>
              <a:rPr lang="zh-CN" altLang="en-US" sz="2400" b="0" dirty="0">
                <a:solidFill>
                  <a:srgbClr val="FF0000"/>
                </a:solidFill>
                <a:latin typeface="楷体" panose="02010609060101010101" pitchFamily="49" charset="-122"/>
                <a:ea typeface="楷体" panose="02010609060101010101" pitchFamily="49" charset="-122"/>
              </a:rPr>
              <a:t>，这样</a:t>
            </a:r>
            <a:r>
              <a:rPr lang="zh-CN" altLang="en-US" sz="2400" dirty="0">
                <a:solidFill>
                  <a:srgbClr val="FF0000"/>
                </a:solidFill>
                <a:latin typeface="楷体" panose="02010609060101010101" pitchFamily="49" charset="-122"/>
                <a:ea typeface="楷体" panose="02010609060101010101" pitchFamily="49" charset="-122"/>
              </a:rPr>
              <a:t>客户端程序才能成功调用</a:t>
            </a:r>
            <a:r>
              <a:rPr lang="en-US" altLang="zh-CN" sz="2400" dirty="0">
                <a:solidFill>
                  <a:srgbClr val="FF0000"/>
                </a:solidFill>
                <a:latin typeface="楷体" panose="02010609060101010101" pitchFamily="49" charset="-122"/>
                <a:ea typeface="楷体" panose="02010609060101010101" pitchFamily="49" charset="-122"/>
              </a:rPr>
              <a:t>DLL</a:t>
            </a:r>
            <a:r>
              <a:rPr lang="zh-CN" altLang="en-US" sz="2400" dirty="0">
                <a:solidFill>
                  <a:srgbClr val="FF0000"/>
                </a:solidFill>
                <a:latin typeface="楷体" panose="02010609060101010101" pitchFamily="49" charset="-122"/>
                <a:ea typeface="楷体" panose="02010609060101010101" pitchFamily="49" charset="-122"/>
              </a:rPr>
              <a:t>中的导出函数</a:t>
            </a:r>
            <a:r>
              <a:rPr lang="zh-CN" altLang="en-US" sz="2400" b="0" dirty="0">
                <a:solidFill>
                  <a:srgbClr val="FF0000"/>
                </a:solidFill>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7667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24</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9" name="内容占位符 11"/>
          <p:cNvSpPr>
            <a:spLocks noGrp="1"/>
          </p:cNvSpPr>
          <p:nvPr>
            <p:ph sz="quarter" idx="1"/>
          </p:nvPr>
        </p:nvSpPr>
        <p:spPr>
          <a:xfrm>
            <a:off x="359532" y="1131422"/>
            <a:ext cx="8568952" cy="641393"/>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  </a:t>
            </a:r>
            <a:r>
              <a:rPr lang="zh-CN" altLang="en-US" sz="2400" dirty="0">
                <a:solidFill>
                  <a:srgbClr val="EE0000"/>
                </a:solidFill>
                <a:latin typeface="楷体" panose="02010609060101010101" pitchFamily="49" charset="-122"/>
                <a:ea typeface="楷体" panose="02010609060101010101" pitchFamily="49" charset="-122"/>
              </a:rPr>
              <a:t>隐式链接方式</a:t>
            </a:r>
            <a:r>
              <a:rPr lang="zh-CN" altLang="en-US" sz="2400" dirty="0">
                <a:latin typeface="楷体" panose="02010609060101010101" pitchFamily="49" charset="-122"/>
                <a:ea typeface="楷体" panose="02010609060101010101" pitchFamily="49" charset="-122"/>
              </a:rPr>
              <a:t>加载动态链接库</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7" name="矩形 6"/>
          <p:cNvSpPr/>
          <p:nvPr/>
        </p:nvSpPr>
        <p:spPr>
          <a:xfrm>
            <a:off x="619908" y="1875055"/>
            <a:ext cx="5562364" cy="400110"/>
          </a:xfrm>
          <a:prstGeom prst="rect">
            <a:avLst/>
          </a:prstGeom>
        </p:spPr>
        <p:txBody>
          <a:bodyPr wrap="square">
            <a:spAutoFit/>
          </a:bodyPr>
          <a:lstStyle/>
          <a:p>
            <a:r>
              <a:rPr lang="zh-CN" altLang="en-US" dirty="0">
                <a:solidFill>
                  <a:srgbClr val="444444"/>
                </a:solidFill>
                <a:latin typeface="Helvetica Neue"/>
              </a:rPr>
              <a:t>第二步： </a:t>
            </a:r>
            <a:r>
              <a:rPr lang="zh-CN" altLang="en-US" b="0" dirty="0">
                <a:solidFill>
                  <a:srgbClr val="444444"/>
                </a:solidFill>
                <a:latin typeface="Helvetica Neue"/>
              </a:rPr>
              <a:t>包含该动态链接库提供的引入库文件。</a:t>
            </a:r>
            <a:endParaRPr lang="zh-CN" altLang="en-US" dirty="0"/>
          </a:p>
        </p:txBody>
      </p:sp>
      <p:sp>
        <p:nvSpPr>
          <p:cNvPr id="11" name="内容占位符 11"/>
          <p:cNvSpPr txBox="1">
            <a:spLocks/>
          </p:cNvSpPr>
          <p:nvPr/>
        </p:nvSpPr>
        <p:spPr bwMode="auto">
          <a:xfrm>
            <a:off x="900100" y="2377405"/>
            <a:ext cx="8028384" cy="691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spcBef>
                <a:spcPct val="0"/>
              </a:spcBef>
              <a:buNone/>
            </a:pPr>
            <a:r>
              <a:rPr lang="zh-CN" altLang="en-US" sz="2400" b="0" dirty="0">
                <a:solidFill>
                  <a:srgbClr val="FF0000"/>
                </a:solidFill>
                <a:latin typeface="楷体" panose="02010609060101010101" pitchFamily="49" charset="-122"/>
                <a:ea typeface="楷体" panose="02010609060101010101" pitchFamily="49" charset="-122"/>
              </a:rPr>
              <a:t>方式一：</a:t>
            </a:r>
            <a:r>
              <a:rPr lang="zh-CN" altLang="en-US" sz="2400" b="0" dirty="0">
                <a:latin typeface="楷体" panose="02010609060101010101" pitchFamily="49" charset="-122"/>
                <a:ea typeface="楷体" panose="02010609060101010101" pitchFamily="49" charset="-122"/>
              </a:rPr>
              <a:t>外部函数声明前添加引入库文件预编译头</a:t>
            </a:r>
            <a:endParaRPr lang="en-US" altLang="zh-CN" sz="2400" b="0" dirty="0">
              <a:latin typeface="楷体" panose="02010609060101010101" pitchFamily="49" charset="-122"/>
              <a:ea typeface="楷体" panose="02010609060101010101" pitchFamily="49" charset="-122"/>
            </a:endParaRPr>
          </a:p>
          <a:p>
            <a:pPr marL="0" indent="0">
              <a:lnSpc>
                <a:spcPct val="150000"/>
              </a:lnSpc>
              <a:spcBef>
                <a:spcPct val="0"/>
              </a:spcBef>
              <a:buFont typeface="Wingdings 2" pitchFamily="18" charset="2"/>
              <a:buNone/>
            </a:pPr>
            <a:endParaRPr lang="en-US" altLang="zh-CN" sz="2400" b="0" dirty="0">
              <a:latin typeface="楷体" panose="02010609060101010101" pitchFamily="49" charset="-122"/>
              <a:ea typeface="楷体" panose="02010609060101010101" pitchFamily="49" charset="-122"/>
            </a:endParaRPr>
          </a:p>
          <a:p>
            <a:pPr marL="0" indent="0">
              <a:lnSpc>
                <a:spcPct val="150000"/>
              </a:lnSpc>
              <a:spcBef>
                <a:spcPct val="0"/>
              </a:spcBef>
              <a:buFont typeface="Wingdings 2" pitchFamily="18" charset="2"/>
              <a:buNone/>
            </a:pPr>
            <a:endParaRPr lang="en-US" altLang="zh-CN" sz="2400" b="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886163" y="3104964"/>
            <a:ext cx="6845536" cy="1259380"/>
          </a:xfrm>
          <a:prstGeom prst="rect">
            <a:avLst/>
          </a:prstGeom>
        </p:spPr>
      </p:pic>
    </p:spTree>
    <p:extLst>
      <p:ext uri="{BB962C8B-B14F-4D97-AF65-F5344CB8AC3E}">
        <p14:creationId xmlns:p14="http://schemas.microsoft.com/office/powerpoint/2010/main" val="1938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25</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7" name="矩形 6"/>
          <p:cNvSpPr/>
          <p:nvPr/>
        </p:nvSpPr>
        <p:spPr>
          <a:xfrm>
            <a:off x="619908" y="1268760"/>
            <a:ext cx="5562364" cy="400110"/>
          </a:xfrm>
          <a:prstGeom prst="rect">
            <a:avLst/>
          </a:prstGeom>
        </p:spPr>
        <p:txBody>
          <a:bodyPr wrap="square">
            <a:spAutoFit/>
          </a:bodyPr>
          <a:lstStyle/>
          <a:p>
            <a:r>
              <a:rPr lang="zh-CN" altLang="en-US" dirty="0">
                <a:solidFill>
                  <a:srgbClr val="444444"/>
                </a:solidFill>
                <a:latin typeface="Helvetica Neue"/>
              </a:rPr>
              <a:t>第二步： </a:t>
            </a:r>
            <a:r>
              <a:rPr lang="zh-CN" altLang="en-US" b="0" dirty="0">
                <a:solidFill>
                  <a:srgbClr val="444444"/>
                </a:solidFill>
                <a:latin typeface="Helvetica Neue"/>
              </a:rPr>
              <a:t>包含该动态链接库提供的引入库文件。</a:t>
            </a:r>
            <a:endParaRPr lang="zh-CN" altLang="en-US" dirty="0"/>
          </a:p>
        </p:txBody>
      </p:sp>
      <p:sp>
        <p:nvSpPr>
          <p:cNvPr id="12" name="内容占位符 11"/>
          <p:cNvSpPr txBox="1">
            <a:spLocks/>
          </p:cNvSpPr>
          <p:nvPr/>
        </p:nvSpPr>
        <p:spPr bwMode="auto">
          <a:xfrm>
            <a:off x="900100" y="1771110"/>
            <a:ext cx="8028384" cy="583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spcBef>
                <a:spcPct val="0"/>
              </a:spcBef>
              <a:buNone/>
            </a:pPr>
            <a:r>
              <a:rPr lang="zh-CN" altLang="en-US" sz="2400" b="0" dirty="0">
                <a:solidFill>
                  <a:srgbClr val="FF0000"/>
                </a:solidFill>
                <a:latin typeface="楷体" panose="02010609060101010101" pitchFamily="49" charset="-122"/>
                <a:ea typeface="楷体" panose="02010609060101010101" pitchFamily="49" charset="-122"/>
              </a:rPr>
              <a:t>方式二：</a:t>
            </a:r>
            <a:r>
              <a:rPr lang="en-US" altLang="zh-CN" sz="2400" dirty="0">
                <a:latin typeface="楷体" panose="02010609060101010101" pitchFamily="49" charset="-122"/>
                <a:ea typeface="楷体" panose="02010609060101010101" pitchFamily="49" charset="-122"/>
              </a:rPr>
              <a:t>Project</a:t>
            </a:r>
            <a:r>
              <a:rPr lang="en-US" altLang="zh-CN" sz="2400" dirty="0">
                <a:latin typeface="楷体" panose="02010609060101010101" pitchFamily="49" charset="-122"/>
                <a:ea typeface="楷体" panose="02010609060101010101" pitchFamily="49" charset="-122"/>
                <a:sym typeface="Wingdings" panose="05000000000000000000" pitchFamily="2" charset="2"/>
              </a:rPr>
              <a:t> </a:t>
            </a:r>
            <a:r>
              <a:rPr lang="en-US" altLang="zh-CN" sz="2400" dirty="0">
                <a:latin typeface="楷体" panose="02010609060101010101" pitchFamily="49" charset="-122"/>
                <a:ea typeface="楷体" panose="02010609060101010101" pitchFamily="49" charset="-122"/>
              </a:rPr>
              <a:t>Settings</a:t>
            </a:r>
            <a:r>
              <a:rPr lang="en-US" altLang="zh-CN" sz="2400" dirty="0">
                <a:latin typeface="楷体" panose="02010609060101010101" pitchFamily="49" charset="-122"/>
                <a:ea typeface="楷体" panose="02010609060101010101" pitchFamily="49" charset="-122"/>
                <a:sym typeface="Wingdings" panose="05000000000000000000" pitchFamily="2" charset="2"/>
              </a:rPr>
              <a:t> </a:t>
            </a:r>
            <a:r>
              <a:rPr lang="en-US" altLang="zh-CN" sz="2400" dirty="0">
                <a:latin typeface="楷体" panose="02010609060101010101" pitchFamily="49" charset="-122"/>
                <a:ea typeface="楷体" panose="02010609060101010101" pitchFamily="49" charset="-122"/>
              </a:rPr>
              <a:t>Link</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推荐</a:t>
            </a:r>
            <a:r>
              <a:rPr lang="zh-CN" altLang="en-US" sz="2400" dirty="0">
                <a:latin typeface="楷体" panose="02010609060101010101" pitchFamily="49" charset="-122"/>
                <a:ea typeface="楷体" panose="02010609060101010101" pitchFamily="49" charset="-122"/>
              </a:rPr>
              <a:t>）</a:t>
            </a:r>
            <a:endParaRPr lang="en-US" altLang="zh-CN" sz="2400" b="0" dirty="0">
              <a:latin typeface="楷体" panose="02010609060101010101" pitchFamily="49" charset="-122"/>
              <a:ea typeface="楷体" panose="02010609060101010101" pitchFamily="49" charset="-122"/>
            </a:endParaRPr>
          </a:p>
          <a:p>
            <a:pPr marL="0" indent="0">
              <a:lnSpc>
                <a:spcPct val="150000"/>
              </a:lnSpc>
              <a:spcBef>
                <a:spcPct val="0"/>
              </a:spcBef>
              <a:buFont typeface="Wingdings 2" pitchFamily="18" charset="2"/>
              <a:buNone/>
            </a:pPr>
            <a:endParaRPr lang="en-US" altLang="zh-CN" sz="2400" b="0" dirty="0">
              <a:latin typeface="楷体" panose="02010609060101010101" pitchFamily="49" charset="-122"/>
              <a:ea typeface="楷体" panose="02010609060101010101" pitchFamily="49" charset="-122"/>
            </a:endParaRPr>
          </a:p>
          <a:p>
            <a:pPr marL="0" indent="0">
              <a:lnSpc>
                <a:spcPct val="150000"/>
              </a:lnSpc>
              <a:spcBef>
                <a:spcPct val="0"/>
              </a:spcBef>
              <a:buFont typeface="Wingdings 2" pitchFamily="18" charset="2"/>
              <a:buNone/>
            </a:pPr>
            <a:endParaRPr lang="en-US" altLang="zh-CN" sz="2400" b="0" dirty="0">
              <a:latin typeface="楷体" panose="02010609060101010101" pitchFamily="49" charset="-122"/>
              <a:ea typeface="楷体" panose="02010609060101010101" pitchFamily="49" charset="-122"/>
            </a:endParaRPr>
          </a:p>
        </p:txBody>
      </p:sp>
      <p:pic>
        <p:nvPicPr>
          <p:cNvPr id="13" name="图片 12"/>
          <p:cNvPicPr>
            <a:picLocks noChangeAspect="1"/>
          </p:cNvPicPr>
          <p:nvPr/>
        </p:nvPicPr>
        <p:blipFill>
          <a:blip r:embed="rId2"/>
          <a:stretch>
            <a:fillRect/>
          </a:stretch>
        </p:blipFill>
        <p:spPr>
          <a:xfrm>
            <a:off x="1367644" y="2384884"/>
            <a:ext cx="6372708" cy="4235921"/>
          </a:xfrm>
          <a:prstGeom prst="rect">
            <a:avLst/>
          </a:prstGeom>
        </p:spPr>
      </p:pic>
    </p:spTree>
    <p:extLst>
      <p:ext uri="{BB962C8B-B14F-4D97-AF65-F5344CB8AC3E}">
        <p14:creationId xmlns:p14="http://schemas.microsoft.com/office/powerpoint/2010/main" val="2746618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26</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9" name="内容占位符 11"/>
          <p:cNvSpPr>
            <a:spLocks noGrp="1"/>
          </p:cNvSpPr>
          <p:nvPr>
            <p:ph sz="quarter" idx="1"/>
          </p:nvPr>
        </p:nvSpPr>
        <p:spPr>
          <a:xfrm>
            <a:off x="359532" y="1131422"/>
            <a:ext cx="8568952" cy="641393"/>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  </a:t>
            </a:r>
            <a:r>
              <a:rPr lang="zh-CN" altLang="en-US" sz="2400" dirty="0">
                <a:solidFill>
                  <a:srgbClr val="EE0000"/>
                </a:solidFill>
                <a:latin typeface="楷体" panose="02010609060101010101" pitchFamily="49" charset="-122"/>
                <a:ea typeface="楷体" panose="02010609060101010101" pitchFamily="49" charset="-122"/>
              </a:rPr>
              <a:t>隐式链接方式下</a:t>
            </a:r>
            <a:r>
              <a:rPr lang="zh-CN" altLang="en-US" sz="2400" dirty="0">
                <a:latin typeface="楷体" panose="02010609060101010101" pitchFamily="49" charset="-122"/>
                <a:ea typeface="楷体" panose="02010609060101010101" pitchFamily="49" charset="-122"/>
              </a:rPr>
              <a:t>创建和加载动态链接库完善方案</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6" name="矩形 5"/>
          <p:cNvSpPr/>
          <p:nvPr/>
        </p:nvSpPr>
        <p:spPr>
          <a:xfrm>
            <a:off x="647564" y="2041043"/>
            <a:ext cx="6840760" cy="400110"/>
          </a:xfrm>
          <a:prstGeom prst="rect">
            <a:avLst/>
          </a:prstGeom>
        </p:spPr>
        <p:txBody>
          <a:bodyPr wrap="square">
            <a:spAutoFit/>
          </a:bodyPr>
          <a:lstStyle/>
          <a:p>
            <a:r>
              <a:rPr lang="zh-CN" altLang="en-US" dirty="0">
                <a:solidFill>
                  <a:srgbClr val="444444"/>
                </a:solidFill>
                <a:latin typeface="Helvetica Neue"/>
              </a:rPr>
              <a:t>使用时： </a:t>
            </a:r>
            <a:r>
              <a:rPr lang="zh-CN" altLang="en-US" b="0" dirty="0">
                <a:solidFill>
                  <a:srgbClr val="444444"/>
                </a:solidFill>
                <a:latin typeface="Helvetica Neue"/>
              </a:rPr>
              <a:t>包含开发动态链接库的程序员提供的头文件即可。</a:t>
            </a:r>
            <a:endParaRPr lang="zh-CN" altLang="en-US" dirty="0"/>
          </a:p>
        </p:txBody>
      </p:sp>
      <p:pic>
        <p:nvPicPr>
          <p:cNvPr id="3" name="图片 2">
            <a:extLst>
              <a:ext uri="{FF2B5EF4-FFF2-40B4-BE49-F238E27FC236}">
                <a16:creationId xmlns:a16="http://schemas.microsoft.com/office/drawing/2014/main" id="{A3413B22-82CA-43A1-9CE7-67B975DAC2F5}"/>
              </a:ext>
            </a:extLst>
          </p:cNvPr>
          <p:cNvPicPr>
            <a:picLocks noChangeAspect="1"/>
          </p:cNvPicPr>
          <p:nvPr/>
        </p:nvPicPr>
        <p:blipFill>
          <a:blip r:embed="rId2"/>
          <a:stretch>
            <a:fillRect/>
          </a:stretch>
        </p:blipFill>
        <p:spPr>
          <a:xfrm>
            <a:off x="755576" y="2709381"/>
            <a:ext cx="1847850" cy="209550"/>
          </a:xfrm>
          <a:prstGeom prst="rect">
            <a:avLst/>
          </a:prstGeom>
        </p:spPr>
      </p:pic>
    </p:spTree>
    <p:extLst>
      <p:ext uri="{BB962C8B-B14F-4D97-AF65-F5344CB8AC3E}">
        <p14:creationId xmlns:p14="http://schemas.microsoft.com/office/powerpoint/2010/main" val="400990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27</a:t>
            </a:fld>
            <a:endParaRPr lang="en-US" altLang="zh-CN"/>
          </a:p>
        </p:txBody>
      </p:sp>
      <p:sp>
        <p:nvSpPr>
          <p:cNvPr id="5" name="内容占位符 11"/>
          <p:cNvSpPr>
            <a:spLocks noGrp="1"/>
          </p:cNvSpPr>
          <p:nvPr>
            <p:ph sz="quarter" idx="1"/>
          </p:nvPr>
        </p:nvSpPr>
        <p:spPr>
          <a:xfrm>
            <a:off x="604793" y="1160749"/>
            <a:ext cx="7929190" cy="4140460"/>
          </a:xfrm>
        </p:spPr>
        <p:txBody>
          <a:bodyPr/>
          <a:lstStyle/>
          <a:p>
            <a:pPr>
              <a:lnSpc>
                <a:spcPct val="150000"/>
              </a:lnSpc>
              <a:spcBef>
                <a:spcPct val="0"/>
              </a:spcBef>
              <a:buFont typeface="Wingdings" panose="05000000000000000000" pitchFamily="2" charset="2"/>
              <a:buChar char="Ø"/>
            </a:pPr>
            <a:r>
              <a:rPr lang="zh-CN" altLang="en-US" sz="3200" dirty="0">
                <a:latin typeface="楷体" panose="02010609060101010101" pitchFamily="49" charset="-122"/>
                <a:ea typeface="楷体" panose="02010609060101010101" pitchFamily="49" charset="-122"/>
              </a:rPr>
              <a:t> 静态库和动态库背景知识</a:t>
            </a:r>
            <a:endParaRPr lang="en-US" altLang="zh-CN" sz="3200" dirty="0">
              <a:latin typeface="楷体" panose="02010609060101010101" pitchFamily="49" charset="-122"/>
              <a:ea typeface="楷体" panose="02010609060101010101" pitchFamily="49" charset="-122"/>
            </a:endParaRPr>
          </a:p>
          <a:p>
            <a:pPr>
              <a:lnSpc>
                <a:spcPct val="150000"/>
              </a:lnSpc>
              <a:spcBef>
                <a:spcPct val="0"/>
              </a:spcBef>
              <a:buFont typeface="Wingdings" panose="05000000000000000000" pitchFamily="2" charset="2"/>
              <a:buChar char="Ø"/>
            </a:pPr>
            <a:r>
              <a:rPr lang="zh-CN" altLang="en-US" sz="3200" dirty="0">
                <a:solidFill>
                  <a:srgbClr val="00B0F0"/>
                </a:solidFill>
                <a:latin typeface="楷体" panose="02010609060101010101" pitchFamily="49" charset="-122"/>
                <a:ea typeface="楷体" panose="02010609060101010101" pitchFamily="49" charset="-122"/>
              </a:rPr>
              <a:t> 加载</a:t>
            </a:r>
            <a:r>
              <a:rPr lang="en-US" altLang="zh-CN" sz="3200" dirty="0">
                <a:solidFill>
                  <a:srgbClr val="00B0F0"/>
                </a:solidFill>
                <a:ea typeface="楷体" panose="02010609060101010101" pitchFamily="49" charset="-122"/>
              </a:rPr>
              <a:t>DLL</a:t>
            </a:r>
            <a:r>
              <a:rPr lang="zh-CN" altLang="en-US" sz="3200" dirty="0">
                <a:solidFill>
                  <a:srgbClr val="00B0F0"/>
                </a:solidFill>
                <a:latin typeface="楷体" panose="02010609060101010101" pitchFamily="49" charset="-122"/>
                <a:ea typeface="楷体" panose="02010609060101010101" pitchFamily="49" charset="-122"/>
              </a:rPr>
              <a:t>的两种方式</a:t>
            </a:r>
            <a:endParaRPr lang="en-US" altLang="zh-CN" sz="3200" dirty="0">
              <a:solidFill>
                <a:srgbClr val="00B0F0"/>
              </a:solidFill>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隐式链接</a:t>
            </a:r>
            <a:endParaRPr lang="en-US" altLang="zh-CN" dirty="0">
              <a:latin typeface="楷体" panose="02010609060101010101" pitchFamily="49" charset="-122"/>
              <a:ea typeface="楷体" panose="02010609060101010101" pitchFamily="49" charset="-122"/>
            </a:endParaRPr>
          </a:p>
          <a:p>
            <a:pPr lvl="1">
              <a:lnSpc>
                <a:spcPct val="150000"/>
              </a:lnSpc>
              <a:spcBef>
                <a:spcPct val="0"/>
              </a:spcBef>
              <a:buFont typeface="Wingdings" panose="05000000000000000000" pitchFamily="2" charset="2"/>
              <a:buChar char="Ø"/>
            </a:pPr>
            <a:r>
              <a:rPr lang="en-US" altLang="zh-CN" dirty="0">
                <a:latin typeface="楷体" panose="02010609060101010101" pitchFamily="49" charset="-122"/>
                <a:ea typeface="楷体" panose="02010609060101010101" pitchFamily="49" charset="-122"/>
              </a:rPr>
              <a:t> </a:t>
            </a:r>
            <a:r>
              <a:rPr lang="zh-CN" altLang="en-US" dirty="0">
                <a:solidFill>
                  <a:srgbClr val="00B0F0"/>
                </a:solidFill>
                <a:latin typeface="楷体" panose="02010609060101010101" pitchFamily="49" charset="-122"/>
                <a:ea typeface="楷体" panose="02010609060101010101" pitchFamily="49" charset="-122"/>
              </a:rPr>
              <a:t>显示加载</a:t>
            </a:r>
            <a:endParaRPr lang="en-US" altLang="zh-CN" dirty="0">
              <a:solidFill>
                <a:srgbClr val="00B0F0"/>
              </a:solidFill>
              <a:latin typeface="楷体" panose="02010609060101010101" pitchFamily="49" charset="-122"/>
              <a:ea typeface="楷体" panose="02010609060101010101" pitchFamily="49" charset="-122"/>
            </a:endParaRPr>
          </a:p>
        </p:txBody>
      </p:sp>
      <p:sp>
        <p:nvSpPr>
          <p:cNvPr id="6" name="TextBox 4"/>
          <p:cNvSpPr txBox="1">
            <a:spLocks noChangeArrowheads="1"/>
          </p:cNvSpPr>
          <p:nvPr/>
        </p:nvSpPr>
        <p:spPr bwMode="auto">
          <a:xfrm>
            <a:off x="2987824" y="260648"/>
            <a:ext cx="3060340"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目录</a:t>
            </a:r>
          </a:p>
        </p:txBody>
      </p:sp>
    </p:spTree>
    <p:extLst>
      <p:ext uri="{BB962C8B-B14F-4D97-AF65-F5344CB8AC3E}">
        <p14:creationId xmlns:p14="http://schemas.microsoft.com/office/powerpoint/2010/main" val="70754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28</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9" name="内容占位符 11"/>
          <p:cNvSpPr>
            <a:spLocks noGrp="1"/>
          </p:cNvSpPr>
          <p:nvPr>
            <p:ph sz="quarter" idx="1"/>
          </p:nvPr>
        </p:nvSpPr>
        <p:spPr>
          <a:xfrm>
            <a:off x="359532" y="1131422"/>
            <a:ext cx="8568952" cy="641393"/>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  </a:t>
            </a:r>
            <a:r>
              <a:rPr lang="zh-CN" altLang="en-US" sz="2400" dirty="0">
                <a:solidFill>
                  <a:srgbClr val="EE0000"/>
                </a:solidFill>
                <a:latin typeface="楷体" panose="02010609060101010101" pitchFamily="49" charset="-122"/>
                <a:ea typeface="楷体" panose="02010609060101010101" pitchFamily="49" charset="-122"/>
              </a:rPr>
              <a:t>显示加载方式</a:t>
            </a:r>
            <a:r>
              <a:rPr lang="zh-CN" altLang="en-US" sz="2400" dirty="0">
                <a:latin typeface="楷体" panose="02010609060101010101" pitchFamily="49" charset="-122"/>
                <a:ea typeface="楷体" panose="02010609060101010101" pitchFamily="49" charset="-122"/>
              </a:rPr>
              <a:t>加载动态链接库</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6" name="内容占位符 11"/>
          <p:cNvSpPr txBox="1">
            <a:spLocks/>
          </p:cNvSpPr>
          <p:nvPr/>
        </p:nvSpPr>
        <p:spPr bwMode="auto">
          <a:xfrm>
            <a:off x="342165" y="1772815"/>
            <a:ext cx="8370295" cy="4680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457200" indent="-457200">
              <a:buFont typeface="+mj-lt"/>
              <a:buAutoNum type="arabicPeriod"/>
            </a:pPr>
            <a:r>
              <a:rPr lang="zh-CN" altLang="en-US" sz="2400" b="0" dirty="0">
                <a:latin typeface="楷体" panose="02010609060101010101" pitchFamily="49" charset="-122"/>
                <a:ea typeface="楷体" panose="02010609060101010101" pitchFamily="49" charset="-122"/>
              </a:rPr>
              <a:t>采用隐式链接方式访问</a:t>
            </a:r>
            <a:r>
              <a:rPr lang="en-US" altLang="zh-CN" sz="2400" dirty="0"/>
              <a:t>DLL</a:t>
            </a:r>
            <a:r>
              <a:rPr lang="zh-CN" altLang="en-US" sz="2400" b="0" dirty="0">
                <a:latin typeface="楷体" panose="02010609060101010101" pitchFamily="49" charset="-122"/>
                <a:ea typeface="楷体" panose="02010609060101010101" pitchFamily="49" charset="-122"/>
              </a:rPr>
              <a:t>时，在程序启动时也是通过</a:t>
            </a:r>
            <a:r>
              <a:rPr lang="zh-CN" altLang="en-US" sz="2400" dirty="0">
                <a:solidFill>
                  <a:srgbClr val="EE0000"/>
                </a:solidFill>
                <a:latin typeface="楷体" panose="02010609060101010101" pitchFamily="49" charset="-122"/>
                <a:ea typeface="楷体" panose="02010609060101010101" pitchFamily="49" charset="-122"/>
              </a:rPr>
              <a:t>显示加载方式</a:t>
            </a:r>
            <a:r>
              <a:rPr lang="zh-CN" altLang="en-US" sz="2400" b="0" dirty="0">
                <a:latin typeface="楷体" panose="02010609060101010101" pitchFamily="49" charset="-122"/>
                <a:ea typeface="楷体" panose="02010609060101010101" pitchFamily="49" charset="-122"/>
              </a:rPr>
              <a:t>加载该进程需要的动态链接库的；如果程序需要访问十多个</a:t>
            </a:r>
            <a:r>
              <a:rPr lang="en-US" altLang="zh-CN" sz="2400" dirty="0"/>
              <a:t>DLL</a:t>
            </a:r>
            <a:r>
              <a:rPr lang="zh-CN" altLang="en-US" sz="2400" b="0" dirty="0">
                <a:latin typeface="楷体" panose="02010609060101010101" pitchFamily="49" charset="-122"/>
                <a:ea typeface="楷体" panose="02010609060101010101" pitchFamily="49" charset="-122"/>
              </a:rPr>
              <a:t>，如果都采用隐式链接方式加载它们的话，那么在改程序启动时，这些</a:t>
            </a:r>
            <a:r>
              <a:rPr lang="en-US" altLang="zh-CN" sz="2400" dirty="0"/>
              <a:t>DLL</a:t>
            </a:r>
            <a:r>
              <a:rPr lang="zh-CN" altLang="en-US" sz="2400" b="0" dirty="0">
                <a:latin typeface="楷体" panose="02010609060101010101" pitchFamily="49" charset="-122"/>
                <a:ea typeface="楷体" panose="02010609060101010101" pitchFamily="49" charset="-122"/>
              </a:rPr>
              <a:t>都需要被加载到内存中，并映射到调用进程的的地址空间，这样将加大程序的启动时间。</a:t>
            </a:r>
            <a:endParaRPr lang="en-US" altLang="zh-CN" sz="2400" b="0" dirty="0">
              <a:latin typeface="楷体" panose="02010609060101010101" pitchFamily="49" charset="-122"/>
              <a:ea typeface="楷体" panose="02010609060101010101" pitchFamily="49" charset="-122"/>
            </a:endParaRPr>
          </a:p>
          <a:p>
            <a:pPr marL="457200" indent="-457200">
              <a:buFont typeface="+mj-lt"/>
              <a:buAutoNum type="arabicPeriod"/>
            </a:pPr>
            <a:r>
              <a:rPr lang="zh-CN" altLang="en-US" sz="2400" b="0" dirty="0">
                <a:latin typeface="楷体" panose="02010609060101010101" pitchFamily="49" charset="-122"/>
                <a:ea typeface="楷体" panose="02010609060101010101" pitchFamily="49" charset="-122"/>
              </a:rPr>
              <a:t>采用显示加载方式加载</a:t>
            </a:r>
            <a:r>
              <a:rPr lang="en-US" altLang="zh-CN" sz="2400" dirty="0"/>
              <a:t>DLL</a:t>
            </a:r>
            <a:r>
              <a:rPr lang="zh-CN" altLang="en-US" sz="2400" b="0" dirty="0">
                <a:latin typeface="楷体" panose="02010609060101010101" pitchFamily="49" charset="-122"/>
                <a:ea typeface="楷体" panose="02010609060101010101" pitchFamily="49" charset="-122"/>
              </a:rPr>
              <a:t>，在需要访问时调用</a:t>
            </a:r>
            <a:r>
              <a:rPr lang="en-US" altLang="zh-CN" sz="2400" dirty="0" err="1">
                <a:solidFill>
                  <a:srgbClr val="FF0000"/>
                </a:solidFill>
              </a:rPr>
              <a:t>LoadLibrary</a:t>
            </a:r>
            <a:r>
              <a:rPr lang="zh-CN" altLang="en-US" sz="2400" b="0" dirty="0">
                <a:solidFill>
                  <a:srgbClr val="FF0000"/>
                </a:solidFill>
                <a:latin typeface="楷体" panose="02010609060101010101" pitchFamily="49" charset="-122"/>
                <a:ea typeface="楷体" panose="02010609060101010101" pitchFamily="49" charset="-122"/>
              </a:rPr>
              <a:t>函数</a:t>
            </a:r>
            <a:r>
              <a:rPr lang="zh-CN" altLang="en-US" sz="2400" b="0" dirty="0">
                <a:latin typeface="楷体" panose="02010609060101010101" pitchFamily="49" charset="-122"/>
                <a:ea typeface="楷体" panose="02010609060101010101" pitchFamily="49" charset="-122"/>
              </a:rPr>
              <a:t>加载该</a:t>
            </a:r>
            <a:r>
              <a:rPr lang="en-US" altLang="zh-CN" sz="2400" dirty="0"/>
              <a:t>DLL</a:t>
            </a:r>
            <a:r>
              <a:rPr lang="zh-CN" altLang="en-US" sz="2400" b="0" dirty="0">
                <a:latin typeface="楷体" panose="02010609060101010101" pitchFamily="49" charset="-122"/>
                <a:ea typeface="楷体" panose="02010609060101010101" pitchFamily="49" charset="-122"/>
              </a:rPr>
              <a:t>；当不需要访问该</a:t>
            </a:r>
            <a:r>
              <a:rPr lang="en-US" altLang="zh-CN" sz="2400" dirty="0"/>
              <a:t>DLL</a:t>
            </a:r>
            <a:r>
              <a:rPr lang="zh-CN" altLang="en-US" sz="2400" b="0" dirty="0">
                <a:latin typeface="楷体" panose="02010609060101010101" pitchFamily="49" charset="-122"/>
                <a:ea typeface="楷体" panose="02010609060101010101" pitchFamily="49" charset="-122"/>
              </a:rPr>
              <a:t>时，调用</a:t>
            </a:r>
            <a:r>
              <a:rPr lang="en-US" altLang="zh-CN" sz="2400" dirty="0" err="1">
                <a:solidFill>
                  <a:srgbClr val="FF0000"/>
                </a:solidFill>
              </a:rPr>
              <a:t>FreeLibrary</a:t>
            </a:r>
            <a:r>
              <a:rPr lang="zh-CN" altLang="en-US" sz="2400" b="0" dirty="0">
                <a:solidFill>
                  <a:srgbClr val="FF0000"/>
                </a:solidFill>
                <a:latin typeface="楷体" panose="02010609060101010101" pitchFamily="49" charset="-122"/>
                <a:ea typeface="楷体" panose="02010609060101010101" pitchFamily="49" charset="-122"/>
              </a:rPr>
              <a:t>函数</a:t>
            </a:r>
            <a:r>
              <a:rPr lang="zh-CN" altLang="en-US" sz="2400" b="0" dirty="0">
                <a:latin typeface="楷体" panose="02010609060101010101" pitchFamily="49" charset="-122"/>
                <a:ea typeface="楷体" panose="02010609060101010101" pitchFamily="49" charset="-122"/>
              </a:rPr>
              <a:t>减少对该</a:t>
            </a:r>
            <a:r>
              <a:rPr lang="en-US" altLang="zh-CN" sz="2400" dirty="0"/>
              <a:t>DLL</a:t>
            </a:r>
            <a:r>
              <a:rPr lang="zh-CN" altLang="en-US" sz="2400" b="0" dirty="0">
                <a:latin typeface="楷体" panose="02010609060101010101" pitchFamily="49" charset="-122"/>
                <a:ea typeface="楷体" panose="02010609060101010101" pitchFamily="49" charset="-122"/>
              </a:rPr>
              <a:t>的引用计数，当此计数变为</a:t>
            </a:r>
            <a:r>
              <a:rPr lang="en-US" altLang="zh-CN" sz="2400" b="0" dirty="0"/>
              <a:t>0</a:t>
            </a:r>
            <a:r>
              <a:rPr lang="zh-CN" altLang="en-US" sz="2400" b="0" dirty="0">
                <a:latin typeface="楷体" panose="02010609060101010101" pitchFamily="49" charset="-122"/>
                <a:ea typeface="楷体" panose="02010609060101010101" pitchFamily="49" charset="-122"/>
              </a:rPr>
              <a:t>时，该</a:t>
            </a:r>
            <a:r>
              <a:rPr lang="en-US" altLang="zh-CN" sz="2400" dirty="0"/>
              <a:t>DLL</a:t>
            </a:r>
            <a:r>
              <a:rPr lang="zh-CN" altLang="en-US" sz="2400" dirty="0">
                <a:latin typeface="楷体" panose="02010609060101010101" pitchFamily="49" charset="-122"/>
                <a:ea typeface="楷体" panose="02010609060101010101" pitchFamily="49" charset="-122"/>
              </a:rPr>
              <a:t>模块</a:t>
            </a:r>
            <a:r>
              <a:rPr lang="zh-CN" altLang="en-US" sz="2400" b="0" dirty="0">
                <a:latin typeface="楷体" panose="02010609060101010101" pitchFamily="49" charset="-122"/>
                <a:ea typeface="楷体" panose="02010609060101010101" pitchFamily="49" charset="-122"/>
              </a:rPr>
              <a:t>将从调用进程的地址空间卸载；调用</a:t>
            </a:r>
            <a:r>
              <a:rPr lang="en-US" altLang="zh-CN" sz="2400" dirty="0" err="1">
                <a:solidFill>
                  <a:srgbClr val="FF0000"/>
                </a:solidFill>
              </a:rPr>
              <a:t>FreeLibrary</a:t>
            </a:r>
            <a:r>
              <a:rPr lang="zh-CN" altLang="en-US" sz="2400" b="0" dirty="0">
                <a:solidFill>
                  <a:srgbClr val="FF0000"/>
                </a:solidFill>
                <a:latin typeface="楷体" panose="02010609060101010101" pitchFamily="49" charset="-122"/>
                <a:ea typeface="楷体" panose="02010609060101010101" pitchFamily="49" charset="-122"/>
              </a:rPr>
              <a:t>函数</a:t>
            </a:r>
            <a:r>
              <a:rPr lang="zh-CN" altLang="en-US" sz="2400" b="0" dirty="0">
                <a:latin typeface="楷体" panose="02010609060101010101" pitchFamily="49" charset="-122"/>
                <a:ea typeface="楷体" panose="02010609060101010101" pitchFamily="49" charset="-122"/>
              </a:rPr>
              <a:t>后，</a:t>
            </a:r>
            <a:r>
              <a:rPr lang="zh-CN" altLang="en-US" sz="2400" dirty="0"/>
              <a:t> </a:t>
            </a:r>
            <a:r>
              <a:rPr lang="en-US" altLang="zh-CN" sz="2400" dirty="0" err="1">
                <a:solidFill>
                  <a:srgbClr val="FF0000"/>
                </a:solidFill>
              </a:rPr>
              <a:t>hInst</a:t>
            </a:r>
            <a:r>
              <a:rPr lang="en-US" altLang="zh-CN" sz="2400" dirty="0">
                <a:solidFill>
                  <a:srgbClr val="FF0000"/>
                </a:solidFill>
              </a:rPr>
              <a:t> </a:t>
            </a:r>
            <a:r>
              <a:rPr lang="zh-CN" altLang="en-US" sz="2400" b="0" dirty="0">
                <a:solidFill>
                  <a:srgbClr val="FF0000"/>
                </a:solidFill>
                <a:latin typeface="楷体" panose="02010609060101010101" pitchFamily="49" charset="-122"/>
                <a:ea typeface="楷体" panose="02010609060101010101" pitchFamily="49" charset="-122"/>
              </a:rPr>
              <a:t>句柄</a:t>
            </a:r>
            <a:r>
              <a:rPr lang="zh-CN" altLang="en-US" sz="2400" b="0" dirty="0">
                <a:latin typeface="楷体" panose="02010609060101010101" pitchFamily="49" charset="-122"/>
                <a:ea typeface="楷体" panose="02010609060101010101" pitchFamily="49" charset="-122"/>
              </a:rPr>
              <a:t>不再有效。</a:t>
            </a:r>
            <a:endParaRPr lang="en-US" altLang="zh-CN" sz="2400" b="0" dirty="0">
              <a:latin typeface="楷体" panose="02010609060101010101" pitchFamily="49" charset="-122"/>
              <a:ea typeface="楷体" panose="02010609060101010101" pitchFamily="49" charset="-122"/>
            </a:endParaRPr>
          </a:p>
          <a:p>
            <a:pPr marL="0" indent="0">
              <a:buNone/>
            </a:pPr>
            <a:endParaRPr lang="zh-CN" altLang="en-US" sz="24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1693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793812" y="908720"/>
            <a:ext cx="7772400" cy="4572000"/>
          </a:xfrm>
        </p:spPr>
        <p:txBody>
          <a:bodyPr/>
          <a:lstStyle/>
          <a:p>
            <a:r>
              <a:rPr lang="zh-CN" altLang="en-US" dirty="0"/>
              <a:t>基本控件</a:t>
            </a:r>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257666703"/>
              </p:ext>
            </p:extLst>
          </p:nvPr>
        </p:nvGraphicFramePr>
        <p:xfrm>
          <a:off x="2375755" y="1440043"/>
          <a:ext cx="4608513" cy="4284476"/>
        </p:xfrm>
        <a:graphic>
          <a:graphicData uri="http://schemas.openxmlformats.org/drawingml/2006/table">
            <a:tbl>
              <a:tblPr>
                <a:tableStyleId>{5C22544A-7EE6-4342-B048-85BDC9FD1C3A}</a:tableStyleId>
              </a:tblPr>
              <a:tblGrid>
                <a:gridCol w="1506629">
                  <a:extLst>
                    <a:ext uri="{9D8B030D-6E8A-4147-A177-3AD203B41FA5}">
                      <a16:colId xmlns:a16="http://schemas.microsoft.com/office/drawing/2014/main" val="20000"/>
                    </a:ext>
                  </a:extLst>
                </a:gridCol>
                <a:gridCol w="1016584">
                  <a:extLst>
                    <a:ext uri="{9D8B030D-6E8A-4147-A177-3AD203B41FA5}">
                      <a16:colId xmlns:a16="http://schemas.microsoft.com/office/drawing/2014/main" val="20001"/>
                    </a:ext>
                  </a:extLst>
                </a:gridCol>
                <a:gridCol w="2085300">
                  <a:extLst>
                    <a:ext uri="{9D8B030D-6E8A-4147-A177-3AD203B41FA5}">
                      <a16:colId xmlns:a16="http://schemas.microsoft.com/office/drawing/2014/main" val="20002"/>
                    </a:ext>
                  </a:extLst>
                </a:gridCol>
              </a:tblGrid>
              <a:tr h="306034">
                <a:tc>
                  <a:txBody>
                    <a:bodyPr/>
                    <a:lstStyle/>
                    <a:p>
                      <a:pPr marL="0" marR="0" algn="l">
                        <a:spcBef>
                          <a:spcPts val="0"/>
                        </a:spcBef>
                        <a:spcAft>
                          <a:spcPts val="0"/>
                        </a:spcAft>
                      </a:pPr>
                      <a:r>
                        <a:rPr lang="zh-CN" altLang="en-US" sz="1400" kern="0" dirty="0">
                          <a:effectLst/>
                        </a:rPr>
                        <a:t>控件名</a:t>
                      </a:r>
                      <a:endParaRPr lang="zh-CN" altLang="en-US" sz="1100" kern="100" dirty="0">
                        <a:effectLst/>
                        <a:latin typeface="Times New Roman"/>
                        <a:ea typeface="宋体"/>
                      </a:endParaRPr>
                    </a:p>
                  </a:txBody>
                  <a:tcPr marL="68580" marR="68580"/>
                </a:tc>
                <a:tc rowSpan="14">
                  <a:txBody>
                    <a:bodyPr/>
                    <a:lstStyle/>
                    <a:p>
                      <a:pPr marL="0" marR="0" algn="l">
                        <a:spcBef>
                          <a:spcPts val="0"/>
                        </a:spcBef>
                        <a:spcAft>
                          <a:spcPts val="0"/>
                        </a:spcAft>
                      </a:pPr>
                      <a:endParaRPr lang="zh-CN" altLang="en-US" sz="1400" kern="0" dirty="0">
                        <a:effectLst/>
                        <a:latin typeface="宋体"/>
                        <a:ea typeface="宋体"/>
                      </a:endParaRPr>
                    </a:p>
                  </a:txBody>
                  <a:tcPr marL="68580" marR="68580"/>
                </a:tc>
                <a:tc>
                  <a:txBody>
                    <a:bodyPr/>
                    <a:lstStyle/>
                    <a:p>
                      <a:pPr marL="0" marR="0" algn="l">
                        <a:spcBef>
                          <a:spcPts val="0"/>
                        </a:spcBef>
                        <a:spcAft>
                          <a:spcPts val="0"/>
                        </a:spcAft>
                      </a:pPr>
                      <a:r>
                        <a:rPr lang="zh-CN" altLang="en-US" sz="1400" kern="0">
                          <a:effectLst/>
                        </a:rPr>
                        <a:t>控件名</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0"/>
                  </a:ext>
                </a:extLst>
              </a:tr>
              <a:tr h="306034">
                <a:tc>
                  <a:txBody>
                    <a:bodyPr/>
                    <a:lstStyle/>
                    <a:p>
                      <a:pPr marL="0" marR="0" algn="l">
                        <a:spcBef>
                          <a:spcPts val="0"/>
                        </a:spcBef>
                        <a:spcAft>
                          <a:spcPts val="0"/>
                        </a:spcAft>
                      </a:pPr>
                      <a:r>
                        <a:rPr lang="zh-CN" altLang="en-US" sz="1400" kern="0">
                          <a:effectLst/>
                        </a:rPr>
                        <a:t>选择</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图像控件</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1"/>
                  </a:ext>
                </a:extLst>
              </a:tr>
              <a:tr h="306034">
                <a:tc>
                  <a:txBody>
                    <a:bodyPr/>
                    <a:lstStyle/>
                    <a:p>
                      <a:pPr marL="0" marR="0" algn="l">
                        <a:spcBef>
                          <a:spcPts val="0"/>
                        </a:spcBef>
                        <a:spcAft>
                          <a:spcPts val="0"/>
                        </a:spcAft>
                      </a:pPr>
                      <a:r>
                        <a:rPr lang="zh-CN" altLang="en-US" sz="1400" kern="0" dirty="0">
                          <a:effectLst/>
                        </a:rPr>
                        <a:t>静态文本框</a:t>
                      </a:r>
                      <a:endParaRPr lang="zh-CN" altLang="en-US" sz="1100" kern="100" dirty="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编辑框</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2"/>
                  </a:ext>
                </a:extLst>
              </a:tr>
              <a:tr h="306034">
                <a:tc>
                  <a:txBody>
                    <a:bodyPr/>
                    <a:lstStyle/>
                    <a:p>
                      <a:pPr marL="0" marR="0" algn="l">
                        <a:spcBef>
                          <a:spcPts val="0"/>
                        </a:spcBef>
                        <a:spcAft>
                          <a:spcPts val="0"/>
                        </a:spcAft>
                      </a:pPr>
                      <a:r>
                        <a:rPr lang="zh-CN" altLang="en-US" sz="1400" kern="0">
                          <a:effectLst/>
                        </a:rPr>
                        <a:t>组合文本框</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按钮</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3"/>
                  </a:ext>
                </a:extLst>
              </a:tr>
              <a:tr h="306034">
                <a:tc>
                  <a:txBody>
                    <a:bodyPr/>
                    <a:lstStyle/>
                    <a:p>
                      <a:pPr marL="0" marR="0" algn="l">
                        <a:spcBef>
                          <a:spcPts val="0"/>
                        </a:spcBef>
                        <a:spcAft>
                          <a:spcPts val="0"/>
                        </a:spcAft>
                      </a:pPr>
                      <a:r>
                        <a:rPr lang="zh-CN" altLang="en-US" sz="1400" kern="0" dirty="0">
                          <a:effectLst/>
                        </a:rPr>
                        <a:t>复选框</a:t>
                      </a:r>
                      <a:endParaRPr lang="zh-CN" altLang="en-US" sz="1100" kern="100" dirty="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单选按钮</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4"/>
                  </a:ext>
                </a:extLst>
              </a:tr>
              <a:tr h="306034">
                <a:tc>
                  <a:txBody>
                    <a:bodyPr/>
                    <a:lstStyle/>
                    <a:p>
                      <a:pPr marL="0" marR="0" algn="l">
                        <a:spcBef>
                          <a:spcPts val="0"/>
                        </a:spcBef>
                        <a:spcAft>
                          <a:spcPts val="0"/>
                        </a:spcAft>
                      </a:pPr>
                      <a:r>
                        <a:rPr lang="zh-CN" altLang="en-US" sz="1400" kern="0">
                          <a:effectLst/>
                        </a:rPr>
                        <a:t>组合框</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列表框</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5"/>
                  </a:ext>
                </a:extLst>
              </a:tr>
              <a:tr h="306034">
                <a:tc>
                  <a:txBody>
                    <a:bodyPr/>
                    <a:lstStyle/>
                    <a:p>
                      <a:pPr marL="0" marR="0" algn="l">
                        <a:spcBef>
                          <a:spcPts val="0"/>
                        </a:spcBef>
                        <a:spcAft>
                          <a:spcPts val="0"/>
                        </a:spcAft>
                      </a:pPr>
                      <a:r>
                        <a:rPr lang="zh-CN" altLang="en-US" sz="1400" kern="0">
                          <a:effectLst/>
                        </a:rPr>
                        <a:t>水平滚动条</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垂直滚动条</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6"/>
                  </a:ext>
                </a:extLst>
              </a:tr>
              <a:tr h="306034">
                <a:tc>
                  <a:txBody>
                    <a:bodyPr/>
                    <a:lstStyle/>
                    <a:p>
                      <a:pPr marL="0" marR="0" algn="l">
                        <a:spcBef>
                          <a:spcPts val="0"/>
                        </a:spcBef>
                        <a:spcAft>
                          <a:spcPts val="0"/>
                        </a:spcAft>
                      </a:pPr>
                      <a:r>
                        <a:rPr lang="zh-CN" altLang="en-US" sz="1400" kern="0" dirty="0">
                          <a:effectLst/>
                        </a:rPr>
                        <a:t>上下控件</a:t>
                      </a:r>
                      <a:endParaRPr lang="zh-CN" altLang="en-US" sz="1100" kern="100" dirty="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进度条</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7"/>
                  </a:ext>
                </a:extLst>
              </a:tr>
              <a:tr h="306034">
                <a:tc>
                  <a:txBody>
                    <a:bodyPr/>
                    <a:lstStyle/>
                    <a:p>
                      <a:pPr marL="0" marR="0" algn="l">
                        <a:spcBef>
                          <a:spcPts val="0"/>
                        </a:spcBef>
                        <a:spcAft>
                          <a:spcPts val="0"/>
                        </a:spcAft>
                      </a:pPr>
                      <a:r>
                        <a:rPr lang="zh-CN" altLang="en-US" sz="1400" kern="0">
                          <a:effectLst/>
                        </a:rPr>
                        <a:t>滑动条</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热键</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8"/>
                  </a:ext>
                </a:extLst>
              </a:tr>
              <a:tr h="306034">
                <a:tc>
                  <a:txBody>
                    <a:bodyPr/>
                    <a:lstStyle/>
                    <a:p>
                      <a:pPr marL="0" marR="0" algn="l">
                        <a:spcBef>
                          <a:spcPts val="0"/>
                        </a:spcBef>
                        <a:spcAft>
                          <a:spcPts val="0"/>
                        </a:spcAft>
                      </a:pPr>
                      <a:r>
                        <a:rPr lang="zh-CN" altLang="en-US" sz="1400" kern="0" dirty="0">
                          <a:effectLst/>
                        </a:rPr>
                        <a:t>列表控件</a:t>
                      </a:r>
                      <a:endParaRPr lang="zh-CN" altLang="en-US" sz="1100" kern="100" dirty="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树视图控件</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09"/>
                  </a:ext>
                </a:extLst>
              </a:tr>
              <a:tr h="306034">
                <a:tc>
                  <a:txBody>
                    <a:bodyPr/>
                    <a:lstStyle/>
                    <a:p>
                      <a:pPr marL="0" marR="0" algn="l">
                        <a:spcBef>
                          <a:spcPts val="0"/>
                        </a:spcBef>
                        <a:spcAft>
                          <a:spcPts val="0"/>
                        </a:spcAft>
                      </a:pPr>
                      <a:r>
                        <a:rPr lang="zh-CN" altLang="en-US" sz="1400" kern="0" dirty="0">
                          <a:effectLst/>
                        </a:rPr>
                        <a:t>标签控件</a:t>
                      </a:r>
                      <a:endParaRPr lang="zh-CN" altLang="en-US" sz="1100" kern="100" dirty="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dirty="0">
                          <a:effectLst/>
                        </a:rPr>
                        <a:t>动画控件</a:t>
                      </a:r>
                      <a:endParaRPr lang="zh-CN" altLang="en-US" sz="1100" kern="100" dirty="0">
                        <a:effectLst/>
                        <a:latin typeface="Times New Roman"/>
                        <a:ea typeface="宋体"/>
                      </a:endParaRPr>
                    </a:p>
                  </a:txBody>
                  <a:tcPr marL="68580" marR="68580"/>
                </a:tc>
                <a:extLst>
                  <a:ext uri="{0D108BD9-81ED-4DB2-BD59-A6C34878D82A}">
                    <a16:rowId xmlns:a16="http://schemas.microsoft.com/office/drawing/2014/main" val="10010"/>
                  </a:ext>
                </a:extLst>
              </a:tr>
              <a:tr h="306034">
                <a:tc>
                  <a:txBody>
                    <a:bodyPr/>
                    <a:lstStyle/>
                    <a:p>
                      <a:pPr marL="0" marR="0" algn="l">
                        <a:spcBef>
                          <a:spcPts val="0"/>
                        </a:spcBef>
                        <a:spcAft>
                          <a:spcPts val="0"/>
                        </a:spcAft>
                      </a:pPr>
                      <a:r>
                        <a:rPr lang="zh-CN" altLang="en-US" sz="1400" kern="0" dirty="0">
                          <a:effectLst/>
                        </a:rPr>
                        <a:t>富文本编辑框</a:t>
                      </a:r>
                      <a:endParaRPr lang="zh-CN" altLang="en-US" sz="1100" kern="100" dirty="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a:effectLst/>
                        </a:rPr>
                        <a:t>日期和时间提取控件</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11"/>
                  </a:ext>
                </a:extLst>
              </a:tr>
              <a:tr h="306034">
                <a:tc>
                  <a:txBody>
                    <a:bodyPr/>
                    <a:lstStyle/>
                    <a:p>
                      <a:pPr marL="0" marR="0" algn="l">
                        <a:spcBef>
                          <a:spcPts val="0"/>
                        </a:spcBef>
                        <a:spcAft>
                          <a:spcPts val="0"/>
                        </a:spcAft>
                      </a:pPr>
                      <a:r>
                        <a:rPr lang="zh-CN" altLang="en-US" sz="1400" kern="0">
                          <a:effectLst/>
                        </a:rPr>
                        <a:t>月历控件</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en-US" sz="1400" kern="0">
                          <a:effectLst/>
                        </a:rPr>
                        <a:t>IP</a:t>
                      </a:r>
                      <a:r>
                        <a:rPr lang="zh-CN" altLang="en-US" sz="1400" kern="0">
                          <a:effectLst/>
                        </a:rPr>
                        <a:t>地址控件</a:t>
                      </a:r>
                      <a:endParaRPr lang="zh-CN" altLang="en-US" sz="1100" kern="100">
                        <a:effectLst/>
                        <a:latin typeface="Times New Roman"/>
                        <a:ea typeface="宋体"/>
                      </a:endParaRPr>
                    </a:p>
                  </a:txBody>
                  <a:tcPr marL="68580" marR="68580"/>
                </a:tc>
                <a:extLst>
                  <a:ext uri="{0D108BD9-81ED-4DB2-BD59-A6C34878D82A}">
                    <a16:rowId xmlns:a16="http://schemas.microsoft.com/office/drawing/2014/main" val="10012"/>
                  </a:ext>
                </a:extLst>
              </a:tr>
              <a:tr h="306034">
                <a:tc>
                  <a:txBody>
                    <a:bodyPr/>
                    <a:lstStyle/>
                    <a:p>
                      <a:pPr marL="0" marR="0" algn="l">
                        <a:spcBef>
                          <a:spcPts val="0"/>
                        </a:spcBef>
                        <a:spcAft>
                          <a:spcPts val="0"/>
                        </a:spcAft>
                      </a:pPr>
                      <a:r>
                        <a:rPr lang="zh-CN" altLang="en-US" sz="1400" kern="0">
                          <a:effectLst/>
                        </a:rPr>
                        <a:t>自定义控件</a:t>
                      </a:r>
                      <a:endParaRPr lang="zh-CN" altLang="en-US" sz="1100" kern="100">
                        <a:effectLst/>
                        <a:latin typeface="Times New Roman"/>
                        <a:ea typeface="宋体"/>
                      </a:endParaRPr>
                    </a:p>
                  </a:txBody>
                  <a:tcPr marL="68580" marR="68580"/>
                </a:tc>
                <a:tc vMerge="1">
                  <a:txBody>
                    <a:bodyPr/>
                    <a:lstStyle/>
                    <a:p>
                      <a:endParaRPr lang="zh-CN" altLang="en-US"/>
                    </a:p>
                  </a:txBody>
                  <a:tcPr/>
                </a:tc>
                <a:tc>
                  <a:txBody>
                    <a:bodyPr/>
                    <a:lstStyle/>
                    <a:p>
                      <a:pPr marL="0" marR="0" algn="l">
                        <a:spcBef>
                          <a:spcPts val="0"/>
                        </a:spcBef>
                        <a:spcAft>
                          <a:spcPts val="0"/>
                        </a:spcAft>
                      </a:pPr>
                      <a:r>
                        <a:rPr lang="zh-CN" altLang="en-US" sz="1400" kern="0" dirty="0">
                          <a:effectLst/>
                        </a:rPr>
                        <a:t>扩展的组合框</a:t>
                      </a:r>
                      <a:endParaRPr lang="zh-CN" altLang="en-US" sz="1100" kern="100" dirty="0">
                        <a:effectLst/>
                        <a:latin typeface="Times New Roman"/>
                        <a:ea typeface="宋体"/>
                      </a:endParaRPr>
                    </a:p>
                  </a:txBody>
                  <a:tcPr marL="68580" marR="68580"/>
                </a:tc>
                <a:extLst>
                  <a:ext uri="{0D108BD9-81ED-4DB2-BD59-A6C34878D82A}">
                    <a16:rowId xmlns:a16="http://schemas.microsoft.com/office/drawing/2014/main" val="10013"/>
                  </a:ext>
                </a:extLst>
              </a:tr>
            </a:tbl>
          </a:graphicData>
        </a:graphic>
      </p:graphicFrame>
      <p:pic>
        <p:nvPicPr>
          <p:cNvPr id="1027" name="Picture 3" descr="C:\Users\ADMINI~1\AppData\Local\Temp\ksohtml\wps41C4.t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32" y="1440043"/>
            <a:ext cx="891450" cy="428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52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29</a:t>
            </a:fld>
            <a:endParaRPr lang="en-US" altLang="zh-CN"/>
          </a:p>
        </p:txBody>
      </p:sp>
      <p:sp>
        <p:nvSpPr>
          <p:cNvPr id="5" name="TextBox 4"/>
          <p:cNvSpPr txBox="1">
            <a:spLocks noChangeArrowheads="1"/>
          </p:cNvSpPr>
          <p:nvPr/>
        </p:nvSpPr>
        <p:spPr bwMode="auto">
          <a:xfrm>
            <a:off x="1619672" y="260648"/>
            <a:ext cx="5868652"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使用动态链接库</a:t>
            </a:r>
          </a:p>
        </p:txBody>
      </p:sp>
      <p:sp>
        <p:nvSpPr>
          <p:cNvPr id="9" name="内容占位符 11"/>
          <p:cNvSpPr>
            <a:spLocks noGrp="1"/>
          </p:cNvSpPr>
          <p:nvPr>
            <p:ph sz="quarter" idx="1"/>
          </p:nvPr>
        </p:nvSpPr>
        <p:spPr>
          <a:xfrm>
            <a:off x="359532" y="922077"/>
            <a:ext cx="8568952" cy="562707"/>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  </a:t>
            </a:r>
            <a:r>
              <a:rPr lang="zh-CN" altLang="en-US" sz="2400" dirty="0">
                <a:solidFill>
                  <a:srgbClr val="EE0000"/>
                </a:solidFill>
                <a:latin typeface="楷体" panose="02010609060101010101" pitchFamily="49" charset="-122"/>
                <a:ea typeface="楷体" panose="02010609060101010101" pitchFamily="49" charset="-122"/>
              </a:rPr>
              <a:t>显示加载方式</a:t>
            </a:r>
            <a:r>
              <a:rPr lang="zh-CN" altLang="en-US" sz="2400" dirty="0">
                <a:latin typeface="楷体" panose="02010609060101010101" pitchFamily="49" charset="-122"/>
                <a:ea typeface="楷体" panose="02010609060101010101" pitchFamily="49" charset="-122"/>
              </a:rPr>
              <a:t>加载动态链接库</a:t>
            </a:r>
            <a:endParaRPr lang="en-US" altLang="zh-CN" sz="2400" dirty="0">
              <a:solidFill>
                <a:srgbClr val="FF000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706765" y="1482924"/>
            <a:ext cx="8185715" cy="5184576"/>
          </a:xfrm>
          <a:prstGeom prst="rect">
            <a:avLst/>
          </a:prstGeom>
        </p:spPr>
      </p:pic>
    </p:spTree>
    <p:extLst>
      <p:ext uri="{BB962C8B-B14F-4D97-AF65-F5344CB8AC3E}">
        <p14:creationId xmlns:p14="http://schemas.microsoft.com/office/powerpoint/2010/main" val="740522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43508" y="6212160"/>
            <a:ext cx="457200" cy="457200"/>
          </a:xfrm>
        </p:spPr>
        <p:txBody>
          <a:bodyPr/>
          <a:lstStyle/>
          <a:p>
            <a:pPr>
              <a:defRPr/>
            </a:pPr>
            <a:fld id="{22EA56D1-363B-473F-9ABD-CFE4823C8D93}" type="slidenum">
              <a:rPr lang="en-US" altLang="zh-CN" smtClean="0"/>
              <a:pPr>
                <a:defRPr/>
              </a:pPr>
              <a:t>30</a:t>
            </a:fld>
            <a:endParaRPr lang="en-US" altLang="zh-CN" dirty="0"/>
          </a:p>
        </p:txBody>
      </p:sp>
      <p:sp>
        <p:nvSpPr>
          <p:cNvPr id="7" name="内容占位符 11"/>
          <p:cNvSpPr>
            <a:spLocks noGrp="1"/>
          </p:cNvSpPr>
          <p:nvPr>
            <p:ph sz="quarter" idx="1"/>
          </p:nvPr>
        </p:nvSpPr>
        <p:spPr>
          <a:xfrm>
            <a:off x="395536" y="800708"/>
            <a:ext cx="8352928" cy="5062124"/>
          </a:xfrm>
        </p:spPr>
        <p:txBody>
          <a:bodyPr/>
          <a:lstStyle/>
          <a:p>
            <a:pPr marL="0" indent="0">
              <a:lnSpc>
                <a:spcPct val="150000"/>
              </a:lnSpc>
              <a:spcBef>
                <a:spcPct val="0"/>
              </a:spcBef>
              <a:buNone/>
            </a:pPr>
            <a:r>
              <a:rPr lang="zh-CN" altLang="en-US" sz="2400" dirty="0">
                <a:solidFill>
                  <a:srgbClr val="00B0F0"/>
                </a:solidFill>
                <a:latin typeface="楷体" panose="02010609060101010101" pitchFamily="49" charset="-122"/>
                <a:ea typeface="楷体" panose="02010609060101010101" pitchFamily="49" charset="-122"/>
              </a:rPr>
              <a:t>搜索动态链接库的顺序</a:t>
            </a:r>
            <a:endParaRPr lang="en-US" altLang="zh-CN" sz="2400" dirty="0">
              <a:solidFill>
                <a:srgbClr val="00B0F0"/>
              </a:solidFill>
              <a:latin typeface="楷体" panose="02010609060101010101" pitchFamily="49" charset="-122"/>
              <a:ea typeface="楷体" panose="02010609060101010101" pitchFamily="49" charset="-122"/>
            </a:endParaRPr>
          </a:p>
          <a:p>
            <a:pPr marL="731838" lvl="1" indent="-457200">
              <a:lnSpc>
                <a:spcPct val="150000"/>
              </a:lnSpc>
              <a:spcBef>
                <a:spcPct val="0"/>
              </a:spcBef>
              <a:buFont typeface="+mj-lt"/>
              <a:buAutoNum type="arabicPeriod"/>
            </a:pPr>
            <a:r>
              <a:rPr lang="zh-CN" altLang="en-US" sz="2200" dirty="0">
                <a:latin typeface="楷体" panose="02010609060101010101" pitchFamily="49" charset="-122"/>
                <a:ea typeface="楷体" panose="02010609060101010101" pitchFamily="49" charset="-122"/>
                <a:sym typeface="Wingdings" panose="05000000000000000000" pitchFamily="2" charset="2"/>
              </a:rPr>
              <a:t>程序的执行目录</a:t>
            </a:r>
            <a:endParaRPr lang="en-US" altLang="zh-CN" sz="2200" dirty="0">
              <a:latin typeface="楷体" panose="02010609060101010101" pitchFamily="49" charset="-122"/>
              <a:ea typeface="楷体" panose="02010609060101010101" pitchFamily="49" charset="-122"/>
              <a:sym typeface="Wingdings" panose="05000000000000000000" pitchFamily="2" charset="2"/>
            </a:endParaRPr>
          </a:p>
          <a:p>
            <a:pPr marL="731838" lvl="1" indent="-457200">
              <a:lnSpc>
                <a:spcPct val="150000"/>
              </a:lnSpc>
              <a:spcBef>
                <a:spcPct val="0"/>
              </a:spcBef>
              <a:buFont typeface="+mj-lt"/>
              <a:buAutoNum type="arabicPeriod"/>
            </a:pPr>
            <a:r>
              <a:rPr lang="zh-CN" altLang="en-US" sz="2200" dirty="0">
                <a:latin typeface="楷体" panose="02010609060101010101" pitchFamily="49" charset="-122"/>
                <a:ea typeface="楷体" panose="02010609060101010101" pitchFamily="49" charset="-122"/>
                <a:sym typeface="Wingdings" panose="05000000000000000000" pitchFamily="2" charset="2"/>
              </a:rPr>
              <a:t>当前目录 </a:t>
            </a:r>
            <a:r>
              <a:rPr lang="en-US" altLang="zh-CN" sz="2200" dirty="0">
                <a:latin typeface="楷体" panose="02010609060101010101" pitchFamily="49" charset="-122"/>
                <a:ea typeface="楷体" panose="02010609060101010101" pitchFamily="49" charset="-122"/>
                <a:sym typeface="Wingdings" panose="05000000000000000000" pitchFamily="2" charset="2"/>
              </a:rPr>
              <a:t>“.”</a:t>
            </a:r>
          </a:p>
          <a:p>
            <a:pPr marL="731838" lvl="1" indent="-457200">
              <a:lnSpc>
                <a:spcPct val="150000"/>
              </a:lnSpc>
              <a:spcBef>
                <a:spcPct val="0"/>
              </a:spcBef>
              <a:buFont typeface="+mj-lt"/>
              <a:buAutoNum type="arabicPeriod"/>
            </a:pPr>
            <a:r>
              <a:rPr lang="zh-CN" altLang="en-US" sz="2200" dirty="0">
                <a:latin typeface="楷体" panose="02010609060101010101" pitchFamily="49" charset="-122"/>
                <a:ea typeface="楷体" panose="02010609060101010101" pitchFamily="49" charset="-122"/>
                <a:sym typeface="Wingdings" panose="05000000000000000000" pitchFamily="2" charset="2"/>
              </a:rPr>
              <a:t>系统目录</a:t>
            </a:r>
            <a:endParaRPr lang="en-US" altLang="zh-CN" sz="2200" dirty="0">
              <a:latin typeface="楷体" panose="02010609060101010101" pitchFamily="49" charset="-122"/>
              <a:ea typeface="楷体" panose="02010609060101010101" pitchFamily="49" charset="-122"/>
              <a:sym typeface="Wingdings" panose="05000000000000000000" pitchFamily="2" charset="2"/>
            </a:endParaRPr>
          </a:p>
          <a:p>
            <a:pPr marL="731838" lvl="1" indent="-457200">
              <a:lnSpc>
                <a:spcPct val="150000"/>
              </a:lnSpc>
              <a:spcBef>
                <a:spcPct val="0"/>
              </a:spcBef>
              <a:buFont typeface="+mj-lt"/>
              <a:buAutoNum type="arabicPeriod"/>
            </a:pPr>
            <a:r>
              <a:rPr lang="en-US" altLang="zh-CN" sz="2200" dirty="0">
                <a:latin typeface="楷体" panose="02010609060101010101" pitchFamily="49" charset="-122"/>
                <a:ea typeface="楷体" panose="02010609060101010101" pitchFamily="49" charset="-122"/>
                <a:sym typeface="Wingdings" panose="05000000000000000000" pitchFamily="2" charset="2"/>
              </a:rPr>
              <a:t>path</a:t>
            </a:r>
            <a:r>
              <a:rPr lang="zh-CN" altLang="en-US" sz="2200" dirty="0">
                <a:latin typeface="楷体" panose="02010609060101010101" pitchFamily="49" charset="-122"/>
                <a:ea typeface="楷体" panose="02010609060101010101" pitchFamily="49" charset="-122"/>
                <a:sym typeface="Wingdings" panose="05000000000000000000" pitchFamily="2" charset="2"/>
              </a:rPr>
              <a:t>环境变量中所列出的路径</a:t>
            </a:r>
            <a:endParaRPr lang="en-US" altLang="zh-CN" sz="2200" dirty="0">
              <a:latin typeface="楷体" panose="02010609060101010101" pitchFamily="49" charset="-122"/>
              <a:ea typeface="楷体" panose="02010609060101010101" pitchFamily="49" charset="-122"/>
              <a:sym typeface="Wingdings" panose="05000000000000000000" pitchFamily="2" charset="2"/>
            </a:endParaRPr>
          </a:p>
        </p:txBody>
      </p:sp>
      <p:sp>
        <p:nvSpPr>
          <p:cNvPr id="8" name="内容占位符 11"/>
          <p:cNvSpPr txBox="1">
            <a:spLocks/>
          </p:cNvSpPr>
          <p:nvPr/>
        </p:nvSpPr>
        <p:spPr bwMode="auto">
          <a:xfrm>
            <a:off x="367972" y="3378556"/>
            <a:ext cx="8028384"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50000"/>
              </a:lnSpc>
              <a:spcBef>
                <a:spcPct val="0"/>
              </a:spcBef>
              <a:buNone/>
            </a:pPr>
            <a:r>
              <a:rPr lang="zh-CN" altLang="en-US" sz="2400" b="0" dirty="0">
                <a:latin typeface="楷体" panose="02010609060101010101" pitchFamily="49" charset="-122"/>
                <a:ea typeface="楷体" panose="02010609060101010101" pitchFamily="49" charset="-122"/>
              </a:rPr>
              <a:t>最好把</a:t>
            </a:r>
            <a:r>
              <a:rPr lang="en-US" altLang="zh-CN" sz="2400" b="0" dirty="0">
                <a:solidFill>
                  <a:srgbClr val="FF0000"/>
                </a:solidFill>
                <a:latin typeface="楷体" panose="02010609060101010101" pitchFamily="49" charset="-122"/>
                <a:ea typeface="楷体" panose="02010609060101010101" pitchFamily="49" charset="-122"/>
              </a:rPr>
              <a:t>DLL</a:t>
            </a:r>
            <a:r>
              <a:rPr lang="zh-CN" altLang="en-US" sz="2400" b="0" dirty="0">
                <a:solidFill>
                  <a:srgbClr val="FF0000"/>
                </a:solidFill>
                <a:latin typeface="楷体" panose="02010609060101010101" pitchFamily="49" charset="-122"/>
                <a:ea typeface="楷体" panose="02010609060101010101" pitchFamily="49" charset="-122"/>
              </a:rPr>
              <a:t>动态链接库文件</a:t>
            </a:r>
            <a:r>
              <a:rPr lang="zh-CN" altLang="en-US" sz="2400" b="0" dirty="0">
                <a:latin typeface="楷体" panose="02010609060101010101" pitchFamily="49" charset="-122"/>
                <a:ea typeface="楷体" panose="02010609060101010101" pitchFamily="49" charset="-122"/>
              </a:rPr>
              <a:t>与</a:t>
            </a:r>
            <a:r>
              <a:rPr lang="en-US" altLang="zh-CN" sz="2400" b="0" dirty="0">
                <a:latin typeface="楷体" panose="02010609060101010101" pitchFamily="49" charset="-122"/>
                <a:ea typeface="楷体" panose="02010609060101010101" pitchFamily="49" charset="-122"/>
              </a:rPr>
              <a:t>Debug</a:t>
            </a:r>
            <a:r>
              <a:rPr lang="zh-CN" altLang="en-US" sz="2400" b="0" dirty="0">
                <a:latin typeface="楷体" panose="02010609060101010101" pitchFamily="49" charset="-122"/>
                <a:ea typeface="楷体" panose="02010609060101010101" pitchFamily="49" charset="-122"/>
              </a:rPr>
              <a:t>目录下的</a:t>
            </a:r>
            <a:r>
              <a:rPr lang="en-US" altLang="zh-CN" sz="2400" b="0" dirty="0">
                <a:solidFill>
                  <a:srgbClr val="FF0000"/>
                </a:solidFill>
                <a:latin typeface="楷体" panose="02010609060101010101" pitchFamily="49" charset="-122"/>
                <a:ea typeface="楷体" panose="02010609060101010101" pitchFamily="49" charset="-122"/>
              </a:rPr>
              <a:t>.EXE</a:t>
            </a:r>
            <a:r>
              <a:rPr lang="zh-CN" altLang="en-US" sz="2400" b="0" dirty="0">
                <a:solidFill>
                  <a:srgbClr val="FF0000"/>
                </a:solidFill>
                <a:latin typeface="楷体" panose="02010609060101010101" pitchFamily="49" charset="-122"/>
                <a:ea typeface="楷体" panose="02010609060101010101" pitchFamily="49" charset="-122"/>
              </a:rPr>
              <a:t>可执行程序</a:t>
            </a:r>
            <a:r>
              <a:rPr lang="zh-CN" altLang="en-US" sz="2400" b="0" dirty="0">
                <a:latin typeface="楷体" panose="02010609060101010101" pitchFamily="49" charset="-122"/>
                <a:ea typeface="楷体" panose="02010609060101010101" pitchFamily="49" charset="-122"/>
              </a:rPr>
              <a:t>放在同一目录下，不然运行时会因搜索不到对应的</a:t>
            </a:r>
            <a:r>
              <a:rPr lang="en-US" altLang="zh-CN" sz="2400" b="0" dirty="0">
                <a:latin typeface="楷体" panose="02010609060101010101" pitchFamily="49" charset="-122"/>
                <a:ea typeface="楷体" panose="02010609060101010101" pitchFamily="49" charset="-122"/>
              </a:rPr>
              <a:t>DLL</a:t>
            </a:r>
            <a:r>
              <a:rPr lang="zh-CN" altLang="en-US" sz="2400" b="0" dirty="0">
                <a:latin typeface="楷体" panose="02010609060101010101" pitchFamily="49" charset="-122"/>
                <a:ea typeface="楷体" panose="02010609060101010101" pitchFamily="49" charset="-122"/>
              </a:rPr>
              <a:t>文件，导致程序无法执行。</a:t>
            </a:r>
            <a:endParaRPr lang="en-US" altLang="zh-CN" sz="2400" b="0" dirty="0">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a:blip r:embed="rId2"/>
          <a:stretch>
            <a:fillRect/>
          </a:stretch>
        </p:blipFill>
        <p:spPr>
          <a:xfrm>
            <a:off x="3866444" y="4533438"/>
            <a:ext cx="4529912" cy="1689434"/>
          </a:xfrm>
          <a:prstGeom prst="rect">
            <a:avLst/>
          </a:prstGeom>
        </p:spPr>
      </p:pic>
    </p:spTree>
    <p:extLst>
      <p:ext uri="{BB962C8B-B14F-4D97-AF65-F5344CB8AC3E}">
        <p14:creationId xmlns:p14="http://schemas.microsoft.com/office/powerpoint/2010/main" val="1476112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5911B0-B311-4D9D-A690-1CC25EE448A9}"/>
              </a:ext>
            </a:extLst>
          </p:cNvPr>
          <p:cNvSpPr>
            <a:spLocks noGrp="1"/>
          </p:cNvSpPr>
          <p:nvPr>
            <p:ph type="sldNum" sz="quarter" idx="12"/>
          </p:nvPr>
        </p:nvSpPr>
        <p:spPr/>
        <p:txBody>
          <a:bodyPr/>
          <a:lstStyle/>
          <a:p>
            <a:pPr>
              <a:defRPr/>
            </a:pPr>
            <a:fld id="{22EA56D1-363B-473F-9ABD-CFE4823C8D93}" type="slidenum">
              <a:rPr lang="en-US" altLang="zh-CN" smtClean="0"/>
              <a:pPr>
                <a:defRPr/>
              </a:pPr>
              <a:t>31</a:t>
            </a:fld>
            <a:endParaRPr lang="en-US" altLang="zh-CN" dirty="0"/>
          </a:p>
        </p:txBody>
      </p:sp>
      <p:sp>
        <p:nvSpPr>
          <p:cNvPr id="2" name="文本框 1">
            <a:extLst>
              <a:ext uri="{FF2B5EF4-FFF2-40B4-BE49-F238E27FC236}">
                <a16:creationId xmlns:a16="http://schemas.microsoft.com/office/drawing/2014/main" id="{6740A419-9CB8-4FB4-B45C-DEF0D147D7E3}"/>
              </a:ext>
            </a:extLst>
          </p:cNvPr>
          <p:cNvSpPr txBox="1"/>
          <p:nvPr/>
        </p:nvSpPr>
        <p:spPr>
          <a:xfrm>
            <a:off x="261616" y="605891"/>
            <a:ext cx="2088232" cy="400110"/>
          </a:xfrm>
          <a:prstGeom prst="rect">
            <a:avLst/>
          </a:prstGeom>
          <a:noFill/>
        </p:spPr>
        <p:txBody>
          <a:bodyPr wrap="square" rtlCol="0">
            <a:spAutoFit/>
          </a:bodyPr>
          <a:lstStyle/>
          <a:p>
            <a:r>
              <a:rPr lang="zh-CN" altLang="en-US" b="0" dirty="0">
                <a:solidFill>
                  <a:schemeClr val="tx1"/>
                </a:solidFill>
              </a:rPr>
              <a:t>验收要求</a:t>
            </a:r>
          </a:p>
        </p:txBody>
      </p:sp>
      <p:sp>
        <p:nvSpPr>
          <p:cNvPr id="3" name="文本框 2">
            <a:extLst>
              <a:ext uri="{FF2B5EF4-FFF2-40B4-BE49-F238E27FC236}">
                <a16:creationId xmlns:a16="http://schemas.microsoft.com/office/drawing/2014/main" id="{B81A02D8-BF60-4E89-ABAC-37EA83A4E725}"/>
              </a:ext>
            </a:extLst>
          </p:cNvPr>
          <p:cNvSpPr txBox="1"/>
          <p:nvPr/>
        </p:nvSpPr>
        <p:spPr>
          <a:xfrm>
            <a:off x="603250" y="1160748"/>
            <a:ext cx="7929190" cy="400110"/>
          </a:xfrm>
          <a:prstGeom prst="rect">
            <a:avLst/>
          </a:prstGeom>
          <a:noFill/>
        </p:spPr>
        <p:txBody>
          <a:bodyPr wrap="square" rtlCol="0">
            <a:spAutoFit/>
          </a:bodyPr>
          <a:lstStyle/>
          <a:p>
            <a:r>
              <a:rPr lang="en-US" altLang="zh-CN" dirty="0"/>
              <a:t>1.</a:t>
            </a:r>
            <a:endParaRPr lang="zh-CN" altLang="en-US" dirty="0"/>
          </a:p>
        </p:txBody>
      </p:sp>
      <p:sp>
        <p:nvSpPr>
          <p:cNvPr id="6" name="内容占位符 11">
            <a:extLst>
              <a:ext uri="{FF2B5EF4-FFF2-40B4-BE49-F238E27FC236}">
                <a16:creationId xmlns:a16="http://schemas.microsoft.com/office/drawing/2014/main" id="{68E906E0-C5F1-48FB-921E-11B383FBFA88}"/>
              </a:ext>
            </a:extLst>
          </p:cNvPr>
          <p:cNvSpPr>
            <a:spLocks noGrp="1"/>
          </p:cNvSpPr>
          <p:nvPr>
            <p:ph sz="quarter" idx="1"/>
          </p:nvPr>
        </p:nvSpPr>
        <p:spPr>
          <a:xfrm>
            <a:off x="279214" y="1057583"/>
            <a:ext cx="8577262" cy="5062124"/>
          </a:xfrm>
        </p:spPr>
        <p:txBody>
          <a:bodyPr/>
          <a:lstStyle/>
          <a:p>
            <a:pPr marL="457200" indent="-457200">
              <a:lnSpc>
                <a:spcPct val="150000"/>
              </a:lnSpc>
              <a:spcBef>
                <a:spcPct val="0"/>
              </a:spcBef>
              <a:buFont typeface="+mj-ea"/>
              <a:buAutoNum type="circleNumDbPlain"/>
            </a:pPr>
            <a:r>
              <a:rPr lang="zh-CN" altLang="en-US" sz="2400" dirty="0">
                <a:latin typeface="楷体" panose="02010609060101010101" pitchFamily="49" charset="-122"/>
                <a:ea typeface="楷体" panose="02010609060101010101" pitchFamily="49" charset="-122"/>
              </a:rPr>
              <a:t>在上次实验课实现内容的基础上，自行进行对话框的设计，考虑五个组合框之间可能的关系，为以后的代码实现做准备。</a:t>
            </a:r>
            <a:endParaRPr lang="en-US" altLang="zh-CN" sz="2400" dirty="0">
              <a:latin typeface="楷体" panose="02010609060101010101" pitchFamily="49" charset="-122"/>
              <a:ea typeface="楷体" panose="02010609060101010101" pitchFamily="49" charset="-122"/>
            </a:endParaRPr>
          </a:p>
          <a:p>
            <a:pPr marL="457200" indent="-457200">
              <a:lnSpc>
                <a:spcPct val="150000"/>
              </a:lnSpc>
              <a:spcBef>
                <a:spcPct val="0"/>
              </a:spcBef>
              <a:buFont typeface="+mj-ea"/>
              <a:buAutoNum type="circleNumDbPlain"/>
            </a:pPr>
            <a:r>
              <a:rPr lang="zh-CN" altLang="en-US" sz="2400" dirty="0">
                <a:latin typeface="楷体" panose="02010609060101010101" pitchFamily="49" charset="-122"/>
                <a:ea typeface="楷体" panose="02010609060101010101" pitchFamily="49" charset="-122"/>
              </a:rPr>
              <a:t>实现“开启卡片”（见上节课</a:t>
            </a:r>
            <a:r>
              <a:rPr lang="en-US" altLang="zh-CN" sz="2400" dirty="0">
                <a:latin typeface="楷体" panose="02010609060101010101" pitchFamily="49" charset="-122"/>
                <a:ea typeface="楷体" panose="02010609060101010101" pitchFamily="49" charset="-122"/>
              </a:rPr>
              <a:t>ppt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页）组合框的功能。</a:t>
            </a:r>
            <a:endParaRPr lang="en-US" altLang="zh-CN" sz="2400" dirty="0">
              <a:latin typeface="楷体" panose="02010609060101010101" pitchFamily="49" charset="-122"/>
              <a:ea typeface="楷体" panose="02010609060101010101" pitchFamily="49" charset="-122"/>
            </a:endParaRPr>
          </a:p>
          <a:p>
            <a:pPr marL="457200" indent="-457200">
              <a:lnSpc>
                <a:spcPct val="150000"/>
              </a:lnSpc>
              <a:spcBef>
                <a:spcPct val="0"/>
              </a:spcBef>
              <a:buFont typeface="+mj-ea"/>
              <a:buAutoNum type="circleNumDbPlain"/>
            </a:pPr>
            <a:r>
              <a:rPr lang="zh-CN" altLang="en-US" sz="2400" dirty="0">
                <a:latin typeface="楷体" panose="02010609060101010101" pitchFamily="49" charset="-122"/>
                <a:ea typeface="楷体" panose="02010609060101010101" pitchFamily="49" charset="-122"/>
              </a:rPr>
              <a:t>验收时</a:t>
            </a:r>
            <a:r>
              <a:rPr lang="en-US" altLang="zh-CN" sz="2400" dirty="0">
                <a:latin typeface="楷体" panose="02010609060101010101" pitchFamily="49" charset="-122"/>
                <a:ea typeface="楷体" panose="02010609060101010101" pitchFamily="49" charset="-122"/>
              </a:rPr>
              <a:t>TA</a:t>
            </a:r>
            <a:r>
              <a:rPr lang="zh-CN" altLang="en-US" sz="2400" dirty="0">
                <a:latin typeface="楷体" panose="02010609060101010101" pitchFamily="49" charset="-122"/>
                <a:ea typeface="楷体" panose="02010609060101010101" pitchFamily="49" charset="-122"/>
              </a:rPr>
              <a:t>会使用读卡器检验代码正确性。程序能成功读出组内任一成员校园卡的卡号即可，卡号以</a:t>
            </a:r>
            <a:r>
              <a:rPr lang="zh-CN" altLang="en-US" sz="2400" dirty="0">
                <a:solidFill>
                  <a:srgbClr val="FF0000"/>
                </a:solidFill>
                <a:latin typeface="楷体" panose="02010609060101010101" pitchFamily="49" charset="-122"/>
                <a:ea typeface="楷体" panose="02010609060101010101" pitchFamily="49" charset="-122"/>
              </a:rPr>
              <a:t>十六进制</a:t>
            </a:r>
            <a:r>
              <a:rPr lang="zh-CN" altLang="en-US" sz="2400" dirty="0">
                <a:latin typeface="楷体" panose="02010609060101010101" pitchFamily="49" charset="-122"/>
                <a:ea typeface="楷体" panose="02010609060101010101" pitchFamily="49" charset="-122"/>
              </a:rPr>
              <a:t>表示。</a:t>
            </a:r>
            <a:endParaRPr lang="en-US" altLang="zh-CN" sz="2400" dirty="0">
              <a:latin typeface="楷体" panose="02010609060101010101" pitchFamily="49" charset="-122"/>
              <a:ea typeface="楷体" panose="02010609060101010101" pitchFamily="49" charset="-122"/>
            </a:endParaRPr>
          </a:p>
          <a:p>
            <a:pPr marL="457200" indent="-457200">
              <a:lnSpc>
                <a:spcPct val="150000"/>
              </a:lnSpc>
              <a:spcBef>
                <a:spcPct val="0"/>
              </a:spcBef>
              <a:buFont typeface="+mj-ea"/>
              <a:buAutoNum type="circleNumDbPlain"/>
            </a:pPr>
            <a:endParaRPr lang="en-US" altLang="zh-CN"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03854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B5911B0-B311-4D9D-A690-1CC25EE448A9}"/>
              </a:ext>
            </a:extLst>
          </p:cNvPr>
          <p:cNvSpPr>
            <a:spLocks noGrp="1"/>
          </p:cNvSpPr>
          <p:nvPr>
            <p:ph type="sldNum" sz="quarter" idx="12"/>
          </p:nvPr>
        </p:nvSpPr>
        <p:spPr/>
        <p:txBody>
          <a:bodyPr/>
          <a:lstStyle/>
          <a:p>
            <a:pPr>
              <a:defRPr/>
            </a:pPr>
            <a:fld id="{22EA56D1-363B-473F-9ABD-CFE4823C8D93}" type="slidenum">
              <a:rPr lang="en-US" altLang="zh-CN" smtClean="0"/>
              <a:pPr>
                <a:defRPr/>
              </a:pPr>
              <a:t>32</a:t>
            </a:fld>
            <a:endParaRPr lang="en-US" altLang="zh-CN" dirty="0"/>
          </a:p>
        </p:txBody>
      </p:sp>
      <p:sp>
        <p:nvSpPr>
          <p:cNvPr id="2" name="文本框 1">
            <a:extLst>
              <a:ext uri="{FF2B5EF4-FFF2-40B4-BE49-F238E27FC236}">
                <a16:creationId xmlns:a16="http://schemas.microsoft.com/office/drawing/2014/main" id="{6740A419-9CB8-4FB4-B45C-DEF0D147D7E3}"/>
              </a:ext>
            </a:extLst>
          </p:cNvPr>
          <p:cNvSpPr txBox="1"/>
          <p:nvPr/>
        </p:nvSpPr>
        <p:spPr>
          <a:xfrm>
            <a:off x="503548" y="566881"/>
            <a:ext cx="2088232" cy="400110"/>
          </a:xfrm>
          <a:prstGeom prst="rect">
            <a:avLst/>
          </a:prstGeom>
          <a:noFill/>
        </p:spPr>
        <p:txBody>
          <a:bodyPr wrap="square" rtlCol="0">
            <a:spAutoFit/>
          </a:bodyPr>
          <a:lstStyle/>
          <a:p>
            <a:r>
              <a:rPr lang="en-US" altLang="zh-CN" b="0" dirty="0">
                <a:solidFill>
                  <a:schemeClr val="tx1"/>
                </a:solidFill>
              </a:rPr>
              <a:t>Tips</a:t>
            </a:r>
            <a:r>
              <a:rPr lang="zh-CN" altLang="en-US" b="0" dirty="0">
                <a:solidFill>
                  <a:schemeClr val="tx1"/>
                </a:solidFill>
              </a:rPr>
              <a:t>：</a:t>
            </a:r>
          </a:p>
        </p:txBody>
      </p:sp>
      <p:sp>
        <p:nvSpPr>
          <p:cNvPr id="3" name="文本框 2">
            <a:extLst>
              <a:ext uri="{FF2B5EF4-FFF2-40B4-BE49-F238E27FC236}">
                <a16:creationId xmlns:a16="http://schemas.microsoft.com/office/drawing/2014/main" id="{B81A02D8-BF60-4E89-ABAC-37EA83A4E725}"/>
              </a:ext>
            </a:extLst>
          </p:cNvPr>
          <p:cNvSpPr txBox="1"/>
          <p:nvPr/>
        </p:nvSpPr>
        <p:spPr>
          <a:xfrm>
            <a:off x="603250" y="1160748"/>
            <a:ext cx="7929190" cy="400110"/>
          </a:xfrm>
          <a:prstGeom prst="rect">
            <a:avLst/>
          </a:prstGeom>
          <a:noFill/>
        </p:spPr>
        <p:txBody>
          <a:bodyPr wrap="square" rtlCol="0">
            <a:spAutoFit/>
          </a:bodyPr>
          <a:lstStyle/>
          <a:p>
            <a:r>
              <a:rPr lang="en-US" altLang="zh-CN" dirty="0"/>
              <a:t>1.</a:t>
            </a:r>
            <a:endParaRPr lang="zh-CN" altLang="en-US" dirty="0"/>
          </a:p>
        </p:txBody>
      </p:sp>
      <p:sp>
        <p:nvSpPr>
          <p:cNvPr id="6" name="内容占位符 11">
            <a:extLst>
              <a:ext uri="{FF2B5EF4-FFF2-40B4-BE49-F238E27FC236}">
                <a16:creationId xmlns:a16="http://schemas.microsoft.com/office/drawing/2014/main" id="{68E906E0-C5F1-48FB-921E-11B383FBFA88}"/>
              </a:ext>
            </a:extLst>
          </p:cNvPr>
          <p:cNvSpPr>
            <a:spLocks noGrp="1"/>
          </p:cNvSpPr>
          <p:nvPr>
            <p:ph sz="quarter" idx="1"/>
          </p:nvPr>
        </p:nvSpPr>
        <p:spPr>
          <a:xfrm>
            <a:off x="459234" y="1057583"/>
            <a:ext cx="8073206" cy="5062124"/>
          </a:xfrm>
        </p:spPr>
        <p:txBody>
          <a:bodyPr/>
          <a:lstStyle/>
          <a:p>
            <a:pPr marL="457200" indent="-457200">
              <a:lnSpc>
                <a:spcPct val="150000"/>
              </a:lnSpc>
              <a:spcBef>
                <a:spcPct val="0"/>
              </a:spcBef>
              <a:buFont typeface="+mj-ea"/>
              <a:buAutoNum type="circleNumDbPlain"/>
            </a:pPr>
            <a:r>
              <a:rPr lang="zh-CN" altLang="en-US" sz="2400" dirty="0">
                <a:latin typeface="楷体" panose="02010609060101010101" pitchFamily="49" charset="-122"/>
                <a:ea typeface="楷体" panose="02010609060101010101" pitchFamily="49" charset="-122"/>
              </a:rPr>
              <a:t>参考</a:t>
            </a:r>
            <a:r>
              <a:rPr lang="en-US" altLang="zh-CN" sz="2400" dirty="0">
                <a:latin typeface="楷体" panose="02010609060101010101" pitchFamily="49" charset="-122"/>
                <a:ea typeface="楷体" panose="02010609060101010101" pitchFamily="49" charset="-122"/>
              </a:rPr>
              <a:t>【ZM12xUE</a:t>
            </a:r>
            <a:r>
              <a:rPr lang="zh-CN" altLang="en-US" sz="2400" dirty="0">
                <a:latin typeface="楷体" panose="02010609060101010101" pitchFamily="49" charset="-122"/>
                <a:ea typeface="楷体" panose="02010609060101010101" pitchFamily="49" charset="-122"/>
              </a:rPr>
              <a:t>系列接口函数说明</a:t>
            </a:r>
            <a:r>
              <a:rPr lang="en-US" altLang="zh-CN" sz="2400" dirty="0">
                <a:latin typeface="楷体" panose="02010609060101010101" pitchFamily="49" charset="-122"/>
                <a:ea typeface="楷体" panose="02010609060101010101" pitchFamily="49" charset="-122"/>
              </a:rPr>
              <a:t>_20130712.pdf】</a:t>
            </a:r>
            <a:r>
              <a:rPr lang="zh-CN" altLang="en-US" sz="2400" dirty="0">
                <a:latin typeface="楷体" panose="02010609060101010101" pitchFamily="49" charset="-122"/>
                <a:ea typeface="楷体" panose="02010609060101010101" pitchFamily="49" charset="-122"/>
              </a:rPr>
              <a:t>，在第二章中找到获取卡片序列号（</a:t>
            </a:r>
            <a:r>
              <a:rPr lang="en-US" altLang="zh-CN" sz="2400" dirty="0">
                <a:latin typeface="楷体" panose="02010609060101010101" pitchFamily="49" charset="-122"/>
                <a:ea typeface="楷体" panose="02010609060101010101" pitchFamily="49" charset="-122"/>
              </a:rPr>
              <a:t>UID</a:t>
            </a:r>
            <a:r>
              <a:rPr lang="zh-CN" altLang="en-US" sz="2400" dirty="0">
                <a:latin typeface="楷体" panose="02010609060101010101" pitchFamily="49" charset="-122"/>
                <a:ea typeface="楷体" panose="02010609060101010101" pitchFamily="49" charset="-122"/>
              </a:rPr>
              <a:t>）的函数。注意各个函数的参数的类型。</a:t>
            </a:r>
            <a:endParaRPr lang="en-US" altLang="zh-CN" sz="2400" dirty="0">
              <a:latin typeface="楷体" panose="02010609060101010101" pitchFamily="49" charset="-122"/>
              <a:ea typeface="楷体" panose="02010609060101010101" pitchFamily="49" charset="-122"/>
            </a:endParaRPr>
          </a:p>
          <a:p>
            <a:pPr marL="457200" indent="-457200">
              <a:lnSpc>
                <a:spcPct val="150000"/>
              </a:lnSpc>
              <a:spcBef>
                <a:spcPct val="0"/>
              </a:spcBef>
              <a:buFont typeface="+mj-ea"/>
              <a:buAutoNum type="circleNumDbPlain"/>
            </a:pPr>
            <a:r>
              <a:rPr lang="zh-CN" altLang="en-US" sz="2400" dirty="0">
                <a:latin typeface="楷体" panose="02010609060101010101" pitchFamily="49" charset="-122"/>
                <a:ea typeface="楷体" panose="02010609060101010101" pitchFamily="49" charset="-122"/>
              </a:rPr>
              <a:t>注意各个函数的参数的类型。其中会涉及类型转换的问题，自行百度</a:t>
            </a:r>
            <a:r>
              <a:rPr lang="en-US" altLang="zh-CN" sz="2400" dirty="0" err="1">
                <a:latin typeface="楷体" panose="02010609060101010101" pitchFamily="49" charset="-122"/>
                <a:ea typeface="楷体" panose="02010609060101010101" pitchFamily="49" charset="-122"/>
              </a:rPr>
              <a:t>CString</a:t>
            </a:r>
            <a:r>
              <a:rPr lang="zh-CN" altLang="en-US" sz="2400" dirty="0">
                <a:latin typeface="楷体" panose="02010609060101010101" pitchFamily="49" charset="-122"/>
                <a:ea typeface="楷体" panose="02010609060101010101" pitchFamily="49" charset="-122"/>
              </a:rPr>
              <a:t>类提供的函数</a:t>
            </a:r>
            <a:r>
              <a:rPr lang="en-US" altLang="zh-CN" sz="2400" dirty="0">
                <a:latin typeface="楷体" panose="02010609060101010101" pitchFamily="49" charset="-122"/>
                <a:ea typeface="楷体" panose="02010609060101010101" pitchFamily="49" charset="-122"/>
              </a:rPr>
              <a:t>Format()</a:t>
            </a:r>
            <a:r>
              <a:rPr lang="zh-CN" altLang="en-US" sz="2400" dirty="0">
                <a:latin typeface="楷体" panose="02010609060101010101" pitchFamily="49" charset="-122"/>
                <a:ea typeface="楷体" panose="02010609060101010101" pitchFamily="49" charset="-122"/>
              </a:rPr>
              <a:t>的用法。</a:t>
            </a:r>
            <a:endParaRPr lang="en-US" altLang="zh-CN" sz="2400" dirty="0">
              <a:latin typeface="楷体" panose="02010609060101010101" pitchFamily="49" charset="-122"/>
              <a:ea typeface="楷体" panose="02010609060101010101" pitchFamily="49" charset="-122"/>
            </a:endParaRPr>
          </a:p>
          <a:p>
            <a:pPr marL="457200" indent="-457200">
              <a:lnSpc>
                <a:spcPct val="150000"/>
              </a:lnSpc>
              <a:spcBef>
                <a:spcPct val="0"/>
              </a:spcBef>
              <a:buFont typeface="+mj-ea"/>
              <a:buAutoNum type="circleNumDbPlain"/>
            </a:pPr>
            <a:r>
              <a:rPr lang="zh-CN" altLang="en-US" sz="2400" dirty="0">
                <a:latin typeface="楷体" panose="02010609060101010101" pitchFamily="49" charset="-122"/>
                <a:ea typeface="楷体" panose="02010609060101010101" pitchFamily="49" charset="-122"/>
              </a:rPr>
              <a:t>注意命令执行失败应有相关提示。</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82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33</a:t>
            </a:fld>
            <a:endParaRPr lang="en-US" altLang="zh-CN"/>
          </a:p>
        </p:txBody>
      </p:sp>
      <p:sp>
        <p:nvSpPr>
          <p:cNvPr id="6" name="TextBox 4"/>
          <p:cNvSpPr txBox="1">
            <a:spLocks noChangeArrowheads="1"/>
          </p:cNvSpPr>
          <p:nvPr/>
        </p:nvSpPr>
        <p:spPr bwMode="auto">
          <a:xfrm>
            <a:off x="2735796" y="260648"/>
            <a:ext cx="3564396" cy="769441"/>
          </a:xfrm>
          <a:prstGeom prst="rect">
            <a:avLst/>
          </a:prstGeom>
          <a:noFill/>
          <a:ln w="9525">
            <a:noFill/>
            <a:miter lim="800000"/>
            <a:headEnd/>
            <a:tailEnd/>
          </a:ln>
        </p:spPr>
        <p:txBody>
          <a:bodyPr wrap="square">
            <a:spAutoFit/>
          </a:bodyPr>
          <a:lstStyle/>
          <a:p>
            <a:pPr algn="ctr"/>
            <a:r>
              <a:rPr lang="zh-CN" altLang="en-US" sz="4400" b="0" dirty="0">
                <a:solidFill>
                  <a:schemeClr val="tx1"/>
                </a:solidFill>
                <a:latin typeface="楷体" pitchFamily="49" charset="-122"/>
                <a:ea typeface="楷体" pitchFamily="49" charset="-122"/>
              </a:rPr>
              <a:t>其他</a:t>
            </a:r>
          </a:p>
        </p:txBody>
      </p:sp>
      <p:sp>
        <p:nvSpPr>
          <p:cNvPr id="7" name="内容占位符 11"/>
          <p:cNvSpPr>
            <a:spLocks noGrp="1"/>
          </p:cNvSpPr>
          <p:nvPr>
            <p:ph sz="quarter" idx="1"/>
          </p:nvPr>
        </p:nvSpPr>
        <p:spPr>
          <a:xfrm>
            <a:off x="603250" y="1148177"/>
            <a:ext cx="8217222" cy="5062124"/>
          </a:xfrm>
        </p:spPr>
        <p:txBody>
          <a:bodyPr/>
          <a:lstStyle/>
          <a:p>
            <a:pPr marL="0" indent="0">
              <a:lnSpc>
                <a:spcPct val="150000"/>
              </a:lnSpc>
              <a:spcBef>
                <a:spcPct val="0"/>
              </a:spcBef>
              <a:buNone/>
            </a:pPr>
            <a:r>
              <a:rPr lang="zh-CN" altLang="en-US" sz="2400" dirty="0">
                <a:latin typeface="楷体" panose="02010609060101010101" pitchFamily="49" charset="-122"/>
                <a:ea typeface="楷体" panose="02010609060101010101" pitchFamily="49" charset="-122"/>
              </a:rPr>
              <a:t>参考资料</a:t>
            </a:r>
            <a:r>
              <a:rPr lang="en-US" altLang="zh-CN" sz="2400" dirty="0">
                <a:latin typeface="楷体" panose="02010609060101010101" pitchFamily="49" charset="-122"/>
                <a:ea typeface="楷体" panose="02010609060101010101" pitchFamily="49" charset="-122"/>
              </a:rPr>
              <a:t>:</a:t>
            </a:r>
          </a:p>
          <a:p>
            <a:pPr marL="0" indent="0">
              <a:lnSpc>
                <a:spcPct val="150000"/>
              </a:lnSpc>
              <a:spcBef>
                <a:spcPct val="0"/>
              </a:spcBef>
              <a:buNone/>
            </a:pPr>
            <a:r>
              <a:rPr lang="en-US" altLang="zh-CN" sz="2400" dirty="0">
                <a:latin typeface="楷体" panose="02010609060101010101" pitchFamily="49" charset="-122"/>
                <a:ea typeface="楷体" panose="02010609060101010101" pitchFamily="49" charset="-122"/>
              </a:rPr>
              <a:t>	《VC++</a:t>
            </a:r>
            <a:r>
              <a:rPr lang="zh-CN" altLang="en-US" sz="2400" dirty="0">
                <a:latin typeface="楷体" panose="02010609060101010101" pitchFamily="49" charset="-122"/>
                <a:ea typeface="楷体" panose="02010609060101010101" pitchFamily="49" charset="-122"/>
              </a:rPr>
              <a:t>深入详解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19</a:t>
            </a:r>
            <a:r>
              <a:rPr lang="zh-CN" altLang="en-US" sz="2400" dirty="0">
                <a:latin typeface="楷体" panose="02010609060101010101" pitchFamily="49" charset="-122"/>
                <a:ea typeface="楷体" panose="02010609060101010101" pitchFamily="49" charset="-122"/>
              </a:rPr>
              <a:t>章</a:t>
            </a:r>
            <a:endParaRPr lang="en-US" altLang="zh-CN" sz="2400" dirty="0">
              <a:latin typeface="楷体" panose="02010609060101010101" pitchFamily="49" charset="-122"/>
              <a:ea typeface="楷体" panose="02010609060101010101" pitchFamily="49" charset="-122"/>
            </a:endParaRPr>
          </a:p>
          <a:p>
            <a:pPr marL="0" indent="0">
              <a:lnSpc>
                <a:spcPct val="150000"/>
              </a:lnSpc>
              <a:spcBef>
                <a:spcPct val="0"/>
              </a:spcBef>
              <a:buNone/>
            </a:pP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5457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08" y="0"/>
            <a:ext cx="10844055" cy="6861175"/>
          </a:xfrm>
          <a:prstGeom prst="rect">
            <a:avLst/>
          </a:prstGeom>
        </p:spPr>
      </p:pic>
      <p:sp>
        <p:nvSpPr>
          <p:cNvPr id="30722" name="灯片编号占位符 3"/>
          <p:cNvSpPr>
            <a:spLocks noGrp="1"/>
          </p:cNvSpPr>
          <p:nvPr>
            <p:ph type="sldNum" sz="quarter" idx="12"/>
          </p:nvPr>
        </p:nvSpPr>
        <p:spPr bwMode="auto">
          <a:xfrm>
            <a:off x="6172200" y="6191250"/>
            <a:ext cx="2476500" cy="476250"/>
          </a:xfrm>
          <a:prstGeom prst="rect">
            <a:avLst/>
          </a:prstGeom>
          <a:noFill/>
          <a:ln>
            <a:miter lim="800000"/>
            <a:headEnd/>
            <a:tailEnd/>
          </a:ln>
        </p:spPr>
        <p:txBody>
          <a:bodyPr wrap="square" lIns="91440" tIns="45720" rIns="91440" bIns="45720" anchorCtr="0"/>
          <a:lstStyle>
            <a:lvl1pPr eaLnBrk="0" hangingPunct="0">
              <a:defRPr sz="2000" b="1">
                <a:solidFill>
                  <a:schemeClr val="bg1"/>
                </a:solidFill>
                <a:latin typeface="Arial" panose="020B0604020202020204" pitchFamily="34" charset="0"/>
                <a:ea typeface="黑体" panose="02010609060101010101" pitchFamily="49" charset="-122"/>
              </a:defRPr>
            </a:lvl1pPr>
            <a:lvl2pPr marL="742950" indent="-285750" eaLnBrk="0" hangingPunct="0">
              <a:defRPr sz="2000" b="1">
                <a:solidFill>
                  <a:schemeClr val="bg1"/>
                </a:solidFill>
                <a:latin typeface="Arial" panose="020B0604020202020204" pitchFamily="34" charset="0"/>
                <a:ea typeface="黑体" panose="02010609060101010101" pitchFamily="49" charset="-122"/>
              </a:defRPr>
            </a:lvl2pPr>
            <a:lvl3pPr marL="1143000" indent="-228600" eaLnBrk="0" hangingPunct="0">
              <a:defRPr sz="2000" b="1">
                <a:solidFill>
                  <a:schemeClr val="bg1"/>
                </a:solidFill>
                <a:latin typeface="Arial" panose="020B0604020202020204" pitchFamily="34" charset="0"/>
                <a:ea typeface="黑体" panose="02010609060101010101" pitchFamily="49" charset="-122"/>
              </a:defRPr>
            </a:lvl3pPr>
            <a:lvl4pPr marL="1600200" indent="-228600" eaLnBrk="0" hangingPunct="0">
              <a:defRPr sz="2000" b="1">
                <a:solidFill>
                  <a:schemeClr val="bg1"/>
                </a:solidFill>
                <a:latin typeface="Arial" panose="020B0604020202020204" pitchFamily="34" charset="0"/>
                <a:ea typeface="黑体" panose="02010609060101010101" pitchFamily="49" charset="-122"/>
              </a:defRPr>
            </a:lvl4pPr>
            <a:lvl5pPr marL="2057400" indent="-228600" eaLnBrk="0" hangingPunct="0">
              <a:defRPr sz="2000" b="1">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9pPr>
          </a:lstStyle>
          <a:p>
            <a:pPr algn="r" eaLnBrk="1" hangingPunct="1"/>
            <a:fld id="{C8E3AA71-A26B-4DEC-97FE-63A87B34C4D4}" type="slidenum">
              <a:rPr lang="en-US" altLang="zh-CN" sz="1400">
                <a:solidFill>
                  <a:schemeClr val="tx2"/>
                </a:solidFill>
              </a:rPr>
              <a:pPr algn="r" eaLnBrk="1" hangingPunct="1"/>
              <a:t>34</a:t>
            </a:fld>
            <a:endParaRPr lang="en-US" altLang="zh-CN" sz="1400">
              <a:solidFill>
                <a:schemeClr val="tx2"/>
              </a:solidFill>
            </a:endParaRPr>
          </a:p>
        </p:txBody>
      </p:sp>
      <p:sp>
        <p:nvSpPr>
          <p:cNvPr id="34821" name="Text Box 5"/>
          <p:cNvSpPr txBox="1">
            <a:spLocks noChangeArrowheads="1"/>
          </p:cNvSpPr>
          <p:nvPr/>
        </p:nvSpPr>
        <p:spPr bwMode="auto">
          <a:xfrm>
            <a:off x="358080" y="173509"/>
            <a:ext cx="8534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panose="020B0604020202020204" pitchFamily="34" charset="0"/>
                <a:ea typeface="黑体" panose="02010609060101010101" pitchFamily="49" charset="-122"/>
              </a:defRPr>
            </a:lvl1pPr>
            <a:lvl2pPr marL="742950" indent="-285750" eaLnBrk="0" hangingPunct="0">
              <a:defRPr sz="2000" b="1">
                <a:solidFill>
                  <a:schemeClr val="bg1"/>
                </a:solidFill>
                <a:latin typeface="Arial" panose="020B0604020202020204" pitchFamily="34" charset="0"/>
                <a:ea typeface="黑体" panose="02010609060101010101" pitchFamily="49" charset="-122"/>
              </a:defRPr>
            </a:lvl2pPr>
            <a:lvl3pPr marL="1143000" indent="-228600" eaLnBrk="0" hangingPunct="0">
              <a:defRPr sz="2000" b="1">
                <a:solidFill>
                  <a:schemeClr val="bg1"/>
                </a:solidFill>
                <a:latin typeface="Arial" panose="020B0604020202020204" pitchFamily="34" charset="0"/>
                <a:ea typeface="黑体" panose="02010609060101010101" pitchFamily="49" charset="-122"/>
              </a:defRPr>
            </a:lvl3pPr>
            <a:lvl4pPr marL="1600200" indent="-228600" eaLnBrk="0" hangingPunct="0">
              <a:defRPr sz="2000" b="1">
                <a:solidFill>
                  <a:schemeClr val="bg1"/>
                </a:solidFill>
                <a:latin typeface="Arial" panose="020B0604020202020204" pitchFamily="34" charset="0"/>
                <a:ea typeface="黑体" panose="02010609060101010101" pitchFamily="49" charset="-122"/>
              </a:defRPr>
            </a:lvl4pPr>
            <a:lvl5pPr marL="2057400" indent="-228600" eaLnBrk="0" hangingPunct="0">
              <a:defRPr sz="2000" b="1">
                <a:solidFill>
                  <a:schemeClr val="bg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b="1">
                <a:solidFill>
                  <a:schemeClr val="bg1"/>
                </a:solidFill>
                <a:latin typeface="Arial" panose="020B0604020202020204" pitchFamily="34" charset="0"/>
                <a:ea typeface="黑体" panose="02010609060101010101" pitchFamily="49" charset="-122"/>
              </a:defRPr>
            </a:lvl9pPr>
          </a:lstStyle>
          <a:p>
            <a:pPr eaLnBrk="1" hangingPunct="1"/>
            <a:r>
              <a:rPr lang="zh-CN" altLang="en-US" sz="4000" dirty="0">
                <a:solidFill>
                  <a:schemeClr val="accent1"/>
                </a:solidFill>
                <a:ea typeface="隶书" panose="02010509060101010101" pitchFamily="49" charset="-122"/>
              </a:rPr>
              <a:t>迷人风景只有站在一定高度才能领略，望诸君努力，谢谢！</a:t>
            </a:r>
          </a:p>
        </p:txBody>
      </p:sp>
    </p:spTree>
    <p:extLst>
      <p:ext uri="{BB962C8B-B14F-4D97-AF65-F5344CB8AC3E}">
        <p14:creationId xmlns:p14="http://schemas.microsoft.com/office/powerpoint/2010/main" val="20796008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75556" y="584684"/>
            <a:ext cx="7772400" cy="4572000"/>
          </a:xfrm>
        </p:spPr>
        <p:txBody>
          <a:bodyPr/>
          <a:lstStyle/>
          <a:p>
            <a:r>
              <a:rPr lang="zh-CN" altLang="en-US" dirty="0"/>
              <a:t>常见控件对应的类</a:t>
            </a:r>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650841414"/>
              </p:ext>
            </p:extLst>
          </p:nvPr>
        </p:nvGraphicFramePr>
        <p:xfrm>
          <a:off x="647564" y="1052736"/>
          <a:ext cx="8100899" cy="5508612"/>
        </p:xfrm>
        <a:graphic>
          <a:graphicData uri="http://schemas.openxmlformats.org/drawingml/2006/table">
            <a:tbl>
              <a:tblPr>
                <a:tableStyleId>{5C22544A-7EE6-4342-B048-85BDC9FD1C3A}</a:tableStyleId>
              </a:tblPr>
              <a:tblGrid>
                <a:gridCol w="1455922">
                  <a:extLst>
                    <a:ext uri="{9D8B030D-6E8A-4147-A177-3AD203B41FA5}">
                      <a16:colId xmlns:a16="http://schemas.microsoft.com/office/drawing/2014/main" val="20000"/>
                    </a:ext>
                  </a:extLst>
                </a:gridCol>
                <a:gridCol w="4916786">
                  <a:extLst>
                    <a:ext uri="{9D8B030D-6E8A-4147-A177-3AD203B41FA5}">
                      <a16:colId xmlns:a16="http://schemas.microsoft.com/office/drawing/2014/main" val="20001"/>
                    </a:ext>
                  </a:extLst>
                </a:gridCol>
                <a:gridCol w="1728191">
                  <a:extLst>
                    <a:ext uri="{9D8B030D-6E8A-4147-A177-3AD203B41FA5}">
                      <a16:colId xmlns:a16="http://schemas.microsoft.com/office/drawing/2014/main" val="20002"/>
                    </a:ext>
                  </a:extLst>
                </a:gridCol>
              </a:tblGrid>
              <a:tr h="377212">
                <a:tc>
                  <a:txBody>
                    <a:bodyPr/>
                    <a:lstStyle/>
                    <a:p>
                      <a:pPr marL="0" marR="0" algn="l">
                        <a:spcBef>
                          <a:spcPts val="0"/>
                        </a:spcBef>
                        <a:spcAft>
                          <a:spcPts val="0"/>
                        </a:spcAft>
                      </a:pPr>
                      <a:r>
                        <a:rPr lang="zh-CN" altLang="en-US" sz="1800" kern="0" dirty="0">
                          <a:effectLst/>
                        </a:rPr>
                        <a:t>控件名</a:t>
                      </a:r>
                      <a:endParaRPr lang="zh-CN" altLang="en-US" sz="1400" kern="100" dirty="0">
                        <a:effectLst/>
                        <a:latin typeface="Times New Roman"/>
                        <a:ea typeface="宋体"/>
                      </a:endParaRPr>
                    </a:p>
                  </a:txBody>
                  <a:tcPr marL="68580" marR="68580"/>
                </a:tc>
                <a:tc>
                  <a:txBody>
                    <a:bodyPr/>
                    <a:lstStyle/>
                    <a:p>
                      <a:pPr marL="0" marR="0" algn="l">
                        <a:spcBef>
                          <a:spcPts val="0"/>
                        </a:spcBef>
                        <a:spcAft>
                          <a:spcPts val="0"/>
                        </a:spcAft>
                      </a:pPr>
                      <a:r>
                        <a:rPr lang="zh-CN" altLang="en-US" sz="1800" kern="100" dirty="0">
                          <a:effectLst/>
                          <a:latin typeface="Times New Roman"/>
                          <a:ea typeface="宋体"/>
                        </a:rPr>
                        <a:t>功能</a:t>
                      </a:r>
                      <a:endParaRPr lang="zh-CN" altLang="en-US" sz="1400" kern="100" dirty="0">
                        <a:effectLst/>
                        <a:latin typeface="Times New Roman"/>
                        <a:ea typeface="宋体"/>
                      </a:endParaRPr>
                    </a:p>
                  </a:txBody>
                  <a:tcPr marL="68580" marR="68580"/>
                </a:tc>
                <a:tc>
                  <a:txBody>
                    <a:bodyPr/>
                    <a:lstStyle/>
                    <a:p>
                      <a:pPr marL="0" marR="0" algn="l">
                        <a:spcBef>
                          <a:spcPts val="0"/>
                        </a:spcBef>
                        <a:spcAft>
                          <a:spcPts val="0"/>
                        </a:spcAft>
                      </a:pPr>
                      <a:r>
                        <a:rPr lang="zh-CN" altLang="en-US" sz="1800" kern="100" dirty="0">
                          <a:effectLst/>
                          <a:latin typeface="Times New Roman"/>
                          <a:ea typeface="宋体"/>
                        </a:rPr>
                        <a:t>对应的类</a:t>
                      </a:r>
                    </a:p>
                  </a:txBody>
                  <a:tcPr marL="68580" marR="68580"/>
                </a:tc>
                <a:extLst>
                  <a:ext uri="{0D108BD9-81ED-4DB2-BD59-A6C34878D82A}">
                    <a16:rowId xmlns:a16="http://schemas.microsoft.com/office/drawing/2014/main" val="10000"/>
                  </a:ext>
                </a:extLst>
              </a:tr>
              <a:tr h="458348">
                <a:tc>
                  <a:txBody>
                    <a:bodyPr/>
                    <a:lstStyle/>
                    <a:p>
                      <a:pPr marL="0" marR="0" algn="l">
                        <a:spcBef>
                          <a:spcPts val="0"/>
                        </a:spcBef>
                        <a:spcAft>
                          <a:spcPts val="0"/>
                        </a:spcAft>
                      </a:pPr>
                      <a:r>
                        <a:rPr lang="zh-CN" altLang="en-US" sz="1800" kern="0" dirty="0">
                          <a:solidFill>
                            <a:srgbClr val="3333FF"/>
                          </a:solidFill>
                          <a:effectLst/>
                        </a:rPr>
                        <a:t>静态文本框</a:t>
                      </a:r>
                      <a:endParaRPr lang="zh-CN" altLang="en-US" sz="1400" kern="100" dirty="0">
                        <a:solidFill>
                          <a:srgbClr val="3333FF"/>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3333FF"/>
                          </a:solidFill>
                          <a:effectLst/>
                          <a:latin typeface="+mn-lt"/>
                          <a:ea typeface="+mn-ea"/>
                        </a:rPr>
                        <a:t>显示文本，不能输入信息</a:t>
                      </a:r>
                      <a:endParaRPr lang="zh-CN" altLang="en-US" sz="1400" kern="100" dirty="0">
                        <a:solidFill>
                          <a:srgbClr val="3333FF"/>
                        </a:solidFill>
                        <a:effectLst/>
                        <a:latin typeface="Times New Roman"/>
                        <a:ea typeface="宋体"/>
                      </a:endParaRPr>
                    </a:p>
                  </a:txBody>
                  <a:tcPr marL="68580" marR="68580"/>
                </a:tc>
                <a:tc>
                  <a:txBody>
                    <a:bodyPr/>
                    <a:lstStyle/>
                    <a:p>
                      <a:pPr marL="0" marR="0" algn="l">
                        <a:spcBef>
                          <a:spcPts val="0"/>
                        </a:spcBef>
                        <a:spcAft>
                          <a:spcPts val="0"/>
                        </a:spcAft>
                      </a:pPr>
                      <a:r>
                        <a:rPr lang="en-US" altLang="zh-CN" sz="1800" kern="100" dirty="0" err="1">
                          <a:solidFill>
                            <a:srgbClr val="3333FF"/>
                          </a:solidFill>
                          <a:effectLst/>
                          <a:latin typeface="Times New Roman"/>
                          <a:ea typeface="宋体"/>
                        </a:rPr>
                        <a:t>CStatic</a:t>
                      </a:r>
                      <a:endParaRPr lang="zh-CN" altLang="en-US" sz="1800" kern="100" dirty="0">
                        <a:solidFill>
                          <a:srgbClr val="3333FF"/>
                        </a:solidFill>
                        <a:effectLst/>
                        <a:latin typeface="Times New Roman"/>
                        <a:ea typeface="宋体"/>
                      </a:endParaRPr>
                    </a:p>
                  </a:txBody>
                  <a:tcPr marL="68580" marR="68580"/>
                </a:tc>
                <a:extLst>
                  <a:ext uri="{0D108BD9-81ED-4DB2-BD59-A6C34878D82A}">
                    <a16:rowId xmlns:a16="http://schemas.microsoft.com/office/drawing/2014/main" val="10001"/>
                  </a:ext>
                </a:extLst>
              </a:tr>
              <a:tr h="458348">
                <a:tc>
                  <a:txBody>
                    <a:bodyPr/>
                    <a:lstStyle/>
                    <a:p>
                      <a:pPr marL="0" marR="0" algn="l">
                        <a:spcBef>
                          <a:spcPts val="0"/>
                        </a:spcBef>
                        <a:spcAft>
                          <a:spcPts val="0"/>
                        </a:spcAft>
                      </a:pPr>
                      <a:r>
                        <a:rPr lang="zh-CN" altLang="en-US" sz="1800" kern="0" dirty="0">
                          <a:solidFill>
                            <a:srgbClr val="FFC000"/>
                          </a:solidFill>
                          <a:effectLst/>
                          <a:latin typeface="+mn-lt"/>
                          <a:ea typeface="+mn-ea"/>
                        </a:rPr>
                        <a:t>编辑框</a:t>
                      </a:r>
                      <a:endParaRPr lang="zh-CN" altLang="en-US" sz="1400" kern="100" dirty="0">
                        <a:solidFill>
                          <a:srgbClr val="FFC00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FFC000"/>
                          </a:solidFill>
                          <a:effectLst/>
                          <a:latin typeface="+mn-lt"/>
                          <a:ea typeface="+mn-ea"/>
                        </a:rPr>
                        <a:t>输入并编辑正文</a:t>
                      </a:r>
                      <a:endParaRPr lang="zh-CN" altLang="en-US" sz="1400" kern="100" dirty="0">
                        <a:solidFill>
                          <a:srgbClr val="FFC000"/>
                        </a:solidFill>
                        <a:effectLst/>
                        <a:latin typeface="Times New Roman"/>
                        <a:ea typeface="宋体"/>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solidFill>
                            <a:srgbClr val="FFC000"/>
                          </a:solidFill>
                          <a:effectLst/>
                          <a:latin typeface="+mn-lt"/>
                          <a:ea typeface="+mn-ea"/>
                        </a:rPr>
                        <a:t>CEdit</a:t>
                      </a:r>
                      <a:endParaRPr lang="zh-CN" altLang="en-US" sz="1800" kern="100" dirty="0">
                        <a:solidFill>
                          <a:srgbClr val="FFC000"/>
                        </a:solidFill>
                        <a:effectLst/>
                        <a:latin typeface="+mn-lt"/>
                        <a:ea typeface="+mn-ea"/>
                      </a:endParaRPr>
                    </a:p>
                  </a:txBody>
                  <a:tcPr marL="68580" marR="68580"/>
                </a:tc>
                <a:extLst>
                  <a:ext uri="{0D108BD9-81ED-4DB2-BD59-A6C34878D82A}">
                    <a16:rowId xmlns:a16="http://schemas.microsoft.com/office/drawing/2014/main" val="10002"/>
                  </a:ext>
                </a:extLst>
              </a:tr>
              <a:tr h="377212">
                <a:tc>
                  <a:txBody>
                    <a:bodyPr/>
                    <a:lstStyle/>
                    <a:p>
                      <a:pPr marL="0" marR="0" algn="l">
                        <a:spcBef>
                          <a:spcPts val="0"/>
                        </a:spcBef>
                        <a:spcAft>
                          <a:spcPts val="0"/>
                        </a:spcAft>
                      </a:pPr>
                      <a:r>
                        <a:rPr lang="zh-CN" altLang="en-US" sz="1800" kern="0" dirty="0">
                          <a:solidFill>
                            <a:srgbClr val="00B050"/>
                          </a:solidFill>
                          <a:effectLst/>
                          <a:latin typeface="+mn-lt"/>
                          <a:ea typeface="+mn-ea"/>
                        </a:rPr>
                        <a:t>按钮</a:t>
                      </a:r>
                      <a:endParaRPr lang="zh-CN" altLang="en-US" sz="1400" kern="100" dirty="0">
                        <a:solidFill>
                          <a:srgbClr val="00B05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00B050"/>
                          </a:solidFill>
                          <a:effectLst/>
                          <a:latin typeface="+mn-lt"/>
                          <a:ea typeface="+mn-ea"/>
                        </a:rPr>
                        <a:t>响应用户输入，触发相应事件</a:t>
                      </a:r>
                      <a:endParaRPr lang="zh-CN" altLang="en-US" sz="1400" kern="100" dirty="0">
                        <a:solidFill>
                          <a:srgbClr val="00B050"/>
                        </a:solidFill>
                        <a:effectLst/>
                        <a:latin typeface="Times New Roman"/>
                        <a:ea typeface="宋体"/>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solidFill>
                            <a:srgbClr val="00B050"/>
                          </a:solidFill>
                          <a:effectLst/>
                          <a:latin typeface="+mn-lt"/>
                          <a:ea typeface="+mn-ea"/>
                        </a:rPr>
                        <a:t>CButton</a:t>
                      </a:r>
                      <a:endParaRPr lang="zh-CN" altLang="en-US" sz="1800" kern="100" dirty="0">
                        <a:solidFill>
                          <a:srgbClr val="00B050"/>
                        </a:solidFill>
                        <a:effectLst/>
                        <a:latin typeface="+mn-lt"/>
                        <a:ea typeface="+mn-ea"/>
                      </a:endParaRPr>
                    </a:p>
                  </a:txBody>
                  <a:tcPr marL="68580" marR="68580"/>
                </a:tc>
                <a:extLst>
                  <a:ext uri="{0D108BD9-81ED-4DB2-BD59-A6C34878D82A}">
                    <a16:rowId xmlns:a16="http://schemas.microsoft.com/office/drawing/2014/main" val="10003"/>
                  </a:ext>
                </a:extLst>
              </a:tr>
              <a:tr h="377212">
                <a:tc>
                  <a:txBody>
                    <a:bodyPr/>
                    <a:lstStyle/>
                    <a:p>
                      <a:pPr marL="0" marR="0" algn="l">
                        <a:spcBef>
                          <a:spcPts val="0"/>
                        </a:spcBef>
                        <a:spcAft>
                          <a:spcPts val="0"/>
                        </a:spcAft>
                      </a:pPr>
                      <a:r>
                        <a:rPr lang="zh-CN" altLang="en-US" sz="1800" kern="0" dirty="0">
                          <a:solidFill>
                            <a:srgbClr val="3333FF"/>
                          </a:solidFill>
                          <a:effectLst/>
                          <a:latin typeface="+mn-lt"/>
                          <a:ea typeface="+mn-ea"/>
                        </a:rPr>
                        <a:t>复选框</a:t>
                      </a:r>
                      <a:endParaRPr lang="zh-CN" altLang="en-US" sz="1400" kern="100" dirty="0">
                        <a:solidFill>
                          <a:srgbClr val="3333FF"/>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3333FF"/>
                          </a:solidFill>
                          <a:effectLst/>
                          <a:latin typeface="+mn-lt"/>
                          <a:ea typeface="+mn-ea"/>
                        </a:rPr>
                        <a:t>用作选择标记</a:t>
                      </a:r>
                      <a:endParaRPr lang="zh-CN" altLang="en-US" sz="1400" kern="100" dirty="0">
                        <a:solidFill>
                          <a:srgbClr val="3333FF"/>
                        </a:solidFill>
                        <a:effectLst/>
                        <a:latin typeface="Times New Roman"/>
                        <a:ea typeface="宋体"/>
                      </a:endParaRPr>
                    </a:p>
                  </a:txBody>
                  <a:tcPr marL="68580" marR="68580"/>
                </a:tc>
                <a:tc>
                  <a:txBody>
                    <a:bodyPr/>
                    <a:lstStyle/>
                    <a:p>
                      <a:pPr marL="0" marR="0" algn="l">
                        <a:spcBef>
                          <a:spcPts val="0"/>
                        </a:spcBef>
                        <a:spcAft>
                          <a:spcPts val="0"/>
                        </a:spcAft>
                      </a:pPr>
                      <a:r>
                        <a:rPr lang="en-US" altLang="zh-CN" sz="1800" kern="100" dirty="0" err="1">
                          <a:solidFill>
                            <a:srgbClr val="3333FF"/>
                          </a:solidFill>
                          <a:effectLst/>
                          <a:latin typeface="Times New Roman"/>
                          <a:ea typeface="宋体"/>
                        </a:rPr>
                        <a:t>CButton</a:t>
                      </a:r>
                      <a:endParaRPr lang="zh-CN" altLang="en-US" sz="1800" kern="100" dirty="0">
                        <a:solidFill>
                          <a:srgbClr val="3333FF"/>
                        </a:solidFill>
                        <a:effectLst/>
                        <a:latin typeface="Times New Roman"/>
                        <a:ea typeface="宋体"/>
                      </a:endParaRPr>
                    </a:p>
                  </a:txBody>
                  <a:tcPr marL="68580" marR="68580"/>
                </a:tc>
                <a:extLst>
                  <a:ext uri="{0D108BD9-81ED-4DB2-BD59-A6C34878D82A}">
                    <a16:rowId xmlns:a16="http://schemas.microsoft.com/office/drawing/2014/main" val="10004"/>
                  </a:ext>
                </a:extLst>
              </a:tr>
              <a:tr h="677031">
                <a:tc>
                  <a:txBody>
                    <a:bodyPr/>
                    <a:lstStyle/>
                    <a:p>
                      <a:pPr marL="0" marR="0" algn="l">
                        <a:spcBef>
                          <a:spcPts val="0"/>
                        </a:spcBef>
                        <a:spcAft>
                          <a:spcPts val="0"/>
                        </a:spcAft>
                      </a:pPr>
                      <a:r>
                        <a:rPr lang="zh-CN" altLang="en-US" sz="1800" kern="0" dirty="0">
                          <a:solidFill>
                            <a:srgbClr val="FFC000"/>
                          </a:solidFill>
                          <a:effectLst/>
                          <a:latin typeface="+mn-lt"/>
                          <a:ea typeface="+mn-ea"/>
                        </a:rPr>
                        <a:t>单选按钮</a:t>
                      </a:r>
                      <a:endParaRPr lang="zh-CN" altLang="en-US" sz="1400" kern="100" dirty="0">
                        <a:solidFill>
                          <a:srgbClr val="FFC00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FFC000"/>
                          </a:solidFill>
                          <a:effectLst/>
                          <a:latin typeface="+mn-lt"/>
                          <a:ea typeface="+mn-ea"/>
                        </a:rPr>
                        <a:t>从量个或多个中选一个</a:t>
                      </a:r>
                      <a:endParaRPr lang="zh-CN" altLang="en-US" sz="1400" kern="100" dirty="0">
                        <a:solidFill>
                          <a:srgbClr val="FFC000"/>
                        </a:solidFill>
                        <a:effectLst/>
                        <a:latin typeface="Times New Roman"/>
                        <a:ea typeface="宋体"/>
                      </a:endParaRPr>
                    </a:p>
                  </a:txBody>
                  <a:tcPr marL="68580" marR="68580"/>
                </a:tc>
                <a:tc>
                  <a:txBody>
                    <a:bodyPr/>
                    <a:lstStyle/>
                    <a:p>
                      <a:pPr marL="0" marR="0" algn="l">
                        <a:spcBef>
                          <a:spcPts val="0"/>
                        </a:spcBef>
                        <a:spcAft>
                          <a:spcPts val="0"/>
                        </a:spcAft>
                      </a:pPr>
                      <a:r>
                        <a:rPr lang="en-US" altLang="zh-CN" sz="1800" kern="100" dirty="0" err="1">
                          <a:solidFill>
                            <a:srgbClr val="FFC000"/>
                          </a:solidFill>
                          <a:effectLst/>
                          <a:latin typeface="+mn-lt"/>
                          <a:ea typeface="+mn-ea"/>
                        </a:rPr>
                        <a:t>CButton</a:t>
                      </a:r>
                      <a:endParaRPr lang="zh-CN" altLang="en-US" sz="1800" kern="100" dirty="0">
                        <a:solidFill>
                          <a:srgbClr val="FFC000"/>
                        </a:solidFill>
                        <a:effectLst/>
                        <a:latin typeface="Times New Roman"/>
                        <a:ea typeface="宋体"/>
                      </a:endParaRPr>
                    </a:p>
                  </a:txBody>
                  <a:tcPr marL="68580" marR="68580"/>
                </a:tc>
                <a:extLst>
                  <a:ext uri="{0D108BD9-81ED-4DB2-BD59-A6C34878D82A}">
                    <a16:rowId xmlns:a16="http://schemas.microsoft.com/office/drawing/2014/main" val="10005"/>
                  </a:ext>
                </a:extLst>
              </a:tr>
              <a:tr h="805154">
                <a:tc>
                  <a:txBody>
                    <a:bodyPr/>
                    <a:lstStyle/>
                    <a:p>
                      <a:pPr marL="0" marR="0" algn="l">
                        <a:spcBef>
                          <a:spcPts val="0"/>
                        </a:spcBef>
                        <a:spcAft>
                          <a:spcPts val="0"/>
                        </a:spcAft>
                      </a:pPr>
                      <a:r>
                        <a:rPr lang="zh-CN" altLang="en-US" sz="1800" kern="0" dirty="0">
                          <a:solidFill>
                            <a:srgbClr val="00B050"/>
                          </a:solidFill>
                          <a:effectLst/>
                          <a:latin typeface="+mn-lt"/>
                          <a:ea typeface="+mn-ea"/>
                        </a:rPr>
                        <a:t>组框</a:t>
                      </a:r>
                      <a:endParaRPr lang="zh-CN" altLang="en-US" sz="1400" kern="100" dirty="0">
                        <a:solidFill>
                          <a:srgbClr val="00B05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00B050"/>
                          </a:solidFill>
                          <a:effectLst/>
                          <a:latin typeface="+mn-lt"/>
                          <a:ea typeface="+mn-ea"/>
                        </a:rPr>
                        <a:t>显示正文和方框，用来将相关的一些控件组织在一起</a:t>
                      </a:r>
                      <a:endParaRPr lang="zh-CN" altLang="en-US" sz="1400" kern="100" dirty="0">
                        <a:solidFill>
                          <a:srgbClr val="00B050"/>
                        </a:solidFill>
                        <a:effectLst/>
                        <a:latin typeface="Times New Roman"/>
                        <a:ea typeface="宋体"/>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solidFill>
                            <a:srgbClr val="00B050"/>
                          </a:solidFill>
                          <a:effectLst/>
                          <a:latin typeface="+mn-lt"/>
                          <a:ea typeface="+mn-ea"/>
                        </a:rPr>
                        <a:t>CButton</a:t>
                      </a:r>
                      <a:endParaRPr lang="zh-CN" altLang="en-US" sz="1800" kern="100" dirty="0">
                        <a:solidFill>
                          <a:srgbClr val="00B050"/>
                        </a:solidFill>
                        <a:effectLst/>
                        <a:latin typeface="+mn-lt"/>
                        <a:ea typeface="+mn-ea"/>
                      </a:endParaRPr>
                    </a:p>
                    <a:p>
                      <a:pPr marL="0" marR="0" algn="l">
                        <a:spcBef>
                          <a:spcPts val="0"/>
                        </a:spcBef>
                        <a:spcAft>
                          <a:spcPts val="0"/>
                        </a:spcAft>
                      </a:pPr>
                      <a:endParaRPr lang="zh-CN" altLang="en-US" sz="1800" kern="100" dirty="0">
                        <a:solidFill>
                          <a:srgbClr val="00B050"/>
                        </a:solidFill>
                        <a:effectLst/>
                        <a:latin typeface="Times New Roman"/>
                        <a:ea typeface="宋体"/>
                      </a:endParaRPr>
                    </a:p>
                  </a:txBody>
                  <a:tcPr marL="68580" marR="68580"/>
                </a:tc>
                <a:extLst>
                  <a:ext uri="{0D108BD9-81ED-4DB2-BD59-A6C34878D82A}">
                    <a16:rowId xmlns:a16="http://schemas.microsoft.com/office/drawing/2014/main" val="10006"/>
                  </a:ext>
                </a:extLst>
              </a:tr>
              <a:tr h="800500">
                <a:tc>
                  <a:txBody>
                    <a:bodyPr/>
                    <a:lstStyle/>
                    <a:p>
                      <a:pPr marL="0" marR="0" algn="l">
                        <a:spcBef>
                          <a:spcPts val="0"/>
                        </a:spcBef>
                        <a:spcAft>
                          <a:spcPts val="0"/>
                        </a:spcAft>
                      </a:pPr>
                      <a:r>
                        <a:rPr lang="zh-CN" altLang="en-US" sz="1800" kern="0" dirty="0">
                          <a:solidFill>
                            <a:srgbClr val="0070C0"/>
                          </a:solidFill>
                          <a:effectLst/>
                          <a:latin typeface="+mn-lt"/>
                          <a:ea typeface="+mn-ea"/>
                        </a:rPr>
                        <a:t>列表框</a:t>
                      </a:r>
                      <a:endParaRPr lang="zh-CN" altLang="en-US" sz="1400" kern="100" dirty="0">
                        <a:solidFill>
                          <a:srgbClr val="0070C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3333FF"/>
                          </a:solidFill>
                          <a:effectLst/>
                          <a:latin typeface="+mn-lt"/>
                          <a:ea typeface="+mn-ea"/>
                        </a:rPr>
                        <a:t>显示一个用户列表，用户可从列表中选择一项或多项</a:t>
                      </a:r>
                      <a:endParaRPr lang="zh-CN" altLang="en-US" sz="1400" kern="100" dirty="0">
                        <a:solidFill>
                          <a:srgbClr val="3333FF"/>
                        </a:solidFill>
                        <a:effectLst/>
                        <a:latin typeface="Times New Roman"/>
                        <a:ea typeface="宋体"/>
                      </a:endParaRPr>
                    </a:p>
                  </a:txBody>
                  <a:tcPr marL="68580" marR="68580"/>
                </a:tc>
                <a:tc>
                  <a:txBody>
                    <a:bodyPr/>
                    <a:lstStyle/>
                    <a:p>
                      <a:pPr marL="0" marR="0" algn="l">
                        <a:spcBef>
                          <a:spcPts val="0"/>
                        </a:spcBef>
                        <a:spcAft>
                          <a:spcPts val="0"/>
                        </a:spcAft>
                      </a:pPr>
                      <a:r>
                        <a:rPr lang="en-US" altLang="zh-CN" sz="1800" kern="100" dirty="0" err="1">
                          <a:solidFill>
                            <a:srgbClr val="3333FF"/>
                          </a:solidFill>
                          <a:effectLst/>
                          <a:latin typeface="Times New Roman"/>
                          <a:ea typeface="宋体"/>
                        </a:rPr>
                        <a:t>ClistBox</a:t>
                      </a:r>
                      <a:endParaRPr lang="zh-CN" altLang="en-US" sz="1800" kern="100" dirty="0">
                        <a:solidFill>
                          <a:srgbClr val="3333FF"/>
                        </a:solidFill>
                        <a:effectLst/>
                        <a:latin typeface="Times New Roman"/>
                        <a:ea typeface="宋体"/>
                      </a:endParaRPr>
                    </a:p>
                  </a:txBody>
                  <a:tcPr marL="68580" marR="68580"/>
                </a:tc>
                <a:extLst>
                  <a:ext uri="{0D108BD9-81ED-4DB2-BD59-A6C34878D82A}">
                    <a16:rowId xmlns:a16="http://schemas.microsoft.com/office/drawing/2014/main" val="10007"/>
                  </a:ext>
                </a:extLst>
              </a:tr>
              <a:tr h="517474">
                <a:tc>
                  <a:txBody>
                    <a:bodyPr/>
                    <a:lstStyle/>
                    <a:p>
                      <a:pPr marL="0" marR="0" algn="l">
                        <a:spcBef>
                          <a:spcPts val="0"/>
                        </a:spcBef>
                        <a:spcAft>
                          <a:spcPts val="0"/>
                        </a:spcAft>
                      </a:pPr>
                      <a:r>
                        <a:rPr lang="zh-CN" altLang="en-US" sz="1800" kern="0" dirty="0">
                          <a:solidFill>
                            <a:srgbClr val="FFC000"/>
                          </a:solidFill>
                          <a:effectLst/>
                          <a:latin typeface="+mn-lt"/>
                          <a:ea typeface="+mn-ea"/>
                        </a:rPr>
                        <a:t>组合框</a:t>
                      </a:r>
                      <a:endParaRPr lang="zh-CN" altLang="en-US" sz="1400" kern="100" dirty="0">
                        <a:solidFill>
                          <a:srgbClr val="FFC00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0" dirty="0">
                          <a:solidFill>
                            <a:srgbClr val="FFC000"/>
                          </a:solidFill>
                          <a:effectLst/>
                          <a:latin typeface="+mn-lt"/>
                          <a:ea typeface="+mn-ea"/>
                        </a:rPr>
                        <a:t>一个编辑框和一个列表框的组合</a:t>
                      </a:r>
                      <a:endParaRPr lang="zh-CN" altLang="en-US" sz="1400" kern="100" dirty="0">
                        <a:solidFill>
                          <a:srgbClr val="FFC000"/>
                        </a:solidFill>
                        <a:effectLst/>
                        <a:latin typeface="Times New Roman"/>
                        <a:ea typeface="宋体"/>
                      </a:endParaRPr>
                    </a:p>
                  </a:txBody>
                  <a:tcPr marL="68580" marR="68580"/>
                </a:tc>
                <a:tc>
                  <a:txBody>
                    <a:bodyPr/>
                    <a:lstStyle/>
                    <a:p>
                      <a:pPr marL="0" marR="0" algn="l">
                        <a:spcBef>
                          <a:spcPts val="0"/>
                        </a:spcBef>
                        <a:spcAft>
                          <a:spcPts val="0"/>
                        </a:spcAft>
                      </a:pPr>
                      <a:r>
                        <a:rPr lang="en-US" altLang="zh-CN" sz="1800" kern="100" dirty="0" err="1">
                          <a:solidFill>
                            <a:srgbClr val="FFC000"/>
                          </a:solidFill>
                          <a:effectLst/>
                          <a:latin typeface="Times New Roman"/>
                          <a:ea typeface="宋体"/>
                        </a:rPr>
                        <a:t>CComboBox</a:t>
                      </a:r>
                      <a:endParaRPr lang="zh-CN" altLang="en-US" sz="1800" kern="100" dirty="0">
                        <a:solidFill>
                          <a:srgbClr val="FFC000"/>
                        </a:solidFill>
                        <a:effectLst/>
                        <a:latin typeface="Times New Roman"/>
                        <a:ea typeface="宋体"/>
                      </a:endParaRPr>
                    </a:p>
                  </a:txBody>
                  <a:tcPr marL="68580" marR="68580"/>
                </a:tc>
                <a:extLst>
                  <a:ext uri="{0D108BD9-81ED-4DB2-BD59-A6C34878D82A}">
                    <a16:rowId xmlns:a16="http://schemas.microsoft.com/office/drawing/2014/main" val="10008"/>
                  </a:ext>
                </a:extLst>
              </a:tr>
              <a:tr h="660121">
                <a:tc>
                  <a:txBody>
                    <a:bodyPr/>
                    <a:lstStyle/>
                    <a:p>
                      <a:pPr marL="0" marR="0" algn="l">
                        <a:spcBef>
                          <a:spcPts val="0"/>
                        </a:spcBef>
                        <a:spcAft>
                          <a:spcPts val="0"/>
                        </a:spcAft>
                      </a:pPr>
                      <a:r>
                        <a:rPr lang="zh-CN" altLang="en-US" sz="1800" kern="0" dirty="0">
                          <a:solidFill>
                            <a:srgbClr val="00B050"/>
                          </a:solidFill>
                          <a:effectLst/>
                          <a:latin typeface="+mn-lt"/>
                          <a:ea typeface="+mn-ea"/>
                        </a:rPr>
                        <a:t>滚动条</a:t>
                      </a:r>
                      <a:endParaRPr lang="zh-CN" altLang="en-US" sz="1400" kern="100" dirty="0">
                        <a:solidFill>
                          <a:srgbClr val="00B050"/>
                        </a:solidFill>
                        <a:effectLst/>
                        <a:latin typeface="Times New Roman"/>
                        <a:ea typeface="宋体"/>
                      </a:endParaRPr>
                    </a:p>
                  </a:txBody>
                  <a:tcPr marL="68580" marR="68580"/>
                </a:tc>
                <a:tc>
                  <a:txBody>
                    <a:bodyPr/>
                    <a:lstStyle/>
                    <a:p>
                      <a:pPr marL="0" marR="0" algn="l">
                        <a:spcBef>
                          <a:spcPts val="0"/>
                        </a:spcBef>
                        <a:spcAft>
                          <a:spcPts val="0"/>
                        </a:spcAft>
                      </a:pPr>
                      <a:r>
                        <a:rPr lang="zh-CN" altLang="en-US" sz="1800" kern="100" dirty="0">
                          <a:solidFill>
                            <a:srgbClr val="00B050"/>
                          </a:solidFill>
                          <a:effectLst/>
                          <a:latin typeface="Times New Roman"/>
                          <a:ea typeface="宋体"/>
                        </a:rPr>
                        <a:t>用来从一个预定义范围值中选择一个数值</a:t>
                      </a:r>
                    </a:p>
                  </a:txBody>
                  <a:tcPr marL="68580" marR="68580"/>
                </a:tc>
                <a:tc>
                  <a:txBody>
                    <a:bodyPr/>
                    <a:lstStyle/>
                    <a:p>
                      <a:pPr marL="0" marR="0" algn="l">
                        <a:spcBef>
                          <a:spcPts val="0"/>
                        </a:spcBef>
                        <a:spcAft>
                          <a:spcPts val="0"/>
                        </a:spcAft>
                      </a:pPr>
                      <a:r>
                        <a:rPr lang="en-US" altLang="zh-CN" sz="1800" kern="100" dirty="0" err="1">
                          <a:solidFill>
                            <a:srgbClr val="00B050"/>
                          </a:solidFill>
                          <a:effectLst/>
                          <a:latin typeface="Times New Roman"/>
                          <a:ea typeface="宋体"/>
                        </a:rPr>
                        <a:t>CScrollBar</a:t>
                      </a:r>
                      <a:endParaRPr lang="zh-CN" altLang="en-US" sz="1800" kern="100" dirty="0">
                        <a:solidFill>
                          <a:srgbClr val="00B050"/>
                        </a:solidFill>
                        <a:effectLst/>
                        <a:latin typeface="Times New Roman"/>
                        <a:ea typeface="宋体"/>
                      </a:endParaRPr>
                    </a:p>
                  </a:txBody>
                  <a:tcPr marL="68580" marR="6858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415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7772400" cy="1143000"/>
          </a:xfrm>
        </p:spPr>
        <p:txBody>
          <a:bodyPr/>
          <a:lstStyle/>
          <a:p>
            <a:pPr algn="ctr"/>
            <a:r>
              <a:rPr lang="zh-CN" altLang="en-US" dirty="0"/>
              <a:t>文本框</a:t>
            </a:r>
          </a:p>
        </p:txBody>
      </p:sp>
      <p:sp>
        <p:nvSpPr>
          <p:cNvPr id="3" name="内容占位符 2"/>
          <p:cNvSpPr>
            <a:spLocks noGrp="1"/>
          </p:cNvSpPr>
          <p:nvPr>
            <p:ph sz="quarter" idx="1"/>
          </p:nvPr>
        </p:nvSpPr>
        <p:spPr/>
        <p:txBody>
          <a:bodyPr/>
          <a:lstStyle/>
          <a:p>
            <a:r>
              <a:rPr lang="zh-CN" altLang="en-US" dirty="0"/>
              <a:t>静态文本框用来显示文本信息，不能编辑；在属性中“标题”可修改文本框显示的信息；</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组合文本框是将多个空间信息圈起来作为一个块；在属性中“标题”可修改文本框显示的信息；</a:t>
            </a:r>
            <a:endParaRPr lang="en-US" altLang="zh-CN" dirty="0"/>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4</a:t>
            </a:fld>
            <a:endParaRPr lang="en-US" altLang="zh-C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56" y="2420888"/>
            <a:ext cx="50006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04" y="5445224"/>
            <a:ext cx="3152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21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564" y="260648"/>
            <a:ext cx="7772400" cy="1143000"/>
          </a:xfrm>
        </p:spPr>
        <p:txBody>
          <a:bodyPr/>
          <a:lstStyle/>
          <a:p>
            <a:r>
              <a:rPr lang="en-US" altLang="zh-CN" dirty="0"/>
              <a:t>			</a:t>
            </a:r>
            <a:r>
              <a:rPr lang="zh-CN" altLang="en-US" dirty="0">
                <a:solidFill>
                  <a:schemeClr val="tx1"/>
                </a:solidFill>
              </a:rPr>
              <a:t>编辑框</a:t>
            </a:r>
          </a:p>
        </p:txBody>
      </p:sp>
      <p:sp>
        <p:nvSpPr>
          <p:cNvPr id="3" name="内容占位符 2"/>
          <p:cNvSpPr>
            <a:spLocks noGrp="1"/>
          </p:cNvSpPr>
          <p:nvPr>
            <p:ph sz="quarter" idx="1"/>
          </p:nvPr>
        </p:nvSpPr>
        <p:spPr>
          <a:xfrm>
            <a:off x="251520" y="1447800"/>
            <a:ext cx="8435280" cy="4572000"/>
          </a:xfrm>
        </p:spPr>
        <p:txBody>
          <a:bodyPr/>
          <a:lstStyle/>
          <a:p>
            <a:pPr>
              <a:lnSpc>
                <a:spcPct val="150000"/>
              </a:lnSpc>
            </a:pPr>
            <a:r>
              <a:rPr lang="zh-CN" altLang="en-US" dirty="0"/>
              <a:t>编辑框可允许用户输入一些文本信息，也可以在程序中通过代码来设置该编辑框的内容。</a:t>
            </a:r>
            <a:endParaRPr lang="en-US" altLang="zh-CN" dirty="0"/>
          </a:p>
          <a:p>
            <a:pPr>
              <a:lnSpc>
                <a:spcPct val="150000"/>
              </a:lnSpc>
            </a:pPr>
            <a:r>
              <a:rPr lang="en-US" altLang="zh-CN" dirty="0" err="1"/>
              <a:t>CWnd</a:t>
            </a:r>
            <a:r>
              <a:rPr lang="zh-CN" altLang="en-US" dirty="0"/>
              <a:t>类中成员函数</a:t>
            </a:r>
            <a:r>
              <a:rPr lang="en-US" altLang="zh-CN" dirty="0" err="1"/>
              <a:t>GetWindowText</a:t>
            </a:r>
            <a:r>
              <a:rPr lang="zh-CN" altLang="en-US" dirty="0"/>
              <a:t>实现获取编辑框的内容，</a:t>
            </a:r>
            <a:r>
              <a:rPr lang="en-US" altLang="zh-CN" dirty="0" err="1"/>
              <a:t>SetWindowText</a:t>
            </a:r>
            <a:r>
              <a:rPr lang="zh-CN" altLang="en-US" dirty="0"/>
              <a:t>实现设置文本框的内容。在使用该函数前，</a:t>
            </a:r>
            <a:r>
              <a:rPr lang="zh-CN" altLang="en-US" dirty="0">
                <a:solidFill>
                  <a:srgbClr val="FF0000"/>
                </a:solidFill>
              </a:rPr>
              <a:t>首先要获得这个控件对象</a:t>
            </a:r>
            <a:r>
              <a:rPr lang="zh-CN" altLang="en-US" dirty="0"/>
              <a:t>，才能调用这个对象的</a:t>
            </a:r>
            <a:r>
              <a:rPr lang="en-US" altLang="zh-CN" dirty="0" err="1"/>
              <a:t>GetWindowText</a:t>
            </a:r>
            <a:r>
              <a:rPr lang="zh-CN" altLang="en-US" dirty="0"/>
              <a:t>函数和</a:t>
            </a:r>
            <a:r>
              <a:rPr lang="en-US" altLang="zh-CN" dirty="0" err="1"/>
              <a:t>SetWindowText</a:t>
            </a:r>
            <a:r>
              <a:rPr lang="zh-CN" altLang="en-US" dirty="0"/>
              <a:t>函数。</a:t>
            </a:r>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5</a:t>
            </a:fld>
            <a:endParaRPr lang="en-US" altLang="zh-CN"/>
          </a:p>
        </p:txBody>
      </p:sp>
    </p:spTree>
    <p:extLst>
      <p:ext uri="{BB962C8B-B14F-4D97-AF65-F5344CB8AC3E}">
        <p14:creationId xmlns:p14="http://schemas.microsoft.com/office/powerpoint/2010/main" val="131510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42392" y="1143000"/>
            <a:ext cx="7859216" cy="4572000"/>
          </a:xfrm>
        </p:spPr>
        <p:txBody>
          <a:bodyPr/>
          <a:lstStyle/>
          <a:p>
            <a:r>
              <a:rPr lang="zh-CN" altLang="en-US" dirty="0">
                <a:solidFill>
                  <a:srgbClr val="FF0000"/>
                </a:solidFill>
              </a:rPr>
              <a:t>获取控件对象的文本内容的三种主要方式</a:t>
            </a:r>
            <a:r>
              <a:rPr lang="zh-CN" altLang="en-US" dirty="0"/>
              <a:t>：</a:t>
            </a:r>
            <a:endParaRPr lang="en-US" altLang="zh-CN" dirty="0"/>
          </a:p>
          <a:p>
            <a:pPr marL="0" indent="0">
              <a:lnSpc>
                <a:spcPct val="150000"/>
              </a:lnSpc>
              <a:buNone/>
            </a:pPr>
            <a:r>
              <a:rPr lang="zh-CN" altLang="en-US" sz="2400" dirty="0"/>
              <a:t>（</a:t>
            </a:r>
            <a:r>
              <a:rPr lang="en-US" altLang="zh-CN" sz="2400" dirty="0"/>
              <a:t>1</a:t>
            </a:r>
            <a:r>
              <a:rPr lang="zh-CN" altLang="en-US" sz="2400" dirty="0"/>
              <a:t>）函数</a:t>
            </a:r>
            <a:r>
              <a:rPr lang="en-US" altLang="zh-CN" sz="2400" dirty="0" err="1"/>
              <a:t>CWnd</a:t>
            </a:r>
            <a:r>
              <a:rPr lang="zh-CN" altLang="en-US" sz="2400" dirty="0"/>
              <a:t>*  </a:t>
            </a:r>
            <a:r>
              <a:rPr lang="en-US" altLang="zh-CN" sz="2400" dirty="0" err="1"/>
              <a:t>GetDlgItem</a:t>
            </a:r>
            <a:r>
              <a:rPr lang="en-US" altLang="zh-CN" sz="2400" dirty="0"/>
              <a:t>(</a:t>
            </a:r>
            <a:r>
              <a:rPr lang="en-US" altLang="zh-CN" sz="2400" dirty="0" err="1"/>
              <a:t>int</a:t>
            </a:r>
            <a:r>
              <a:rPr lang="en-US" altLang="zh-CN" sz="2400" dirty="0"/>
              <a:t> </a:t>
            </a:r>
            <a:r>
              <a:rPr lang="en-US" altLang="zh-CN" sz="2400" dirty="0" err="1"/>
              <a:t>nID</a:t>
            </a:r>
            <a:r>
              <a:rPr lang="en-US" altLang="zh-CN" sz="2400" dirty="0"/>
              <a:t>)</a:t>
            </a:r>
            <a:r>
              <a:rPr lang="zh-CN" altLang="en-US" sz="2400" dirty="0"/>
              <a:t>，参数是由</a:t>
            </a:r>
            <a:r>
              <a:rPr lang="en-US" altLang="zh-CN" sz="2400" dirty="0" err="1"/>
              <a:t>nID</a:t>
            </a:r>
            <a:r>
              <a:rPr lang="zh-CN" altLang="en-US" sz="2400" dirty="0"/>
              <a:t>指定的控件</a:t>
            </a:r>
            <a:r>
              <a:rPr lang="en-US" altLang="zh-CN" sz="2400" dirty="0"/>
              <a:t>,</a:t>
            </a:r>
            <a:r>
              <a:rPr lang="zh-CN" altLang="en-US" sz="2400" dirty="0"/>
              <a:t>下面语句是获取控件</a:t>
            </a:r>
            <a:r>
              <a:rPr lang="en-US" altLang="zh-CN" sz="2400" dirty="0"/>
              <a:t>IDC_EDIT1</a:t>
            </a:r>
            <a:r>
              <a:rPr lang="zh-CN" altLang="en-US" sz="2400" dirty="0"/>
              <a:t>中的内容：</a:t>
            </a:r>
            <a:endParaRPr lang="en-US" altLang="zh-CN" sz="2400" dirty="0"/>
          </a:p>
          <a:p>
            <a:pPr marL="0" indent="0">
              <a:lnSpc>
                <a:spcPct val="150000"/>
              </a:lnSpc>
              <a:buNone/>
            </a:pPr>
            <a:r>
              <a:rPr lang="en-US" altLang="zh-CN" dirty="0"/>
              <a:t> </a:t>
            </a:r>
            <a:r>
              <a:rPr lang="en-US" altLang="zh-CN" dirty="0" err="1"/>
              <a:t>GetDlgItem</a:t>
            </a:r>
            <a:r>
              <a:rPr lang="en-US" altLang="zh-CN" dirty="0"/>
              <a:t>(IDC_EDIT1)-&gt;</a:t>
            </a:r>
            <a:r>
              <a:rPr lang="en-US" altLang="zh-CN" dirty="0" err="1"/>
              <a:t>GetWindowText</a:t>
            </a:r>
            <a:r>
              <a:rPr lang="en-US" altLang="zh-CN" dirty="0"/>
              <a:t>(</a:t>
            </a:r>
            <a:r>
              <a:rPr lang="en-US" altLang="zh-CN" dirty="0" err="1"/>
              <a:t>str</a:t>
            </a:r>
            <a:r>
              <a:rPr lang="en-US" altLang="zh-CN" dirty="0"/>
              <a:t>)</a:t>
            </a:r>
            <a:r>
              <a:rPr lang="zh-CN" altLang="en-US" dirty="0"/>
              <a:t>；</a:t>
            </a:r>
            <a:endParaRPr lang="en-US" altLang="zh-CN" dirty="0"/>
          </a:p>
          <a:p>
            <a:pPr marL="0" indent="0">
              <a:lnSpc>
                <a:spcPct val="150000"/>
              </a:lnSpc>
              <a:buNone/>
            </a:pPr>
            <a:r>
              <a:rPr lang="zh-CN" altLang="en-US" sz="2400" dirty="0"/>
              <a:t>（</a:t>
            </a:r>
            <a:r>
              <a:rPr lang="en-US" altLang="zh-CN" sz="2400" dirty="0"/>
              <a:t>2</a:t>
            </a:r>
            <a:r>
              <a:rPr lang="zh-CN" altLang="en-US" sz="2400" dirty="0"/>
              <a:t>）函数 </a:t>
            </a:r>
            <a:r>
              <a:rPr lang="en-US" altLang="zh-CN" sz="2400" dirty="0" err="1"/>
              <a:t>GetDlgItemText</a:t>
            </a:r>
            <a:r>
              <a:rPr lang="en-US" altLang="zh-CN" sz="2400" dirty="0"/>
              <a:t>(</a:t>
            </a:r>
            <a:r>
              <a:rPr lang="en-US" altLang="zh-CN" sz="2400" dirty="0" err="1"/>
              <a:t>int</a:t>
            </a:r>
            <a:r>
              <a:rPr lang="en-US" altLang="zh-CN" sz="2400" dirty="0"/>
              <a:t> </a:t>
            </a:r>
            <a:r>
              <a:rPr lang="en-US" altLang="zh-CN" sz="2400" dirty="0" err="1"/>
              <a:t>nID</a:t>
            </a:r>
            <a:r>
              <a:rPr lang="en-US" altLang="zh-CN" sz="2400" dirty="0"/>
              <a:t>)</a:t>
            </a:r>
            <a:r>
              <a:rPr lang="zh-CN" altLang="en-US" sz="2400" dirty="0"/>
              <a:t>是直接获取对话框中指定</a:t>
            </a:r>
            <a:r>
              <a:rPr lang="en-US" altLang="zh-CN" sz="2400" dirty="0"/>
              <a:t>ID</a:t>
            </a:r>
            <a:r>
              <a:rPr lang="zh-CN" altLang="en-US" sz="2400" dirty="0"/>
              <a:t>的控件上的文本：</a:t>
            </a:r>
            <a:endParaRPr lang="en-US" altLang="zh-CN" sz="2400" dirty="0"/>
          </a:p>
          <a:p>
            <a:pPr marL="0" indent="0">
              <a:lnSpc>
                <a:spcPct val="150000"/>
              </a:lnSpc>
              <a:buNone/>
            </a:pPr>
            <a:r>
              <a:rPr lang="en-US" altLang="zh-CN" sz="2800" dirty="0" err="1"/>
              <a:t>GetDlgItemText</a:t>
            </a:r>
            <a:r>
              <a:rPr lang="en-US" altLang="zh-CN" sz="2800" dirty="0"/>
              <a:t>(IDC_EDIT1)</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6</a:t>
            </a:fld>
            <a:endParaRPr lang="en-US" altLang="zh-CN"/>
          </a:p>
        </p:txBody>
      </p:sp>
    </p:spTree>
    <p:extLst>
      <p:ext uri="{BB962C8B-B14F-4D97-AF65-F5344CB8AC3E}">
        <p14:creationId xmlns:p14="http://schemas.microsoft.com/office/powerpoint/2010/main" val="19407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85800" y="1232756"/>
            <a:ext cx="7772400" cy="4572000"/>
          </a:xfrm>
        </p:spPr>
        <p:txBody>
          <a:bodyPr/>
          <a:lstStyle/>
          <a:p>
            <a:pPr marL="0" indent="0">
              <a:lnSpc>
                <a:spcPct val="150000"/>
              </a:lnSpc>
              <a:buNone/>
            </a:pPr>
            <a:r>
              <a:rPr lang="zh-CN" altLang="en-US" sz="2400" dirty="0">
                <a:solidFill>
                  <a:srgbClr val="FF0000"/>
                </a:solidFill>
              </a:rPr>
              <a:t>（</a:t>
            </a:r>
            <a:r>
              <a:rPr lang="en-US" altLang="zh-CN" sz="2400" dirty="0">
                <a:solidFill>
                  <a:srgbClr val="FF0000"/>
                </a:solidFill>
              </a:rPr>
              <a:t>3</a:t>
            </a:r>
            <a:r>
              <a:rPr lang="zh-CN" altLang="en-US" sz="2400" dirty="0">
                <a:solidFill>
                  <a:srgbClr val="FF0000"/>
                </a:solidFill>
              </a:rPr>
              <a:t>）</a:t>
            </a:r>
            <a:r>
              <a:rPr lang="zh-CN" altLang="en-US" sz="2400" dirty="0"/>
              <a:t>将编辑框与对话框类的三个成员变量相关联，即利用类向导建立</a:t>
            </a:r>
            <a:r>
              <a:rPr lang="en-US" altLang="zh-CN" sz="2400" dirty="0"/>
              <a:t>IDC_EDIT1</a:t>
            </a:r>
            <a:r>
              <a:rPr lang="zh-CN" altLang="en-US" sz="2400" dirty="0"/>
              <a:t>的成员变量</a:t>
            </a:r>
            <a:r>
              <a:rPr lang="en-US" altLang="zh-CN" sz="2400" dirty="0" err="1"/>
              <a:t>m_edit</a:t>
            </a:r>
            <a:r>
              <a:rPr lang="zh-CN" altLang="en-US" sz="2400" dirty="0"/>
              <a:t>（注意是</a:t>
            </a:r>
            <a:r>
              <a:rPr lang="en-US" altLang="zh-CN" sz="2400" dirty="0"/>
              <a:t>Control</a:t>
            </a:r>
            <a:r>
              <a:rPr lang="zh-CN" altLang="en-US" sz="2400" dirty="0"/>
              <a:t>类型），然后通过成员变量来检索和设置编辑框的文本。函数是 </a:t>
            </a:r>
            <a:r>
              <a:rPr lang="en-US" altLang="zh-CN" dirty="0" err="1"/>
              <a:t>m_edit.GetWindowText</a:t>
            </a:r>
            <a:r>
              <a:rPr lang="en-US" altLang="zh-CN" dirty="0"/>
              <a:t>(</a:t>
            </a:r>
            <a:r>
              <a:rPr lang="en-US" altLang="zh-CN" dirty="0" err="1"/>
              <a:t>str</a:t>
            </a:r>
            <a:r>
              <a:rPr lang="en-US" altLang="zh-CN" dirty="0"/>
              <a:t>)</a:t>
            </a:r>
            <a:r>
              <a:rPr lang="zh-CN" altLang="en-US" dirty="0"/>
              <a:t>；</a:t>
            </a:r>
            <a:endParaRPr lang="en-US" altLang="zh-CN" dirty="0"/>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7</a:t>
            </a:fld>
            <a:endParaRPr lang="en-US" altLang="zh-CN"/>
          </a:p>
        </p:txBody>
      </p:sp>
    </p:spTree>
    <p:extLst>
      <p:ext uri="{BB962C8B-B14F-4D97-AF65-F5344CB8AC3E}">
        <p14:creationId xmlns:p14="http://schemas.microsoft.com/office/powerpoint/2010/main" val="234242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83568" y="1376772"/>
            <a:ext cx="7776864" cy="4608512"/>
          </a:xfrm>
        </p:spPr>
        <p:txBody>
          <a:bodyPr/>
          <a:lstStyle/>
          <a:p>
            <a:pPr marL="0" indent="0">
              <a:buNone/>
            </a:pPr>
            <a:r>
              <a:rPr lang="zh-CN" altLang="en-US" sz="4000" dirty="0"/>
              <a:t>     </a:t>
            </a:r>
            <a:r>
              <a:rPr lang="zh-CN" altLang="en-US" sz="2400" kern="0" dirty="0"/>
              <a:t>按钮是响应用户输入，触发某一事件的控件。按钮所显示的标题是在属性中修改得到的。</a:t>
            </a:r>
            <a:endParaRPr lang="zh-CN" altLang="en-US" sz="1800" kern="100" dirty="0"/>
          </a:p>
        </p:txBody>
      </p:sp>
      <p:sp>
        <p:nvSpPr>
          <p:cNvPr id="4" name="灯片编号占位符 3"/>
          <p:cNvSpPr>
            <a:spLocks noGrp="1"/>
          </p:cNvSpPr>
          <p:nvPr>
            <p:ph type="sldNum" sz="quarter" idx="12"/>
          </p:nvPr>
        </p:nvSpPr>
        <p:spPr/>
        <p:txBody>
          <a:bodyPr/>
          <a:lstStyle/>
          <a:p>
            <a:pPr>
              <a:defRPr/>
            </a:pPr>
            <a:fld id="{22EA56D1-363B-473F-9ABD-CFE4823C8D93}" type="slidenum">
              <a:rPr lang="en-US" altLang="zh-CN" smtClean="0"/>
              <a:pPr>
                <a:defRPr/>
              </a:pPr>
              <a:t>8</a:t>
            </a:fld>
            <a:endParaRPr lang="en-US" altLang="zh-C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2708920"/>
            <a:ext cx="7400459" cy="306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1873209" y="580188"/>
            <a:ext cx="4860540" cy="711088"/>
          </a:xfrm>
        </p:spPr>
        <p:txBody>
          <a:bodyPr/>
          <a:lstStyle/>
          <a:p>
            <a:r>
              <a:rPr lang="en-US" altLang="zh-CN" dirty="0"/>
              <a:t>		</a:t>
            </a:r>
            <a:r>
              <a:rPr lang="zh-CN" altLang="en-US" dirty="0">
                <a:solidFill>
                  <a:schemeClr val="tx1"/>
                </a:solidFill>
              </a:rPr>
              <a:t>按钮</a:t>
            </a:r>
          </a:p>
        </p:txBody>
      </p:sp>
    </p:spTree>
    <p:extLst>
      <p:ext uri="{BB962C8B-B14F-4D97-AF65-F5344CB8AC3E}">
        <p14:creationId xmlns:p14="http://schemas.microsoft.com/office/powerpoint/2010/main" val="345639136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99FF"/>
            </a:gs>
            <a:gs pos="50000">
              <a:srgbClr val="333399"/>
            </a:gs>
            <a:gs pos="100000">
              <a:srgbClr val="9999FF"/>
            </a:gs>
          </a:gsLst>
          <a:lin ang="18900000" scaled="1"/>
        </a:gradFill>
        <a:ln w="9525" cap="flat" cmpd="sng" algn="ctr">
          <a:noFill/>
          <a:prstDash val="solid"/>
          <a:round/>
          <a:headEnd type="none" w="med" len="med"/>
          <a:tailEnd type="none" w="med" len="med"/>
        </a:ln>
        <a:effectLst/>
      </a:spPr>
      <a:bodyPr vert="horz" wrap="square" lIns="91440" tIns="45720" rIns="91440" bIns="45720" numCol="1" anchor="ctr" anchorCtr="1"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000" b="1" i="0" u="none" strike="noStrike" cap="none" normalizeH="0" baseline="0" smtClean="0">
            <a:ln>
              <a:noFill/>
            </a:ln>
            <a:solidFill>
              <a:schemeClr val="bg1"/>
            </a:solidFill>
            <a:effectLst>
              <a:outerShdw blurRad="38100" dist="38100" dir="2700000" algn="tl">
                <a:srgbClr val="000000">
                  <a:alpha val="43137"/>
                </a:srgbClr>
              </a:outerShdw>
            </a:effectLst>
            <a:latin typeface="Arial" charset="0"/>
            <a:ea typeface="黑体" pitchFamily="2" charset="-122"/>
          </a:defRPr>
        </a:defPPr>
      </a:lstStyle>
    </a:spDef>
    <a:lnDef>
      <a:spPr bwMode="auto">
        <a:xfrm>
          <a:off x="0" y="0"/>
          <a:ext cx="1" cy="1"/>
        </a:xfrm>
        <a:custGeom>
          <a:avLst/>
          <a:gdLst/>
          <a:ahLst/>
          <a:cxnLst/>
          <a:rect l="0" t="0" r="0" b="0"/>
          <a:pathLst/>
        </a:custGeom>
        <a:gradFill rotWithShape="1">
          <a:gsLst>
            <a:gs pos="0">
              <a:srgbClr val="9999FF"/>
            </a:gs>
            <a:gs pos="50000">
              <a:srgbClr val="333399"/>
            </a:gs>
            <a:gs pos="100000">
              <a:srgbClr val="9999FF"/>
            </a:gs>
          </a:gsLst>
          <a:lin ang="18900000" scaled="1"/>
        </a:gradFill>
        <a:ln w="9525" cap="flat" cmpd="sng" algn="ctr">
          <a:noFill/>
          <a:prstDash val="solid"/>
          <a:round/>
          <a:headEnd type="none" w="med" len="med"/>
          <a:tailEnd type="none" w="med" len="med"/>
        </a:ln>
        <a:effectLst/>
      </a:spPr>
      <a:bodyPr vert="horz" wrap="square" lIns="91440" tIns="45720" rIns="91440" bIns="45720" numCol="1" anchor="ctr" anchorCtr="1"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000" b="1" i="0" u="none" strike="noStrike" cap="none" normalizeH="0" baseline="0" smtClean="0">
            <a:ln>
              <a:noFill/>
            </a:ln>
            <a:solidFill>
              <a:schemeClr val="bg1"/>
            </a:solidFill>
            <a:effectLst>
              <a:outerShdw blurRad="38100" dist="38100" dir="2700000" algn="tl">
                <a:srgbClr val="000000">
                  <a:alpha val="43137"/>
                </a:srgbClr>
              </a:outerShdw>
            </a:effectLst>
            <a:latin typeface="Arial" charset="0"/>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自定义 1">
      <a:majorFont>
        <a:latin typeface="Times New Roman"/>
        <a:ea typeface="宋体"/>
        <a:cs typeface=""/>
      </a:majorFont>
      <a:minorFont>
        <a:latin typeface="Times New Roman"/>
        <a:ea typeface="宋体"/>
        <a:cs typeface=""/>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22982</TotalTime>
  <Words>1745</Words>
  <Application>Microsoft Office PowerPoint</Application>
  <PresentationFormat>全屏显示(4:3)</PresentationFormat>
  <Paragraphs>227</Paragraphs>
  <Slides>35</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35</vt:i4>
      </vt:variant>
    </vt:vector>
  </HeadingPairs>
  <TitlesOfParts>
    <vt:vector size="51" baseType="lpstr">
      <vt:lpstr>Helvetica Neue</vt:lpstr>
      <vt:lpstr>MingLiU</vt:lpstr>
      <vt:lpstr>黑体</vt:lpstr>
      <vt:lpstr>华文细黑</vt:lpstr>
      <vt:lpstr>经典繁粗仿</vt:lpstr>
      <vt:lpstr>楷体</vt:lpstr>
      <vt:lpstr>隶书</vt:lpstr>
      <vt:lpstr>宋体</vt:lpstr>
      <vt:lpstr>幼圆</vt:lpstr>
      <vt:lpstr>Arial</vt:lpstr>
      <vt:lpstr>Franklin Gothic Book</vt:lpstr>
      <vt:lpstr>Times New Roman</vt:lpstr>
      <vt:lpstr>Wingdings</vt:lpstr>
      <vt:lpstr>Wingdings 2</vt:lpstr>
      <vt:lpstr>自定义设计方案</vt:lpstr>
      <vt:lpstr>平衡</vt:lpstr>
      <vt:lpstr>基本控件介绍</vt:lpstr>
      <vt:lpstr>PowerPoint 演示文稿</vt:lpstr>
      <vt:lpstr>PowerPoint 演示文稿</vt:lpstr>
      <vt:lpstr>PowerPoint 演示文稿</vt:lpstr>
      <vt:lpstr>文本框</vt:lpstr>
      <vt:lpstr>   编辑框</vt:lpstr>
      <vt:lpstr>PowerPoint 演示文稿</vt:lpstr>
      <vt:lpstr>PowerPoint 演示文稿</vt:lpstr>
      <vt:lpstr>  按钮</vt:lpstr>
      <vt:lpstr>PowerPoint 演示文稿</vt:lpstr>
      <vt:lpstr>Windows下的静态库和动态库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中山大学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信息服务的RFID理论与技术研究</dc:title>
  <dc:creator>谭洪舟</dc:creator>
  <cp:lastModifiedBy>张泳翔</cp:lastModifiedBy>
  <cp:revision>2736</cp:revision>
  <dcterms:created xsi:type="dcterms:W3CDTF">2005-10-18T02:59:38Z</dcterms:created>
  <dcterms:modified xsi:type="dcterms:W3CDTF">2018-04-05T04:18:27Z</dcterms:modified>
</cp:coreProperties>
</file>