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20"/>
  </p:notesMasterIdLst>
  <p:handoutMasterIdLst>
    <p:handoutMasterId r:id="rId21"/>
  </p:handoutMasterIdLst>
  <p:sldIdLst>
    <p:sldId id="731" r:id="rId3"/>
    <p:sldId id="741" r:id="rId4"/>
    <p:sldId id="746" r:id="rId5"/>
    <p:sldId id="735" r:id="rId6"/>
    <p:sldId id="734" r:id="rId7"/>
    <p:sldId id="743" r:id="rId8"/>
    <p:sldId id="744" r:id="rId9"/>
    <p:sldId id="736" r:id="rId10"/>
    <p:sldId id="745" r:id="rId11"/>
    <p:sldId id="725" r:id="rId12"/>
    <p:sldId id="727" r:id="rId13"/>
    <p:sldId id="728" r:id="rId14"/>
    <p:sldId id="737" r:id="rId15"/>
    <p:sldId id="738" r:id="rId16"/>
    <p:sldId id="742" r:id="rId17"/>
    <p:sldId id="747" r:id="rId18"/>
    <p:sldId id="66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6E831EF1-D89C-46CC-AAE6-304415D5BB7C}">
          <p14:sldIdLst>
            <p14:sldId id="660"/>
            <p14:sldId id="670"/>
            <p14:sldId id="722"/>
            <p14:sldId id="723"/>
            <p14:sldId id="702"/>
            <p14:sldId id="703"/>
            <p14:sldId id="724"/>
            <p14:sldId id="725"/>
            <p14:sldId id="727"/>
            <p14:sldId id="728"/>
            <p14:sldId id="729"/>
            <p14:sldId id="730"/>
            <p14:sldId id="721"/>
            <p14:sldId id="6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  <a:srgbClr val="3399FF"/>
    <a:srgbClr val="CCECFF"/>
    <a:srgbClr val="EE0000"/>
    <a:srgbClr val="F878BB"/>
    <a:srgbClr val="E0932C"/>
    <a:srgbClr val="F268EB"/>
    <a:srgbClr val="E56D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8615" autoAdjust="0"/>
  </p:normalViewPr>
  <p:slideViewPr>
    <p:cSldViewPr>
      <p:cViewPr>
        <p:scale>
          <a:sx n="66" d="100"/>
          <a:sy n="66" d="100"/>
        </p:scale>
        <p:origin x="-1632" y="48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个扇区，每个扇区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钱包的相关操作要进行扇区号和块号宏定义，方便修改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 cstate="print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4/19/2018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各个按键的函数实现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16</a:t>
            </a:r>
            <a:r>
              <a:rPr lang="zh-CN" altLang="en-US" dirty="0">
                <a:latin typeface="+mj-ea"/>
              </a:rPr>
              <a:t>进制字符串转化为字节</a:t>
            </a:r>
            <a:r>
              <a:rPr lang="zh-CN" altLang="en-US" dirty="0" smtClean="0">
                <a:latin typeface="+mj-ea"/>
              </a:rPr>
              <a:t>流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en-US" altLang="zh-CN" dirty="0" smtClean="0">
                <a:latin typeface="+mj-ea"/>
              </a:rPr>
              <a:t>(</a:t>
            </a:r>
            <a:r>
              <a:rPr lang="en-US" altLang="zh-CN" dirty="0" err="1" smtClean="0">
                <a:latin typeface="+mj-ea"/>
              </a:rPr>
              <a:t>StringtoHex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转换：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 </a:t>
            </a:r>
            <a:r>
              <a:rPr lang="en-US" altLang="zh-CN" dirty="0" smtClean="0"/>
              <a:t>unsigned  char   </a:t>
            </a:r>
          </a:p>
          <a:p>
            <a:pPr marL="319088" lvl="1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CString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s = “1234A330CBA1”</a:t>
            </a:r>
          </a:p>
          <a:p>
            <a:pPr marL="319088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上面是一个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进制字符串，转成二进制应该是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319088" lvl="1" indent="0">
              <a:lnSpc>
                <a:spcPct val="150000"/>
              </a:lnSpc>
              <a:buNone/>
            </a:pP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marL="319088" lvl="1" indent="0">
              <a:lnSpc>
                <a:spcPct val="150000"/>
              </a:lnSpc>
              <a:buNone/>
            </a:pP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nsigned char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，即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byte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，一个字节是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位，因此字符串中每两个字符组成一个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byte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，如上述字符串第一个字节是“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0x12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转换得到的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unsigned char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数组大小，应该是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长度的一半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注意：如果字符串长度为奇数，则在最最前面补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7322379"/>
              </p:ext>
            </p:extLst>
          </p:nvPr>
        </p:nvGraphicFramePr>
        <p:xfrm>
          <a:off x="1403648" y="3284984"/>
          <a:ext cx="6095999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1</a:t>
                      </a:r>
                      <a:endParaRPr lang="en-US" altLang="zh-CN" dirty="0" smtClean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itchFamily="49" charset="-122"/>
                          <a:ea typeface="楷体" pitchFamily="49" charset="-122"/>
                        </a:rPr>
                        <a:t>0001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itchFamily="49" charset="-122"/>
                          <a:ea typeface="楷体" pitchFamily="49" charset="-122"/>
                        </a:rPr>
                        <a:t>0010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itchFamily="49" charset="-122"/>
                          <a:ea typeface="楷体" pitchFamily="49" charset="-122"/>
                        </a:rPr>
                        <a:t>0011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itchFamily="49" charset="-122"/>
                          <a:ea typeface="楷体" pitchFamily="49" charset="-122"/>
                        </a:rPr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97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16</a:t>
            </a:r>
            <a:r>
              <a:rPr lang="zh-CN" altLang="en-US" dirty="0">
                <a:latin typeface="+mj-ea"/>
              </a:rPr>
              <a:t>进制字符串转化为字节</a:t>
            </a:r>
            <a:r>
              <a:rPr lang="zh-CN" altLang="en-US" dirty="0" smtClean="0">
                <a:latin typeface="+mj-ea"/>
              </a:rPr>
              <a:t>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转换过程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Step 1 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： 将字符串中所有字母转为大写；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Step 2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： 循环判断每一个字符，如果字符是大于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40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，说明是十六进制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A – F (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ASCII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十六进制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:0x41-0x46)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，需要将其转换成十进制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10 – 15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，因此处理如下：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34" y="2675241"/>
            <a:ext cx="16573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01108"/>
            <a:ext cx="32099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939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16</a:t>
            </a:r>
            <a:r>
              <a:rPr lang="zh-CN" altLang="en-US" dirty="0">
                <a:latin typeface="+mj-ea"/>
              </a:rPr>
              <a:t>进制字符串转化为字节</a:t>
            </a:r>
            <a:r>
              <a:rPr lang="zh-CN" altLang="en-US" dirty="0" smtClean="0">
                <a:latin typeface="+mj-ea"/>
              </a:rPr>
              <a:t>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转换过程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Step 3 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：将</a:t>
            </a:r>
            <a:r>
              <a:rPr lang="en-US" altLang="zh-CN" sz="1800" dirty="0" err="1" smtClean="0">
                <a:latin typeface="楷体" pitchFamily="49" charset="-122"/>
                <a:ea typeface="楷体" pitchFamily="49" charset="-122"/>
              </a:rPr>
              <a:t>buf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数组里面的元素，每两个组合在一起，计算方式是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第一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个元素左移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位（相当于乘以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），第二个元素和第一个元素异或（相当于两个元素相加），得到的结果就是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byte.</a:t>
            </a:r>
          </a:p>
          <a:p>
            <a:pPr marL="593725" lvl="2" indent="0">
              <a:lnSpc>
                <a:spcPct val="150000"/>
              </a:lnSpc>
              <a:buNone/>
            </a:pP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53108"/>
            <a:ext cx="3708412" cy="73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879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钱包初始化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3" name="Picture 2" descr="D:\用户目录\下载\未命名文件 (2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764" y="908720"/>
            <a:ext cx="4400550" cy="537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查询余额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3074" name="Picture 2" descr="D:\用户目录\下载\未命名文件 (13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520788"/>
            <a:ext cx="2015728" cy="427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充值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2050" name="Picture 2" descr="D:\用户目录\下载\未命名文件 (24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1560492"/>
            <a:ext cx="4241800" cy="44815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完成以上各个按键的函数实现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dirty="0" smtClean="0"/>
              <a:t>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关于钱包的所有按键实现，里面的扇区和块号要用宏定义，便于修改。因为每张卡的可用扇区号和块号都不一样，不用宏定义改起来比较麻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烦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dirty="0" smtClean="0"/>
              <a:t>3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卡片上面已经注明可用的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  <a:cs typeface="+mj-cs"/>
              </a:rPr>
              <a:t>扇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  <a:cs typeface="+mj-cs"/>
              </a:rPr>
              <a:t>区（只有这些扇区可正确工作）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默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认密钥是针对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Type-B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，如果选择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Type-A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，则在密钥编辑框输入正确的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Type-A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密码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16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="" xmlns:p14="http://schemas.microsoft.com/office/powerpoint/2010/main" val="207960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831F4-5047-48EC-9323-FDFC5AAC7CF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1367644" y="1124744"/>
            <a:ext cx="7164796" cy="4716524"/>
          </a:xfrm>
        </p:spPr>
        <p:txBody>
          <a:bodyPr/>
          <a:lstStyle/>
          <a:p>
            <a:r>
              <a:rPr lang="zh-CN" altLang="en-US" dirty="0" smtClean="0"/>
              <a:t>关于卡片设计：</a:t>
            </a:r>
            <a:br>
              <a:rPr lang="zh-CN" altLang="en-US" dirty="0" smtClean="0"/>
            </a:br>
            <a:r>
              <a:rPr lang="en-US" altLang="zh-CN" dirty="0" smtClean="0"/>
              <a:t>1. </a:t>
            </a:r>
            <a:r>
              <a:rPr lang="zh-CN" altLang="en-US" dirty="0" smtClean="0"/>
              <a:t>每张卡有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个扇区（下标为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），每个扇区有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个块（下标为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）。每个扇区的块</a:t>
            </a:r>
            <a:r>
              <a:rPr lang="en-US" altLang="zh-CN" dirty="0" smtClean="0"/>
              <a:t>3</a:t>
            </a:r>
            <a:r>
              <a:rPr lang="zh-CN" altLang="en-US" dirty="0" smtClean="0"/>
              <a:t>都是密码块，这个密码块分为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个小块，第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个小块对应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进制数的</a:t>
            </a:r>
            <a:r>
              <a:rPr lang="en-US" altLang="zh-CN" dirty="0" err="1" smtClean="0"/>
              <a:t>TypeA</a:t>
            </a:r>
            <a:r>
              <a:rPr lang="zh-CN" altLang="en-US" dirty="0" smtClean="0"/>
              <a:t>密码，第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个小块对应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个十六进制数（作用不用管），第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个小块对应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进制数的</a:t>
            </a:r>
            <a:r>
              <a:rPr lang="en-US" altLang="zh-CN" dirty="0" err="1" smtClean="0"/>
              <a:t>TypeB</a:t>
            </a:r>
            <a:r>
              <a:rPr lang="zh-CN" altLang="en-US" dirty="0" smtClean="0"/>
              <a:t>密码，第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小块的编辑框要禁用。</a:t>
            </a:r>
            <a:br>
              <a:rPr lang="zh-CN" altLang="en-US" dirty="0" smtClean="0"/>
            </a:br>
            <a:r>
              <a:rPr lang="en-US" altLang="zh-CN" dirty="0" smtClean="0"/>
              <a:t>2. </a:t>
            </a:r>
            <a:r>
              <a:rPr lang="zh-CN" altLang="en-US" dirty="0" smtClean="0"/>
              <a:t>两个密码的设置。</a:t>
            </a:r>
            <a:r>
              <a:rPr lang="en-US" altLang="zh-CN" dirty="0" err="1" smtClean="0"/>
              <a:t>TypeA</a:t>
            </a:r>
            <a:r>
              <a:rPr lang="zh-CN" altLang="en-US" dirty="0" smtClean="0"/>
              <a:t>一般提供给用户，供用户修改；</a:t>
            </a:r>
            <a:r>
              <a:rPr lang="en-US" altLang="zh-CN" dirty="0" err="1" smtClean="0"/>
              <a:t>TypeB</a:t>
            </a:r>
            <a:r>
              <a:rPr lang="zh-CN" altLang="en-US" dirty="0" smtClean="0"/>
              <a:t>提供给管理员，默认密钥就是给管理员使用的。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87824" y="944724"/>
            <a:ext cx="3733800" cy="762000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  默认密钥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831F4-5047-48EC-9323-FDFC5AAC7CF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828" y="1916832"/>
            <a:ext cx="3733800" cy="62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852" y="3789040"/>
            <a:ext cx="3571875" cy="1390650"/>
          </a:xfrm>
          <a:prstGeom prst="rect">
            <a:avLst/>
          </a:prstGeom>
          <a:noFill/>
          <a:ln w="9525" cap="sq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1" name="文本占位符 2"/>
          <p:cNvSpPr txBox="1">
            <a:spLocks/>
          </p:cNvSpPr>
          <p:nvPr/>
        </p:nvSpPr>
        <p:spPr bwMode="auto">
          <a:xfrm>
            <a:off x="3095836" y="3176972"/>
            <a:ext cx="3733800" cy="7620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清除显示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读块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060848"/>
            <a:ext cx="42576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D:\用户目录\下载\未命名文件 (20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60473"/>
            <a:ext cx="3297238" cy="5365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读扇区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146" name="Picture 2" descr="D:\用户目录\下载\未命名文件 (1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3060340" cy="5604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具体步骤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1232756"/>
            <a:ext cx="7772400" cy="4716524"/>
          </a:xfrm>
        </p:spPr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：清除显示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：选择密钥类型（</a:t>
            </a:r>
            <a:r>
              <a:rPr lang="en-US" altLang="zh-CN" dirty="0" smtClean="0"/>
              <a:t>0x0A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0x0B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：用</a:t>
            </a:r>
            <a:r>
              <a:rPr lang="en-US" altLang="zh-CN" dirty="0" err="1" smtClean="0"/>
              <a:t>GetWindowText</a:t>
            </a:r>
            <a:r>
              <a:rPr lang="zh-CN" altLang="en-US" dirty="0" smtClean="0"/>
              <a:t>获取输入的密码</a:t>
            </a:r>
            <a:endParaRPr lang="en-US" altLang="zh-CN" dirty="0" smtClean="0"/>
          </a:p>
          <a:p>
            <a:r>
              <a:rPr lang="en-US" altLang="zh-CN" dirty="0" smtClean="0"/>
              <a:t>Step4</a:t>
            </a:r>
            <a:r>
              <a:rPr lang="zh-CN" altLang="en-US" dirty="0" smtClean="0"/>
              <a:t>：进行相关提示</a:t>
            </a:r>
            <a:endParaRPr lang="en-US" altLang="zh-CN" dirty="0" smtClean="0"/>
          </a:p>
          <a:p>
            <a:r>
              <a:rPr lang="en-US" altLang="zh-CN" dirty="0" smtClean="0"/>
              <a:t>Step5</a:t>
            </a:r>
            <a:r>
              <a:rPr lang="zh-CN" altLang="en-US" dirty="0" smtClean="0"/>
              <a:t>：对密码进行类型转换</a:t>
            </a:r>
            <a:endParaRPr lang="en-US" altLang="zh-CN" dirty="0" smtClean="0"/>
          </a:p>
          <a:p>
            <a:r>
              <a:rPr lang="en-US" altLang="zh-CN" dirty="0" smtClean="0"/>
              <a:t>Step6</a:t>
            </a:r>
            <a:r>
              <a:rPr lang="zh-CN" altLang="en-US" dirty="0" smtClean="0"/>
              <a:t>：用</a:t>
            </a:r>
            <a:r>
              <a:rPr lang="en-US" altLang="zh-CN" dirty="0" err="1" smtClean="0"/>
              <a:t>GetCurSel</a:t>
            </a:r>
            <a:r>
              <a:rPr lang="zh-CN" altLang="en-US" dirty="0" smtClean="0"/>
              <a:t>获取扇区号</a:t>
            </a:r>
            <a:endParaRPr lang="en-US" altLang="zh-CN" dirty="0" smtClean="0"/>
          </a:p>
          <a:p>
            <a:r>
              <a:rPr lang="en-US" altLang="zh-CN" dirty="0" smtClean="0"/>
              <a:t>Step7</a:t>
            </a:r>
            <a:r>
              <a:rPr lang="zh-CN" altLang="en-US" dirty="0" smtClean="0"/>
              <a:t>：进行相关提示</a:t>
            </a:r>
            <a:endParaRPr lang="en-US" altLang="zh-CN" dirty="0" smtClean="0"/>
          </a:p>
          <a:p>
            <a:r>
              <a:rPr lang="en-US" altLang="zh-CN" dirty="0" smtClean="0"/>
              <a:t>Step8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循环遍历，通过</a:t>
            </a:r>
            <a:r>
              <a:rPr lang="en-US" altLang="zh-CN" dirty="0" err="1" smtClean="0"/>
              <a:t>SetWindowText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en-US" altLang="zh-CN" dirty="0" smtClean="0"/>
              <a:t>Step9</a:t>
            </a:r>
            <a:r>
              <a:rPr lang="zh-CN" altLang="en-US" dirty="0" smtClean="0"/>
              <a:t>：进行相关提示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具体步骤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具体步骤参考读不同块的操作</a:t>
            </a:r>
            <a:endParaRPr lang="en-US" altLang="zh-CN" dirty="0" smtClean="0"/>
          </a:p>
          <a:p>
            <a:r>
              <a:rPr lang="zh-CN" altLang="en-US" dirty="0" smtClean="0"/>
              <a:t>思考读扇区与读块的区别，在读块的代码上进行修改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596" y="0"/>
            <a:ext cx="7772400" cy="1143000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写块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836712"/>
            <a:ext cx="4392488" cy="224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140968"/>
            <a:ext cx="4560962" cy="238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D:\用户目录\下载\未命名文件 (2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48680"/>
            <a:ext cx="3816424" cy="5683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重点步骤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：分情况用</a:t>
            </a:r>
            <a:r>
              <a:rPr lang="en-US" altLang="zh-CN" dirty="0" err="1" smtClean="0"/>
              <a:t>GetWindowText</a:t>
            </a:r>
            <a:r>
              <a:rPr lang="zh-CN" altLang="en-US" dirty="0" smtClean="0"/>
              <a:t>读取数据（输入的数据）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：进行相关提示</a:t>
            </a: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：对于块</a:t>
            </a:r>
            <a:r>
              <a:rPr lang="en-US" altLang="zh-CN" dirty="0" smtClean="0"/>
              <a:t>3</a:t>
            </a:r>
            <a:r>
              <a:rPr lang="zh-CN" altLang="en-US" dirty="0" smtClean="0"/>
              <a:t>需要分字段考虑，空字段使用原来的数据</a:t>
            </a:r>
            <a:endParaRPr lang="en-US" altLang="zh-CN" dirty="0" smtClean="0"/>
          </a:p>
          <a:p>
            <a:r>
              <a:rPr lang="en-US" altLang="zh-CN" dirty="0" smtClean="0"/>
              <a:t>Step4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write_block</a:t>
            </a:r>
            <a:r>
              <a:rPr lang="zh-CN" altLang="en-US" dirty="0" smtClean="0"/>
              <a:t>写入数据</a:t>
            </a:r>
            <a:endParaRPr lang="en-US" altLang="zh-CN" dirty="0" smtClean="0"/>
          </a:p>
          <a:p>
            <a:r>
              <a:rPr lang="en-US" altLang="zh-CN" dirty="0" smtClean="0"/>
              <a:t>Step5</a:t>
            </a:r>
            <a:r>
              <a:rPr lang="zh-CN" altLang="en-US" dirty="0" smtClean="0"/>
              <a:t>：进行相关提示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24625</TotalTime>
  <Words>698</Words>
  <Application>Microsoft Office PowerPoint</Application>
  <PresentationFormat>全屏显示(4:3)</PresentationFormat>
  <Paragraphs>89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自定义设计方案</vt:lpstr>
      <vt:lpstr>平衡</vt:lpstr>
      <vt:lpstr>各个按键的函数实现</vt:lpstr>
      <vt:lpstr>幻灯片 1</vt:lpstr>
      <vt:lpstr>幻灯片 2</vt:lpstr>
      <vt:lpstr>读块</vt:lpstr>
      <vt:lpstr>读扇区</vt:lpstr>
      <vt:lpstr>具体步骤</vt:lpstr>
      <vt:lpstr>具体步骤</vt:lpstr>
      <vt:lpstr>写块</vt:lpstr>
      <vt:lpstr>重点步骤</vt:lpstr>
      <vt:lpstr>16进制字符串转化为字节流 (StringtoHex)</vt:lpstr>
      <vt:lpstr>16进制字符串转化为字节流</vt:lpstr>
      <vt:lpstr>16进制字符串转化为字节流</vt:lpstr>
      <vt:lpstr>钱包初始化</vt:lpstr>
      <vt:lpstr>查询余额</vt:lpstr>
      <vt:lpstr>充值/消费</vt:lpstr>
      <vt:lpstr>任务&amp;说明</vt:lpstr>
      <vt:lpstr>幻灯片 16</vt:lpstr>
    </vt:vector>
  </TitlesOfParts>
  <Company>中山大学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Administrator</cp:lastModifiedBy>
  <cp:revision>2856</cp:revision>
  <dcterms:created xsi:type="dcterms:W3CDTF">2005-10-18T02:59:38Z</dcterms:created>
  <dcterms:modified xsi:type="dcterms:W3CDTF">2018-04-19T12:57:16Z</dcterms:modified>
</cp:coreProperties>
</file>