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363" r:id="rId3"/>
    <p:sldId id="476" r:id="rId4"/>
    <p:sldId id="480" r:id="rId5"/>
    <p:sldId id="479" r:id="rId6"/>
    <p:sldId id="482" r:id="rId7"/>
    <p:sldId id="481" r:id="rId8"/>
    <p:sldId id="484" r:id="rId9"/>
    <p:sldId id="483" r:id="rId10"/>
    <p:sldId id="485" r:id="rId11"/>
    <p:sldId id="486" r:id="rId12"/>
    <p:sldId id="487" r:id="rId13"/>
    <p:sldId id="488" r:id="rId14"/>
    <p:sldId id="489" r:id="rId15"/>
    <p:sldId id="490" r:id="rId16"/>
    <p:sldId id="491" r:id="rId17"/>
    <p:sldId id="492" r:id="rId18"/>
    <p:sldId id="493" r:id="rId19"/>
    <p:sldId id="494" r:id="rId20"/>
    <p:sldId id="495" r:id="rId21"/>
    <p:sldId id="496" r:id="rId22"/>
    <p:sldId id="497" r:id="rId23"/>
    <p:sldId id="499" r:id="rId24"/>
    <p:sldId id="498" r:id="rId25"/>
    <p:sldId id="500" r:id="rId26"/>
    <p:sldId id="501" r:id="rId27"/>
    <p:sldId id="502" r:id="rId28"/>
    <p:sldId id="504" r:id="rId29"/>
    <p:sldId id="506" r:id="rId30"/>
    <p:sldId id="507" r:id="rId31"/>
    <p:sldId id="508" r:id="rId32"/>
    <p:sldId id="509" r:id="rId33"/>
    <p:sldId id="505" r:id="rId34"/>
    <p:sldId id="510" r:id="rId35"/>
    <p:sldId id="511" r:id="rId36"/>
    <p:sldId id="419" r:id="rId3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 Xiao" initials="HX" lastIdx="2" clrIdx="0">
    <p:extLst>
      <p:ext uri="{19B8F6BF-5375-455C-9EA6-DF929625EA0E}">
        <p15:presenceInfo xmlns:p15="http://schemas.microsoft.com/office/powerpoint/2012/main" userId="S-1-5-21-3651949457-4684189-3251562658-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073" autoAdjust="0"/>
  </p:normalViewPr>
  <p:slideViewPr>
    <p:cSldViewPr snapToGrid="0">
      <p:cViewPr varScale="1">
        <p:scale>
          <a:sx n="68" d="100"/>
          <a:sy n="68" d="100"/>
        </p:scale>
        <p:origin x="12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6631D3-4ABF-4ACB-8203-B4FFD2622068}" type="doc">
      <dgm:prSet loTypeId="urn:microsoft.com/office/officeart/2005/8/layout/cycle8" loCatId="cycle" qsTypeId="urn:microsoft.com/office/officeart/2005/8/quickstyle/simple1" qsCatId="simple" csTypeId="urn:microsoft.com/office/officeart/2005/8/colors/accent1_2" csCatId="accent1" phldr="1"/>
      <dgm:spPr/>
    </dgm:pt>
    <dgm:pt modelId="{362EB802-0A6D-4E80-9CA2-7F90CF490C43}">
      <dgm:prSet phldrT="[Text]"/>
      <dgm:spPr/>
      <dgm:t>
        <a:bodyPr/>
        <a:lstStyle/>
        <a:p>
          <a:r>
            <a:rPr lang="en-US" dirty="0"/>
            <a:t>Structure</a:t>
          </a:r>
        </a:p>
      </dgm:t>
    </dgm:pt>
    <dgm:pt modelId="{DD5FCDD2-1AFB-4B2C-9457-F355A2672F68}" type="parTrans" cxnId="{6BA4ED17-E869-4843-A1A3-A16A521F71D7}">
      <dgm:prSet/>
      <dgm:spPr/>
      <dgm:t>
        <a:bodyPr/>
        <a:lstStyle/>
        <a:p>
          <a:endParaRPr lang="en-US"/>
        </a:p>
      </dgm:t>
    </dgm:pt>
    <dgm:pt modelId="{3D4DC715-AA49-4899-82A7-B2535D3B92F2}" type="sibTrans" cxnId="{6BA4ED17-E869-4843-A1A3-A16A521F71D7}">
      <dgm:prSet/>
      <dgm:spPr/>
      <dgm:t>
        <a:bodyPr/>
        <a:lstStyle/>
        <a:p>
          <a:endParaRPr lang="en-US"/>
        </a:p>
      </dgm:t>
    </dgm:pt>
    <dgm:pt modelId="{DF15A763-D7FA-4F16-BDF8-CF6A9240D40F}">
      <dgm:prSet phldrT="[Text]"/>
      <dgm:spPr/>
      <dgm:t>
        <a:bodyPr/>
        <a:lstStyle/>
        <a:p>
          <a:r>
            <a:rPr lang="en-US" dirty="0"/>
            <a:t>Train</a:t>
          </a:r>
        </a:p>
      </dgm:t>
    </dgm:pt>
    <dgm:pt modelId="{5120A9D8-C2AA-40A0-B6EA-0FCE7C7B86BD}" type="parTrans" cxnId="{C5C85AD0-BA10-4258-80E5-5B8F6854D4CC}">
      <dgm:prSet/>
      <dgm:spPr/>
      <dgm:t>
        <a:bodyPr/>
        <a:lstStyle/>
        <a:p>
          <a:endParaRPr lang="en-US"/>
        </a:p>
      </dgm:t>
    </dgm:pt>
    <dgm:pt modelId="{8161BA0B-1190-414E-B5F2-30107AA8A097}" type="sibTrans" cxnId="{C5C85AD0-BA10-4258-80E5-5B8F6854D4CC}">
      <dgm:prSet/>
      <dgm:spPr/>
      <dgm:t>
        <a:bodyPr/>
        <a:lstStyle/>
        <a:p>
          <a:endParaRPr lang="en-US"/>
        </a:p>
      </dgm:t>
    </dgm:pt>
    <dgm:pt modelId="{599BC68F-09CA-4D1E-B81A-61B691FB8D8B}">
      <dgm:prSet phldrT="[Text]"/>
      <dgm:spPr/>
      <dgm:t>
        <a:bodyPr/>
        <a:lstStyle/>
        <a:p>
          <a:r>
            <a:rPr lang="en-US" dirty="0"/>
            <a:t>Test</a:t>
          </a:r>
        </a:p>
      </dgm:t>
    </dgm:pt>
    <dgm:pt modelId="{EBA8350E-DD78-4552-B6FC-4B01DB0308DD}" type="parTrans" cxnId="{A7843913-85A9-44B5-9272-9C3490CB0A04}">
      <dgm:prSet/>
      <dgm:spPr/>
      <dgm:t>
        <a:bodyPr/>
        <a:lstStyle/>
        <a:p>
          <a:endParaRPr lang="en-US"/>
        </a:p>
      </dgm:t>
    </dgm:pt>
    <dgm:pt modelId="{5C6B1641-884B-42D4-BCF7-FB0B251ABD8E}" type="sibTrans" cxnId="{A7843913-85A9-44B5-9272-9C3490CB0A04}">
      <dgm:prSet/>
      <dgm:spPr/>
      <dgm:t>
        <a:bodyPr/>
        <a:lstStyle/>
        <a:p>
          <a:endParaRPr lang="en-US"/>
        </a:p>
      </dgm:t>
    </dgm:pt>
    <dgm:pt modelId="{D0179747-5287-4B10-9E76-771482BD597F}" type="pres">
      <dgm:prSet presAssocID="{C16631D3-4ABF-4ACB-8203-B4FFD2622068}" presName="compositeShape" presStyleCnt="0">
        <dgm:presLayoutVars>
          <dgm:chMax val="7"/>
          <dgm:dir/>
          <dgm:resizeHandles val="exact"/>
        </dgm:presLayoutVars>
      </dgm:prSet>
      <dgm:spPr/>
    </dgm:pt>
    <dgm:pt modelId="{A13535C3-063E-4F65-B8E8-5B8D127B8B96}" type="pres">
      <dgm:prSet presAssocID="{C16631D3-4ABF-4ACB-8203-B4FFD2622068}" presName="wedge1" presStyleLbl="node1" presStyleIdx="0" presStyleCnt="3"/>
      <dgm:spPr/>
    </dgm:pt>
    <dgm:pt modelId="{695855A7-CE1F-440F-85F5-3F4DB0466403}" type="pres">
      <dgm:prSet presAssocID="{C16631D3-4ABF-4ACB-8203-B4FFD2622068}" presName="dummy1a" presStyleCnt="0"/>
      <dgm:spPr/>
    </dgm:pt>
    <dgm:pt modelId="{33B5A0BB-D3C0-4169-A84D-0809A627F557}" type="pres">
      <dgm:prSet presAssocID="{C16631D3-4ABF-4ACB-8203-B4FFD2622068}" presName="dummy1b" presStyleCnt="0"/>
      <dgm:spPr/>
    </dgm:pt>
    <dgm:pt modelId="{E2F5EB66-7458-4B93-B969-04285CFA3403}" type="pres">
      <dgm:prSet presAssocID="{C16631D3-4ABF-4ACB-8203-B4FFD2622068}" presName="wedge1Tx" presStyleLbl="node1" presStyleIdx="0" presStyleCnt="3">
        <dgm:presLayoutVars>
          <dgm:chMax val="0"/>
          <dgm:chPref val="0"/>
          <dgm:bulletEnabled val="1"/>
        </dgm:presLayoutVars>
      </dgm:prSet>
      <dgm:spPr/>
    </dgm:pt>
    <dgm:pt modelId="{97150C70-38AD-4EB2-B472-59E5B733EE17}" type="pres">
      <dgm:prSet presAssocID="{C16631D3-4ABF-4ACB-8203-B4FFD2622068}" presName="wedge2" presStyleLbl="node1" presStyleIdx="1" presStyleCnt="3"/>
      <dgm:spPr/>
    </dgm:pt>
    <dgm:pt modelId="{54EF72C8-989F-457E-9800-18D4B8CE2333}" type="pres">
      <dgm:prSet presAssocID="{C16631D3-4ABF-4ACB-8203-B4FFD2622068}" presName="dummy2a" presStyleCnt="0"/>
      <dgm:spPr/>
    </dgm:pt>
    <dgm:pt modelId="{A51E1CD2-217B-4C0A-9403-F4A24C286229}" type="pres">
      <dgm:prSet presAssocID="{C16631D3-4ABF-4ACB-8203-B4FFD2622068}" presName="dummy2b" presStyleCnt="0"/>
      <dgm:spPr/>
    </dgm:pt>
    <dgm:pt modelId="{EB46541E-3FF3-4631-9125-9AF0110BB981}" type="pres">
      <dgm:prSet presAssocID="{C16631D3-4ABF-4ACB-8203-B4FFD2622068}" presName="wedge2Tx" presStyleLbl="node1" presStyleIdx="1" presStyleCnt="3">
        <dgm:presLayoutVars>
          <dgm:chMax val="0"/>
          <dgm:chPref val="0"/>
          <dgm:bulletEnabled val="1"/>
        </dgm:presLayoutVars>
      </dgm:prSet>
      <dgm:spPr/>
    </dgm:pt>
    <dgm:pt modelId="{75DF4CB1-3273-43D1-B4AC-759C14487968}" type="pres">
      <dgm:prSet presAssocID="{C16631D3-4ABF-4ACB-8203-B4FFD2622068}" presName="wedge3" presStyleLbl="node1" presStyleIdx="2" presStyleCnt="3"/>
      <dgm:spPr/>
    </dgm:pt>
    <dgm:pt modelId="{BC27661A-FBC4-4B53-87B9-2926FDBF7349}" type="pres">
      <dgm:prSet presAssocID="{C16631D3-4ABF-4ACB-8203-B4FFD2622068}" presName="dummy3a" presStyleCnt="0"/>
      <dgm:spPr/>
    </dgm:pt>
    <dgm:pt modelId="{87A9BAC6-D717-4E4A-8C2B-B478C7CE2283}" type="pres">
      <dgm:prSet presAssocID="{C16631D3-4ABF-4ACB-8203-B4FFD2622068}" presName="dummy3b" presStyleCnt="0"/>
      <dgm:spPr/>
    </dgm:pt>
    <dgm:pt modelId="{6DEC4D71-C11E-46E3-ADE4-79CE03247CEA}" type="pres">
      <dgm:prSet presAssocID="{C16631D3-4ABF-4ACB-8203-B4FFD2622068}" presName="wedge3Tx" presStyleLbl="node1" presStyleIdx="2" presStyleCnt="3">
        <dgm:presLayoutVars>
          <dgm:chMax val="0"/>
          <dgm:chPref val="0"/>
          <dgm:bulletEnabled val="1"/>
        </dgm:presLayoutVars>
      </dgm:prSet>
      <dgm:spPr/>
    </dgm:pt>
    <dgm:pt modelId="{2FCC27CF-BD81-4046-AE11-7014E05C78DA}" type="pres">
      <dgm:prSet presAssocID="{3D4DC715-AA49-4899-82A7-B2535D3B92F2}" presName="arrowWedge1" presStyleLbl="fgSibTrans2D1" presStyleIdx="0" presStyleCnt="3"/>
      <dgm:spPr/>
    </dgm:pt>
    <dgm:pt modelId="{34E3D048-6BD2-488A-A94C-DDE4194D7E25}" type="pres">
      <dgm:prSet presAssocID="{8161BA0B-1190-414E-B5F2-30107AA8A097}" presName="arrowWedge2" presStyleLbl="fgSibTrans2D1" presStyleIdx="1" presStyleCnt="3"/>
      <dgm:spPr/>
    </dgm:pt>
    <dgm:pt modelId="{FDF994B5-C310-4988-9860-B18EB01D0628}" type="pres">
      <dgm:prSet presAssocID="{5C6B1641-884B-42D4-BCF7-FB0B251ABD8E}" presName="arrowWedge3" presStyleLbl="fgSibTrans2D1" presStyleIdx="2" presStyleCnt="3"/>
      <dgm:spPr/>
    </dgm:pt>
  </dgm:ptLst>
  <dgm:cxnLst>
    <dgm:cxn modelId="{A7843913-85A9-44B5-9272-9C3490CB0A04}" srcId="{C16631D3-4ABF-4ACB-8203-B4FFD2622068}" destId="{599BC68F-09CA-4D1E-B81A-61B691FB8D8B}" srcOrd="2" destOrd="0" parTransId="{EBA8350E-DD78-4552-B6FC-4B01DB0308DD}" sibTransId="{5C6B1641-884B-42D4-BCF7-FB0B251ABD8E}"/>
    <dgm:cxn modelId="{6BA4ED17-E869-4843-A1A3-A16A521F71D7}" srcId="{C16631D3-4ABF-4ACB-8203-B4FFD2622068}" destId="{362EB802-0A6D-4E80-9CA2-7F90CF490C43}" srcOrd="0" destOrd="0" parTransId="{DD5FCDD2-1AFB-4B2C-9457-F355A2672F68}" sibTransId="{3D4DC715-AA49-4899-82A7-B2535D3B92F2}"/>
    <dgm:cxn modelId="{AAFF641C-FCE0-4610-A2C0-1AE22C5EAE47}" type="presOf" srcId="{DF15A763-D7FA-4F16-BDF8-CF6A9240D40F}" destId="{97150C70-38AD-4EB2-B472-59E5B733EE17}" srcOrd="0" destOrd="0" presId="urn:microsoft.com/office/officeart/2005/8/layout/cycle8"/>
    <dgm:cxn modelId="{3B27FF4D-6DDD-4A49-A04E-B4221F9D96C8}" type="presOf" srcId="{599BC68F-09CA-4D1E-B81A-61B691FB8D8B}" destId="{75DF4CB1-3273-43D1-B4AC-759C14487968}" srcOrd="0" destOrd="0" presId="urn:microsoft.com/office/officeart/2005/8/layout/cycle8"/>
    <dgm:cxn modelId="{4B7DEB7A-812F-417C-9592-FDF64AA0ADDD}" type="presOf" srcId="{362EB802-0A6D-4E80-9CA2-7F90CF490C43}" destId="{E2F5EB66-7458-4B93-B969-04285CFA3403}" srcOrd="1" destOrd="0" presId="urn:microsoft.com/office/officeart/2005/8/layout/cycle8"/>
    <dgm:cxn modelId="{26797C7E-1E2B-40B9-B45A-D725F825875A}" type="presOf" srcId="{362EB802-0A6D-4E80-9CA2-7F90CF490C43}" destId="{A13535C3-063E-4F65-B8E8-5B8D127B8B96}" srcOrd="0" destOrd="0" presId="urn:microsoft.com/office/officeart/2005/8/layout/cycle8"/>
    <dgm:cxn modelId="{12C0F5B8-D0B9-49B3-889C-2700A8FA439C}" type="presOf" srcId="{DF15A763-D7FA-4F16-BDF8-CF6A9240D40F}" destId="{EB46541E-3FF3-4631-9125-9AF0110BB981}" srcOrd="1" destOrd="0" presId="urn:microsoft.com/office/officeart/2005/8/layout/cycle8"/>
    <dgm:cxn modelId="{216CAEC3-8939-4943-9399-01B7645DF0BC}" type="presOf" srcId="{599BC68F-09CA-4D1E-B81A-61B691FB8D8B}" destId="{6DEC4D71-C11E-46E3-ADE4-79CE03247CEA}" srcOrd="1" destOrd="0" presId="urn:microsoft.com/office/officeart/2005/8/layout/cycle8"/>
    <dgm:cxn modelId="{C5C85AD0-BA10-4258-80E5-5B8F6854D4CC}" srcId="{C16631D3-4ABF-4ACB-8203-B4FFD2622068}" destId="{DF15A763-D7FA-4F16-BDF8-CF6A9240D40F}" srcOrd="1" destOrd="0" parTransId="{5120A9D8-C2AA-40A0-B6EA-0FCE7C7B86BD}" sibTransId="{8161BA0B-1190-414E-B5F2-30107AA8A097}"/>
    <dgm:cxn modelId="{F71C3FDA-FFDE-4DF5-9E55-D727FCD14D7C}" type="presOf" srcId="{C16631D3-4ABF-4ACB-8203-B4FFD2622068}" destId="{D0179747-5287-4B10-9E76-771482BD597F}" srcOrd="0" destOrd="0" presId="urn:microsoft.com/office/officeart/2005/8/layout/cycle8"/>
    <dgm:cxn modelId="{85024733-C2E9-4EF0-8DA8-C9E08AFC83F3}" type="presParOf" srcId="{D0179747-5287-4B10-9E76-771482BD597F}" destId="{A13535C3-063E-4F65-B8E8-5B8D127B8B96}" srcOrd="0" destOrd="0" presId="urn:microsoft.com/office/officeart/2005/8/layout/cycle8"/>
    <dgm:cxn modelId="{BD6E37BA-E2D3-433A-B431-CE15CC2B001C}" type="presParOf" srcId="{D0179747-5287-4B10-9E76-771482BD597F}" destId="{695855A7-CE1F-440F-85F5-3F4DB0466403}" srcOrd="1" destOrd="0" presId="urn:microsoft.com/office/officeart/2005/8/layout/cycle8"/>
    <dgm:cxn modelId="{E43D76D8-DE14-484B-B0CE-700AC0897D35}" type="presParOf" srcId="{D0179747-5287-4B10-9E76-771482BD597F}" destId="{33B5A0BB-D3C0-4169-A84D-0809A627F557}" srcOrd="2" destOrd="0" presId="urn:microsoft.com/office/officeart/2005/8/layout/cycle8"/>
    <dgm:cxn modelId="{DBB3A05C-888D-42C0-8D29-8F854B580AC9}" type="presParOf" srcId="{D0179747-5287-4B10-9E76-771482BD597F}" destId="{E2F5EB66-7458-4B93-B969-04285CFA3403}" srcOrd="3" destOrd="0" presId="urn:microsoft.com/office/officeart/2005/8/layout/cycle8"/>
    <dgm:cxn modelId="{B79E4BAE-7C54-4992-941F-73767B2DB258}" type="presParOf" srcId="{D0179747-5287-4B10-9E76-771482BD597F}" destId="{97150C70-38AD-4EB2-B472-59E5B733EE17}" srcOrd="4" destOrd="0" presId="urn:microsoft.com/office/officeart/2005/8/layout/cycle8"/>
    <dgm:cxn modelId="{677F4300-2E3F-4FDF-A004-10EB9C946AAF}" type="presParOf" srcId="{D0179747-5287-4B10-9E76-771482BD597F}" destId="{54EF72C8-989F-457E-9800-18D4B8CE2333}" srcOrd="5" destOrd="0" presId="urn:microsoft.com/office/officeart/2005/8/layout/cycle8"/>
    <dgm:cxn modelId="{8D5EF996-0E02-48E0-9FB5-097A9A9B708E}" type="presParOf" srcId="{D0179747-5287-4B10-9E76-771482BD597F}" destId="{A51E1CD2-217B-4C0A-9403-F4A24C286229}" srcOrd="6" destOrd="0" presId="urn:microsoft.com/office/officeart/2005/8/layout/cycle8"/>
    <dgm:cxn modelId="{83BF1492-6A92-41A6-B3CB-9E0610A35A87}" type="presParOf" srcId="{D0179747-5287-4B10-9E76-771482BD597F}" destId="{EB46541E-3FF3-4631-9125-9AF0110BB981}" srcOrd="7" destOrd="0" presId="urn:microsoft.com/office/officeart/2005/8/layout/cycle8"/>
    <dgm:cxn modelId="{4F104A24-BAFE-411E-A094-77170A9A2915}" type="presParOf" srcId="{D0179747-5287-4B10-9E76-771482BD597F}" destId="{75DF4CB1-3273-43D1-B4AC-759C14487968}" srcOrd="8" destOrd="0" presId="urn:microsoft.com/office/officeart/2005/8/layout/cycle8"/>
    <dgm:cxn modelId="{D50C2F92-7C9E-48C5-B528-4DA4EEEB90F0}" type="presParOf" srcId="{D0179747-5287-4B10-9E76-771482BD597F}" destId="{BC27661A-FBC4-4B53-87B9-2926FDBF7349}" srcOrd="9" destOrd="0" presId="urn:microsoft.com/office/officeart/2005/8/layout/cycle8"/>
    <dgm:cxn modelId="{26555F78-654B-460D-A2E7-60778E97DF96}" type="presParOf" srcId="{D0179747-5287-4B10-9E76-771482BD597F}" destId="{87A9BAC6-D717-4E4A-8C2B-B478C7CE2283}" srcOrd="10" destOrd="0" presId="urn:microsoft.com/office/officeart/2005/8/layout/cycle8"/>
    <dgm:cxn modelId="{5B4CB7C5-02CA-4FD1-9EFC-8433534C1D5B}" type="presParOf" srcId="{D0179747-5287-4B10-9E76-771482BD597F}" destId="{6DEC4D71-C11E-46E3-ADE4-79CE03247CEA}" srcOrd="11" destOrd="0" presId="urn:microsoft.com/office/officeart/2005/8/layout/cycle8"/>
    <dgm:cxn modelId="{00D4F925-B9C2-406D-9707-DC7C00A7C649}" type="presParOf" srcId="{D0179747-5287-4B10-9E76-771482BD597F}" destId="{2FCC27CF-BD81-4046-AE11-7014E05C78DA}" srcOrd="12" destOrd="0" presId="urn:microsoft.com/office/officeart/2005/8/layout/cycle8"/>
    <dgm:cxn modelId="{7B33E403-C2F7-4FCF-86DC-EF1FBF043D41}" type="presParOf" srcId="{D0179747-5287-4B10-9E76-771482BD597F}" destId="{34E3D048-6BD2-488A-A94C-DDE4194D7E25}" srcOrd="13" destOrd="0" presId="urn:microsoft.com/office/officeart/2005/8/layout/cycle8"/>
    <dgm:cxn modelId="{41813DA6-E8BA-4652-84FF-42E1AFAAE4FA}" type="presParOf" srcId="{D0179747-5287-4B10-9E76-771482BD597F}" destId="{FDF994B5-C310-4988-9860-B18EB01D0628}"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535C3-063E-4F65-B8E8-5B8D127B8B96}">
      <dsp:nvSpPr>
        <dsp:cNvPr id="0" name=""/>
        <dsp:cNvSpPr/>
      </dsp:nvSpPr>
      <dsp:spPr>
        <a:xfrm>
          <a:off x="1411427" y="264159"/>
          <a:ext cx="3413760" cy="3413760"/>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Structure</a:t>
          </a:r>
        </a:p>
      </dsp:txBody>
      <dsp:txXfrm>
        <a:off x="3210560" y="987551"/>
        <a:ext cx="1219200" cy="1016000"/>
      </dsp:txXfrm>
    </dsp:sp>
    <dsp:sp modelId="{97150C70-38AD-4EB2-B472-59E5B733EE17}">
      <dsp:nvSpPr>
        <dsp:cNvPr id="0" name=""/>
        <dsp:cNvSpPr/>
      </dsp:nvSpPr>
      <dsp:spPr>
        <a:xfrm>
          <a:off x="1341119" y="386079"/>
          <a:ext cx="3413760" cy="3413760"/>
        </a:xfrm>
        <a:prstGeom prst="pie">
          <a:avLst>
            <a:gd name="adj1" fmla="val 18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Train</a:t>
          </a:r>
        </a:p>
      </dsp:txBody>
      <dsp:txXfrm>
        <a:off x="2153920" y="2600960"/>
        <a:ext cx="1828800" cy="894080"/>
      </dsp:txXfrm>
    </dsp:sp>
    <dsp:sp modelId="{75DF4CB1-3273-43D1-B4AC-759C14487968}">
      <dsp:nvSpPr>
        <dsp:cNvPr id="0" name=""/>
        <dsp:cNvSpPr/>
      </dsp:nvSpPr>
      <dsp:spPr>
        <a:xfrm>
          <a:off x="1270812" y="264159"/>
          <a:ext cx="3413760" cy="3413760"/>
        </a:xfrm>
        <a:prstGeom prst="pie">
          <a:avLst>
            <a:gd name="adj1" fmla="val 90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Test</a:t>
          </a:r>
        </a:p>
      </dsp:txBody>
      <dsp:txXfrm>
        <a:off x="1666239" y="987551"/>
        <a:ext cx="1219200" cy="1016000"/>
      </dsp:txXfrm>
    </dsp:sp>
    <dsp:sp modelId="{2FCC27CF-BD81-4046-AE11-7014E05C78DA}">
      <dsp:nvSpPr>
        <dsp:cNvPr id="0" name=""/>
        <dsp:cNvSpPr/>
      </dsp:nvSpPr>
      <dsp:spPr>
        <a:xfrm>
          <a:off x="1200380" y="52831"/>
          <a:ext cx="3836416" cy="3836416"/>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4E3D048-6BD2-488A-A94C-DDE4194D7E25}">
      <dsp:nvSpPr>
        <dsp:cNvPr id="0" name=""/>
        <dsp:cNvSpPr/>
      </dsp:nvSpPr>
      <dsp:spPr>
        <a:xfrm>
          <a:off x="1129792" y="174536"/>
          <a:ext cx="3836416" cy="3836416"/>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DF994B5-C310-4988-9860-B18EB01D0628}">
      <dsp:nvSpPr>
        <dsp:cNvPr id="0" name=""/>
        <dsp:cNvSpPr/>
      </dsp:nvSpPr>
      <dsp:spPr>
        <a:xfrm>
          <a:off x="1059203" y="52831"/>
          <a:ext cx="3836416" cy="3836416"/>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6.wmf"/><Relationship Id="rId4"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FC0D3C-9D97-48B3-A8BD-2F8412874814}" type="datetimeFigureOut">
              <a:rPr lang="zh-TW" altLang="en-US" smtClean="0"/>
              <a:t>2017/10/19</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AF5848-695C-4954-8FA3-37BB77D7C21E}" type="slidenum">
              <a:rPr lang="zh-TW" altLang="en-US" smtClean="0"/>
              <a:t>‹#›</a:t>
            </a:fld>
            <a:endParaRPr lang="zh-TW" altLang="en-US"/>
          </a:p>
        </p:txBody>
      </p:sp>
    </p:spTree>
    <p:extLst>
      <p:ext uri="{BB962C8B-B14F-4D97-AF65-F5344CB8AC3E}">
        <p14:creationId xmlns:p14="http://schemas.microsoft.com/office/powerpoint/2010/main" val="2021751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AF5848-695C-4954-8FA3-37BB77D7C21E}" type="slidenum">
              <a:rPr lang="zh-TW" altLang="en-US" smtClean="0"/>
              <a:t>1</a:t>
            </a:fld>
            <a:endParaRPr lang="zh-TW" altLang="en-US"/>
          </a:p>
        </p:txBody>
      </p:sp>
    </p:spTree>
    <p:extLst>
      <p:ext uri="{BB962C8B-B14F-4D97-AF65-F5344CB8AC3E}">
        <p14:creationId xmlns:p14="http://schemas.microsoft.com/office/powerpoint/2010/main" val="369229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preceding example employed typical “opportunistic,” or found, data. But even data generated by a designed experiment need external information. A DoD project from the early days of neural networks attempted to distinguish aerial images of forests with and without tanks in them. Perfect performance was achieved on the training set, and then on an </a:t>
            </a:r>
            <a:r>
              <a:rPr lang="en-US" altLang="zh-TW" dirty="0" err="1"/>
              <a:t>outof</a:t>
            </a:r>
            <a:r>
              <a:rPr lang="en-US" altLang="zh-TW" dirty="0"/>
              <a:t>-sample set of data that had been gathered at the same time but not used for training. This was celebrated but, wisely, a confirming study was performed. New images were collected on which the models performed extremely poorly. This drove investigation into the features driving the models and revealed them to be magnitude readings from specific locations of the images; i.e., background pixels. It turns out that the day the tanks had been photographed was sunny, and that for </a:t>
            </a:r>
            <a:r>
              <a:rPr lang="en-US" altLang="zh-TW" dirty="0" err="1"/>
              <a:t>nontanks</a:t>
            </a:r>
            <a:r>
              <a:rPr lang="en-US" altLang="zh-TW" dirty="0"/>
              <a:t>, cloudy!11 Even resampling the original data wouldn’t have protected against this error, as the flaw was inherent in the generating experiment.</a:t>
            </a:r>
          </a:p>
          <a:p>
            <a:endParaRPr lang="en-US" altLang="zh-TW" dirty="0"/>
          </a:p>
          <a:p>
            <a:r>
              <a:rPr lang="en-US" altLang="zh-TW" dirty="0"/>
              <a:t>PBS featured this project in a 1991 documentary series The Machine That Changed the World: Episode IV, “The Thinking Machine.”</a:t>
            </a:r>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6</a:t>
            </a:fld>
            <a:endParaRPr lang="zh-TW" altLang="en-US"/>
          </a:p>
        </p:txBody>
      </p:sp>
    </p:spTree>
    <p:extLst>
      <p:ext uri="{BB962C8B-B14F-4D97-AF65-F5344CB8AC3E}">
        <p14:creationId xmlns:p14="http://schemas.microsoft.com/office/powerpoint/2010/main" val="1340684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F42DB1B2-B2BD-4E0F-92D8-71067FCAE6E8}" type="datetimeFigureOut">
              <a:rPr lang="zh-TW" altLang="en-US" smtClean="0"/>
              <a:t>2017/10/19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515443B-442A-463B-BDF5-DE4EAAEF4110}" type="slidenum">
              <a:rPr lang="zh-TW" altLang="en-US" smtClean="0"/>
              <a:t>‹#›</a:t>
            </a:fld>
            <a:endParaRPr lang="zh-TW" altLang="en-US"/>
          </a:p>
        </p:txBody>
      </p:sp>
    </p:spTree>
    <p:extLst>
      <p:ext uri="{BB962C8B-B14F-4D97-AF65-F5344CB8AC3E}">
        <p14:creationId xmlns:p14="http://schemas.microsoft.com/office/powerpoint/2010/main" val="1351280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42DB1B2-B2BD-4E0F-92D8-71067FCAE6E8}" type="datetimeFigureOut">
              <a:rPr lang="zh-TW" altLang="en-US" smtClean="0"/>
              <a:t>2017/10/19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515443B-442A-463B-BDF5-DE4EAAEF4110}" type="slidenum">
              <a:rPr lang="zh-TW" altLang="en-US" smtClean="0"/>
              <a:t>‹#›</a:t>
            </a:fld>
            <a:endParaRPr lang="zh-TW" altLang="en-US"/>
          </a:p>
        </p:txBody>
      </p:sp>
    </p:spTree>
    <p:extLst>
      <p:ext uri="{BB962C8B-B14F-4D97-AF65-F5344CB8AC3E}">
        <p14:creationId xmlns:p14="http://schemas.microsoft.com/office/powerpoint/2010/main" val="2705605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42DB1B2-B2BD-4E0F-92D8-71067FCAE6E8}" type="datetimeFigureOut">
              <a:rPr lang="zh-TW" altLang="en-US" smtClean="0"/>
              <a:t>2017/10/19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515443B-442A-463B-BDF5-DE4EAAEF4110}" type="slidenum">
              <a:rPr lang="zh-TW" altLang="en-US" smtClean="0"/>
              <a:t>‹#›</a:t>
            </a:fld>
            <a:endParaRPr lang="zh-TW" altLang="en-US"/>
          </a:p>
        </p:txBody>
      </p:sp>
    </p:spTree>
    <p:extLst>
      <p:ext uri="{BB962C8B-B14F-4D97-AF65-F5344CB8AC3E}">
        <p14:creationId xmlns:p14="http://schemas.microsoft.com/office/powerpoint/2010/main" val="88989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42DB1B2-B2BD-4E0F-92D8-71067FCAE6E8}" type="datetimeFigureOut">
              <a:rPr lang="zh-TW" altLang="en-US" smtClean="0"/>
              <a:t>2017/10/19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515443B-442A-463B-BDF5-DE4EAAEF4110}" type="slidenum">
              <a:rPr lang="zh-TW" altLang="en-US" smtClean="0"/>
              <a:t>‹#›</a:t>
            </a:fld>
            <a:endParaRPr lang="zh-TW" altLang="en-US"/>
          </a:p>
        </p:txBody>
      </p:sp>
    </p:spTree>
    <p:extLst>
      <p:ext uri="{BB962C8B-B14F-4D97-AF65-F5344CB8AC3E}">
        <p14:creationId xmlns:p14="http://schemas.microsoft.com/office/powerpoint/2010/main" val="1498893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F42DB1B2-B2BD-4E0F-92D8-71067FCAE6E8}" type="datetimeFigureOut">
              <a:rPr lang="zh-TW" altLang="en-US" smtClean="0"/>
              <a:t>2017/10/19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515443B-442A-463B-BDF5-DE4EAAEF4110}" type="slidenum">
              <a:rPr lang="zh-TW" altLang="en-US" smtClean="0"/>
              <a:t>‹#›</a:t>
            </a:fld>
            <a:endParaRPr lang="zh-TW" altLang="en-US"/>
          </a:p>
        </p:txBody>
      </p:sp>
    </p:spTree>
    <p:extLst>
      <p:ext uri="{BB962C8B-B14F-4D97-AF65-F5344CB8AC3E}">
        <p14:creationId xmlns:p14="http://schemas.microsoft.com/office/powerpoint/2010/main" val="88786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F42DB1B2-B2BD-4E0F-92D8-71067FCAE6E8}" type="datetimeFigureOut">
              <a:rPr lang="zh-TW" altLang="en-US" smtClean="0"/>
              <a:t>2017/10/19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515443B-442A-463B-BDF5-DE4EAAEF4110}" type="slidenum">
              <a:rPr lang="zh-TW" altLang="en-US" smtClean="0"/>
              <a:t>‹#›</a:t>
            </a:fld>
            <a:endParaRPr lang="zh-TW" altLang="en-US"/>
          </a:p>
        </p:txBody>
      </p:sp>
    </p:spTree>
    <p:extLst>
      <p:ext uri="{BB962C8B-B14F-4D97-AF65-F5344CB8AC3E}">
        <p14:creationId xmlns:p14="http://schemas.microsoft.com/office/powerpoint/2010/main" val="2981780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F42DB1B2-B2BD-4E0F-92D8-71067FCAE6E8}" type="datetimeFigureOut">
              <a:rPr lang="zh-TW" altLang="en-US" smtClean="0"/>
              <a:t>2017/10/19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515443B-442A-463B-BDF5-DE4EAAEF4110}" type="slidenum">
              <a:rPr lang="zh-TW" altLang="en-US" smtClean="0"/>
              <a:t>‹#›</a:t>
            </a:fld>
            <a:endParaRPr lang="zh-TW" altLang="en-US"/>
          </a:p>
        </p:txBody>
      </p:sp>
    </p:spTree>
    <p:extLst>
      <p:ext uri="{BB962C8B-B14F-4D97-AF65-F5344CB8AC3E}">
        <p14:creationId xmlns:p14="http://schemas.microsoft.com/office/powerpoint/2010/main" val="1833980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F42DB1B2-B2BD-4E0F-92D8-71067FCAE6E8}" type="datetimeFigureOut">
              <a:rPr lang="zh-TW" altLang="en-US" smtClean="0"/>
              <a:t>2017/10/19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515443B-442A-463B-BDF5-DE4EAAEF4110}" type="slidenum">
              <a:rPr lang="zh-TW" altLang="en-US" smtClean="0"/>
              <a:t>‹#›</a:t>
            </a:fld>
            <a:endParaRPr lang="zh-TW" altLang="en-US"/>
          </a:p>
        </p:txBody>
      </p:sp>
    </p:spTree>
    <p:extLst>
      <p:ext uri="{BB962C8B-B14F-4D97-AF65-F5344CB8AC3E}">
        <p14:creationId xmlns:p14="http://schemas.microsoft.com/office/powerpoint/2010/main" val="1668696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DB1B2-B2BD-4E0F-92D8-71067FCAE6E8}" type="datetimeFigureOut">
              <a:rPr lang="zh-TW" altLang="en-US" smtClean="0"/>
              <a:t>2017/10/19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515443B-442A-463B-BDF5-DE4EAAEF4110}" type="slidenum">
              <a:rPr lang="zh-TW" altLang="en-US" smtClean="0"/>
              <a:t>‹#›</a:t>
            </a:fld>
            <a:endParaRPr lang="zh-TW" altLang="en-US"/>
          </a:p>
        </p:txBody>
      </p:sp>
    </p:spTree>
    <p:extLst>
      <p:ext uri="{BB962C8B-B14F-4D97-AF65-F5344CB8AC3E}">
        <p14:creationId xmlns:p14="http://schemas.microsoft.com/office/powerpoint/2010/main" val="2812635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F42DB1B2-B2BD-4E0F-92D8-71067FCAE6E8}" type="datetimeFigureOut">
              <a:rPr lang="zh-TW" altLang="en-US" smtClean="0"/>
              <a:t>2017/10/19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515443B-442A-463B-BDF5-DE4EAAEF4110}" type="slidenum">
              <a:rPr lang="zh-TW" altLang="en-US" smtClean="0"/>
              <a:t>‹#›</a:t>
            </a:fld>
            <a:endParaRPr lang="zh-TW" altLang="en-US"/>
          </a:p>
        </p:txBody>
      </p:sp>
    </p:spTree>
    <p:extLst>
      <p:ext uri="{BB962C8B-B14F-4D97-AF65-F5344CB8AC3E}">
        <p14:creationId xmlns:p14="http://schemas.microsoft.com/office/powerpoint/2010/main" val="2354337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F42DB1B2-B2BD-4E0F-92D8-71067FCAE6E8}" type="datetimeFigureOut">
              <a:rPr lang="zh-TW" altLang="en-US" smtClean="0"/>
              <a:t>2017/10/19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515443B-442A-463B-BDF5-DE4EAAEF4110}" type="slidenum">
              <a:rPr lang="zh-TW" altLang="en-US" smtClean="0"/>
              <a:t>‹#›</a:t>
            </a:fld>
            <a:endParaRPr lang="zh-TW" altLang="en-US"/>
          </a:p>
        </p:txBody>
      </p:sp>
    </p:spTree>
    <p:extLst>
      <p:ext uri="{BB962C8B-B14F-4D97-AF65-F5344CB8AC3E}">
        <p14:creationId xmlns:p14="http://schemas.microsoft.com/office/powerpoint/2010/main" val="720894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2DB1B2-B2BD-4E0F-92D8-71067FCAE6E8}" type="datetimeFigureOut">
              <a:rPr lang="zh-TW" altLang="en-US" smtClean="0"/>
              <a:t>2017/10/19</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5443B-442A-463B-BDF5-DE4EAAEF4110}" type="slidenum">
              <a:rPr lang="zh-TW" altLang="en-US" smtClean="0"/>
              <a:t>‹#›</a:t>
            </a:fld>
            <a:endParaRPr lang="zh-TW" altLang="en-US"/>
          </a:p>
        </p:txBody>
      </p:sp>
    </p:spTree>
    <p:extLst>
      <p:ext uri="{BB962C8B-B14F-4D97-AF65-F5344CB8AC3E}">
        <p14:creationId xmlns:p14="http://schemas.microsoft.com/office/powerpoint/2010/main" val="30125184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3.wmf"/><Relationship Id="rId11" Type="http://schemas.openxmlformats.org/officeDocument/2006/relationships/image" Target="../media/image56.png"/><Relationship Id="rId5" Type="http://schemas.openxmlformats.org/officeDocument/2006/relationships/oleObject" Target="../embeddings/oleObject19.bin"/><Relationship Id="rId10" Type="http://schemas.openxmlformats.org/officeDocument/2006/relationships/image" Target="../media/image55.png"/><Relationship Id="rId4" Type="http://schemas.openxmlformats.org/officeDocument/2006/relationships/image" Target="../media/image22.wmf"/><Relationship Id="rId9" Type="http://schemas.openxmlformats.org/officeDocument/2006/relationships/image" Target="../media/image54.png"/></Relationships>
</file>

<file path=ppt/slides/_rels/slide2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39.png"/><Relationship Id="rId7" Type="http://schemas.openxmlformats.org/officeDocument/2006/relationships/image" Target="../media/image45.png"/><Relationship Id="rId12" Type="http://schemas.openxmlformats.org/officeDocument/2006/relationships/image" Target="../media/image57.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53.png"/><Relationship Id="rId5" Type="http://schemas.openxmlformats.org/officeDocument/2006/relationships/image" Target="../media/image41.png"/><Relationship Id="rId10" Type="http://schemas.openxmlformats.org/officeDocument/2006/relationships/image" Target="../media/image52.png"/><Relationship Id="rId4" Type="http://schemas.openxmlformats.org/officeDocument/2006/relationships/image" Target="../media/image40.png"/><Relationship Id="rId9" Type="http://schemas.openxmlformats.org/officeDocument/2006/relationships/image" Target="../media/image51.png"/></Relationships>
</file>

<file path=ppt/slides/_rels/slide24.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png"/><Relationship Id="rId3" Type="http://schemas.openxmlformats.org/officeDocument/2006/relationships/image" Target="../media/image55.png"/><Relationship Id="rId7" Type="http://schemas.openxmlformats.org/officeDocument/2006/relationships/image" Target="../media/image59.png"/><Relationship Id="rId12" Type="http://schemas.openxmlformats.org/officeDocument/2006/relationships/image" Target="../media/image64.png"/><Relationship Id="rId2" Type="http://schemas.openxmlformats.org/officeDocument/2006/relationships/image" Target="../media/image54.png"/><Relationship Id="rId16"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580.png"/><Relationship Id="rId11" Type="http://schemas.openxmlformats.org/officeDocument/2006/relationships/image" Target="../media/image63.png"/><Relationship Id="rId5" Type="http://schemas.openxmlformats.org/officeDocument/2006/relationships/image" Target="../media/image58.png"/><Relationship Id="rId15" Type="http://schemas.openxmlformats.org/officeDocument/2006/relationships/image" Target="../media/image6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 Id="rId14" Type="http://schemas.openxmlformats.org/officeDocument/2006/relationships/image" Target="../media/image66.png"/></Relationships>
</file>

<file path=ppt/slides/_rels/slide25.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90.png"/><Relationship Id="rId3" Type="http://schemas.openxmlformats.org/officeDocument/2006/relationships/image" Target="../media/image70.png"/><Relationship Id="rId7" Type="http://schemas.openxmlformats.org/officeDocument/2006/relationships/image" Target="../media/image75.png"/><Relationship Id="rId12" Type="http://schemas.openxmlformats.org/officeDocument/2006/relationships/image" Target="../media/image89.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4.png"/><Relationship Id="rId11" Type="http://schemas.openxmlformats.org/officeDocument/2006/relationships/image" Target="../media/image88.png"/><Relationship Id="rId5" Type="http://schemas.openxmlformats.org/officeDocument/2006/relationships/image" Target="../media/image72.png"/><Relationship Id="rId10" Type="http://schemas.openxmlformats.org/officeDocument/2006/relationships/image" Target="../media/image87.png"/><Relationship Id="rId4" Type="http://schemas.openxmlformats.org/officeDocument/2006/relationships/image" Target="../media/image71.png"/><Relationship Id="rId9" Type="http://schemas.openxmlformats.org/officeDocument/2006/relationships/image" Target="../media/image84.png"/><Relationship Id="rId14" Type="http://schemas.openxmlformats.org/officeDocument/2006/relationships/image" Target="../media/image91.png"/></Relationships>
</file>

<file path=ppt/slides/_rels/slide26.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94.png"/><Relationship Id="rId3" Type="http://schemas.openxmlformats.org/officeDocument/2006/relationships/image" Target="../media/image70.png"/><Relationship Id="rId7" Type="http://schemas.openxmlformats.org/officeDocument/2006/relationships/image" Target="../media/image75.png"/><Relationship Id="rId12" Type="http://schemas.openxmlformats.org/officeDocument/2006/relationships/image" Target="../media/image93.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4.png"/><Relationship Id="rId11" Type="http://schemas.openxmlformats.org/officeDocument/2006/relationships/image" Target="../media/image92.png"/><Relationship Id="rId5" Type="http://schemas.openxmlformats.org/officeDocument/2006/relationships/image" Target="../media/image72.png"/><Relationship Id="rId10" Type="http://schemas.openxmlformats.org/officeDocument/2006/relationships/image" Target="../media/image87.png"/><Relationship Id="rId4" Type="http://schemas.openxmlformats.org/officeDocument/2006/relationships/image" Target="../media/image71.png"/><Relationship Id="rId9" Type="http://schemas.openxmlformats.org/officeDocument/2006/relationships/image" Target="../media/image84.png"/><Relationship Id="rId14" Type="http://schemas.openxmlformats.org/officeDocument/2006/relationships/image" Target="../media/image95.png"/></Relationships>
</file>

<file path=ppt/slides/_rels/slide2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97.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3.wmf"/><Relationship Id="rId11" Type="http://schemas.openxmlformats.org/officeDocument/2006/relationships/image" Target="../media/image56.png"/><Relationship Id="rId5" Type="http://schemas.openxmlformats.org/officeDocument/2006/relationships/oleObject" Target="../embeddings/oleObject19.bin"/><Relationship Id="rId10" Type="http://schemas.openxmlformats.org/officeDocument/2006/relationships/image" Target="../media/image55.png"/><Relationship Id="rId4" Type="http://schemas.openxmlformats.org/officeDocument/2006/relationships/image" Target="../media/image22.wmf"/><Relationship Id="rId9" Type="http://schemas.openxmlformats.org/officeDocument/2006/relationships/image" Target="../media/image5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30.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100.png"/><Relationship Id="rId7" Type="http://schemas.openxmlformats.org/officeDocument/2006/relationships/image" Target="../media/image99.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2.bin"/><Relationship Id="rId5" Type="http://schemas.openxmlformats.org/officeDocument/2006/relationships/image" Target="../media/image98.wmf"/><Relationship Id="rId4" Type="http://schemas.openxmlformats.org/officeDocument/2006/relationships/oleObject" Target="../embeddings/oleObject21.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102.png"/><Relationship Id="rId7" Type="http://schemas.openxmlformats.org/officeDocument/2006/relationships/image" Target="../media/image98.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1.bin"/><Relationship Id="rId5" Type="http://schemas.openxmlformats.org/officeDocument/2006/relationships/image" Target="../media/image100.png"/><Relationship Id="rId10" Type="http://schemas.openxmlformats.org/officeDocument/2006/relationships/image" Target="../media/image104.png"/><Relationship Id="rId4" Type="http://schemas.openxmlformats.org/officeDocument/2006/relationships/image" Target="../media/image103.png"/><Relationship Id="rId9" Type="http://schemas.openxmlformats.org/officeDocument/2006/relationships/image" Target="../media/image99.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102.png"/><Relationship Id="rId7" Type="http://schemas.openxmlformats.org/officeDocument/2006/relationships/image" Target="../media/image98.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1.bin"/><Relationship Id="rId5" Type="http://schemas.openxmlformats.org/officeDocument/2006/relationships/image" Target="../media/image100.png"/><Relationship Id="rId10" Type="http://schemas.openxmlformats.org/officeDocument/2006/relationships/image" Target="../media/image105.png"/><Relationship Id="rId4" Type="http://schemas.openxmlformats.org/officeDocument/2006/relationships/image" Target="../media/image103.png"/><Relationship Id="rId9" Type="http://schemas.openxmlformats.org/officeDocument/2006/relationships/image" Target="../media/image99.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36.xml.rels><?xml version="1.0" encoding="UTF-8" standalone="yes"?>
<Relationships xmlns="http://schemas.openxmlformats.org/package/2006/relationships"><Relationship Id="rId2" Type="http://schemas.openxmlformats.org/officeDocument/2006/relationships/image" Target="../media/image1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5.bin"/><Relationship Id="rId18" Type="http://schemas.openxmlformats.org/officeDocument/2006/relationships/image" Target="../media/image9.wmf"/><Relationship Id="rId26" Type="http://schemas.openxmlformats.org/officeDocument/2006/relationships/image" Target="../media/image12.wmf"/><Relationship Id="rId3" Type="http://schemas.openxmlformats.org/officeDocument/2006/relationships/notesSlide" Target="../notesSlides/notesSlide2.xml"/><Relationship Id="rId21" Type="http://schemas.openxmlformats.org/officeDocument/2006/relationships/oleObject" Target="../embeddings/oleObject10.bin"/><Relationship Id="rId7" Type="http://schemas.openxmlformats.org/officeDocument/2006/relationships/oleObject" Target="../embeddings/oleObject2.bin"/><Relationship Id="rId12" Type="http://schemas.openxmlformats.org/officeDocument/2006/relationships/image" Target="../media/image6.wmf"/><Relationship Id="rId17" Type="http://schemas.openxmlformats.org/officeDocument/2006/relationships/oleObject" Target="../embeddings/oleObject7.bin"/><Relationship Id="rId25" Type="http://schemas.openxmlformats.org/officeDocument/2006/relationships/oleObject" Target="../embeddings/oleObject12.bin"/><Relationship Id="rId2" Type="http://schemas.openxmlformats.org/officeDocument/2006/relationships/slideLayout" Target="../slideLayouts/slideLayout2.xml"/><Relationship Id="rId16" Type="http://schemas.openxmlformats.org/officeDocument/2006/relationships/image" Target="../media/image8.wmf"/><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4.bin"/><Relationship Id="rId24" Type="http://schemas.openxmlformats.org/officeDocument/2006/relationships/image" Target="../media/image11.wmf"/><Relationship Id="rId5" Type="http://schemas.openxmlformats.org/officeDocument/2006/relationships/oleObject" Target="../embeddings/oleObject1.bin"/><Relationship Id="rId15" Type="http://schemas.openxmlformats.org/officeDocument/2006/relationships/oleObject" Target="../embeddings/oleObject6.bin"/><Relationship Id="rId23" Type="http://schemas.openxmlformats.org/officeDocument/2006/relationships/oleObject" Target="../embeddings/oleObject11.bin"/><Relationship Id="rId28" Type="http://schemas.openxmlformats.org/officeDocument/2006/relationships/image" Target="../media/image86.png"/><Relationship Id="rId10" Type="http://schemas.openxmlformats.org/officeDocument/2006/relationships/image" Target="../media/image5.wmf"/><Relationship Id="rId19" Type="http://schemas.openxmlformats.org/officeDocument/2006/relationships/oleObject" Target="../embeddings/oleObject8.bin"/><Relationship Id="rId4" Type="http://schemas.openxmlformats.org/officeDocument/2006/relationships/image" Target="../media/image14.png"/><Relationship Id="rId9" Type="http://schemas.openxmlformats.org/officeDocument/2006/relationships/oleObject" Target="../embeddings/oleObject3.bin"/><Relationship Id="rId14" Type="http://schemas.openxmlformats.org/officeDocument/2006/relationships/image" Target="../media/image7.wmf"/><Relationship Id="rId22" Type="http://schemas.openxmlformats.org/officeDocument/2006/relationships/image" Target="../media/image10.wmf"/><Relationship Id="rId27" Type="http://schemas.openxmlformats.org/officeDocument/2006/relationships/image" Target="../media/image85.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1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slideLayout" Target="../slideLayouts/slideLayout2.xml"/><Relationship Id="rId16" Type="http://schemas.openxmlformats.org/officeDocument/2006/relationships/image" Target="../media/image33.png"/><Relationship Id="rId20" Type="http://schemas.openxmlformats.org/officeDocument/2006/relationships/image" Target="../media/image37.png"/><Relationship Id="rId1" Type="http://schemas.openxmlformats.org/officeDocument/2006/relationships/vmlDrawing" Target="../drawings/vmlDrawing2.vml"/><Relationship Id="rId6" Type="http://schemas.openxmlformats.org/officeDocument/2006/relationships/image" Target="../media/image28.png"/><Relationship Id="rId11" Type="http://schemas.openxmlformats.org/officeDocument/2006/relationships/image" Target="../media/image4.wmf"/><Relationship Id="rId5" Type="http://schemas.openxmlformats.org/officeDocument/2006/relationships/image" Target="../media/image27.png"/><Relationship Id="rId15" Type="http://schemas.openxmlformats.org/officeDocument/2006/relationships/image" Target="../media/image32.png"/><Relationship Id="rId10" Type="http://schemas.openxmlformats.org/officeDocument/2006/relationships/oleObject" Target="../embeddings/oleObject2.bin"/><Relationship Id="rId19" Type="http://schemas.openxmlformats.org/officeDocument/2006/relationships/image" Target="../media/image36.png"/><Relationship Id="rId4" Type="http://schemas.openxmlformats.org/officeDocument/2006/relationships/image" Target="../media/image26.png"/><Relationship Id="rId9" Type="http://schemas.openxmlformats.org/officeDocument/2006/relationships/image" Target="../media/image3.wmf"/><Relationship Id="rId1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9" Type="http://schemas.openxmlformats.org/officeDocument/2006/relationships/oleObject" Target="../embeddings/oleObject16.bin"/><Relationship Id="rId8" Type="http://schemas.openxmlformats.org/officeDocument/2006/relationships/image" Target="../media/image104.wmf"/><Relationship Id="rId3" Type="http://schemas.openxmlformats.org/officeDocument/2006/relationships/oleObject" Target="../embeddings/oleObject13.bin"/><Relationship Id="rId34" Type="http://schemas.openxmlformats.org/officeDocument/2006/relationships/image" Target="../media/image15.wmf"/><Relationship Id="rId42" Type="http://schemas.openxmlformats.org/officeDocument/2006/relationships/image" Target="../media/image224.png"/><Relationship Id="rId47" Type="http://schemas.openxmlformats.org/officeDocument/2006/relationships/image" Target="../media/image43.png"/><Relationship Id="rId33" Type="http://schemas.openxmlformats.org/officeDocument/2006/relationships/oleObject" Target="../embeddings/oleObject15.bin"/><Relationship Id="rId38" Type="http://schemas.openxmlformats.org/officeDocument/2006/relationships/image" Target="../media/image16.wmf"/><Relationship Id="rId12" Type="http://schemas.openxmlformats.org/officeDocument/2006/relationships/image" Target="../media/image16.wmf"/><Relationship Id="rId2" Type="http://schemas.openxmlformats.org/officeDocument/2006/relationships/slideLayout" Target="../slideLayouts/slideLayout2.xml"/><Relationship Id="rId29" Type="http://schemas.openxmlformats.org/officeDocument/2006/relationships/oleObject" Target="../embeddings/oleObject13.bin"/><Relationship Id="rId41" Type="http://schemas.openxmlformats.org/officeDocument/2006/relationships/image" Target="../media/image223.png"/><Relationship Id="rId1" Type="http://schemas.openxmlformats.org/officeDocument/2006/relationships/vmlDrawing" Target="../drawings/vmlDrawing3.vml"/><Relationship Id="rId32" Type="http://schemas.openxmlformats.org/officeDocument/2006/relationships/oleObject" Target="../embeddings/oleObject14.bin"/><Relationship Id="rId37" Type="http://schemas.openxmlformats.org/officeDocument/2006/relationships/oleObject" Target="../embeddings/oleObject16.bin"/><Relationship Id="rId40" Type="http://schemas.openxmlformats.org/officeDocument/2006/relationships/oleObject" Target="../embeddings/oleObject60.bin"/><Relationship Id="rId45" Type="http://schemas.openxmlformats.org/officeDocument/2006/relationships/image" Target="../media/image19.png"/><Relationship Id="rId36" Type="http://schemas.openxmlformats.org/officeDocument/2006/relationships/image" Target="../media/image17.wmf"/><Relationship Id="rId31" Type="http://schemas.openxmlformats.org/officeDocument/2006/relationships/oleObject" Target="../embeddings/oleObject14.bin"/><Relationship Id="rId44" Type="http://schemas.openxmlformats.org/officeDocument/2006/relationships/image" Target="../media/image18.png"/><Relationship Id="rId4" Type="http://schemas.openxmlformats.org/officeDocument/2006/relationships/image" Target="../media/image6.wmf"/><Relationship Id="rId30" Type="http://schemas.openxmlformats.org/officeDocument/2006/relationships/image" Target="../media/image6.wmf"/><Relationship Id="rId35" Type="http://schemas.openxmlformats.org/officeDocument/2006/relationships/oleObject" Target="../embeddings/oleObject58.bin"/><Relationship Id="rId43" Type="http://schemas.openxmlformats.org/officeDocument/2006/relationships/oleObject" Target="../embeddings/oleObject17.bin"/><Relationship Id="rId48"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en-US" altLang="zh-TW" sz="3300" dirty="0"/>
              <a:t>Machine learning 101</a:t>
            </a:r>
            <a:br>
              <a:rPr lang="en-US" altLang="zh-TW" sz="3300" dirty="0"/>
            </a:br>
            <a:br>
              <a:rPr lang="en-US" altLang="zh-TW" dirty="0"/>
            </a:br>
            <a:r>
              <a:rPr lang="en-US" altLang="zh-TW" dirty="0"/>
              <a:t>N</a:t>
            </a:r>
            <a:r>
              <a:rPr lang="en-US" altLang="zh-CN" dirty="0"/>
              <a:t>eural networks</a:t>
            </a:r>
            <a:br>
              <a:rPr lang="en-US" altLang="zh-CN" dirty="0"/>
            </a:br>
            <a:endParaRPr lang="zh-TW" altLang="en-US" dirty="0"/>
          </a:p>
        </p:txBody>
      </p:sp>
      <p:sp>
        <p:nvSpPr>
          <p:cNvPr id="3" name="副標題 2"/>
          <p:cNvSpPr>
            <a:spLocks noGrp="1"/>
          </p:cNvSpPr>
          <p:nvPr>
            <p:ph type="subTitle" idx="1"/>
          </p:nvPr>
        </p:nvSpPr>
        <p:spPr/>
        <p:txBody>
          <a:bodyPr>
            <a:normAutofit fontScale="92500" lnSpcReduction="20000"/>
          </a:bodyPr>
          <a:lstStyle/>
          <a:p>
            <a:r>
              <a:rPr lang="en-US" altLang="zh-TW" sz="4400" dirty="0"/>
              <a:t>Han Xiao</a:t>
            </a:r>
          </a:p>
          <a:p>
            <a:r>
              <a:rPr lang="en-US" altLang="zh-CN" sz="4400" dirty="0"/>
              <a:t>hxiao29@wisc.edu</a:t>
            </a:r>
            <a:endParaRPr lang="en-US" altLang="zh-TW" sz="4400" dirty="0"/>
          </a:p>
          <a:p>
            <a:r>
              <a:rPr lang="en-US" altLang="zh-TW" sz="4000" dirty="0"/>
              <a:t>CEE department</a:t>
            </a:r>
            <a:endParaRPr lang="zh-TW" altLang="en-US" sz="4000" dirty="0"/>
          </a:p>
        </p:txBody>
      </p:sp>
    </p:spTree>
    <p:extLst>
      <p:ext uri="{BB962C8B-B14F-4D97-AF65-F5344CB8AC3E}">
        <p14:creationId xmlns:p14="http://schemas.microsoft.com/office/powerpoint/2010/main" val="266729358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BA23-39D5-4072-97ED-EFDDECAA95D2}"/>
              </a:ext>
            </a:extLst>
          </p:cNvPr>
          <p:cNvSpPr>
            <a:spLocks noGrp="1"/>
          </p:cNvSpPr>
          <p:nvPr>
            <p:ph type="title"/>
          </p:nvPr>
        </p:nvSpPr>
        <p:spPr/>
        <p:txBody>
          <a:bodyPr/>
          <a:lstStyle/>
          <a:p>
            <a:r>
              <a:rPr lang="en-US" dirty="0"/>
              <a:t>Neural networks</a:t>
            </a:r>
          </a:p>
        </p:txBody>
      </p:sp>
      <p:sp>
        <p:nvSpPr>
          <p:cNvPr id="3" name="Content Placeholder 2">
            <a:extLst>
              <a:ext uri="{FF2B5EF4-FFF2-40B4-BE49-F238E27FC236}">
                <a16:creationId xmlns:a16="http://schemas.microsoft.com/office/drawing/2014/main" id="{63FFA21E-89AA-40B0-947F-D2014AFEFDA1}"/>
              </a:ext>
            </a:extLst>
          </p:cNvPr>
          <p:cNvSpPr>
            <a:spLocks noGrp="1"/>
          </p:cNvSpPr>
          <p:nvPr>
            <p:ph idx="1"/>
          </p:nvPr>
        </p:nvSpPr>
        <p:spPr/>
        <p:txBody>
          <a:bodyPr>
            <a:normAutofit fontScale="62500" lnSpcReduction="20000"/>
          </a:bodyPr>
          <a:lstStyle/>
          <a:p>
            <a:r>
              <a:rPr lang="en-US" altLang="zh-TW" sz="2400" dirty="0">
                <a:solidFill>
                  <a:srgbClr val="0000FF"/>
                </a:solidFill>
              </a:rPr>
              <a:t>1958: Perceptron (linear model)</a:t>
            </a:r>
          </a:p>
          <a:p>
            <a:r>
              <a:rPr lang="en-US" altLang="zh-TW" sz="2400" dirty="0">
                <a:solidFill>
                  <a:srgbClr val="FF0000"/>
                </a:solidFill>
              </a:rPr>
              <a:t>1969: Perceptron has limitation</a:t>
            </a:r>
          </a:p>
          <a:p>
            <a:r>
              <a:rPr lang="en-US" altLang="zh-TW" sz="2400" dirty="0">
                <a:solidFill>
                  <a:srgbClr val="0000FF"/>
                </a:solidFill>
              </a:rPr>
              <a:t>1980s: Multi-layer perceptron </a:t>
            </a:r>
          </a:p>
          <a:p>
            <a:pPr lvl="1"/>
            <a:r>
              <a:rPr lang="en-US" altLang="zh-TW" dirty="0"/>
              <a:t>Do not have significant difference from DNN today</a:t>
            </a:r>
          </a:p>
          <a:p>
            <a:r>
              <a:rPr lang="en-US" altLang="zh-TW" sz="2400" dirty="0">
                <a:solidFill>
                  <a:srgbClr val="0000FF"/>
                </a:solidFill>
              </a:rPr>
              <a:t>1986: Backpropagation</a:t>
            </a:r>
          </a:p>
          <a:p>
            <a:pPr lvl="1"/>
            <a:r>
              <a:rPr lang="en-US" altLang="zh-TW" dirty="0"/>
              <a:t>Usually more than 3 hidden layers is not helpful</a:t>
            </a:r>
          </a:p>
          <a:p>
            <a:r>
              <a:rPr lang="en-US" altLang="zh-TW" sz="2400" dirty="0">
                <a:solidFill>
                  <a:srgbClr val="FF0000"/>
                </a:solidFill>
              </a:rPr>
              <a:t>1989: 1 hidden layer is “good enough”</a:t>
            </a:r>
          </a:p>
          <a:p>
            <a:r>
              <a:rPr lang="en-US" altLang="zh-TW" sz="2400" dirty="0">
                <a:solidFill>
                  <a:srgbClr val="0000FF"/>
                </a:solidFill>
              </a:rPr>
              <a:t>2006: RBM initialization</a:t>
            </a:r>
          </a:p>
          <a:p>
            <a:r>
              <a:rPr lang="en-US" altLang="zh-TW" sz="2400" dirty="0">
                <a:solidFill>
                  <a:srgbClr val="0000FF"/>
                </a:solidFill>
              </a:rPr>
              <a:t>2009: GPU</a:t>
            </a:r>
          </a:p>
          <a:p>
            <a:r>
              <a:rPr lang="en-US" altLang="zh-TW" sz="2400" dirty="0">
                <a:solidFill>
                  <a:srgbClr val="0000FF"/>
                </a:solidFill>
              </a:rPr>
              <a:t>2011: Start to be popular in speech recognition</a:t>
            </a:r>
          </a:p>
          <a:p>
            <a:r>
              <a:rPr lang="en-US" altLang="zh-TW" sz="2400" dirty="0">
                <a:solidFill>
                  <a:srgbClr val="0000FF"/>
                </a:solidFill>
              </a:rPr>
              <a:t>2012: win ILSVRC image competition </a:t>
            </a:r>
          </a:p>
          <a:p>
            <a:r>
              <a:rPr lang="en-US" altLang="zh-TW" sz="2400" dirty="0">
                <a:solidFill>
                  <a:srgbClr val="0000FF"/>
                </a:solidFill>
              </a:rPr>
              <a:t>2015.2: Image recognition surpassing human-level performance </a:t>
            </a:r>
          </a:p>
          <a:p>
            <a:r>
              <a:rPr lang="en-US" altLang="zh-TW" sz="2400" dirty="0">
                <a:solidFill>
                  <a:srgbClr val="0000FF"/>
                </a:solidFill>
              </a:rPr>
              <a:t>2016.3: Alpha GO beats Lee Sedol</a:t>
            </a:r>
          </a:p>
          <a:p>
            <a:r>
              <a:rPr lang="en-US" altLang="zh-TW" sz="2400" dirty="0">
                <a:solidFill>
                  <a:srgbClr val="0000FF"/>
                </a:solidFill>
              </a:rPr>
              <a:t>2016.10: Speech recognition system as good as humans</a:t>
            </a:r>
          </a:p>
          <a:p>
            <a:r>
              <a:rPr lang="en-US" altLang="zh-TW" sz="2400" dirty="0">
                <a:solidFill>
                  <a:srgbClr val="0000FF"/>
                </a:solidFill>
              </a:rPr>
              <a:t>2017.10: Alpha GOZERO beats Alpha GO with 100-0</a:t>
            </a:r>
          </a:p>
          <a:p>
            <a:endParaRPr lang="en-US" dirty="0"/>
          </a:p>
        </p:txBody>
      </p:sp>
    </p:spTree>
    <p:extLst>
      <p:ext uri="{BB962C8B-B14F-4D97-AF65-F5344CB8AC3E}">
        <p14:creationId xmlns:p14="http://schemas.microsoft.com/office/powerpoint/2010/main" val="1894852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CD6A-989A-474E-AFE3-3396F98298BF}"/>
              </a:ext>
            </a:extLst>
          </p:cNvPr>
          <p:cNvSpPr>
            <a:spLocks noGrp="1"/>
          </p:cNvSpPr>
          <p:nvPr>
            <p:ph type="title"/>
          </p:nvPr>
        </p:nvSpPr>
        <p:spPr/>
        <p:txBody>
          <a:bodyPr/>
          <a:lstStyle/>
          <a:p>
            <a:r>
              <a:rPr lang="en-US" dirty="0"/>
              <a:t>Neural networks</a:t>
            </a:r>
          </a:p>
        </p:txBody>
      </p:sp>
      <p:sp>
        <p:nvSpPr>
          <p:cNvPr id="3" name="Content Placeholder 2">
            <a:extLst>
              <a:ext uri="{FF2B5EF4-FFF2-40B4-BE49-F238E27FC236}">
                <a16:creationId xmlns:a16="http://schemas.microsoft.com/office/drawing/2014/main" id="{DBB525E5-0C17-4D05-BFC1-B00157EDE28F}"/>
              </a:ext>
            </a:extLst>
          </p:cNvPr>
          <p:cNvSpPr>
            <a:spLocks noGrp="1"/>
          </p:cNvSpPr>
          <p:nvPr>
            <p:ph idx="1"/>
          </p:nvPr>
        </p:nvSpPr>
        <p:spPr/>
        <p:txBody>
          <a:bodyPr>
            <a:normAutofit lnSpcReduction="10000"/>
          </a:bodyPr>
          <a:lstStyle/>
          <a:p>
            <a:r>
              <a:rPr lang="en-US" dirty="0"/>
              <a:t>How to build neural networks?</a:t>
            </a:r>
          </a:p>
          <a:p>
            <a:r>
              <a:rPr lang="en-US" dirty="0"/>
              <a:t>Step 1: decide the structure of your network (depth, the number of neurons in each layer…)</a:t>
            </a:r>
          </a:p>
          <a:p>
            <a:r>
              <a:rPr lang="en-US" dirty="0"/>
              <a:t>Step 2: decide your activation function</a:t>
            </a:r>
          </a:p>
          <a:p>
            <a:r>
              <a:rPr lang="en-US" dirty="0"/>
              <a:t>Step 3: initialize your </a:t>
            </a:r>
            <a:r>
              <a:rPr lang="en-US" b="1" dirty="0"/>
              <a:t>w</a:t>
            </a:r>
            <a:r>
              <a:rPr lang="en-US" dirty="0"/>
              <a:t> and b</a:t>
            </a:r>
          </a:p>
          <a:p>
            <a:r>
              <a:rPr lang="en-US" dirty="0"/>
              <a:t>Step 4: Train! </a:t>
            </a:r>
          </a:p>
          <a:p>
            <a:pPr marL="0" indent="0">
              <a:buNone/>
            </a:pPr>
            <a:r>
              <a:rPr lang="en-US" dirty="0"/>
              <a:t>	- Forward propagation</a:t>
            </a:r>
          </a:p>
          <a:p>
            <a:pPr marL="0" indent="0">
              <a:buNone/>
            </a:pPr>
            <a:r>
              <a:rPr lang="en-US" dirty="0"/>
              <a:t>	- Backpropagation</a:t>
            </a:r>
          </a:p>
          <a:p>
            <a:r>
              <a:rPr lang="en-US" dirty="0"/>
              <a:t>Step 5: Generalization</a:t>
            </a:r>
          </a:p>
          <a:p>
            <a:pPr marL="0" indent="0">
              <a:buNone/>
            </a:pPr>
            <a:endParaRPr lang="en-US" dirty="0"/>
          </a:p>
        </p:txBody>
      </p:sp>
    </p:spTree>
    <p:extLst>
      <p:ext uri="{BB962C8B-B14F-4D97-AF65-F5344CB8AC3E}">
        <p14:creationId xmlns:p14="http://schemas.microsoft.com/office/powerpoint/2010/main" val="336629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F923-43BC-4CA1-95A3-64B154A18891}"/>
              </a:ext>
            </a:extLst>
          </p:cNvPr>
          <p:cNvSpPr>
            <a:spLocks noGrp="1"/>
          </p:cNvSpPr>
          <p:nvPr>
            <p:ph type="title"/>
          </p:nvPr>
        </p:nvSpPr>
        <p:spPr/>
        <p:txBody>
          <a:bodyPr/>
          <a:lstStyle/>
          <a:p>
            <a:r>
              <a:rPr lang="en-US" dirty="0"/>
              <a:t>Decide the structure</a:t>
            </a:r>
          </a:p>
        </p:txBody>
      </p:sp>
      <p:sp>
        <p:nvSpPr>
          <p:cNvPr id="3" name="Content Placeholder 2">
            <a:extLst>
              <a:ext uri="{FF2B5EF4-FFF2-40B4-BE49-F238E27FC236}">
                <a16:creationId xmlns:a16="http://schemas.microsoft.com/office/drawing/2014/main" id="{9A68B01D-78D8-4324-85B6-6A179669B3F4}"/>
              </a:ext>
            </a:extLst>
          </p:cNvPr>
          <p:cNvSpPr>
            <a:spLocks noGrp="1"/>
          </p:cNvSpPr>
          <p:nvPr>
            <p:ph idx="1"/>
          </p:nvPr>
        </p:nvSpPr>
        <p:spPr/>
        <p:txBody>
          <a:bodyPr/>
          <a:lstStyle/>
          <a:p>
            <a:r>
              <a:rPr lang="en-US" dirty="0"/>
              <a:t>How deep your structure should be?</a:t>
            </a:r>
          </a:p>
          <a:p>
            <a:pPr marL="0" indent="0">
              <a:buNone/>
            </a:pPr>
            <a:r>
              <a:rPr lang="en-US" altLang="zh-TW" dirty="0">
                <a:solidFill>
                  <a:srgbClr val="FF0000"/>
                </a:solidFill>
              </a:rPr>
              <a:t>	- 1 hidden layer is “good enough”</a:t>
            </a:r>
          </a:p>
          <a:p>
            <a:pPr marL="0" indent="0">
              <a:buNone/>
            </a:pPr>
            <a:r>
              <a:rPr lang="en-US" altLang="zh-TW" dirty="0"/>
              <a:t>	- Is that true?</a:t>
            </a:r>
          </a:p>
          <a:p>
            <a:endParaRPr lang="en-US" altLang="zh-TW" dirty="0"/>
          </a:p>
          <a:p>
            <a:r>
              <a:rPr lang="en-US" altLang="zh-TW" dirty="0"/>
              <a:t>How many nodes (neurons) in each layer?</a:t>
            </a:r>
          </a:p>
          <a:p>
            <a:pPr marL="0" indent="0">
              <a:buNone/>
            </a:pPr>
            <a:r>
              <a:rPr lang="en-US" dirty="0"/>
              <a:t>	- Input layer: dimensions of input vector</a:t>
            </a:r>
          </a:p>
          <a:p>
            <a:pPr marL="0" indent="0">
              <a:buNone/>
            </a:pPr>
            <a:r>
              <a:rPr lang="en-US" dirty="0"/>
              <a:t>	- for other layers?????</a:t>
            </a:r>
          </a:p>
        </p:txBody>
      </p:sp>
    </p:spTree>
    <p:extLst>
      <p:ext uri="{BB962C8B-B14F-4D97-AF65-F5344CB8AC3E}">
        <p14:creationId xmlns:p14="http://schemas.microsoft.com/office/powerpoint/2010/main" val="249574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E2D5-E563-4F45-B3BF-5EC98BB3F06B}"/>
              </a:ext>
            </a:extLst>
          </p:cNvPr>
          <p:cNvSpPr>
            <a:spLocks noGrp="1"/>
          </p:cNvSpPr>
          <p:nvPr>
            <p:ph type="title"/>
          </p:nvPr>
        </p:nvSpPr>
        <p:spPr/>
        <p:txBody>
          <a:bodyPr/>
          <a:lstStyle/>
          <a:p>
            <a:r>
              <a:rPr lang="en-US" dirty="0"/>
              <a:t>Decide the structure</a:t>
            </a:r>
          </a:p>
        </p:txBody>
      </p:sp>
      <p:sp>
        <p:nvSpPr>
          <p:cNvPr id="3" name="Content Placeholder 2">
            <a:extLst>
              <a:ext uri="{FF2B5EF4-FFF2-40B4-BE49-F238E27FC236}">
                <a16:creationId xmlns:a16="http://schemas.microsoft.com/office/drawing/2014/main" id="{A7755AF8-AE91-49DC-87EB-F0AAE70D7194}"/>
              </a:ext>
            </a:extLst>
          </p:cNvPr>
          <p:cNvSpPr>
            <a:spLocks noGrp="1"/>
          </p:cNvSpPr>
          <p:nvPr>
            <p:ph idx="1"/>
          </p:nvPr>
        </p:nvSpPr>
        <p:spPr/>
        <p:txBody>
          <a:bodyPr/>
          <a:lstStyle/>
          <a:p>
            <a:r>
              <a:rPr lang="en-US" dirty="0"/>
              <a:t>Decide by trials!</a:t>
            </a:r>
          </a:p>
        </p:txBody>
      </p:sp>
      <p:graphicFrame>
        <p:nvGraphicFramePr>
          <p:cNvPr id="7" name="Diagram 6">
            <a:extLst>
              <a:ext uri="{FF2B5EF4-FFF2-40B4-BE49-F238E27FC236}">
                <a16:creationId xmlns:a16="http://schemas.microsoft.com/office/drawing/2014/main" id="{F6F8FF03-F522-47D7-BCBE-D38E441EFA39}"/>
              </a:ext>
            </a:extLst>
          </p:cNvPr>
          <p:cNvGraphicFramePr/>
          <p:nvPr>
            <p:extLst>
              <p:ext uri="{D42A27DB-BD31-4B8C-83A1-F6EECF244321}">
                <p14:modId xmlns:p14="http://schemas.microsoft.com/office/powerpoint/2010/main" val="2970524415"/>
              </p:ext>
            </p:extLst>
          </p:nvPr>
        </p:nvGraphicFramePr>
        <p:xfrm>
          <a:off x="1524000" y="2247899"/>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6971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2E998-1886-42E4-B77C-040233F87E88}"/>
              </a:ext>
            </a:extLst>
          </p:cNvPr>
          <p:cNvSpPr>
            <a:spLocks noGrp="1"/>
          </p:cNvSpPr>
          <p:nvPr>
            <p:ph type="title"/>
          </p:nvPr>
        </p:nvSpPr>
        <p:spPr/>
        <p:txBody>
          <a:bodyPr/>
          <a:lstStyle/>
          <a:p>
            <a:r>
              <a:rPr lang="en-US" dirty="0"/>
              <a:t>Generalization</a:t>
            </a:r>
          </a:p>
        </p:txBody>
      </p:sp>
      <p:sp>
        <p:nvSpPr>
          <p:cNvPr id="3" name="Content Placeholder 2">
            <a:extLst>
              <a:ext uri="{FF2B5EF4-FFF2-40B4-BE49-F238E27FC236}">
                <a16:creationId xmlns:a16="http://schemas.microsoft.com/office/drawing/2014/main" id="{69B23655-65C9-4908-9005-5DFCD4FAA9B8}"/>
              </a:ext>
            </a:extLst>
          </p:cNvPr>
          <p:cNvSpPr>
            <a:spLocks noGrp="1"/>
          </p:cNvSpPr>
          <p:nvPr>
            <p:ph idx="1"/>
          </p:nvPr>
        </p:nvSpPr>
        <p:spPr/>
        <p:txBody>
          <a:bodyPr/>
          <a:lstStyle/>
          <a:p>
            <a:r>
              <a:rPr lang="en-US" dirty="0"/>
              <a:t>You can see there is a log_test.dat in week 4 direction.</a:t>
            </a:r>
          </a:p>
          <a:p>
            <a:r>
              <a:rPr lang="en-US" dirty="0"/>
              <a:t>What’s the difference between training data and test data?</a:t>
            </a:r>
          </a:p>
        </p:txBody>
      </p:sp>
      <p:pic>
        <p:nvPicPr>
          <p:cNvPr id="4098" name="Picture 2" descr="Image result for truman president">
            <a:extLst>
              <a:ext uri="{FF2B5EF4-FFF2-40B4-BE49-F238E27FC236}">
                <a16:creationId xmlns:a16="http://schemas.microsoft.com/office/drawing/2014/main" id="{52975735-E75C-4D56-93C9-B462DC0358B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6955" y="3632181"/>
            <a:ext cx="3940405" cy="2971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79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B42A3-478B-40CB-9362-17B6B2F6477E}"/>
              </a:ext>
            </a:extLst>
          </p:cNvPr>
          <p:cNvSpPr>
            <a:spLocks noGrp="1"/>
          </p:cNvSpPr>
          <p:nvPr>
            <p:ph type="title"/>
          </p:nvPr>
        </p:nvSpPr>
        <p:spPr/>
        <p:txBody>
          <a:bodyPr/>
          <a:lstStyle/>
          <a:p>
            <a:r>
              <a:rPr lang="en-US" dirty="0"/>
              <a:t>Generalization</a:t>
            </a:r>
          </a:p>
        </p:txBody>
      </p:sp>
      <p:sp>
        <p:nvSpPr>
          <p:cNvPr id="3" name="Content Placeholder 2">
            <a:extLst>
              <a:ext uri="{FF2B5EF4-FFF2-40B4-BE49-F238E27FC236}">
                <a16:creationId xmlns:a16="http://schemas.microsoft.com/office/drawing/2014/main" id="{AE900305-3D77-4219-935D-3EB15FBA943E}"/>
              </a:ext>
            </a:extLst>
          </p:cNvPr>
          <p:cNvSpPr>
            <a:spLocks noGrp="1"/>
          </p:cNvSpPr>
          <p:nvPr>
            <p:ph idx="1"/>
          </p:nvPr>
        </p:nvSpPr>
        <p:spPr/>
        <p:txBody>
          <a:bodyPr/>
          <a:lstStyle/>
          <a:p>
            <a:r>
              <a:rPr lang="en-US" dirty="0"/>
              <a:t>The training data from phone calls are biased:</a:t>
            </a:r>
          </a:p>
          <a:p>
            <a:pPr marL="0" indent="0">
              <a:buNone/>
            </a:pPr>
            <a:r>
              <a:rPr lang="en-US" dirty="0"/>
              <a:t>	- rich people with phones supported Dewey</a:t>
            </a:r>
          </a:p>
          <a:p>
            <a:pPr marL="0" indent="0">
              <a:buNone/>
            </a:pPr>
            <a:r>
              <a:rPr lang="en-US" dirty="0"/>
              <a:t>	- but most people supported Truman</a:t>
            </a:r>
          </a:p>
          <a:p>
            <a:pPr marL="0" indent="0">
              <a:buNone/>
            </a:pPr>
            <a:endParaRPr lang="en-US" dirty="0"/>
          </a:p>
          <a:p>
            <a:pPr marL="0" indent="0">
              <a:buNone/>
            </a:pPr>
            <a:endParaRPr lang="en-US" dirty="0"/>
          </a:p>
          <a:p>
            <a:r>
              <a:rPr lang="en-US" dirty="0"/>
              <a:t>In training we will have similar problem!</a:t>
            </a:r>
          </a:p>
          <a:p>
            <a:pPr marL="0" indent="0">
              <a:buNone/>
            </a:pPr>
            <a:r>
              <a:rPr lang="en-US" dirty="0"/>
              <a:t>	- Use test data different from training data!</a:t>
            </a:r>
          </a:p>
          <a:p>
            <a:pPr marL="0" indent="0">
              <a:buNone/>
            </a:pPr>
            <a:r>
              <a:rPr lang="en-US" dirty="0"/>
              <a:t>	- What if our test data is also biased?</a:t>
            </a:r>
          </a:p>
          <a:p>
            <a:pPr marL="0" indent="0">
              <a:buNone/>
            </a:pPr>
            <a:endParaRPr lang="en-US" dirty="0"/>
          </a:p>
        </p:txBody>
      </p:sp>
    </p:spTree>
    <p:extLst>
      <p:ext uri="{BB962C8B-B14F-4D97-AF65-F5344CB8AC3E}">
        <p14:creationId xmlns:p14="http://schemas.microsoft.com/office/powerpoint/2010/main" val="201396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3812C-4390-409B-8BC0-F8C84F2B7D46}"/>
              </a:ext>
            </a:extLst>
          </p:cNvPr>
          <p:cNvSpPr>
            <a:spLocks noGrp="1"/>
          </p:cNvSpPr>
          <p:nvPr>
            <p:ph type="title"/>
          </p:nvPr>
        </p:nvSpPr>
        <p:spPr/>
        <p:txBody>
          <a:bodyPr/>
          <a:lstStyle/>
          <a:p>
            <a:r>
              <a:rPr lang="en-US" dirty="0"/>
              <a:t>Activation function</a:t>
            </a:r>
          </a:p>
        </p:txBody>
      </p:sp>
      <p:sp>
        <p:nvSpPr>
          <p:cNvPr id="3" name="Content Placeholder 2">
            <a:extLst>
              <a:ext uri="{FF2B5EF4-FFF2-40B4-BE49-F238E27FC236}">
                <a16:creationId xmlns:a16="http://schemas.microsoft.com/office/drawing/2014/main" id="{5A279E3E-48A5-40A1-B382-DE80BE761969}"/>
              </a:ext>
            </a:extLst>
          </p:cNvPr>
          <p:cNvSpPr>
            <a:spLocks noGrp="1"/>
          </p:cNvSpPr>
          <p:nvPr>
            <p:ph idx="1"/>
          </p:nvPr>
        </p:nvSpPr>
        <p:spPr/>
        <p:txBody>
          <a:bodyPr/>
          <a:lstStyle/>
          <a:p>
            <a:r>
              <a:rPr lang="en-US" dirty="0"/>
              <a:t>For activation functions at output layer:</a:t>
            </a:r>
          </a:p>
          <a:p>
            <a:r>
              <a:rPr lang="en-US" dirty="0"/>
              <a:t>Depends on what you want:</a:t>
            </a:r>
          </a:p>
          <a:p>
            <a:pPr marL="0" indent="0">
              <a:buNone/>
            </a:pPr>
            <a:r>
              <a:rPr lang="en-US" dirty="0"/>
              <a:t>	- Real number: linear function</a:t>
            </a:r>
          </a:p>
          <a:p>
            <a:pPr marL="0" indent="0">
              <a:buNone/>
            </a:pPr>
            <a:r>
              <a:rPr lang="en-US" dirty="0"/>
              <a:t>	- classification: PLA</a:t>
            </a:r>
          </a:p>
          <a:p>
            <a:pPr marL="0" indent="0">
              <a:buNone/>
            </a:pPr>
            <a:r>
              <a:rPr lang="en-US" dirty="0"/>
              <a:t>	- Between 0-1: logistic function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3A20C05-EFAD-45E1-83F7-5535F1C2B6C4}"/>
                  </a:ext>
                </a:extLst>
              </p:cNvPr>
              <p:cNvSpPr txBox="1"/>
              <p:nvPr/>
            </p:nvSpPr>
            <p:spPr>
              <a:xfrm>
                <a:off x="5001127" y="4659226"/>
                <a:ext cx="5066525" cy="1270925"/>
              </a:xfrm>
              <a:prstGeom prst="rect">
                <a:avLst/>
              </a:prstGeom>
              <a:noFill/>
            </p:spPr>
            <p:txBody>
              <a:bodyPr wrap="square" lIns="0" tIns="0" rIns="0" bIns="0" rtlCol="0">
                <a:spAutoFit/>
              </a:bodyPr>
              <a:lstStyle/>
              <a:p>
                <a:r>
                  <a:rPr lang="en-US" sz="2000" dirty="0"/>
                  <a:t>PLA: </a:t>
                </a:r>
                <a14:m>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𝑛</m:t>
                        </m:r>
                      </m:sub>
                    </m:sSub>
                    <m:r>
                      <a:rPr lang="en-US" sz="2000" b="0" i="1" smtClean="0">
                        <a:latin typeface="Cambria Math" panose="02040503050406030204" pitchFamily="18" charset="0"/>
                      </a:rPr>
                      <m:t>=</m:t>
                    </m:r>
                    <m:r>
                      <a:rPr lang="en-US" sz="2000" i="1">
                        <a:latin typeface="Cambria Math" panose="02040503050406030204" pitchFamily="18" charset="0"/>
                      </a:rPr>
                      <m:t>𝑠𝑖𝑔𝑛</m:t>
                    </m:r>
                    <m:d>
                      <m:dPr>
                        <m:ctrlPr>
                          <a:rPr lang="en-US" sz="2000" i="1">
                            <a:latin typeface="Cambria Math" panose="02040503050406030204" pitchFamily="18" charset="0"/>
                          </a:rPr>
                        </m:ctrlPr>
                      </m:dPr>
                      <m:e>
                        <m:sSup>
                          <m:sSupPr>
                            <m:ctrlPr>
                              <a:rPr lang="en-US" sz="2000" b="1" i="1">
                                <a:latin typeface="Cambria Math" panose="02040503050406030204" pitchFamily="18" charset="0"/>
                              </a:rPr>
                            </m:ctrlPr>
                          </m:sSupPr>
                          <m:e>
                            <m:r>
                              <a:rPr lang="en-US" sz="2000" b="1">
                                <a:latin typeface="Cambria Math" panose="02040503050406030204" pitchFamily="18" charset="0"/>
                              </a:rPr>
                              <m:t>𝐰</m:t>
                            </m:r>
                          </m:e>
                          <m:sup>
                            <m:r>
                              <a:rPr lang="en-US" sz="2000" b="1">
                                <a:latin typeface="Cambria Math" panose="02040503050406030204" pitchFamily="18" charset="0"/>
                              </a:rPr>
                              <m:t>𝐓</m:t>
                            </m:r>
                          </m:sup>
                        </m:sSup>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b="1" i="1">
                                <a:latin typeface="Cambria Math" panose="02040503050406030204" pitchFamily="18" charset="0"/>
                              </a:rPr>
                              <m:t>𝒏</m:t>
                            </m:r>
                          </m:sub>
                        </m:sSub>
                        <m:r>
                          <a:rPr lang="en-US" sz="2000" b="0" i="1" smtClean="0">
                            <a:latin typeface="Cambria Math" panose="02040503050406030204" pitchFamily="18" charset="0"/>
                          </a:rPr>
                          <m:t>+</m:t>
                        </m:r>
                        <m:r>
                          <a:rPr lang="en-US" sz="2000" i="1">
                            <a:latin typeface="Cambria Math" panose="02040503050406030204" pitchFamily="18" charset="0"/>
                          </a:rPr>
                          <m:t>𝑏</m:t>
                        </m:r>
                      </m:e>
                    </m:d>
                  </m:oMath>
                </a14:m>
                <a:endParaRPr lang="en-US" sz="2000" dirty="0"/>
              </a:p>
              <a:p>
                <a:r>
                  <a:rPr lang="en-US" sz="2000" dirty="0"/>
                  <a:t>Linear regression: </a:t>
                </a:r>
                <a14:m>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𝑛</m:t>
                        </m:r>
                      </m:sub>
                    </m:sSub>
                    <m:r>
                      <a:rPr lang="en-US" sz="2000" i="1">
                        <a:latin typeface="Cambria Math" panose="02040503050406030204" pitchFamily="18" charset="0"/>
                      </a:rPr>
                      <m:t>=</m:t>
                    </m:r>
                    <m:sSup>
                      <m:sSupPr>
                        <m:ctrlPr>
                          <a:rPr lang="en-US" sz="2000" b="1" i="1">
                            <a:latin typeface="Cambria Math" panose="02040503050406030204" pitchFamily="18" charset="0"/>
                          </a:rPr>
                        </m:ctrlPr>
                      </m:sSupPr>
                      <m:e>
                        <m:r>
                          <a:rPr lang="en-US" sz="2000" b="1">
                            <a:latin typeface="Cambria Math" panose="02040503050406030204" pitchFamily="18" charset="0"/>
                          </a:rPr>
                          <m:t>𝐰</m:t>
                        </m:r>
                      </m:e>
                      <m:sup>
                        <m:r>
                          <a:rPr lang="en-US" sz="2000" b="1">
                            <a:latin typeface="Cambria Math" panose="02040503050406030204" pitchFamily="18" charset="0"/>
                          </a:rPr>
                          <m:t>𝐓</m:t>
                        </m:r>
                      </m:sup>
                    </m:sSup>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b="1" i="1">
                            <a:latin typeface="Cambria Math" panose="02040503050406030204" pitchFamily="18" charset="0"/>
                          </a:rPr>
                          <m:t>𝒏</m:t>
                        </m:r>
                      </m:sub>
                    </m:sSub>
                    <m:r>
                      <a:rPr lang="en-US" sz="2000" b="1" i="1" smtClean="0">
                        <a:latin typeface="Cambria Math" panose="02040503050406030204" pitchFamily="18" charset="0"/>
                      </a:rPr>
                      <m:t>+</m:t>
                    </m:r>
                    <m:r>
                      <a:rPr lang="en-US" sz="2000" b="0" i="1" smtClean="0">
                        <a:latin typeface="Cambria Math" panose="02040503050406030204" pitchFamily="18" charset="0"/>
                      </a:rPr>
                      <m:t>𝑏</m:t>
                    </m:r>
                  </m:oMath>
                </a14:m>
                <a:r>
                  <a:rPr lang="en-US" sz="2000" dirty="0"/>
                  <a:t> </a:t>
                </a:r>
              </a:p>
              <a:p>
                <a:r>
                  <a:rPr lang="en-US" sz="2000" dirty="0"/>
                  <a:t>Logistic regression: </a:t>
                </a:r>
                <a14:m>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𝑛</m:t>
                        </m:r>
                      </m:sub>
                    </m:sSub>
                    <m:r>
                      <a:rPr lang="en-US" sz="2000" i="1">
                        <a:latin typeface="Cambria Math" panose="02040503050406030204" pitchFamily="18" charset="0"/>
                      </a:rPr>
                      <m:t>=</m:t>
                    </m:r>
                    <m:r>
                      <a:rPr lang="zh-TW" altLang="en-US" sz="2000" i="1">
                        <a:latin typeface="Cambria Math" panose="02040503050406030204" pitchFamily="18" charset="0"/>
                      </a:rPr>
                      <m:t>𝜎</m:t>
                    </m:r>
                    <m:d>
                      <m:dPr>
                        <m:ctrlPr>
                          <a:rPr lang="en-US" altLang="zh-TW" sz="2000" i="1">
                            <a:latin typeface="Cambria Math" panose="02040503050406030204" pitchFamily="18" charset="0"/>
                          </a:rPr>
                        </m:ctrlPr>
                      </m:dPr>
                      <m:e>
                        <m:r>
                          <a:rPr lang="en-US" altLang="zh-TW" sz="2000" b="1">
                            <a:latin typeface="Cambria Math" panose="02040503050406030204" pitchFamily="18" charset="0"/>
                          </a:rPr>
                          <m:t>𝐰𝐱</m:t>
                        </m:r>
                        <m:r>
                          <a:rPr lang="en-US" altLang="zh-TW" sz="2000" i="1">
                            <a:latin typeface="Cambria Math" panose="02040503050406030204" pitchFamily="18" charset="0"/>
                          </a:rPr>
                          <m:t>+</m:t>
                        </m:r>
                        <m:r>
                          <a:rPr lang="en-US" altLang="zh-TW" sz="2000" i="1">
                            <a:latin typeface="Cambria Math" panose="02040503050406030204" pitchFamily="18" charset="0"/>
                          </a:rPr>
                          <m:t>𝑏</m:t>
                        </m:r>
                      </m:e>
                    </m:d>
                  </m:oMath>
                </a14:m>
                <a:endParaRPr lang="en-US" sz="2000" dirty="0"/>
              </a:p>
              <a:p>
                <a:endParaRPr lang="en-US" sz="2000" dirty="0"/>
              </a:p>
            </p:txBody>
          </p:sp>
        </mc:Choice>
        <mc:Fallback xmlns="">
          <p:sp>
            <p:nvSpPr>
              <p:cNvPr id="4" name="TextBox 3">
                <a:extLst>
                  <a:ext uri="{FF2B5EF4-FFF2-40B4-BE49-F238E27FC236}">
                    <a16:creationId xmlns:a16="http://schemas.microsoft.com/office/drawing/2014/main" id="{93A20C05-EFAD-45E1-83F7-5535F1C2B6C4}"/>
                  </a:ext>
                </a:extLst>
              </p:cNvPr>
              <p:cNvSpPr txBox="1">
                <a:spLocks noRot="1" noChangeAspect="1" noMove="1" noResize="1" noEditPoints="1" noAdjustHandles="1" noChangeArrowheads="1" noChangeShapeType="1" noTextEdit="1"/>
              </p:cNvSpPr>
              <p:nvPr/>
            </p:nvSpPr>
            <p:spPr>
              <a:xfrm>
                <a:off x="5001127" y="4659226"/>
                <a:ext cx="5066525" cy="1270925"/>
              </a:xfrm>
              <a:prstGeom prst="rect">
                <a:avLst/>
              </a:prstGeom>
              <a:blipFill>
                <a:blip r:embed="rId2"/>
                <a:stretch>
                  <a:fillRect l="-3005" t="-4306"/>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D88ECA9D-DE1D-4D4F-96BC-9D0087AC5731}"/>
              </a:ext>
            </a:extLst>
          </p:cNvPr>
          <p:cNvSpPr txBox="1"/>
          <p:nvPr/>
        </p:nvSpPr>
        <p:spPr>
          <a:xfrm>
            <a:off x="402406" y="4925356"/>
            <a:ext cx="4468339" cy="369332"/>
          </a:xfrm>
          <a:prstGeom prst="rect">
            <a:avLst/>
          </a:prstGeom>
          <a:noFill/>
        </p:spPr>
        <p:txBody>
          <a:bodyPr wrap="none" rtlCol="0">
            <a:spAutoFit/>
          </a:bodyPr>
          <a:lstStyle/>
          <a:p>
            <a:r>
              <a:rPr lang="en-US" dirty="0"/>
              <a:t>Other activation functions: </a:t>
            </a:r>
            <a:r>
              <a:rPr lang="en-US" dirty="0" err="1"/>
              <a:t>ReLu</a:t>
            </a:r>
            <a:r>
              <a:rPr lang="en-US" dirty="0"/>
              <a:t>, tanh, </a:t>
            </a:r>
            <a:r>
              <a:rPr lang="en-US" dirty="0" err="1"/>
              <a:t>SeLu</a:t>
            </a:r>
            <a:r>
              <a:rPr lang="en-US" dirty="0"/>
              <a:t>…</a:t>
            </a:r>
          </a:p>
        </p:txBody>
      </p:sp>
    </p:spTree>
    <p:extLst>
      <p:ext uri="{BB962C8B-B14F-4D97-AF65-F5344CB8AC3E}">
        <p14:creationId xmlns:p14="http://schemas.microsoft.com/office/powerpoint/2010/main" val="239687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312EF-FFC5-4906-BE46-E19C05671811}"/>
              </a:ext>
            </a:extLst>
          </p:cNvPr>
          <p:cNvSpPr>
            <a:spLocks noGrp="1"/>
          </p:cNvSpPr>
          <p:nvPr>
            <p:ph type="title"/>
          </p:nvPr>
        </p:nvSpPr>
        <p:spPr>
          <a:xfrm>
            <a:off x="600370" y="83503"/>
            <a:ext cx="7886700" cy="1325563"/>
          </a:xfrm>
        </p:spPr>
        <p:txBody>
          <a:bodyPr/>
          <a:lstStyle/>
          <a:p>
            <a:r>
              <a:rPr lang="en-US" dirty="0"/>
              <a:t>Activation function</a:t>
            </a:r>
          </a:p>
        </p:txBody>
      </p:sp>
      <p:sp>
        <p:nvSpPr>
          <p:cNvPr id="4" name="Oval 3">
            <a:extLst>
              <a:ext uri="{FF2B5EF4-FFF2-40B4-BE49-F238E27FC236}">
                <a16:creationId xmlns:a16="http://schemas.microsoft.com/office/drawing/2014/main" id="{E5D22EF4-8444-4ABC-9E76-71A524D5BEF4}"/>
              </a:ext>
            </a:extLst>
          </p:cNvPr>
          <p:cNvSpPr/>
          <p:nvPr/>
        </p:nvSpPr>
        <p:spPr>
          <a:xfrm>
            <a:off x="926827" y="2064471"/>
            <a:ext cx="490194" cy="4901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1DA57E3-1983-4F40-A2D5-B788C323457C}"/>
              </a:ext>
            </a:extLst>
          </p:cNvPr>
          <p:cNvSpPr/>
          <p:nvPr/>
        </p:nvSpPr>
        <p:spPr>
          <a:xfrm>
            <a:off x="940967" y="3773865"/>
            <a:ext cx="490194" cy="4901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94A67FA-E950-46BE-93CF-88C235908E05}"/>
              </a:ext>
            </a:extLst>
          </p:cNvPr>
          <p:cNvSpPr/>
          <p:nvPr/>
        </p:nvSpPr>
        <p:spPr>
          <a:xfrm>
            <a:off x="926827" y="2919168"/>
            <a:ext cx="490194" cy="4901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AFE08F6-F661-4983-9A1B-A070B09D16AE}"/>
              </a:ext>
            </a:extLst>
          </p:cNvPr>
          <p:cNvSpPr/>
          <p:nvPr/>
        </p:nvSpPr>
        <p:spPr>
          <a:xfrm>
            <a:off x="940967" y="5337148"/>
            <a:ext cx="490194" cy="4901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03F5AFE-3969-4555-A248-7F14F82924E6}"/>
              </a:ext>
            </a:extLst>
          </p:cNvPr>
          <p:cNvSpPr/>
          <p:nvPr/>
        </p:nvSpPr>
        <p:spPr>
          <a:xfrm>
            <a:off x="4118786" y="3315459"/>
            <a:ext cx="490194" cy="49019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ACDC1-505F-4BC6-8B5E-56002BB5BBFD}"/>
              </a:ext>
            </a:extLst>
          </p:cNvPr>
          <p:cNvSpPr/>
          <p:nvPr/>
        </p:nvSpPr>
        <p:spPr>
          <a:xfrm>
            <a:off x="926827" y="6135430"/>
            <a:ext cx="490194" cy="4901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660DD60-13A9-484F-B862-84C2F72345AD}"/>
              </a:ext>
            </a:extLst>
          </p:cNvPr>
          <p:cNvSpPr txBox="1"/>
          <p:nvPr/>
        </p:nvSpPr>
        <p:spPr>
          <a:xfrm>
            <a:off x="1058802" y="4291804"/>
            <a:ext cx="254524" cy="923330"/>
          </a:xfrm>
          <a:prstGeom prst="rect">
            <a:avLst/>
          </a:prstGeom>
          <a:noFill/>
        </p:spPr>
        <p:txBody>
          <a:bodyPr wrap="square" rtlCol="0">
            <a:spAutoFit/>
          </a:bodyPr>
          <a:lstStyle/>
          <a:p>
            <a:r>
              <a:rPr lang="en-US" altLang="zh-CN" b="1" dirty="0"/>
              <a:t>.</a:t>
            </a:r>
          </a:p>
          <a:p>
            <a:r>
              <a:rPr lang="en-US" altLang="zh-CN" b="1" dirty="0"/>
              <a:t>.</a:t>
            </a:r>
          </a:p>
          <a:p>
            <a:r>
              <a:rPr lang="en-US" altLang="zh-CN" b="1" dirty="0"/>
              <a:t>.</a:t>
            </a:r>
          </a:p>
        </p:txBody>
      </p:sp>
      <p:cxnSp>
        <p:nvCxnSpPr>
          <p:cNvPr id="12" name="Straight Arrow Connector 11">
            <a:extLst>
              <a:ext uri="{FF2B5EF4-FFF2-40B4-BE49-F238E27FC236}">
                <a16:creationId xmlns:a16="http://schemas.microsoft.com/office/drawing/2014/main" id="{DBE9CC87-6460-4D5E-BC1F-293787A8C1AD}"/>
              </a:ext>
            </a:extLst>
          </p:cNvPr>
          <p:cNvCxnSpPr>
            <a:stCxn id="4" idx="6"/>
            <a:endCxn id="8" idx="2"/>
          </p:cNvCxnSpPr>
          <p:nvPr/>
        </p:nvCxnSpPr>
        <p:spPr>
          <a:xfrm>
            <a:off x="1417021" y="2309568"/>
            <a:ext cx="2701765" cy="125098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DFD8B18-CAA2-4B95-94CB-C70888CD90D5}"/>
              </a:ext>
            </a:extLst>
          </p:cNvPr>
          <p:cNvCxnSpPr>
            <a:stCxn id="6" idx="6"/>
            <a:endCxn id="8" idx="2"/>
          </p:cNvCxnSpPr>
          <p:nvPr/>
        </p:nvCxnSpPr>
        <p:spPr>
          <a:xfrm>
            <a:off x="1417021" y="3164265"/>
            <a:ext cx="2701765" cy="39629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4DB197C-D0B9-4773-9769-63577AD1B95F}"/>
              </a:ext>
            </a:extLst>
          </p:cNvPr>
          <p:cNvCxnSpPr>
            <a:stCxn id="5" idx="6"/>
            <a:endCxn id="8" idx="2"/>
          </p:cNvCxnSpPr>
          <p:nvPr/>
        </p:nvCxnSpPr>
        <p:spPr>
          <a:xfrm flipV="1">
            <a:off x="1431161" y="3560556"/>
            <a:ext cx="2687625" cy="45840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B847096-C8B9-4641-B68F-83399CB3D065}"/>
              </a:ext>
            </a:extLst>
          </p:cNvPr>
          <p:cNvCxnSpPr>
            <a:stCxn id="7" idx="6"/>
            <a:endCxn id="8" idx="2"/>
          </p:cNvCxnSpPr>
          <p:nvPr/>
        </p:nvCxnSpPr>
        <p:spPr>
          <a:xfrm flipV="1">
            <a:off x="1431161" y="3560556"/>
            <a:ext cx="2687625" cy="202168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9F85534-F939-453E-AEFC-283A59DA90B8}"/>
              </a:ext>
            </a:extLst>
          </p:cNvPr>
          <p:cNvCxnSpPr>
            <a:stCxn id="9" idx="6"/>
            <a:endCxn id="8" idx="2"/>
          </p:cNvCxnSpPr>
          <p:nvPr/>
        </p:nvCxnSpPr>
        <p:spPr>
          <a:xfrm flipV="1">
            <a:off x="1417021" y="3560556"/>
            <a:ext cx="2701765" cy="28199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51B24A7-1E2D-4F7C-B3FB-15F294080705}"/>
              </a:ext>
            </a:extLst>
          </p:cNvPr>
          <p:cNvSpPr txBox="1"/>
          <p:nvPr/>
        </p:nvSpPr>
        <p:spPr>
          <a:xfrm>
            <a:off x="1013627" y="1349157"/>
            <a:ext cx="314510" cy="430887"/>
          </a:xfrm>
          <a:prstGeom prst="rect">
            <a:avLst/>
          </a:prstGeom>
          <a:noFill/>
        </p:spPr>
        <p:txBody>
          <a:bodyPr wrap="none" rtlCol="0">
            <a:spAutoFit/>
          </a:bodyPr>
          <a:lstStyle/>
          <a:p>
            <a:r>
              <a:rPr lang="en-US" sz="2200" b="1" dirty="0"/>
              <a:t>x</a:t>
            </a:r>
          </a:p>
        </p:txBody>
      </p:sp>
      <p:sp>
        <p:nvSpPr>
          <p:cNvPr id="22" name="TextBox 21">
            <a:extLst>
              <a:ext uri="{FF2B5EF4-FFF2-40B4-BE49-F238E27FC236}">
                <a16:creationId xmlns:a16="http://schemas.microsoft.com/office/drawing/2014/main" id="{3262C406-70BD-4FF8-A9DF-64D470102C1B}"/>
              </a:ext>
            </a:extLst>
          </p:cNvPr>
          <p:cNvSpPr txBox="1"/>
          <p:nvPr/>
        </p:nvSpPr>
        <p:spPr>
          <a:xfrm>
            <a:off x="1969121" y="1971576"/>
            <a:ext cx="394660" cy="430887"/>
          </a:xfrm>
          <a:prstGeom prst="rect">
            <a:avLst/>
          </a:prstGeom>
          <a:noFill/>
        </p:spPr>
        <p:txBody>
          <a:bodyPr wrap="none" rtlCol="0">
            <a:spAutoFit/>
          </a:bodyPr>
          <a:lstStyle/>
          <a:p>
            <a:r>
              <a:rPr lang="en-US" sz="2200" b="1" dirty="0"/>
              <a:t>w</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418C966-B321-43F6-B110-6D239E1ADBB8}"/>
                  </a:ext>
                </a:extLst>
              </p:cNvPr>
              <p:cNvSpPr txBox="1"/>
              <p:nvPr/>
            </p:nvSpPr>
            <p:spPr>
              <a:xfrm>
                <a:off x="5019980" y="1674105"/>
                <a:ext cx="5066525" cy="1270925"/>
              </a:xfrm>
              <a:prstGeom prst="rect">
                <a:avLst/>
              </a:prstGeom>
              <a:noFill/>
            </p:spPr>
            <p:txBody>
              <a:bodyPr wrap="square" lIns="0" tIns="0" rIns="0" bIns="0" rtlCol="0">
                <a:spAutoFit/>
              </a:bodyPr>
              <a:lstStyle/>
              <a:p>
                <a:r>
                  <a:rPr lang="en-US" sz="2000" dirty="0"/>
                  <a:t>PLA: </a:t>
                </a:r>
                <a14:m>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𝑛</m:t>
                        </m:r>
                      </m:sub>
                    </m:sSub>
                    <m:r>
                      <a:rPr lang="en-US" sz="2000" b="0" i="1" smtClean="0">
                        <a:latin typeface="Cambria Math" panose="02040503050406030204" pitchFamily="18" charset="0"/>
                      </a:rPr>
                      <m:t>=</m:t>
                    </m:r>
                    <m:r>
                      <a:rPr lang="en-US" sz="2000" i="1">
                        <a:latin typeface="Cambria Math" panose="02040503050406030204" pitchFamily="18" charset="0"/>
                      </a:rPr>
                      <m:t>𝑠𝑖𝑔𝑛</m:t>
                    </m:r>
                    <m:d>
                      <m:dPr>
                        <m:ctrlPr>
                          <a:rPr lang="en-US" sz="2000" i="1">
                            <a:latin typeface="Cambria Math" panose="02040503050406030204" pitchFamily="18" charset="0"/>
                          </a:rPr>
                        </m:ctrlPr>
                      </m:dPr>
                      <m:e>
                        <m:sSup>
                          <m:sSupPr>
                            <m:ctrlPr>
                              <a:rPr lang="en-US" sz="2000" b="1" i="1">
                                <a:latin typeface="Cambria Math" panose="02040503050406030204" pitchFamily="18" charset="0"/>
                              </a:rPr>
                            </m:ctrlPr>
                          </m:sSupPr>
                          <m:e>
                            <m:r>
                              <a:rPr lang="en-US" sz="2000" b="1">
                                <a:latin typeface="Cambria Math" panose="02040503050406030204" pitchFamily="18" charset="0"/>
                              </a:rPr>
                              <m:t>𝐰</m:t>
                            </m:r>
                          </m:e>
                          <m:sup>
                            <m:r>
                              <a:rPr lang="en-US" sz="2000" b="1">
                                <a:latin typeface="Cambria Math" panose="02040503050406030204" pitchFamily="18" charset="0"/>
                              </a:rPr>
                              <m:t>𝐓</m:t>
                            </m:r>
                          </m:sup>
                        </m:sSup>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b="1" i="1">
                                <a:latin typeface="Cambria Math" panose="02040503050406030204" pitchFamily="18" charset="0"/>
                              </a:rPr>
                              <m:t>𝒏</m:t>
                            </m:r>
                          </m:sub>
                        </m:sSub>
                        <m:r>
                          <a:rPr lang="en-US" sz="2000" b="0" i="1" smtClean="0">
                            <a:latin typeface="Cambria Math" panose="02040503050406030204" pitchFamily="18" charset="0"/>
                          </a:rPr>
                          <m:t>+</m:t>
                        </m:r>
                        <m:r>
                          <a:rPr lang="en-US" sz="2000" i="1">
                            <a:latin typeface="Cambria Math" panose="02040503050406030204" pitchFamily="18" charset="0"/>
                          </a:rPr>
                          <m:t>𝑏</m:t>
                        </m:r>
                      </m:e>
                    </m:d>
                  </m:oMath>
                </a14:m>
                <a:endParaRPr lang="en-US" sz="2000" dirty="0"/>
              </a:p>
              <a:p>
                <a:r>
                  <a:rPr lang="en-US" sz="2000" dirty="0"/>
                  <a:t>Linear regression: </a:t>
                </a:r>
                <a14:m>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𝑛</m:t>
                        </m:r>
                      </m:sub>
                    </m:sSub>
                    <m:r>
                      <a:rPr lang="en-US" sz="2000" i="1">
                        <a:latin typeface="Cambria Math" panose="02040503050406030204" pitchFamily="18" charset="0"/>
                      </a:rPr>
                      <m:t>=</m:t>
                    </m:r>
                    <m:sSup>
                      <m:sSupPr>
                        <m:ctrlPr>
                          <a:rPr lang="en-US" sz="2000" b="1" i="1">
                            <a:latin typeface="Cambria Math" panose="02040503050406030204" pitchFamily="18" charset="0"/>
                          </a:rPr>
                        </m:ctrlPr>
                      </m:sSupPr>
                      <m:e>
                        <m:r>
                          <a:rPr lang="en-US" sz="2000" b="1">
                            <a:latin typeface="Cambria Math" panose="02040503050406030204" pitchFamily="18" charset="0"/>
                          </a:rPr>
                          <m:t>𝐰</m:t>
                        </m:r>
                      </m:e>
                      <m:sup>
                        <m:r>
                          <a:rPr lang="en-US" sz="2000" b="1">
                            <a:latin typeface="Cambria Math" panose="02040503050406030204" pitchFamily="18" charset="0"/>
                          </a:rPr>
                          <m:t>𝐓</m:t>
                        </m:r>
                      </m:sup>
                    </m:sSup>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b="1" i="1">
                            <a:latin typeface="Cambria Math" panose="02040503050406030204" pitchFamily="18" charset="0"/>
                          </a:rPr>
                          <m:t>𝒏</m:t>
                        </m:r>
                      </m:sub>
                    </m:sSub>
                    <m:r>
                      <a:rPr lang="en-US" sz="2000" b="1" i="1" smtClean="0">
                        <a:latin typeface="Cambria Math" panose="02040503050406030204" pitchFamily="18" charset="0"/>
                      </a:rPr>
                      <m:t>+</m:t>
                    </m:r>
                    <m:r>
                      <a:rPr lang="en-US" sz="2000" b="0" i="1" smtClean="0">
                        <a:latin typeface="Cambria Math" panose="02040503050406030204" pitchFamily="18" charset="0"/>
                      </a:rPr>
                      <m:t>𝑏</m:t>
                    </m:r>
                  </m:oMath>
                </a14:m>
                <a:r>
                  <a:rPr lang="en-US" sz="2000" dirty="0"/>
                  <a:t> </a:t>
                </a:r>
              </a:p>
              <a:p>
                <a:r>
                  <a:rPr lang="en-US" sz="2000" dirty="0"/>
                  <a:t>Logistic regression: </a:t>
                </a:r>
                <a14:m>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𝑛</m:t>
                        </m:r>
                      </m:sub>
                    </m:sSub>
                    <m:r>
                      <a:rPr lang="en-US" sz="2000" i="1">
                        <a:latin typeface="Cambria Math" panose="02040503050406030204" pitchFamily="18" charset="0"/>
                      </a:rPr>
                      <m:t>=</m:t>
                    </m:r>
                    <m:r>
                      <a:rPr lang="zh-TW" altLang="en-US" sz="2000" i="1">
                        <a:latin typeface="Cambria Math" panose="02040503050406030204" pitchFamily="18" charset="0"/>
                      </a:rPr>
                      <m:t>𝜎</m:t>
                    </m:r>
                    <m:d>
                      <m:dPr>
                        <m:ctrlPr>
                          <a:rPr lang="en-US" altLang="zh-TW" sz="2000" i="1">
                            <a:latin typeface="Cambria Math" panose="02040503050406030204" pitchFamily="18" charset="0"/>
                          </a:rPr>
                        </m:ctrlPr>
                      </m:dPr>
                      <m:e>
                        <m:r>
                          <a:rPr lang="en-US" altLang="zh-TW" sz="2000" b="1">
                            <a:latin typeface="Cambria Math" panose="02040503050406030204" pitchFamily="18" charset="0"/>
                          </a:rPr>
                          <m:t>𝐰𝐱</m:t>
                        </m:r>
                        <m:r>
                          <a:rPr lang="en-US" altLang="zh-TW" sz="2000" i="1">
                            <a:latin typeface="Cambria Math" panose="02040503050406030204" pitchFamily="18" charset="0"/>
                          </a:rPr>
                          <m:t>+</m:t>
                        </m:r>
                        <m:r>
                          <a:rPr lang="en-US" altLang="zh-TW" sz="2000" i="1">
                            <a:latin typeface="Cambria Math" panose="02040503050406030204" pitchFamily="18" charset="0"/>
                          </a:rPr>
                          <m:t>𝑏</m:t>
                        </m:r>
                      </m:e>
                    </m:d>
                  </m:oMath>
                </a14:m>
                <a:endParaRPr lang="en-US" sz="2000" dirty="0"/>
              </a:p>
              <a:p>
                <a:endParaRPr lang="en-US" sz="2000" dirty="0"/>
              </a:p>
            </p:txBody>
          </p:sp>
        </mc:Choice>
        <mc:Fallback xmlns="">
          <p:sp>
            <p:nvSpPr>
              <p:cNvPr id="23" name="TextBox 22">
                <a:extLst>
                  <a:ext uri="{FF2B5EF4-FFF2-40B4-BE49-F238E27FC236}">
                    <a16:creationId xmlns:a16="http://schemas.microsoft.com/office/drawing/2014/main" id="{D418C966-B321-43F6-B110-6D239E1ADBB8}"/>
                  </a:ext>
                </a:extLst>
              </p:cNvPr>
              <p:cNvSpPr txBox="1">
                <a:spLocks noRot="1" noChangeAspect="1" noMove="1" noResize="1" noEditPoints="1" noAdjustHandles="1" noChangeArrowheads="1" noChangeShapeType="1" noTextEdit="1"/>
              </p:cNvSpPr>
              <p:nvPr/>
            </p:nvSpPr>
            <p:spPr>
              <a:xfrm>
                <a:off x="5019980" y="1674105"/>
                <a:ext cx="5066525" cy="1270925"/>
              </a:xfrm>
              <a:prstGeom prst="rect">
                <a:avLst/>
              </a:prstGeom>
              <a:blipFill>
                <a:blip r:embed="rId2"/>
                <a:stretch>
                  <a:fillRect l="-3005" t="-4327"/>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F1099D57-A5C5-4878-B238-72BD25A967F8}"/>
              </a:ext>
            </a:extLst>
          </p:cNvPr>
          <p:cNvSpPr txBox="1"/>
          <p:nvPr/>
        </p:nvSpPr>
        <p:spPr>
          <a:xfrm rot="882148">
            <a:off x="4591028" y="3343023"/>
            <a:ext cx="1966500" cy="369332"/>
          </a:xfrm>
          <a:prstGeom prst="rect">
            <a:avLst/>
          </a:prstGeom>
          <a:noFill/>
        </p:spPr>
        <p:txBody>
          <a:bodyPr wrap="none" rtlCol="0">
            <a:spAutoFit/>
          </a:bodyPr>
          <a:lstStyle/>
          <a:p>
            <a:r>
              <a:rPr lang="en-US" dirty="0"/>
              <a:t>Activation function</a:t>
            </a:r>
          </a:p>
        </p:txBody>
      </p:sp>
      <p:cxnSp>
        <p:nvCxnSpPr>
          <p:cNvPr id="26" name="Straight Arrow Connector 25">
            <a:extLst>
              <a:ext uri="{FF2B5EF4-FFF2-40B4-BE49-F238E27FC236}">
                <a16:creationId xmlns:a16="http://schemas.microsoft.com/office/drawing/2014/main" id="{6700B13C-4343-471C-A9E0-8D8FC9791C30}"/>
              </a:ext>
            </a:extLst>
          </p:cNvPr>
          <p:cNvCxnSpPr>
            <a:cxnSpLocks/>
            <a:stCxn id="8" idx="6"/>
            <a:endCxn id="27" idx="1"/>
          </p:cNvCxnSpPr>
          <p:nvPr/>
        </p:nvCxnSpPr>
        <p:spPr>
          <a:xfrm>
            <a:off x="4608980" y="3560556"/>
            <a:ext cx="1967303" cy="530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8D137B7E-5EC7-4F42-AF0B-FCFA839F1E64}"/>
                  </a:ext>
                </a:extLst>
              </p:cNvPr>
              <p:cNvSpPr/>
              <p:nvPr/>
            </p:nvSpPr>
            <p:spPr>
              <a:xfrm>
                <a:off x="6504496" y="4018962"/>
                <a:ext cx="490194" cy="4901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𝑦</m:t>
                              </m:r>
                            </m:e>
                          </m:acc>
                        </m:e>
                        <m:sub>
                          <m:r>
                            <a:rPr lang="en-US" i="1">
                              <a:solidFill>
                                <a:schemeClr val="tx1"/>
                              </a:solidFill>
                              <a:latin typeface="Cambria Math" panose="02040503050406030204" pitchFamily="18" charset="0"/>
                            </a:rPr>
                            <m:t>𝑛</m:t>
                          </m:r>
                        </m:sub>
                      </m:sSub>
                    </m:oMath>
                  </m:oMathPara>
                </a14:m>
                <a:endParaRPr lang="en-US" dirty="0"/>
              </a:p>
            </p:txBody>
          </p:sp>
        </mc:Choice>
        <mc:Fallback xmlns="">
          <p:sp>
            <p:nvSpPr>
              <p:cNvPr id="27" name="Oval 26">
                <a:extLst>
                  <a:ext uri="{FF2B5EF4-FFF2-40B4-BE49-F238E27FC236}">
                    <a16:creationId xmlns:a16="http://schemas.microsoft.com/office/drawing/2014/main" id="{8D137B7E-5EC7-4F42-AF0B-FCFA839F1E64}"/>
                  </a:ext>
                </a:extLst>
              </p:cNvPr>
              <p:cNvSpPr>
                <a:spLocks noRot="1" noChangeAspect="1" noMove="1" noResize="1" noEditPoints="1" noAdjustHandles="1" noChangeArrowheads="1" noChangeShapeType="1" noTextEdit="1"/>
              </p:cNvSpPr>
              <p:nvPr/>
            </p:nvSpPr>
            <p:spPr>
              <a:xfrm>
                <a:off x="6504496" y="4018962"/>
                <a:ext cx="490194" cy="490194"/>
              </a:xfrm>
              <a:prstGeom prst="ellipse">
                <a:avLst/>
              </a:prstGeom>
              <a:blipFill>
                <a:blip r:embed="rId3"/>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8E862C97-11E4-4749-952A-677699589066}"/>
              </a:ext>
            </a:extLst>
          </p:cNvPr>
          <p:cNvSpPr/>
          <p:nvPr/>
        </p:nvSpPr>
        <p:spPr>
          <a:xfrm>
            <a:off x="4118786" y="4755332"/>
            <a:ext cx="490194" cy="49019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8EAC8685-FD71-4893-8B11-7C2A5B7C18B8}"/>
              </a:ext>
            </a:extLst>
          </p:cNvPr>
          <p:cNvCxnSpPr>
            <a:stCxn id="4" idx="6"/>
            <a:endCxn id="28" idx="2"/>
          </p:cNvCxnSpPr>
          <p:nvPr/>
        </p:nvCxnSpPr>
        <p:spPr>
          <a:xfrm>
            <a:off x="1417021" y="2309568"/>
            <a:ext cx="2701765" cy="2690861"/>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DD11BA3-DC23-495A-97AB-E8DC6A3C47AA}"/>
              </a:ext>
            </a:extLst>
          </p:cNvPr>
          <p:cNvCxnSpPr>
            <a:stCxn id="6" idx="6"/>
            <a:endCxn id="28" idx="2"/>
          </p:cNvCxnSpPr>
          <p:nvPr/>
        </p:nvCxnSpPr>
        <p:spPr>
          <a:xfrm>
            <a:off x="1417021" y="3164265"/>
            <a:ext cx="2701765" cy="183616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3795A77-55FC-4965-B03F-F93EAFCAA667}"/>
              </a:ext>
            </a:extLst>
          </p:cNvPr>
          <p:cNvCxnSpPr>
            <a:stCxn id="5" idx="6"/>
            <a:endCxn id="28" idx="2"/>
          </p:cNvCxnSpPr>
          <p:nvPr/>
        </p:nvCxnSpPr>
        <p:spPr>
          <a:xfrm>
            <a:off x="1431161" y="4018962"/>
            <a:ext cx="2687625" cy="981467"/>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877E7F4-3E77-4273-A1CA-CA9AD42A215C}"/>
              </a:ext>
            </a:extLst>
          </p:cNvPr>
          <p:cNvCxnSpPr>
            <a:stCxn id="7" idx="6"/>
            <a:endCxn id="28" idx="2"/>
          </p:cNvCxnSpPr>
          <p:nvPr/>
        </p:nvCxnSpPr>
        <p:spPr>
          <a:xfrm flipV="1">
            <a:off x="1431161" y="5000429"/>
            <a:ext cx="2687625" cy="58181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8A5786E-14AC-4546-804D-CB60E8436907}"/>
              </a:ext>
            </a:extLst>
          </p:cNvPr>
          <p:cNvCxnSpPr>
            <a:stCxn id="9" idx="6"/>
            <a:endCxn id="28" idx="2"/>
          </p:cNvCxnSpPr>
          <p:nvPr/>
        </p:nvCxnSpPr>
        <p:spPr>
          <a:xfrm flipV="1">
            <a:off x="1417021" y="5000429"/>
            <a:ext cx="2701765" cy="138009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91EB6FD3-1909-4813-ACAC-016621C9EFAE}"/>
              </a:ext>
            </a:extLst>
          </p:cNvPr>
          <p:cNvSpPr txBox="1"/>
          <p:nvPr/>
        </p:nvSpPr>
        <p:spPr>
          <a:xfrm>
            <a:off x="1999137" y="6111008"/>
            <a:ext cx="475066" cy="430887"/>
          </a:xfrm>
          <a:prstGeom prst="rect">
            <a:avLst/>
          </a:prstGeom>
          <a:noFill/>
        </p:spPr>
        <p:txBody>
          <a:bodyPr wrap="none" rtlCol="0">
            <a:spAutoFit/>
          </a:bodyPr>
          <a:lstStyle/>
          <a:p>
            <a:r>
              <a:rPr lang="en-US" sz="2200" b="1" dirty="0"/>
              <a:t>w’</a:t>
            </a:r>
          </a:p>
        </p:txBody>
      </p:sp>
      <p:cxnSp>
        <p:nvCxnSpPr>
          <p:cNvPr id="42" name="Straight Arrow Connector 41">
            <a:extLst>
              <a:ext uri="{FF2B5EF4-FFF2-40B4-BE49-F238E27FC236}">
                <a16:creationId xmlns:a16="http://schemas.microsoft.com/office/drawing/2014/main" id="{471F0BCA-10EC-41FF-874F-1955FF5DB360}"/>
              </a:ext>
            </a:extLst>
          </p:cNvPr>
          <p:cNvCxnSpPr>
            <a:stCxn id="28" idx="6"/>
            <a:endCxn id="27" idx="3"/>
          </p:cNvCxnSpPr>
          <p:nvPr/>
        </p:nvCxnSpPr>
        <p:spPr>
          <a:xfrm flipV="1">
            <a:off x="4608980" y="4437369"/>
            <a:ext cx="1967303" cy="5630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A4916ED-F493-4260-A06A-AF77E42FB904}"/>
              </a:ext>
            </a:extLst>
          </p:cNvPr>
          <p:cNvSpPr txBox="1"/>
          <p:nvPr/>
        </p:nvSpPr>
        <p:spPr>
          <a:xfrm>
            <a:off x="4880138" y="5546115"/>
            <a:ext cx="3738909" cy="369332"/>
          </a:xfrm>
          <a:prstGeom prst="rect">
            <a:avLst/>
          </a:prstGeom>
          <a:noFill/>
        </p:spPr>
        <p:txBody>
          <a:bodyPr wrap="none" rtlCol="0">
            <a:spAutoFit/>
          </a:bodyPr>
          <a:lstStyle/>
          <a:p>
            <a:r>
              <a:rPr lang="en-US" dirty="0"/>
              <a:t>What if all linear activation functions?</a:t>
            </a:r>
          </a:p>
        </p:txBody>
      </p:sp>
    </p:spTree>
    <p:extLst>
      <p:ext uri="{BB962C8B-B14F-4D97-AF65-F5344CB8AC3E}">
        <p14:creationId xmlns:p14="http://schemas.microsoft.com/office/powerpoint/2010/main" val="40229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7CD24-DD6A-4AFB-9DB6-268224C6572F}"/>
              </a:ext>
            </a:extLst>
          </p:cNvPr>
          <p:cNvSpPr>
            <a:spLocks noGrp="1"/>
          </p:cNvSpPr>
          <p:nvPr>
            <p:ph type="title"/>
          </p:nvPr>
        </p:nvSpPr>
        <p:spPr/>
        <p:txBody>
          <a:bodyPr/>
          <a:lstStyle/>
          <a:p>
            <a:r>
              <a:rPr lang="en-US" dirty="0"/>
              <a:t>Activation function</a:t>
            </a:r>
          </a:p>
        </p:txBody>
      </p:sp>
      <p:sp>
        <p:nvSpPr>
          <p:cNvPr id="3" name="Content Placeholder 2">
            <a:extLst>
              <a:ext uri="{FF2B5EF4-FFF2-40B4-BE49-F238E27FC236}">
                <a16:creationId xmlns:a16="http://schemas.microsoft.com/office/drawing/2014/main" id="{5E282A05-1E7A-442C-B438-9DE162BFFB3A}"/>
              </a:ext>
            </a:extLst>
          </p:cNvPr>
          <p:cNvSpPr>
            <a:spLocks noGrp="1"/>
          </p:cNvSpPr>
          <p:nvPr>
            <p:ph idx="1"/>
          </p:nvPr>
        </p:nvSpPr>
        <p:spPr/>
        <p:txBody>
          <a:bodyPr/>
          <a:lstStyle/>
          <a:p>
            <a:endParaRPr lang="en-US" dirty="0"/>
          </a:p>
          <a:p>
            <a:endParaRPr lang="en-US" dirty="0"/>
          </a:p>
          <a:p>
            <a:r>
              <a:rPr lang="en-US" dirty="0"/>
              <a:t>No matter how many layers we have, the result is similar with just one layer…</a:t>
            </a:r>
          </a:p>
          <a:p>
            <a:r>
              <a:rPr lang="en-US" dirty="0"/>
              <a:t>No useful feature transforms are done!</a:t>
            </a:r>
          </a:p>
          <a:p>
            <a:endParaRPr lang="en-US" dirty="0"/>
          </a:p>
          <a:p>
            <a:r>
              <a:rPr lang="en-US" dirty="0"/>
              <a:t>Choose the activation functions appropriately is important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CBF3625-5DB4-40AB-9BF9-2FDF2061113D}"/>
                  </a:ext>
                </a:extLst>
              </p:cNvPr>
              <p:cNvSpPr txBox="1"/>
              <p:nvPr/>
            </p:nvSpPr>
            <p:spPr>
              <a:xfrm>
                <a:off x="937967" y="1825625"/>
                <a:ext cx="3814955" cy="4863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rPr>
                        <m:t>=</m:t>
                      </m:r>
                      <m:sSup>
                        <m:sSupPr>
                          <m:ctrlPr>
                            <a:rPr lang="en-US" sz="2800" b="1" i="1" smtClean="0">
                              <a:latin typeface="Cambria Math" panose="02040503050406030204" pitchFamily="18" charset="0"/>
                            </a:rPr>
                          </m:ctrlPr>
                        </m:sSupPr>
                        <m:e>
                          <m:r>
                            <a:rPr lang="en-US" sz="2800" b="1" i="0" smtClean="0">
                              <a:latin typeface="Cambria Math" panose="02040503050406030204" pitchFamily="18" charset="0"/>
                            </a:rPr>
                            <m:t>𝐰</m:t>
                          </m:r>
                        </m:e>
                        <m:sup>
                          <m:r>
                            <a:rPr lang="en-US" sz="2800" b="1" i="0" smtClean="0">
                              <a:latin typeface="Cambria Math" panose="02040503050406030204" pitchFamily="18" charset="0"/>
                            </a:rPr>
                            <m:t>𝟐</m:t>
                          </m:r>
                        </m:sup>
                      </m:sSup>
                      <m:d>
                        <m:dPr>
                          <m:ctrlPr>
                            <a:rPr lang="en-US" sz="2800" b="0" i="1" smtClean="0">
                              <a:latin typeface="Cambria Math" panose="02040503050406030204" pitchFamily="18" charset="0"/>
                            </a:rPr>
                          </m:ctrlPr>
                        </m:dPr>
                        <m:e>
                          <m:sSup>
                            <m:sSupPr>
                              <m:ctrlPr>
                                <a:rPr lang="en-US" sz="2800" b="1" i="1">
                                  <a:latin typeface="Cambria Math" panose="02040503050406030204" pitchFamily="18" charset="0"/>
                                </a:rPr>
                              </m:ctrlPr>
                            </m:sSupPr>
                            <m:e>
                              <m:r>
                                <a:rPr lang="en-US" sz="2800" b="1" i="0">
                                  <a:latin typeface="Cambria Math" panose="02040503050406030204" pitchFamily="18" charset="0"/>
                                </a:rPr>
                                <m:t>𝐰</m:t>
                              </m:r>
                            </m:e>
                            <m:sup>
                              <m:r>
                                <a:rPr lang="en-US" sz="2800" b="1" i="0" smtClean="0">
                                  <a:latin typeface="Cambria Math" panose="02040503050406030204" pitchFamily="18" charset="0"/>
                                </a:rPr>
                                <m:t>𝟏</m:t>
                              </m:r>
                            </m:sup>
                          </m:sSup>
                          <m:r>
                            <a:rPr lang="en-US" sz="2800" b="1" i="0" smtClean="0">
                              <a:latin typeface="Cambria Math" panose="02040503050406030204" pitchFamily="18" charset="0"/>
                            </a:rPr>
                            <m:t>𝐱</m:t>
                          </m:r>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b="0" i="1" smtClean="0">
                                  <a:latin typeface="Cambria Math" panose="02040503050406030204" pitchFamily="18" charset="0"/>
                                </a:rPr>
                                <m:t>𝑏</m:t>
                              </m:r>
                            </m:e>
                            <m:sup>
                              <m:r>
                                <a:rPr lang="en-US" sz="2800" b="0" i="1" smtClean="0">
                                  <a:latin typeface="Cambria Math" panose="02040503050406030204" pitchFamily="18" charset="0"/>
                                </a:rPr>
                                <m:t>1</m:t>
                              </m:r>
                            </m:sup>
                          </m:sSup>
                        </m:e>
                      </m:d>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b="0" i="1" smtClean="0">
                              <a:latin typeface="Cambria Math" panose="02040503050406030204" pitchFamily="18" charset="0"/>
                            </a:rPr>
                            <m:t>𝑏</m:t>
                          </m:r>
                        </m:e>
                        <m:sup>
                          <m:r>
                            <a:rPr lang="en-US" sz="2800" i="1">
                              <a:latin typeface="Cambria Math" panose="02040503050406030204" pitchFamily="18" charset="0"/>
                            </a:rPr>
                            <m:t>2</m:t>
                          </m:r>
                        </m:sup>
                      </m:sSup>
                    </m:oMath>
                  </m:oMathPara>
                </a14:m>
                <a:endParaRPr lang="en-US" sz="2800" dirty="0"/>
              </a:p>
            </p:txBody>
          </p:sp>
        </mc:Choice>
        <mc:Fallback xmlns="">
          <p:sp>
            <p:nvSpPr>
              <p:cNvPr id="4" name="TextBox 3">
                <a:extLst>
                  <a:ext uri="{FF2B5EF4-FFF2-40B4-BE49-F238E27FC236}">
                    <a16:creationId xmlns:a16="http://schemas.microsoft.com/office/drawing/2014/main" id="{6CBF3625-5DB4-40AB-9BF9-2FDF2061113D}"/>
                  </a:ext>
                </a:extLst>
              </p:cNvPr>
              <p:cNvSpPr txBox="1">
                <a:spLocks noRot="1" noChangeAspect="1" noMove="1" noResize="1" noEditPoints="1" noAdjustHandles="1" noChangeArrowheads="1" noChangeShapeType="1" noTextEdit="1"/>
              </p:cNvSpPr>
              <p:nvPr/>
            </p:nvSpPr>
            <p:spPr>
              <a:xfrm>
                <a:off x="937967" y="1825625"/>
                <a:ext cx="3814955" cy="486352"/>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2896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AF4D0-3EFE-4F04-AD91-732D8D2CDFFB}"/>
              </a:ext>
            </a:extLst>
          </p:cNvPr>
          <p:cNvSpPr>
            <a:spLocks noGrp="1"/>
          </p:cNvSpPr>
          <p:nvPr>
            <p:ph type="title"/>
          </p:nvPr>
        </p:nvSpPr>
        <p:spPr/>
        <p:txBody>
          <a:bodyPr/>
          <a:lstStyle/>
          <a:p>
            <a:r>
              <a:rPr lang="en-US" dirty="0"/>
              <a:t>Weight initialization</a:t>
            </a:r>
          </a:p>
        </p:txBody>
      </p:sp>
      <p:sp>
        <p:nvSpPr>
          <p:cNvPr id="3" name="Content Placeholder 2">
            <a:extLst>
              <a:ext uri="{FF2B5EF4-FFF2-40B4-BE49-F238E27FC236}">
                <a16:creationId xmlns:a16="http://schemas.microsoft.com/office/drawing/2014/main" id="{4B551FEA-1141-4626-AD78-F1F479FCD6E4}"/>
              </a:ext>
            </a:extLst>
          </p:cNvPr>
          <p:cNvSpPr>
            <a:spLocks noGrp="1"/>
          </p:cNvSpPr>
          <p:nvPr>
            <p:ph idx="1"/>
          </p:nvPr>
        </p:nvSpPr>
        <p:spPr/>
        <p:txBody>
          <a:bodyPr/>
          <a:lstStyle/>
          <a:p>
            <a:r>
              <a:rPr lang="en-US" altLang="zh-CN" dirty="0"/>
              <a:t>Initialize weight with uniform distribution (-1,1)</a:t>
            </a:r>
          </a:p>
          <a:p>
            <a:r>
              <a:rPr lang="en-US" dirty="0"/>
              <a:t>W</a:t>
            </a:r>
            <a:r>
              <a:rPr lang="en-US" altLang="zh-CN" dirty="0"/>
              <a:t>eight initialization is very important!</a:t>
            </a:r>
          </a:p>
          <a:p>
            <a:endParaRPr lang="en-US" altLang="zh-CN" dirty="0"/>
          </a:p>
          <a:p>
            <a:r>
              <a:rPr lang="en-US" dirty="0"/>
              <a:t>That’s because of our optimization algorithm.</a:t>
            </a:r>
          </a:p>
          <a:p>
            <a:r>
              <a:rPr lang="en-US" dirty="0"/>
              <a:t>Will be discussed later</a:t>
            </a:r>
          </a:p>
        </p:txBody>
      </p:sp>
    </p:spTree>
    <p:extLst>
      <p:ext uri="{BB962C8B-B14F-4D97-AF65-F5344CB8AC3E}">
        <p14:creationId xmlns:p14="http://schemas.microsoft.com/office/powerpoint/2010/main" val="1669927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C139E-848D-47CF-BE65-C021611EEF5E}"/>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98EA5FF3-FDD8-4AB8-B858-EFFCCDFA1178}"/>
              </a:ext>
            </a:extLst>
          </p:cNvPr>
          <p:cNvSpPr>
            <a:spLocks noGrp="1"/>
          </p:cNvSpPr>
          <p:nvPr>
            <p:ph idx="1"/>
          </p:nvPr>
        </p:nvSpPr>
        <p:spPr/>
        <p:txBody>
          <a:bodyPr>
            <a:normAutofit/>
          </a:bodyPr>
          <a:lstStyle/>
          <a:p>
            <a:r>
              <a:rPr lang="en-US" b="1" dirty="0"/>
              <a:t>Nonlinear supervised </a:t>
            </a:r>
            <a:r>
              <a:rPr lang="en-US" dirty="0"/>
              <a:t>method</a:t>
            </a:r>
          </a:p>
          <a:p>
            <a:r>
              <a:rPr lang="en-US" dirty="0"/>
              <a:t>Try applying neural networks with </a:t>
            </a:r>
            <a:r>
              <a:rPr lang="en-US" dirty="0" err="1"/>
              <a:t>keras</a:t>
            </a:r>
            <a:endParaRPr lang="en-US" dirty="0"/>
          </a:p>
          <a:p>
            <a:r>
              <a:rPr lang="en-US" dirty="0"/>
              <a:t>Apply propagation and backpropagation</a:t>
            </a:r>
          </a:p>
          <a:p>
            <a:endParaRPr lang="en-US" dirty="0"/>
          </a:p>
        </p:txBody>
      </p:sp>
    </p:spTree>
    <p:extLst>
      <p:ext uri="{BB962C8B-B14F-4D97-AF65-F5344CB8AC3E}">
        <p14:creationId xmlns:p14="http://schemas.microsoft.com/office/powerpoint/2010/main" val="3295028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4693-6E7C-4FC8-9636-96C4407C9F1D}"/>
              </a:ext>
            </a:extLst>
          </p:cNvPr>
          <p:cNvSpPr>
            <a:spLocks noGrp="1"/>
          </p:cNvSpPr>
          <p:nvPr>
            <p:ph type="title"/>
          </p:nvPr>
        </p:nvSpPr>
        <p:spPr/>
        <p:txBody>
          <a:bodyPr/>
          <a:lstStyle/>
          <a:p>
            <a:r>
              <a:rPr lang="en-US" dirty="0"/>
              <a:t>Train</a:t>
            </a:r>
          </a:p>
        </p:txBody>
      </p:sp>
      <p:sp>
        <p:nvSpPr>
          <p:cNvPr id="3" name="Content Placeholder 2">
            <a:extLst>
              <a:ext uri="{FF2B5EF4-FFF2-40B4-BE49-F238E27FC236}">
                <a16:creationId xmlns:a16="http://schemas.microsoft.com/office/drawing/2014/main" id="{15B762C0-EA05-40AC-85B6-14CCEADED665}"/>
              </a:ext>
            </a:extLst>
          </p:cNvPr>
          <p:cNvSpPr>
            <a:spLocks noGrp="1"/>
          </p:cNvSpPr>
          <p:nvPr>
            <p:ph idx="1"/>
          </p:nvPr>
        </p:nvSpPr>
        <p:spPr/>
        <p:txBody>
          <a:bodyPr/>
          <a:lstStyle/>
          <a:p>
            <a:r>
              <a:rPr lang="en-US" dirty="0"/>
              <a:t>Updating algorithm: Gradient descent</a:t>
            </a:r>
          </a:p>
        </p:txBody>
      </p:sp>
      <p:sp>
        <p:nvSpPr>
          <p:cNvPr id="4" name="Content Placeholder 2">
            <a:extLst>
              <a:ext uri="{FF2B5EF4-FFF2-40B4-BE49-F238E27FC236}">
                <a16:creationId xmlns:a16="http://schemas.microsoft.com/office/drawing/2014/main" id="{7245CF83-B82F-4A53-97AD-F558D6CE2326}"/>
              </a:ext>
            </a:extLst>
          </p:cNvPr>
          <p:cNvSpPr txBox="1">
            <a:spLocks/>
          </p:cNvSpPr>
          <p:nvPr/>
        </p:nvSpPr>
        <p:spPr>
          <a:xfrm>
            <a:off x="628650" y="2325246"/>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Step by step optimization method</a:t>
            </a:r>
          </a:p>
          <a:p>
            <a:endParaRPr lang="en-US"/>
          </a:p>
          <a:p>
            <a:r>
              <a:rPr lang="en-US"/>
              <a:t>In PLA:</a:t>
            </a:r>
          </a:p>
          <a:p>
            <a:endParaRPr lang="en-US"/>
          </a:p>
          <a:p>
            <a:endParaRPr lang="en-US"/>
          </a:p>
          <a:p>
            <a:r>
              <a:rPr lang="en-US"/>
              <a:t>In GD: </a:t>
            </a:r>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3B67A43-53AE-4B21-A10A-494A333DF511}"/>
                  </a:ext>
                </a:extLst>
              </p:cNvPr>
              <p:cNvSpPr/>
              <p:nvPr/>
            </p:nvSpPr>
            <p:spPr>
              <a:xfrm>
                <a:off x="2130947" y="3318740"/>
                <a:ext cx="2441053"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200" b="1" i="1">
                              <a:latin typeface="Cambria Math" panose="02040503050406030204" pitchFamily="18" charset="0"/>
                            </a:rPr>
                          </m:ctrlPr>
                        </m:sSubPr>
                        <m:e>
                          <m:r>
                            <a:rPr lang="en-US" sz="2200" b="1">
                              <a:latin typeface="Cambria Math" panose="02040503050406030204" pitchFamily="18" charset="0"/>
                            </a:rPr>
                            <m:t>𝐰</m:t>
                          </m:r>
                        </m:e>
                        <m:sub>
                          <m:r>
                            <a:rPr lang="en-US" sz="2200" b="1">
                              <a:latin typeface="Cambria Math" panose="02040503050406030204" pitchFamily="18" charset="0"/>
                            </a:rPr>
                            <m:t>𝐭</m:t>
                          </m:r>
                          <m:r>
                            <a:rPr lang="en-US" sz="2200" b="1">
                              <a:latin typeface="Cambria Math" panose="02040503050406030204" pitchFamily="18" charset="0"/>
                            </a:rPr>
                            <m:t>+</m:t>
                          </m:r>
                          <m:r>
                            <a:rPr lang="en-US" sz="2200" b="1">
                              <a:latin typeface="Cambria Math" panose="02040503050406030204" pitchFamily="18" charset="0"/>
                            </a:rPr>
                            <m:t>𝟏</m:t>
                          </m:r>
                        </m:sub>
                      </m:sSub>
                      <m:r>
                        <a:rPr lang="en-US" sz="2200" i="1">
                          <a:latin typeface="Cambria Math" panose="02040503050406030204" pitchFamily="18" charset="0"/>
                          <a:ea typeface="Cambria Math" panose="02040503050406030204" pitchFamily="18" charset="0"/>
                        </a:rPr>
                        <m:t>←</m:t>
                      </m:r>
                      <m:sSub>
                        <m:sSubPr>
                          <m:ctrlPr>
                            <a:rPr lang="en-US" sz="2200" b="1" i="1">
                              <a:latin typeface="Cambria Math" panose="02040503050406030204" pitchFamily="18" charset="0"/>
                            </a:rPr>
                          </m:ctrlPr>
                        </m:sSubPr>
                        <m:e>
                          <m:r>
                            <a:rPr lang="en-US" sz="2200" b="1">
                              <a:latin typeface="Cambria Math" panose="02040503050406030204" pitchFamily="18" charset="0"/>
                            </a:rPr>
                            <m:t>𝐰</m:t>
                          </m:r>
                        </m:e>
                        <m:sub>
                          <m:r>
                            <a:rPr lang="en-US" sz="2200" b="1">
                              <a:latin typeface="Cambria Math" panose="02040503050406030204" pitchFamily="18" charset="0"/>
                            </a:rPr>
                            <m:t>𝐭</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𝑛</m:t>
                          </m:r>
                        </m:sub>
                      </m:sSub>
                      <m:sSub>
                        <m:sSubPr>
                          <m:ctrlPr>
                            <a:rPr lang="en-US" sz="2200" b="1" i="1">
                              <a:latin typeface="Cambria Math" panose="02040503050406030204" pitchFamily="18" charset="0"/>
                            </a:rPr>
                          </m:ctrlPr>
                        </m:sSubPr>
                        <m:e>
                          <m:r>
                            <a:rPr lang="en-US" sz="2200" b="1">
                              <a:latin typeface="Cambria Math" panose="02040503050406030204" pitchFamily="18" charset="0"/>
                            </a:rPr>
                            <m:t>𝐱</m:t>
                          </m:r>
                        </m:e>
                        <m:sub>
                          <m:r>
                            <a:rPr lang="en-US" sz="2200" b="1">
                              <a:latin typeface="Cambria Math" panose="02040503050406030204" pitchFamily="18" charset="0"/>
                            </a:rPr>
                            <m:t>𝐧</m:t>
                          </m:r>
                        </m:sub>
                      </m:sSub>
                    </m:oMath>
                  </m:oMathPara>
                </a14:m>
                <a:endParaRPr lang="en-US" sz="2200" dirty="0"/>
              </a:p>
            </p:txBody>
          </p:sp>
        </mc:Choice>
        <mc:Fallback xmlns="">
          <p:sp>
            <p:nvSpPr>
              <p:cNvPr id="5" name="Rectangle 4">
                <a:extLst>
                  <a:ext uri="{FF2B5EF4-FFF2-40B4-BE49-F238E27FC236}">
                    <a16:creationId xmlns:a16="http://schemas.microsoft.com/office/drawing/2014/main" id="{F3B67A43-53AE-4B21-A10A-494A333DF511}"/>
                  </a:ext>
                </a:extLst>
              </p:cNvPr>
              <p:cNvSpPr>
                <a:spLocks noRot="1" noChangeAspect="1" noMove="1" noResize="1" noEditPoints="1" noAdjustHandles="1" noChangeArrowheads="1" noChangeShapeType="1" noTextEdit="1"/>
              </p:cNvSpPr>
              <p:nvPr/>
            </p:nvSpPr>
            <p:spPr>
              <a:xfrm>
                <a:off x="2130947" y="3318740"/>
                <a:ext cx="2441053" cy="430887"/>
              </a:xfrm>
              <a:prstGeom prst="rect">
                <a:avLst/>
              </a:prstGeom>
              <a:blipFill>
                <a:blip r:embed="rId2"/>
                <a:stretch>
                  <a:fillRect b="-8451"/>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F8855189-7DB3-4846-A77A-10EA04893201}"/>
              </a:ext>
            </a:extLst>
          </p:cNvPr>
          <p:cNvCxnSpPr/>
          <p:nvPr/>
        </p:nvCxnSpPr>
        <p:spPr>
          <a:xfrm flipV="1">
            <a:off x="3747052" y="3835814"/>
            <a:ext cx="258418" cy="34333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EF46ECB1-8F12-47BC-A2BA-B72198A61B7D}"/>
              </a:ext>
            </a:extLst>
          </p:cNvPr>
          <p:cNvSpPr txBox="1"/>
          <p:nvPr/>
        </p:nvSpPr>
        <p:spPr>
          <a:xfrm>
            <a:off x="3141906" y="4217130"/>
            <a:ext cx="992772" cy="369332"/>
          </a:xfrm>
          <a:prstGeom prst="rect">
            <a:avLst/>
          </a:prstGeom>
          <a:noFill/>
        </p:spPr>
        <p:txBody>
          <a:bodyPr wrap="none" rtlCol="0">
            <a:spAutoFit/>
          </a:bodyPr>
          <a:lstStyle/>
          <a:p>
            <a:r>
              <a:rPr lang="en-US" dirty="0"/>
              <a:t>constant</a:t>
            </a:r>
          </a:p>
        </p:txBody>
      </p:sp>
      <p:cxnSp>
        <p:nvCxnSpPr>
          <p:cNvPr id="8" name="Straight Arrow Connector 7">
            <a:extLst>
              <a:ext uri="{FF2B5EF4-FFF2-40B4-BE49-F238E27FC236}">
                <a16:creationId xmlns:a16="http://schemas.microsoft.com/office/drawing/2014/main" id="{BC65429A-2132-41A1-AF53-C7E75AB56582}"/>
              </a:ext>
            </a:extLst>
          </p:cNvPr>
          <p:cNvCxnSpPr/>
          <p:nvPr/>
        </p:nvCxnSpPr>
        <p:spPr>
          <a:xfrm flipH="1" flipV="1">
            <a:off x="4442791" y="3873799"/>
            <a:ext cx="258417" cy="34333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5125573E-4920-4A01-B711-753096D152FF}"/>
              </a:ext>
            </a:extLst>
          </p:cNvPr>
          <p:cNvSpPr txBox="1"/>
          <p:nvPr/>
        </p:nvSpPr>
        <p:spPr>
          <a:xfrm>
            <a:off x="4313181" y="4217130"/>
            <a:ext cx="2065374" cy="369332"/>
          </a:xfrm>
          <a:prstGeom prst="rect">
            <a:avLst/>
          </a:prstGeom>
          <a:noFill/>
        </p:spPr>
        <p:txBody>
          <a:bodyPr wrap="none" rtlCol="0">
            <a:spAutoFit/>
          </a:bodyPr>
          <a:lstStyle/>
          <a:p>
            <a:r>
              <a:rPr lang="en-US" dirty="0"/>
              <a:t>Correction direction</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1EBAD9E7-C650-4F87-83E8-B9D4D5622EFA}"/>
                  </a:ext>
                </a:extLst>
              </p:cNvPr>
              <p:cNvSpPr/>
              <p:nvPr/>
            </p:nvSpPr>
            <p:spPr>
              <a:xfrm>
                <a:off x="2130947" y="4702158"/>
                <a:ext cx="2789995" cy="9330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200" b="1" i="1" smtClean="0">
                              <a:latin typeface="Cambria Math" panose="02040503050406030204" pitchFamily="18" charset="0"/>
                            </a:rPr>
                          </m:ctrlPr>
                        </m:sSubPr>
                        <m:e>
                          <m:r>
                            <a:rPr lang="en-US" sz="2200" b="1">
                              <a:latin typeface="Cambria Math" panose="02040503050406030204" pitchFamily="18" charset="0"/>
                            </a:rPr>
                            <m:t>𝐰</m:t>
                          </m:r>
                        </m:e>
                        <m:sub>
                          <m:r>
                            <a:rPr lang="en-US" sz="2200" b="1">
                              <a:latin typeface="Cambria Math" panose="02040503050406030204" pitchFamily="18" charset="0"/>
                            </a:rPr>
                            <m:t>𝐭</m:t>
                          </m:r>
                          <m:r>
                            <a:rPr lang="en-US" sz="2200" b="1">
                              <a:latin typeface="Cambria Math" panose="02040503050406030204" pitchFamily="18" charset="0"/>
                            </a:rPr>
                            <m:t>+</m:t>
                          </m:r>
                          <m:r>
                            <a:rPr lang="en-US" sz="2200" b="1">
                              <a:latin typeface="Cambria Math" panose="02040503050406030204" pitchFamily="18" charset="0"/>
                            </a:rPr>
                            <m:t>𝟏</m:t>
                          </m:r>
                        </m:sub>
                      </m:sSub>
                      <m:r>
                        <a:rPr lang="en-US" sz="2200" i="1">
                          <a:latin typeface="Cambria Math" panose="02040503050406030204" pitchFamily="18" charset="0"/>
                          <a:ea typeface="Cambria Math" panose="02040503050406030204" pitchFamily="18" charset="0"/>
                        </a:rPr>
                        <m:t>←</m:t>
                      </m:r>
                      <m:sSub>
                        <m:sSubPr>
                          <m:ctrlPr>
                            <a:rPr lang="en-US" sz="2200" b="1" i="1">
                              <a:latin typeface="Cambria Math" panose="02040503050406030204" pitchFamily="18" charset="0"/>
                            </a:rPr>
                          </m:ctrlPr>
                        </m:sSubPr>
                        <m:e>
                          <m:r>
                            <a:rPr lang="en-US" sz="2200" b="1">
                              <a:latin typeface="Cambria Math" panose="02040503050406030204" pitchFamily="18" charset="0"/>
                            </a:rPr>
                            <m:t>𝐰</m:t>
                          </m:r>
                        </m:e>
                        <m:sub>
                          <m:r>
                            <a:rPr lang="en-US" sz="2200" b="1">
                              <a:latin typeface="Cambria Math" panose="02040503050406030204" pitchFamily="18" charset="0"/>
                            </a:rPr>
                            <m:t>𝐭</m:t>
                          </m:r>
                        </m:sub>
                      </m:sSub>
                      <m:r>
                        <a:rPr lang="en-US" sz="2200" b="0" i="1" smtClean="0">
                          <a:latin typeface="Cambria Math" panose="02040503050406030204" pitchFamily="18" charset="0"/>
                        </a:rPr>
                        <m:t>−</m:t>
                      </m:r>
                      <m:r>
                        <a:rPr lang="en-US" sz="2200" i="1" smtClean="0">
                          <a:latin typeface="Cambria Math" panose="02040503050406030204" pitchFamily="18" charset="0"/>
                        </a:rPr>
                        <m:t>𝜂</m:t>
                      </m:r>
                      <m:sSub>
                        <m:sSubPr>
                          <m:ctrlPr>
                            <a:rPr lang="en-US" sz="2200" i="1" smtClean="0">
                              <a:latin typeface="Cambria Math" panose="02040503050406030204" pitchFamily="18" charset="0"/>
                            </a:rPr>
                          </m:ctrlPr>
                        </m:sSubPr>
                        <m:e>
                          <m:d>
                            <m:dPr>
                              <m:begChr m:val=""/>
                              <m:endChr m:val="|"/>
                              <m:ctrlPr>
                                <a:rPr lang="en-US" sz="2200" i="1">
                                  <a:latin typeface="Cambria Math" panose="02040503050406030204" pitchFamily="18" charset="0"/>
                                </a:rPr>
                              </m:ctrlPr>
                            </m:dPr>
                            <m:e>
                              <m:f>
                                <m:fPr>
                                  <m:ctrlPr>
                                    <a:rPr lang="en-US" sz="2200" i="1">
                                      <a:latin typeface="Cambria Math" panose="02040503050406030204" pitchFamily="18" charset="0"/>
                                    </a:rPr>
                                  </m:ctrlPr>
                                </m:fPr>
                                <m:num>
                                  <m:r>
                                    <a:rPr lang="en-US" sz="2200" i="1">
                                      <a:latin typeface="Cambria Math" panose="02040503050406030204" pitchFamily="18" charset="0"/>
                                    </a:rPr>
                                    <m:t>𝜕</m:t>
                                  </m:r>
                                  <m:r>
                                    <a:rPr lang="en-US" sz="2200" i="1">
                                      <a:latin typeface="Cambria Math" panose="02040503050406030204" pitchFamily="18" charset="0"/>
                                    </a:rPr>
                                    <m:t>𝐸</m:t>
                                  </m:r>
                                </m:num>
                                <m:den>
                                  <m:r>
                                    <a:rPr lang="en-US" sz="2200" i="1">
                                      <a:latin typeface="Cambria Math" panose="02040503050406030204" pitchFamily="18" charset="0"/>
                                    </a:rPr>
                                    <m:t>𝜕</m:t>
                                  </m:r>
                                  <m:r>
                                    <a:rPr lang="en-US" sz="2200" b="1">
                                      <a:latin typeface="Cambria Math" panose="02040503050406030204" pitchFamily="18" charset="0"/>
                                    </a:rPr>
                                    <m:t>𝐰</m:t>
                                  </m:r>
                                </m:den>
                              </m:f>
                            </m:e>
                          </m:d>
                        </m:e>
                        <m:sub>
                          <m:sSub>
                            <m:sSubPr>
                              <m:ctrlPr>
                                <a:rPr lang="en-US" sz="2200" b="1" i="1">
                                  <a:latin typeface="Cambria Math" panose="02040503050406030204" pitchFamily="18" charset="0"/>
                                </a:rPr>
                              </m:ctrlPr>
                            </m:sSubPr>
                            <m:e>
                              <m:r>
                                <a:rPr lang="en-US" sz="2200" b="1">
                                  <a:latin typeface="Cambria Math" panose="02040503050406030204" pitchFamily="18" charset="0"/>
                                </a:rPr>
                                <m:t>𝐰</m:t>
                              </m:r>
                            </m:e>
                            <m:sub>
                              <m:r>
                                <a:rPr lang="en-US" sz="2200" b="1">
                                  <a:latin typeface="Cambria Math" panose="02040503050406030204" pitchFamily="18" charset="0"/>
                                </a:rPr>
                                <m:t>𝐭</m:t>
                              </m:r>
                            </m:sub>
                          </m:sSub>
                        </m:sub>
                      </m:sSub>
                    </m:oMath>
                  </m:oMathPara>
                </a14:m>
                <a:endParaRPr lang="en-US" sz="2200" dirty="0"/>
              </a:p>
            </p:txBody>
          </p:sp>
        </mc:Choice>
        <mc:Fallback xmlns="">
          <p:sp>
            <p:nvSpPr>
              <p:cNvPr id="10" name="Rectangle 9">
                <a:extLst>
                  <a:ext uri="{FF2B5EF4-FFF2-40B4-BE49-F238E27FC236}">
                    <a16:creationId xmlns:a16="http://schemas.microsoft.com/office/drawing/2014/main" id="{1EBAD9E7-C650-4F87-83E8-B9D4D5622EFA}"/>
                  </a:ext>
                </a:extLst>
              </p:cNvPr>
              <p:cNvSpPr>
                <a:spLocks noRot="1" noChangeAspect="1" noMove="1" noResize="1" noEditPoints="1" noAdjustHandles="1" noChangeArrowheads="1" noChangeShapeType="1" noTextEdit="1"/>
              </p:cNvSpPr>
              <p:nvPr/>
            </p:nvSpPr>
            <p:spPr>
              <a:xfrm>
                <a:off x="2130947" y="4702158"/>
                <a:ext cx="2789995" cy="933076"/>
              </a:xfrm>
              <a:prstGeom prst="rect">
                <a:avLst/>
              </a:prstGeom>
              <a:blipFill>
                <a:blip r:embed="rId3"/>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0B053771-4C26-4A08-9B8B-68727C7EF226}"/>
              </a:ext>
            </a:extLst>
          </p:cNvPr>
          <p:cNvCxnSpPr/>
          <p:nvPr/>
        </p:nvCxnSpPr>
        <p:spPr>
          <a:xfrm flipV="1">
            <a:off x="3664056" y="5388854"/>
            <a:ext cx="258418" cy="34333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F1207945-B4EC-41F2-8044-E19C68560F70}"/>
              </a:ext>
            </a:extLst>
          </p:cNvPr>
          <p:cNvSpPr txBox="1"/>
          <p:nvPr/>
        </p:nvSpPr>
        <p:spPr>
          <a:xfrm>
            <a:off x="3058910" y="5770170"/>
            <a:ext cx="1420838" cy="369332"/>
          </a:xfrm>
          <a:prstGeom prst="rect">
            <a:avLst/>
          </a:prstGeom>
          <a:noFill/>
        </p:spPr>
        <p:txBody>
          <a:bodyPr wrap="none" rtlCol="0">
            <a:spAutoFit/>
          </a:bodyPr>
          <a:lstStyle/>
          <a:p>
            <a:r>
              <a:rPr lang="en-US" dirty="0"/>
              <a:t>Learning rate</a:t>
            </a:r>
          </a:p>
        </p:txBody>
      </p:sp>
    </p:spTree>
    <p:extLst>
      <p:ext uri="{BB962C8B-B14F-4D97-AF65-F5344CB8AC3E}">
        <p14:creationId xmlns:p14="http://schemas.microsoft.com/office/powerpoint/2010/main" val="3854521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2BD3-C8A0-482B-8E7E-7D1F3C5B9937}"/>
              </a:ext>
            </a:extLst>
          </p:cNvPr>
          <p:cNvSpPr>
            <a:spLocks noGrp="1"/>
          </p:cNvSpPr>
          <p:nvPr>
            <p:ph type="title"/>
          </p:nvPr>
        </p:nvSpPr>
        <p:spPr/>
        <p:txBody>
          <a:bodyPr/>
          <a:lstStyle/>
          <a:p>
            <a:r>
              <a:rPr lang="en-US" dirty="0"/>
              <a:t>Train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0626AF-026E-4597-8212-50382876D9BE}"/>
                  </a:ext>
                </a:extLst>
              </p:cNvPr>
              <p:cNvSpPr>
                <a:spLocks noGrp="1"/>
              </p:cNvSpPr>
              <p:nvPr>
                <p:ph idx="1"/>
              </p:nvPr>
            </p:nvSpPr>
            <p:spPr>
              <a:xfrm>
                <a:off x="714549" y="1690689"/>
                <a:ext cx="7886700" cy="4351338"/>
              </a:xfrm>
            </p:spPr>
            <p:txBody>
              <a:bodyPr/>
              <a:lstStyle/>
              <a:p>
                <a:r>
                  <a:rPr lang="en-US" dirty="0"/>
                  <a:t>If </a:t>
                </a:r>
                <a14:m>
                  <m:oMath xmlns:m="http://schemas.openxmlformats.org/officeDocument/2006/math">
                    <m:r>
                      <a:rPr lang="en-US" i="1">
                        <a:latin typeface="Cambria Math" panose="02040503050406030204" pitchFamily="18" charset="0"/>
                      </a:rPr>
                      <m:t>𝜂</m:t>
                    </m:r>
                  </m:oMath>
                </a14:m>
                <a:r>
                  <a:rPr lang="en-US" dirty="0"/>
                  <a:t> too small </a:t>
                </a:r>
                <a:r>
                  <a:rPr lang="en-US" dirty="0">
                    <a:sym typeface="Wingdings" panose="05000000000000000000" pitchFamily="2" charset="2"/>
                  </a:rPr>
                  <a:t> slow learning!</a:t>
                </a:r>
              </a:p>
              <a:p>
                <a:r>
                  <a:rPr lang="en-US" dirty="0"/>
                  <a:t>If </a:t>
                </a:r>
                <a14:m>
                  <m:oMath xmlns:m="http://schemas.openxmlformats.org/officeDocument/2006/math">
                    <m:r>
                      <a:rPr lang="en-US" i="1">
                        <a:latin typeface="Cambria Math" panose="02040503050406030204" pitchFamily="18" charset="0"/>
                      </a:rPr>
                      <m:t>𝜂</m:t>
                    </m:r>
                  </m:oMath>
                </a14:m>
                <a:r>
                  <a:rPr lang="en-US" dirty="0"/>
                  <a:t> too large </a:t>
                </a:r>
                <a:r>
                  <a:rPr lang="en-US" dirty="0">
                    <a:sym typeface="Wingdings" panose="05000000000000000000" pitchFamily="2" charset="2"/>
                  </a:rPr>
                  <a:t> jump around!</a:t>
                </a:r>
              </a:p>
              <a:p>
                <a:endParaRPr lang="en-US" dirty="0"/>
              </a:p>
            </p:txBody>
          </p:sp>
        </mc:Choice>
        <mc:Fallback xmlns="">
          <p:sp>
            <p:nvSpPr>
              <p:cNvPr id="3" name="Content Placeholder 2">
                <a:extLst>
                  <a:ext uri="{FF2B5EF4-FFF2-40B4-BE49-F238E27FC236}">
                    <a16:creationId xmlns:a16="http://schemas.microsoft.com/office/drawing/2014/main" id="{C70626AF-026E-4597-8212-50382876D9BE}"/>
                  </a:ext>
                </a:extLst>
              </p:cNvPr>
              <p:cNvSpPr>
                <a:spLocks noGrp="1" noRot="1" noChangeAspect="1" noMove="1" noResize="1" noEditPoints="1" noAdjustHandles="1" noChangeArrowheads="1" noChangeShapeType="1" noTextEdit="1"/>
              </p:cNvSpPr>
              <p:nvPr>
                <p:ph idx="1"/>
              </p:nvPr>
            </p:nvSpPr>
            <p:spPr>
              <a:xfrm>
                <a:off x="714549" y="1690689"/>
                <a:ext cx="7886700" cy="4351338"/>
              </a:xfrm>
              <a:blipFill>
                <a:blip r:embed="rId3"/>
                <a:stretch>
                  <a:fillRect l="-1391" t="-2661"/>
                </a:stretch>
              </a:blipFill>
            </p:spPr>
            <p:txBody>
              <a:bodyPr/>
              <a:lstStyle/>
              <a:p>
                <a:r>
                  <a:rPr lang="en-US">
                    <a:noFill/>
                  </a:rPr>
                  <a:t> </a:t>
                </a:r>
              </a:p>
            </p:txBody>
          </p:sp>
        </mc:Fallback>
      </mc:AlternateContent>
      <p:pic>
        <p:nvPicPr>
          <p:cNvPr id="4" name="Picture 2" descr="Image result for 二次函数">
            <a:extLst>
              <a:ext uri="{FF2B5EF4-FFF2-40B4-BE49-F238E27FC236}">
                <a16:creationId xmlns:a16="http://schemas.microsoft.com/office/drawing/2014/main" id="{C1CE6E7C-48BD-4D00-9DA3-25461086B1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2398" y="3255398"/>
            <a:ext cx="4131159" cy="3173723"/>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E2F73534-1373-487E-9C3E-3A63255C4242}"/>
              </a:ext>
            </a:extLst>
          </p:cNvPr>
          <p:cNvSpPr/>
          <p:nvPr/>
        </p:nvSpPr>
        <p:spPr>
          <a:xfrm>
            <a:off x="3635343" y="3526345"/>
            <a:ext cx="129209" cy="1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BCECE99-DE85-4504-A2A7-55658599A660}"/>
              </a:ext>
            </a:extLst>
          </p:cNvPr>
          <p:cNvCxnSpPr>
            <a:cxnSpLocks/>
            <a:stCxn id="5" idx="4"/>
          </p:cNvCxnSpPr>
          <p:nvPr/>
        </p:nvCxnSpPr>
        <p:spPr>
          <a:xfrm>
            <a:off x="3699948" y="3655554"/>
            <a:ext cx="64604" cy="2186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CC900CD5-9F62-44C3-952F-F4377528DC69}"/>
              </a:ext>
            </a:extLst>
          </p:cNvPr>
          <p:cNvSpPr/>
          <p:nvPr/>
        </p:nvSpPr>
        <p:spPr>
          <a:xfrm>
            <a:off x="3732250" y="3809609"/>
            <a:ext cx="129209" cy="1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5686C421-54CC-42E3-B609-9A5A4FAC75B0}"/>
              </a:ext>
            </a:extLst>
          </p:cNvPr>
          <p:cNvCxnSpPr>
            <a:cxnSpLocks/>
          </p:cNvCxnSpPr>
          <p:nvPr/>
        </p:nvCxnSpPr>
        <p:spPr>
          <a:xfrm>
            <a:off x="3796854" y="3938818"/>
            <a:ext cx="64605" cy="2275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79130BF8-FCB0-4D6F-928B-56654AB3498B}"/>
              </a:ext>
            </a:extLst>
          </p:cNvPr>
          <p:cNvSpPr/>
          <p:nvPr/>
        </p:nvSpPr>
        <p:spPr>
          <a:xfrm>
            <a:off x="3805205" y="4110862"/>
            <a:ext cx="129209" cy="1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80C052D0-70C6-4089-8BC0-931ADBBFDBA6}"/>
              </a:ext>
            </a:extLst>
          </p:cNvPr>
          <p:cNvCxnSpPr>
            <a:cxnSpLocks/>
          </p:cNvCxnSpPr>
          <p:nvPr/>
        </p:nvCxnSpPr>
        <p:spPr>
          <a:xfrm>
            <a:off x="3885128" y="4240071"/>
            <a:ext cx="57637" cy="2562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0A770CAD-5BD4-4584-8DB7-013EF85DE735}"/>
              </a:ext>
            </a:extLst>
          </p:cNvPr>
          <p:cNvSpPr/>
          <p:nvPr/>
        </p:nvSpPr>
        <p:spPr>
          <a:xfrm>
            <a:off x="5859139" y="3526345"/>
            <a:ext cx="129209" cy="12920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4B301C67-1ED2-420E-973C-0020A6A82737}"/>
              </a:ext>
            </a:extLst>
          </p:cNvPr>
          <p:cNvCxnSpPr/>
          <p:nvPr/>
        </p:nvCxnSpPr>
        <p:spPr>
          <a:xfrm flipH="1">
            <a:off x="5554415" y="3655554"/>
            <a:ext cx="369328" cy="1321495"/>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EB25183C-A134-48C4-86C2-F3C1C31551AE}"/>
              </a:ext>
            </a:extLst>
          </p:cNvPr>
          <p:cNvSpPr/>
          <p:nvPr/>
        </p:nvSpPr>
        <p:spPr>
          <a:xfrm>
            <a:off x="5425206" y="4912444"/>
            <a:ext cx="129209" cy="12920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7E11D9A1-3FC1-4360-BD11-BFF58B6505D1}"/>
              </a:ext>
            </a:extLst>
          </p:cNvPr>
          <p:cNvCxnSpPr>
            <a:cxnSpLocks/>
            <a:stCxn id="18" idx="3"/>
          </p:cNvCxnSpPr>
          <p:nvPr/>
        </p:nvCxnSpPr>
        <p:spPr>
          <a:xfrm flipH="1">
            <a:off x="4239658" y="5022731"/>
            <a:ext cx="1204470" cy="218268"/>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5132A755-D1F9-449E-B710-0D19445EACD2}"/>
              </a:ext>
            </a:extLst>
          </p:cNvPr>
          <p:cNvSpPr/>
          <p:nvPr/>
        </p:nvSpPr>
        <p:spPr>
          <a:xfrm>
            <a:off x="4175053" y="5222077"/>
            <a:ext cx="129209" cy="12920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5EBC3865-F585-4114-A92D-970C9FD293D0}"/>
              </a:ext>
            </a:extLst>
          </p:cNvPr>
          <p:cNvCxnSpPr>
            <a:cxnSpLocks/>
          </p:cNvCxnSpPr>
          <p:nvPr/>
        </p:nvCxnSpPr>
        <p:spPr>
          <a:xfrm>
            <a:off x="4304262" y="5351286"/>
            <a:ext cx="948495" cy="270947"/>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9D05A28D-9374-4CA9-ABDD-81B2A1F7EF55}"/>
              </a:ext>
            </a:extLst>
          </p:cNvPr>
          <p:cNvSpPr/>
          <p:nvPr/>
        </p:nvSpPr>
        <p:spPr>
          <a:xfrm>
            <a:off x="5188152" y="5557628"/>
            <a:ext cx="129209" cy="12920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236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5" grpId="0" animBg="1"/>
      <p:bldP spid="18" grpId="0" animBg="1"/>
      <p:bldP spid="22" grpId="0" animBg="1"/>
      <p:bldP spid="2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AEA5-AAF0-491C-99D8-2DDA19ABBD33}"/>
              </a:ext>
            </a:extLst>
          </p:cNvPr>
          <p:cNvSpPr>
            <a:spLocks noGrp="1"/>
          </p:cNvSpPr>
          <p:nvPr>
            <p:ph type="title"/>
          </p:nvPr>
        </p:nvSpPr>
        <p:spPr>
          <a:xfrm>
            <a:off x="628650" y="365126"/>
            <a:ext cx="7886700" cy="1325563"/>
          </a:xfrm>
        </p:spPr>
        <p:txBody>
          <a:bodyPr/>
          <a:lstStyle/>
          <a:p>
            <a:r>
              <a:rPr lang="en-US" dirty="0"/>
              <a:t>Train</a:t>
            </a:r>
          </a:p>
        </p:txBody>
      </p:sp>
      <p:sp>
        <p:nvSpPr>
          <p:cNvPr id="3" name="Content Placeholder 2">
            <a:extLst>
              <a:ext uri="{FF2B5EF4-FFF2-40B4-BE49-F238E27FC236}">
                <a16:creationId xmlns:a16="http://schemas.microsoft.com/office/drawing/2014/main" id="{1236BBA2-D314-488D-9DDA-E47EAB9D6893}"/>
              </a:ext>
            </a:extLst>
          </p:cNvPr>
          <p:cNvSpPr>
            <a:spLocks noGrp="1"/>
          </p:cNvSpPr>
          <p:nvPr>
            <p:ph idx="1"/>
          </p:nvPr>
        </p:nvSpPr>
        <p:spPr>
          <a:xfrm>
            <a:off x="764178" y="1444540"/>
            <a:ext cx="7886700" cy="4351338"/>
          </a:xfrm>
        </p:spPr>
        <p:txBody>
          <a:bodyPr/>
          <a:lstStyle/>
          <a:p>
            <a:r>
              <a:rPr lang="en-US" dirty="0"/>
              <a:t>How to calculate gradients in neural networks?</a:t>
            </a:r>
          </a:p>
          <a:p>
            <a:r>
              <a:rPr lang="en-US" dirty="0"/>
              <a:t>Chain rule</a:t>
            </a:r>
          </a:p>
        </p:txBody>
      </p:sp>
      <p:sp>
        <p:nvSpPr>
          <p:cNvPr id="150" name="文字方塊 63">
            <a:extLst>
              <a:ext uri="{FF2B5EF4-FFF2-40B4-BE49-F238E27FC236}">
                <a16:creationId xmlns:a16="http://schemas.microsoft.com/office/drawing/2014/main" id="{D0CDABA4-520A-4748-ACE0-F1F13299EF75}"/>
              </a:ext>
            </a:extLst>
          </p:cNvPr>
          <p:cNvSpPr txBox="1"/>
          <p:nvPr/>
        </p:nvSpPr>
        <p:spPr>
          <a:xfrm>
            <a:off x="5908610" y="5377569"/>
            <a:ext cx="1165859" cy="830997"/>
          </a:xfrm>
          <a:prstGeom prst="rect">
            <a:avLst/>
          </a:prstGeom>
          <a:noFill/>
        </p:spPr>
        <p:txBody>
          <a:bodyPr wrap="square" rtlCol="0">
            <a:spAutoFit/>
          </a:bodyPr>
          <a:lstStyle/>
          <a:p>
            <a:pPr algn="ctr"/>
            <a:r>
              <a:rPr lang="en-US" altLang="zh-TW" sz="2400" b="1" dirty="0"/>
              <a:t>Output Layer</a:t>
            </a:r>
            <a:endParaRPr lang="zh-TW" altLang="en-US" sz="2400" b="1" dirty="0"/>
          </a:p>
        </p:txBody>
      </p:sp>
      <p:sp>
        <p:nvSpPr>
          <p:cNvPr id="151" name="文字方塊 64">
            <a:extLst>
              <a:ext uri="{FF2B5EF4-FFF2-40B4-BE49-F238E27FC236}">
                <a16:creationId xmlns:a16="http://schemas.microsoft.com/office/drawing/2014/main" id="{843E0207-2A50-4A9C-8405-C7F347C076F6}"/>
              </a:ext>
            </a:extLst>
          </p:cNvPr>
          <p:cNvSpPr txBox="1"/>
          <p:nvPr/>
        </p:nvSpPr>
        <p:spPr>
          <a:xfrm>
            <a:off x="2955356" y="5725149"/>
            <a:ext cx="2066642" cy="461665"/>
          </a:xfrm>
          <a:prstGeom prst="rect">
            <a:avLst/>
          </a:prstGeom>
          <a:noFill/>
        </p:spPr>
        <p:txBody>
          <a:bodyPr wrap="square" rtlCol="0">
            <a:spAutoFit/>
          </a:bodyPr>
          <a:lstStyle/>
          <a:p>
            <a:pPr algn="ctr"/>
            <a:r>
              <a:rPr lang="en-US" altLang="zh-TW" sz="2400" b="1" dirty="0"/>
              <a:t>Hidden Layers</a:t>
            </a:r>
            <a:endParaRPr lang="zh-TW" altLang="en-US" sz="2400" b="1" dirty="0"/>
          </a:p>
        </p:txBody>
      </p:sp>
      <p:sp>
        <p:nvSpPr>
          <p:cNvPr id="152" name="右大括弧 65">
            <a:extLst>
              <a:ext uri="{FF2B5EF4-FFF2-40B4-BE49-F238E27FC236}">
                <a16:creationId xmlns:a16="http://schemas.microsoft.com/office/drawing/2014/main" id="{DD9383DF-95A6-4E71-B028-45875479D03D}"/>
              </a:ext>
            </a:extLst>
          </p:cNvPr>
          <p:cNvSpPr/>
          <p:nvPr/>
        </p:nvSpPr>
        <p:spPr>
          <a:xfrm rot="5400000">
            <a:off x="3916276" y="4077877"/>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53" name="矩形 58">
            <a:extLst>
              <a:ext uri="{FF2B5EF4-FFF2-40B4-BE49-F238E27FC236}">
                <a16:creationId xmlns:a16="http://schemas.microsoft.com/office/drawing/2014/main" id="{DB02F451-44C4-44C2-B2C1-FBF3CC5C974A}"/>
              </a:ext>
            </a:extLst>
          </p:cNvPr>
          <p:cNvSpPr/>
          <p:nvPr/>
        </p:nvSpPr>
        <p:spPr>
          <a:xfrm>
            <a:off x="1392902" y="280558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54" name="文字方塊 59">
            <a:extLst>
              <a:ext uri="{FF2B5EF4-FFF2-40B4-BE49-F238E27FC236}">
                <a16:creationId xmlns:a16="http://schemas.microsoft.com/office/drawing/2014/main" id="{9512DA88-3516-43DD-8F61-E0DE1992F029}"/>
              </a:ext>
            </a:extLst>
          </p:cNvPr>
          <p:cNvSpPr txBox="1"/>
          <p:nvPr/>
        </p:nvSpPr>
        <p:spPr>
          <a:xfrm>
            <a:off x="1192190" y="5382548"/>
            <a:ext cx="928762" cy="830997"/>
          </a:xfrm>
          <a:prstGeom prst="rect">
            <a:avLst/>
          </a:prstGeom>
          <a:noFill/>
        </p:spPr>
        <p:txBody>
          <a:bodyPr wrap="square" rtlCol="0">
            <a:spAutoFit/>
          </a:bodyPr>
          <a:lstStyle/>
          <a:p>
            <a:pPr algn="ctr"/>
            <a:r>
              <a:rPr lang="en-US" altLang="zh-TW" sz="2400" b="1" dirty="0"/>
              <a:t>Input Layer</a:t>
            </a:r>
            <a:endParaRPr lang="zh-TW" altLang="en-US" sz="2400" b="1" dirty="0"/>
          </a:p>
        </p:txBody>
      </p:sp>
      <p:sp>
        <p:nvSpPr>
          <p:cNvPr id="155" name="文字方塊 6">
            <a:extLst>
              <a:ext uri="{FF2B5EF4-FFF2-40B4-BE49-F238E27FC236}">
                <a16:creationId xmlns:a16="http://schemas.microsoft.com/office/drawing/2014/main" id="{52A5AD31-B213-46F8-8213-3D24BCB2BBD6}"/>
              </a:ext>
            </a:extLst>
          </p:cNvPr>
          <p:cNvSpPr txBox="1"/>
          <p:nvPr/>
        </p:nvSpPr>
        <p:spPr>
          <a:xfrm>
            <a:off x="1065416" y="2323799"/>
            <a:ext cx="1134648" cy="461665"/>
          </a:xfrm>
          <a:prstGeom prst="rect">
            <a:avLst/>
          </a:prstGeom>
          <a:noFill/>
        </p:spPr>
        <p:txBody>
          <a:bodyPr wrap="square" rtlCol="0">
            <a:spAutoFit/>
          </a:bodyPr>
          <a:lstStyle/>
          <a:p>
            <a:pPr algn="ctr"/>
            <a:r>
              <a:rPr lang="en-US" altLang="zh-TW" sz="2400" dirty="0"/>
              <a:t>Input</a:t>
            </a:r>
          </a:p>
        </p:txBody>
      </p:sp>
      <p:cxnSp>
        <p:nvCxnSpPr>
          <p:cNvPr id="156" name="直線單箭頭接點 10">
            <a:extLst>
              <a:ext uri="{FF2B5EF4-FFF2-40B4-BE49-F238E27FC236}">
                <a16:creationId xmlns:a16="http://schemas.microsoft.com/office/drawing/2014/main" id="{73DC2D2C-CFB0-4F90-AD06-2258D25EF540}"/>
              </a:ext>
            </a:extLst>
          </p:cNvPr>
          <p:cNvCxnSpPr/>
          <p:nvPr/>
        </p:nvCxnSpPr>
        <p:spPr>
          <a:xfrm>
            <a:off x="6505176" y="3826362"/>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單箭頭接點 11">
            <a:extLst>
              <a:ext uri="{FF2B5EF4-FFF2-40B4-BE49-F238E27FC236}">
                <a16:creationId xmlns:a16="http://schemas.microsoft.com/office/drawing/2014/main" id="{E28B7F97-D1F4-441F-87F9-B4DB19F36B38}"/>
              </a:ext>
            </a:extLst>
          </p:cNvPr>
          <p:cNvCxnSpPr/>
          <p:nvPr/>
        </p:nvCxnSpPr>
        <p:spPr>
          <a:xfrm>
            <a:off x="6614492" y="5072252"/>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直線單箭頭接點 12">
            <a:extLst>
              <a:ext uri="{FF2B5EF4-FFF2-40B4-BE49-F238E27FC236}">
                <a16:creationId xmlns:a16="http://schemas.microsoft.com/office/drawing/2014/main" id="{C85B97AD-23A4-4C65-9FD5-68CBA6F9AEBF}"/>
              </a:ext>
            </a:extLst>
          </p:cNvPr>
          <p:cNvCxnSpPr/>
          <p:nvPr/>
        </p:nvCxnSpPr>
        <p:spPr>
          <a:xfrm>
            <a:off x="6481292" y="3047559"/>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9" name="矩形 13">
            <a:extLst>
              <a:ext uri="{FF2B5EF4-FFF2-40B4-BE49-F238E27FC236}">
                <a16:creationId xmlns:a16="http://schemas.microsoft.com/office/drawing/2014/main" id="{8AF28272-3550-47FB-AF29-881DC573312B}"/>
              </a:ext>
            </a:extLst>
          </p:cNvPr>
          <p:cNvSpPr/>
          <p:nvPr/>
        </p:nvSpPr>
        <p:spPr>
          <a:xfrm>
            <a:off x="1461290" y="352327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60" name="矩形 14">
            <a:extLst>
              <a:ext uri="{FF2B5EF4-FFF2-40B4-BE49-F238E27FC236}">
                <a16:creationId xmlns:a16="http://schemas.microsoft.com/office/drawing/2014/main" id="{A267A87F-08AD-42D8-8265-D97861DF99E8}"/>
              </a:ext>
            </a:extLst>
          </p:cNvPr>
          <p:cNvSpPr/>
          <p:nvPr/>
        </p:nvSpPr>
        <p:spPr>
          <a:xfrm>
            <a:off x="1467108" y="295294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61" name="Object 12">
            <a:extLst>
              <a:ext uri="{FF2B5EF4-FFF2-40B4-BE49-F238E27FC236}">
                <a16:creationId xmlns:a16="http://schemas.microsoft.com/office/drawing/2014/main" id="{80371A7A-1D01-475C-9E9C-E45750B8C1E3}"/>
              </a:ext>
            </a:extLst>
          </p:cNvPr>
          <p:cNvGraphicFramePr>
            <a:graphicFrameLocks noChangeAspect="1"/>
          </p:cNvGraphicFramePr>
          <p:nvPr>
            <p:extLst>
              <p:ext uri="{D42A27DB-BD31-4B8C-83A1-F6EECF244321}">
                <p14:modId xmlns:p14="http://schemas.microsoft.com/office/powerpoint/2010/main" val="3191132487"/>
              </p:ext>
            </p:extLst>
          </p:nvPr>
        </p:nvGraphicFramePr>
        <p:xfrm>
          <a:off x="1479807" y="2857697"/>
          <a:ext cx="325438" cy="461962"/>
        </p:xfrm>
        <a:graphic>
          <a:graphicData uri="http://schemas.openxmlformats.org/presentationml/2006/ole">
            <mc:AlternateContent xmlns:mc="http://schemas.openxmlformats.org/markup-compatibility/2006">
              <mc:Choice xmlns:v="urn:schemas-microsoft-com:vml" Requires="v">
                <p:oleObj spid="_x0000_s5188" name="方程式" r:id="rId3" imgW="152280" imgH="215640" progId="Equation.3">
                  <p:embed/>
                </p:oleObj>
              </mc:Choice>
              <mc:Fallback>
                <p:oleObj name="方程式" r:id="rId3" imgW="152280" imgH="215640" progId="Equation.3">
                  <p:embed/>
                  <p:pic>
                    <p:nvPicPr>
                      <p:cNvPr id="16" name="Object 12"/>
                      <p:cNvPicPr>
                        <a:picLocks noChangeAspect="1" noChangeArrowheads="1"/>
                      </p:cNvPicPr>
                      <p:nvPr/>
                    </p:nvPicPr>
                    <p:blipFill>
                      <a:blip r:embed="rId4"/>
                      <a:srcRect/>
                      <a:stretch>
                        <a:fillRect/>
                      </a:stretch>
                    </p:blipFill>
                    <p:spPr bwMode="auto">
                      <a:xfrm>
                        <a:off x="1479807" y="285769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 name="Object 12">
            <a:extLst>
              <a:ext uri="{FF2B5EF4-FFF2-40B4-BE49-F238E27FC236}">
                <a16:creationId xmlns:a16="http://schemas.microsoft.com/office/drawing/2014/main" id="{9C2B7F22-320C-487C-99F4-EF09597C5556}"/>
              </a:ext>
            </a:extLst>
          </p:cNvPr>
          <p:cNvGraphicFramePr>
            <a:graphicFrameLocks noChangeAspect="1"/>
          </p:cNvGraphicFramePr>
          <p:nvPr>
            <p:extLst>
              <p:ext uri="{D42A27DB-BD31-4B8C-83A1-F6EECF244321}">
                <p14:modId xmlns:p14="http://schemas.microsoft.com/office/powerpoint/2010/main" val="2418384628"/>
              </p:ext>
            </p:extLst>
          </p:nvPr>
        </p:nvGraphicFramePr>
        <p:xfrm>
          <a:off x="1485103" y="3440426"/>
          <a:ext cx="352425" cy="461963"/>
        </p:xfrm>
        <a:graphic>
          <a:graphicData uri="http://schemas.openxmlformats.org/presentationml/2006/ole">
            <mc:AlternateContent xmlns:mc="http://schemas.openxmlformats.org/markup-compatibility/2006">
              <mc:Choice xmlns:v="urn:schemas-microsoft-com:vml" Requires="v">
                <p:oleObj spid="_x0000_s5189" name="方程式" r:id="rId5" imgW="164880" imgH="215640" progId="Equation.3">
                  <p:embed/>
                </p:oleObj>
              </mc:Choice>
              <mc:Fallback>
                <p:oleObj name="方程式" r:id="rId5" imgW="164880" imgH="215640" progId="Equation.3">
                  <p:embed/>
                  <p:pic>
                    <p:nvPicPr>
                      <p:cNvPr id="17" name="Object 12"/>
                      <p:cNvPicPr>
                        <a:picLocks noChangeAspect="1" noChangeArrowheads="1"/>
                      </p:cNvPicPr>
                      <p:nvPr/>
                    </p:nvPicPr>
                    <p:blipFill>
                      <a:blip r:embed="rId6"/>
                      <a:srcRect/>
                      <a:stretch>
                        <a:fillRect/>
                      </a:stretch>
                    </p:blipFill>
                    <p:spPr bwMode="auto">
                      <a:xfrm>
                        <a:off x="1485103" y="344042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3" name="群組 77">
            <a:extLst>
              <a:ext uri="{FF2B5EF4-FFF2-40B4-BE49-F238E27FC236}">
                <a16:creationId xmlns:a16="http://schemas.microsoft.com/office/drawing/2014/main" id="{E1E7490B-F64A-4209-9618-650D21348E32}"/>
              </a:ext>
            </a:extLst>
          </p:cNvPr>
          <p:cNvGrpSpPr/>
          <p:nvPr/>
        </p:nvGrpSpPr>
        <p:grpSpPr>
          <a:xfrm>
            <a:off x="2403577" y="2323799"/>
            <a:ext cx="1134648" cy="3130011"/>
            <a:chOff x="2332137" y="1770729"/>
            <a:chExt cx="1134648" cy="3130011"/>
          </a:xfrm>
        </p:grpSpPr>
        <p:sp>
          <p:nvSpPr>
            <p:cNvPr id="164" name="矩形 60">
              <a:extLst>
                <a:ext uri="{FF2B5EF4-FFF2-40B4-BE49-F238E27FC236}">
                  <a16:creationId xmlns:a16="http://schemas.microsoft.com/office/drawing/2014/main" id="{03C5D3EE-2652-4EA5-8245-CEA9300898B6}"/>
                </a:ext>
              </a:extLst>
            </p:cNvPr>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65" name="文字方塊 3">
              <a:extLst>
                <a:ext uri="{FF2B5EF4-FFF2-40B4-BE49-F238E27FC236}">
                  <a16:creationId xmlns:a16="http://schemas.microsoft.com/office/drawing/2014/main" id="{26F0CDBD-9560-4F43-9134-F8C9F66BCF3D}"/>
                </a:ext>
              </a:extLst>
            </p:cNvPr>
            <p:cNvSpPr txBox="1"/>
            <p:nvPr/>
          </p:nvSpPr>
          <p:spPr>
            <a:xfrm>
              <a:off x="2332137" y="1770729"/>
              <a:ext cx="1134648" cy="461665"/>
            </a:xfrm>
            <a:prstGeom prst="rect">
              <a:avLst/>
            </a:prstGeom>
            <a:noFill/>
          </p:spPr>
          <p:txBody>
            <a:bodyPr wrap="square" rtlCol="0">
              <a:spAutoFit/>
            </a:bodyPr>
            <a:lstStyle/>
            <a:p>
              <a:pPr algn="ctr"/>
              <a:r>
                <a:rPr lang="en-US" altLang="zh-TW" sz="2400" dirty="0"/>
                <a:t>Layer 1</a:t>
              </a:r>
              <a:endParaRPr lang="zh-TW" altLang="en-US" sz="2400" dirty="0"/>
            </a:p>
          </p:txBody>
        </p:sp>
        <p:sp>
          <p:nvSpPr>
            <p:cNvPr id="166" name="橢圓 17">
              <a:extLst>
                <a:ext uri="{FF2B5EF4-FFF2-40B4-BE49-F238E27FC236}">
                  <a16:creationId xmlns:a16="http://schemas.microsoft.com/office/drawing/2014/main" id="{56ADDE82-1813-4E4C-97BC-9EBEC5C4E663}"/>
                </a:ext>
              </a:extLst>
            </p:cNvPr>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67" name="橢圓 18">
              <a:extLst>
                <a:ext uri="{FF2B5EF4-FFF2-40B4-BE49-F238E27FC236}">
                  <a16:creationId xmlns:a16="http://schemas.microsoft.com/office/drawing/2014/main" id="{9FA498C4-ABD4-4D86-913A-E99CC2385E47}"/>
                </a:ext>
              </a:extLst>
            </p:cNvPr>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68" name="橢圓 19">
              <a:extLst>
                <a:ext uri="{FF2B5EF4-FFF2-40B4-BE49-F238E27FC236}">
                  <a16:creationId xmlns:a16="http://schemas.microsoft.com/office/drawing/2014/main" id="{CC3232D4-F9E3-40CE-9C3E-DD64043001F9}"/>
                </a:ext>
              </a:extLst>
            </p:cNvPr>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69" name="文字方塊 20">
              <a:extLst>
                <a:ext uri="{FF2B5EF4-FFF2-40B4-BE49-F238E27FC236}">
                  <a16:creationId xmlns:a16="http://schemas.microsoft.com/office/drawing/2014/main" id="{81CB45B0-459A-4D2E-8A1E-CD2CBE628DFE}"/>
                </a:ext>
              </a:extLst>
            </p:cNvPr>
            <p:cNvSpPr txBox="1"/>
            <p:nvPr/>
          </p:nvSpPr>
          <p:spPr>
            <a:xfrm rot="5400000">
              <a:off x="2589637"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170" name="矩形 21">
            <a:extLst>
              <a:ext uri="{FF2B5EF4-FFF2-40B4-BE49-F238E27FC236}">
                <a16:creationId xmlns:a16="http://schemas.microsoft.com/office/drawing/2014/main" id="{2358F231-2DA6-4024-8B1F-4A151F10CED6}"/>
              </a:ext>
            </a:extLst>
          </p:cNvPr>
          <p:cNvSpPr/>
          <p:nvPr/>
        </p:nvSpPr>
        <p:spPr>
          <a:xfrm>
            <a:off x="1470815" y="492103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71" name="Object 12">
            <a:extLst>
              <a:ext uri="{FF2B5EF4-FFF2-40B4-BE49-F238E27FC236}">
                <a16:creationId xmlns:a16="http://schemas.microsoft.com/office/drawing/2014/main" id="{B1B9C618-EFB9-4794-8731-35CFCF65D329}"/>
              </a:ext>
            </a:extLst>
          </p:cNvPr>
          <p:cNvGraphicFramePr>
            <a:graphicFrameLocks noChangeAspect="1"/>
          </p:cNvGraphicFramePr>
          <p:nvPr>
            <p:extLst>
              <p:ext uri="{D42A27DB-BD31-4B8C-83A1-F6EECF244321}">
                <p14:modId xmlns:p14="http://schemas.microsoft.com/office/powerpoint/2010/main" val="3553203866"/>
              </p:ext>
            </p:extLst>
          </p:nvPr>
        </p:nvGraphicFramePr>
        <p:xfrm>
          <a:off x="1467699" y="4824779"/>
          <a:ext cx="407988" cy="488950"/>
        </p:xfrm>
        <a:graphic>
          <a:graphicData uri="http://schemas.openxmlformats.org/presentationml/2006/ole">
            <mc:AlternateContent xmlns:mc="http://schemas.openxmlformats.org/markup-compatibility/2006">
              <mc:Choice xmlns:v="urn:schemas-microsoft-com:vml" Requires="v">
                <p:oleObj spid="_x0000_s5190" name="方程式" r:id="rId7" imgW="190440" imgH="228600" progId="Equation.3">
                  <p:embed/>
                </p:oleObj>
              </mc:Choice>
              <mc:Fallback>
                <p:oleObj name="方程式" r:id="rId7" imgW="190440" imgH="228600" progId="Equation.3">
                  <p:embed/>
                  <p:pic>
                    <p:nvPicPr>
                      <p:cNvPr id="23" name="Object 12"/>
                      <p:cNvPicPr>
                        <a:picLocks noChangeAspect="1" noChangeArrowheads="1"/>
                      </p:cNvPicPr>
                      <p:nvPr/>
                    </p:nvPicPr>
                    <p:blipFill>
                      <a:blip r:embed="rId8"/>
                      <a:srcRect/>
                      <a:stretch>
                        <a:fillRect/>
                      </a:stretch>
                    </p:blipFill>
                    <p:spPr bwMode="auto">
                      <a:xfrm>
                        <a:off x="1467699" y="4824779"/>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 name="文字方塊 23">
            <a:extLst>
              <a:ext uri="{FF2B5EF4-FFF2-40B4-BE49-F238E27FC236}">
                <a16:creationId xmlns:a16="http://schemas.microsoft.com/office/drawing/2014/main" id="{9313509C-E783-4101-B47C-97257B998B73}"/>
              </a:ext>
            </a:extLst>
          </p:cNvPr>
          <p:cNvSpPr txBox="1"/>
          <p:nvPr/>
        </p:nvSpPr>
        <p:spPr>
          <a:xfrm rot="5400000">
            <a:off x="1346747" y="4205975"/>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173" name="群組 78">
            <a:extLst>
              <a:ext uri="{FF2B5EF4-FFF2-40B4-BE49-F238E27FC236}">
                <a16:creationId xmlns:a16="http://schemas.microsoft.com/office/drawing/2014/main" id="{C7F029AB-6317-41BD-8FA4-B71AD3BCE498}"/>
              </a:ext>
            </a:extLst>
          </p:cNvPr>
          <p:cNvGrpSpPr/>
          <p:nvPr/>
        </p:nvGrpSpPr>
        <p:grpSpPr>
          <a:xfrm>
            <a:off x="3728475" y="2323799"/>
            <a:ext cx="1134648" cy="3113664"/>
            <a:chOff x="3657035" y="1770729"/>
            <a:chExt cx="1134648" cy="3113664"/>
          </a:xfrm>
        </p:grpSpPr>
        <p:sp>
          <p:nvSpPr>
            <p:cNvPr id="174" name="矩形 61">
              <a:extLst>
                <a:ext uri="{FF2B5EF4-FFF2-40B4-BE49-F238E27FC236}">
                  <a16:creationId xmlns:a16="http://schemas.microsoft.com/office/drawing/2014/main" id="{3D219436-5CC9-4A63-9F23-43DE296A7855}"/>
                </a:ext>
              </a:extLst>
            </p:cNvPr>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75" name="文字方塊 4">
              <a:extLst>
                <a:ext uri="{FF2B5EF4-FFF2-40B4-BE49-F238E27FC236}">
                  <a16:creationId xmlns:a16="http://schemas.microsoft.com/office/drawing/2014/main" id="{286FEA3B-20D5-4B09-A723-01E12C819D28}"/>
                </a:ext>
              </a:extLst>
            </p:cNvPr>
            <p:cNvSpPr txBox="1"/>
            <p:nvPr/>
          </p:nvSpPr>
          <p:spPr>
            <a:xfrm>
              <a:off x="3657035" y="1770729"/>
              <a:ext cx="1134648" cy="461665"/>
            </a:xfrm>
            <a:prstGeom prst="rect">
              <a:avLst/>
            </a:prstGeom>
            <a:noFill/>
          </p:spPr>
          <p:txBody>
            <a:bodyPr wrap="square" rtlCol="0">
              <a:spAutoFit/>
            </a:bodyPr>
            <a:lstStyle/>
            <a:p>
              <a:pPr algn="ctr"/>
              <a:r>
                <a:rPr lang="en-US" altLang="zh-TW" sz="2400" dirty="0"/>
                <a:t>Layer 2</a:t>
              </a:r>
              <a:endParaRPr lang="zh-TW" altLang="en-US" sz="2400" dirty="0"/>
            </a:p>
          </p:txBody>
        </p:sp>
        <p:sp>
          <p:nvSpPr>
            <p:cNvPr id="176" name="橢圓 24">
              <a:extLst>
                <a:ext uri="{FF2B5EF4-FFF2-40B4-BE49-F238E27FC236}">
                  <a16:creationId xmlns:a16="http://schemas.microsoft.com/office/drawing/2014/main" id="{2E9E7415-63C3-4882-B59A-17E543E42F38}"/>
                </a:ext>
              </a:extLst>
            </p:cNvPr>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77" name="橢圓 25">
              <a:extLst>
                <a:ext uri="{FF2B5EF4-FFF2-40B4-BE49-F238E27FC236}">
                  <a16:creationId xmlns:a16="http://schemas.microsoft.com/office/drawing/2014/main" id="{0C9DB78B-2A67-45D0-A1D2-27863C6AC1E2}"/>
                </a:ext>
              </a:extLst>
            </p:cNvPr>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78" name="橢圓 26">
              <a:extLst>
                <a:ext uri="{FF2B5EF4-FFF2-40B4-BE49-F238E27FC236}">
                  <a16:creationId xmlns:a16="http://schemas.microsoft.com/office/drawing/2014/main" id="{D9A04112-15D7-4C2A-9934-DBAFBB45B6A6}"/>
                </a:ext>
              </a:extLst>
            </p:cNvPr>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79" name="文字方塊 27">
              <a:extLst>
                <a:ext uri="{FF2B5EF4-FFF2-40B4-BE49-F238E27FC236}">
                  <a16:creationId xmlns:a16="http://schemas.microsoft.com/office/drawing/2014/main" id="{1D2B8994-7239-43EF-B308-D99BCA3AB0ED}"/>
                </a:ext>
              </a:extLst>
            </p:cNvPr>
            <p:cNvSpPr txBox="1"/>
            <p:nvPr/>
          </p:nvSpPr>
          <p:spPr>
            <a:xfrm rot="5400000">
              <a:off x="3905199"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180" name="群組 79">
            <a:extLst>
              <a:ext uri="{FF2B5EF4-FFF2-40B4-BE49-F238E27FC236}">
                <a16:creationId xmlns:a16="http://schemas.microsoft.com/office/drawing/2014/main" id="{55E1049B-EEBF-44DD-B14F-5BA6A02A1B3D}"/>
              </a:ext>
            </a:extLst>
          </p:cNvPr>
          <p:cNvGrpSpPr/>
          <p:nvPr/>
        </p:nvGrpSpPr>
        <p:grpSpPr>
          <a:xfrm>
            <a:off x="5939821" y="2323799"/>
            <a:ext cx="1134648" cy="3130011"/>
            <a:chOff x="5868381" y="1770729"/>
            <a:chExt cx="1134648" cy="3130011"/>
          </a:xfrm>
        </p:grpSpPr>
        <p:sp>
          <p:nvSpPr>
            <p:cNvPr id="181" name="矩形 62">
              <a:extLst>
                <a:ext uri="{FF2B5EF4-FFF2-40B4-BE49-F238E27FC236}">
                  <a16:creationId xmlns:a16="http://schemas.microsoft.com/office/drawing/2014/main" id="{6B344E0E-A4C9-4B95-B31D-6429D66B2FF6}"/>
                </a:ext>
              </a:extLst>
            </p:cNvPr>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82" name="文字方塊 5">
              <a:extLst>
                <a:ext uri="{FF2B5EF4-FFF2-40B4-BE49-F238E27FC236}">
                  <a16:creationId xmlns:a16="http://schemas.microsoft.com/office/drawing/2014/main" id="{159B7555-94CB-47AD-AB5E-324790D1CF50}"/>
                </a:ext>
              </a:extLst>
            </p:cNvPr>
            <p:cNvSpPr txBox="1"/>
            <p:nvPr/>
          </p:nvSpPr>
          <p:spPr>
            <a:xfrm>
              <a:off x="5868381" y="1770729"/>
              <a:ext cx="1134648" cy="461665"/>
            </a:xfrm>
            <a:prstGeom prst="rect">
              <a:avLst/>
            </a:prstGeom>
            <a:noFill/>
          </p:spPr>
          <p:txBody>
            <a:bodyPr wrap="square" rtlCol="0">
              <a:spAutoFit/>
            </a:bodyPr>
            <a:lstStyle/>
            <a:p>
              <a:pPr algn="ctr"/>
              <a:r>
                <a:rPr lang="en-US" altLang="zh-TW" sz="2400" dirty="0"/>
                <a:t>Layer L</a:t>
              </a:r>
              <a:endParaRPr lang="zh-TW" altLang="en-US" sz="2400" dirty="0"/>
            </a:p>
          </p:txBody>
        </p:sp>
        <p:sp>
          <p:nvSpPr>
            <p:cNvPr id="183" name="橢圓 28">
              <a:extLst>
                <a:ext uri="{FF2B5EF4-FFF2-40B4-BE49-F238E27FC236}">
                  <a16:creationId xmlns:a16="http://schemas.microsoft.com/office/drawing/2014/main" id="{EFA201CA-4AD2-4717-9844-5C4876DB2B3F}"/>
                </a:ext>
              </a:extLst>
            </p:cNvPr>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84" name="橢圓 29">
              <a:extLst>
                <a:ext uri="{FF2B5EF4-FFF2-40B4-BE49-F238E27FC236}">
                  <a16:creationId xmlns:a16="http://schemas.microsoft.com/office/drawing/2014/main" id="{5E395885-AA93-4992-84A3-FC04D6BB1E6B}"/>
                </a:ext>
              </a:extLst>
            </p:cNvPr>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85" name="橢圓 30">
              <a:extLst>
                <a:ext uri="{FF2B5EF4-FFF2-40B4-BE49-F238E27FC236}">
                  <a16:creationId xmlns:a16="http://schemas.microsoft.com/office/drawing/2014/main" id="{9727DAF8-B21E-4620-95F0-A9501037DB29}"/>
                </a:ext>
              </a:extLst>
            </p:cNvPr>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86" name="文字方塊 31">
              <a:extLst>
                <a:ext uri="{FF2B5EF4-FFF2-40B4-BE49-F238E27FC236}">
                  <a16:creationId xmlns:a16="http://schemas.microsoft.com/office/drawing/2014/main" id="{532E6B0A-5A39-4640-AB4B-B71FB95E5C9D}"/>
                </a:ext>
              </a:extLst>
            </p:cNvPr>
            <p:cNvSpPr txBox="1"/>
            <p:nvPr/>
          </p:nvSpPr>
          <p:spPr>
            <a:xfrm rot="5400000">
              <a:off x="6129396" y="364247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187" name="文字方塊 32">
            <a:extLst>
              <a:ext uri="{FF2B5EF4-FFF2-40B4-BE49-F238E27FC236}">
                <a16:creationId xmlns:a16="http://schemas.microsoft.com/office/drawing/2014/main" id="{E68E955B-0B5B-463D-A8D1-2594E4462450}"/>
              </a:ext>
            </a:extLst>
          </p:cNvPr>
          <p:cNvSpPr txBox="1"/>
          <p:nvPr/>
        </p:nvSpPr>
        <p:spPr>
          <a:xfrm>
            <a:off x="4671563" y="27449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88" name="文字方塊 33">
            <a:extLst>
              <a:ext uri="{FF2B5EF4-FFF2-40B4-BE49-F238E27FC236}">
                <a16:creationId xmlns:a16="http://schemas.microsoft.com/office/drawing/2014/main" id="{12D91EED-53FB-469B-B1DA-7980725406E1}"/>
              </a:ext>
            </a:extLst>
          </p:cNvPr>
          <p:cNvSpPr txBox="1"/>
          <p:nvPr/>
        </p:nvSpPr>
        <p:spPr>
          <a:xfrm>
            <a:off x="4678512" y="350591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89" name="文字方塊 34">
            <a:extLst>
              <a:ext uri="{FF2B5EF4-FFF2-40B4-BE49-F238E27FC236}">
                <a16:creationId xmlns:a16="http://schemas.microsoft.com/office/drawing/2014/main" id="{36AA6733-FEFE-489C-A3C4-A21C598D8931}"/>
              </a:ext>
            </a:extLst>
          </p:cNvPr>
          <p:cNvSpPr txBox="1"/>
          <p:nvPr/>
        </p:nvSpPr>
        <p:spPr>
          <a:xfrm>
            <a:off x="4707528" y="4721254"/>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190" name="群組 80">
            <a:extLst>
              <a:ext uri="{FF2B5EF4-FFF2-40B4-BE49-F238E27FC236}">
                <a16:creationId xmlns:a16="http://schemas.microsoft.com/office/drawing/2014/main" id="{F767AA6C-14F2-44E3-B1F1-F699D603BE1A}"/>
              </a:ext>
            </a:extLst>
          </p:cNvPr>
          <p:cNvGrpSpPr/>
          <p:nvPr/>
        </p:nvGrpSpPr>
        <p:grpSpPr>
          <a:xfrm>
            <a:off x="3237982" y="3061275"/>
            <a:ext cx="753037" cy="2028469"/>
            <a:chOff x="3166542" y="2508205"/>
            <a:chExt cx="753037" cy="2028469"/>
          </a:xfrm>
        </p:grpSpPr>
        <p:cxnSp>
          <p:nvCxnSpPr>
            <p:cNvPr id="191" name="直線單箭頭接點 35">
              <a:extLst>
                <a:ext uri="{FF2B5EF4-FFF2-40B4-BE49-F238E27FC236}">
                  <a16:creationId xmlns:a16="http://schemas.microsoft.com/office/drawing/2014/main" id="{812176F2-C104-4E0D-8274-92471619658D}"/>
                </a:ext>
              </a:extLst>
            </p:cNvPr>
            <p:cNvCxnSpPr>
              <a:stCxn id="166" idx="6"/>
              <a:endCxn id="176" idx="2"/>
            </p:cNvCxnSpPr>
            <p:nvPr/>
          </p:nvCxnSpPr>
          <p:spPr>
            <a:xfrm>
              <a:off x="3175833" y="25082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線單箭頭接點 36">
              <a:extLst>
                <a:ext uri="{FF2B5EF4-FFF2-40B4-BE49-F238E27FC236}">
                  <a16:creationId xmlns:a16="http://schemas.microsoft.com/office/drawing/2014/main" id="{A39CE5FB-F82D-47A1-82FF-9284D1DF9C24}"/>
                </a:ext>
              </a:extLst>
            </p:cNvPr>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線單箭頭接點 37">
              <a:extLst>
                <a:ext uri="{FF2B5EF4-FFF2-40B4-BE49-F238E27FC236}">
                  <a16:creationId xmlns:a16="http://schemas.microsoft.com/office/drawing/2014/main" id="{F01A3984-A640-450F-8B54-E1ED61519D23}"/>
                </a:ext>
              </a:extLst>
            </p:cNvPr>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線單箭頭接點 38">
              <a:extLst>
                <a:ext uri="{FF2B5EF4-FFF2-40B4-BE49-F238E27FC236}">
                  <a16:creationId xmlns:a16="http://schemas.microsoft.com/office/drawing/2014/main" id="{A35CEA42-35C5-43CB-BB11-2A694823F77D}"/>
                </a:ext>
              </a:extLst>
            </p:cNvPr>
            <p:cNvCxnSpPr>
              <a:stCxn id="167" idx="6"/>
              <a:endCxn id="176" idx="2"/>
            </p:cNvCxnSpPr>
            <p:nvPr/>
          </p:nvCxnSpPr>
          <p:spPr>
            <a:xfrm flipV="1">
              <a:off x="3178175" y="250820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線單箭頭接點 39">
              <a:extLst>
                <a:ext uri="{FF2B5EF4-FFF2-40B4-BE49-F238E27FC236}">
                  <a16:creationId xmlns:a16="http://schemas.microsoft.com/office/drawing/2014/main" id="{0421C8BB-4948-49E8-9E4F-A0293F2CEA91}"/>
                </a:ext>
              </a:extLst>
            </p:cNvPr>
            <p:cNvCxnSpPr>
              <a:stCxn id="166" idx="6"/>
              <a:endCxn id="177" idx="2"/>
            </p:cNvCxnSpPr>
            <p:nvPr/>
          </p:nvCxnSpPr>
          <p:spPr>
            <a:xfrm>
              <a:off x="3175833" y="250820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線單箭頭接點 40">
              <a:extLst>
                <a:ext uri="{FF2B5EF4-FFF2-40B4-BE49-F238E27FC236}">
                  <a16:creationId xmlns:a16="http://schemas.microsoft.com/office/drawing/2014/main" id="{AFD9CB2B-07F4-4AFE-AFC7-931A5BCC3C50}"/>
                </a:ext>
              </a:extLst>
            </p:cNvPr>
            <p:cNvCxnSpPr>
              <a:stCxn id="166" idx="6"/>
              <a:endCxn id="178" idx="2"/>
            </p:cNvCxnSpPr>
            <p:nvPr/>
          </p:nvCxnSpPr>
          <p:spPr>
            <a:xfrm>
              <a:off x="3175833" y="250820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線單箭頭接點 41">
              <a:extLst>
                <a:ext uri="{FF2B5EF4-FFF2-40B4-BE49-F238E27FC236}">
                  <a16:creationId xmlns:a16="http://schemas.microsoft.com/office/drawing/2014/main" id="{7C89DEB4-DB6E-45DB-9B6D-E63B48BC0447}"/>
                </a:ext>
              </a:extLst>
            </p:cNvPr>
            <p:cNvCxnSpPr>
              <a:stCxn id="167" idx="6"/>
              <a:endCxn id="178" idx="2"/>
            </p:cNvCxnSpPr>
            <p:nvPr/>
          </p:nvCxnSpPr>
          <p:spPr>
            <a:xfrm>
              <a:off x="3178175" y="328677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線單箭頭接點 42">
              <a:extLst>
                <a:ext uri="{FF2B5EF4-FFF2-40B4-BE49-F238E27FC236}">
                  <a16:creationId xmlns:a16="http://schemas.microsoft.com/office/drawing/2014/main" id="{A1D84D0E-0D4F-4D31-A4B7-5B414FFEB579}"/>
                </a:ext>
              </a:extLst>
            </p:cNvPr>
            <p:cNvCxnSpPr>
              <a:stCxn id="168" idx="6"/>
              <a:endCxn id="176" idx="2"/>
            </p:cNvCxnSpPr>
            <p:nvPr/>
          </p:nvCxnSpPr>
          <p:spPr>
            <a:xfrm flipV="1">
              <a:off x="3166542" y="250820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線單箭頭接點 43">
              <a:extLst>
                <a:ext uri="{FF2B5EF4-FFF2-40B4-BE49-F238E27FC236}">
                  <a16:creationId xmlns:a16="http://schemas.microsoft.com/office/drawing/2014/main" id="{56EEF354-1B3E-46AA-9270-D210B6690B5A}"/>
                </a:ext>
              </a:extLst>
            </p:cNvPr>
            <p:cNvCxnSpPr>
              <a:stCxn id="168" idx="6"/>
              <a:endCxn id="177" idx="2"/>
            </p:cNvCxnSpPr>
            <p:nvPr/>
          </p:nvCxnSpPr>
          <p:spPr>
            <a:xfrm flipV="1">
              <a:off x="3166542" y="328677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00" name="直線單箭頭接點 44">
            <a:extLst>
              <a:ext uri="{FF2B5EF4-FFF2-40B4-BE49-F238E27FC236}">
                <a16:creationId xmlns:a16="http://schemas.microsoft.com/office/drawing/2014/main" id="{2A55D237-A97A-40F3-8404-111522816B63}"/>
              </a:ext>
            </a:extLst>
          </p:cNvPr>
          <p:cNvCxnSpPr>
            <a:endCxn id="166" idx="2"/>
          </p:cNvCxnSpPr>
          <p:nvPr/>
        </p:nvCxnSpPr>
        <p:spPr>
          <a:xfrm flipV="1">
            <a:off x="1813715" y="3076023"/>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線單箭頭接點 45">
            <a:extLst>
              <a:ext uri="{FF2B5EF4-FFF2-40B4-BE49-F238E27FC236}">
                <a16:creationId xmlns:a16="http://schemas.microsoft.com/office/drawing/2014/main" id="{C318AD3B-C83D-4A0C-B3F5-C2B2B909F1B9}"/>
              </a:ext>
            </a:extLst>
          </p:cNvPr>
          <p:cNvCxnSpPr>
            <a:stCxn id="160" idx="3"/>
            <a:endCxn id="167" idx="2"/>
          </p:cNvCxnSpPr>
          <p:nvPr/>
        </p:nvCxnSpPr>
        <p:spPr>
          <a:xfrm>
            <a:off x="1810008" y="3124397"/>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線單箭頭接點 46">
            <a:extLst>
              <a:ext uri="{FF2B5EF4-FFF2-40B4-BE49-F238E27FC236}">
                <a16:creationId xmlns:a16="http://schemas.microsoft.com/office/drawing/2014/main" id="{1FA9851C-137C-4434-BA4E-A97F77357B19}"/>
              </a:ext>
            </a:extLst>
          </p:cNvPr>
          <p:cNvCxnSpPr>
            <a:stCxn id="160" idx="3"/>
            <a:endCxn id="168" idx="2"/>
          </p:cNvCxnSpPr>
          <p:nvPr/>
        </p:nvCxnSpPr>
        <p:spPr>
          <a:xfrm>
            <a:off x="1810008" y="3124397"/>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線單箭頭接點 47">
            <a:extLst>
              <a:ext uri="{FF2B5EF4-FFF2-40B4-BE49-F238E27FC236}">
                <a16:creationId xmlns:a16="http://schemas.microsoft.com/office/drawing/2014/main" id="{31E61F0C-D6A7-4AA4-929B-BEE784200B45}"/>
              </a:ext>
            </a:extLst>
          </p:cNvPr>
          <p:cNvCxnSpPr>
            <a:stCxn id="162" idx="3"/>
            <a:endCxn id="166" idx="2"/>
          </p:cNvCxnSpPr>
          <p:nvPr/>
        </p:nvCxnSpPr>
        <p:spPr>
          <a:xfrm flipV="1">
            <a:off x="1837528" y="307602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線單箭頭接點 48">
            <a:extLst>
              <a:ext uri="{FF2B5EF4-FFF2-40B4-BE49-F238E27FC236}">
                <a16:creationId xmlns:a16="http://schemas.microsoft.com/office/drawing/2014/main" id="{2EDECFFF-740B-4506-947B-682CA7793A54}"/>
              </a:ext>
            </a:extLst>
          </p:cNvPr>
          <p:cNvCxnSpPr>
            <a:stCxn id="159" idx="3"/>
            <a:endCxn id="167" idx="2"/>
          </p:cNvCxnSpPr>
          <p:nvPr/>
        </p:nvCxnSpPr>
        <p:spPr>
          <a:xfrm>
            <a:off x="1804190" y="3694726"/>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線單箭頭接點 49">
            <a:extLst>
              <a:ext uri="{FF2B5EF4-FFF2-40B4-BE49-F238E27FC236}">
                <a16:creationId xmlns:a16="http://schemas.microsoft.com/office/drawing/2014/main" id="{B2EC4F32-99E9-47A9-B29A-B5D787365E77}"/>
              </a:ext>
            </a:extLst>
          </p:cNvPr>
          <p:cNvCxnSpPr>
            <a:stCxn id="159" idx="3"/>
            <a:endCxn id="168" idx="2"/>
          </p:cNvCxnSpPr>
          <p:nvPr/>
        </p:nvCxnSpPr>
        <p:spPr>
          <a:xfrm>
            <a:off x="1804190" y="3694726"/>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線單箭頭接點 50">
            <a:extLst>
              <a:ext uri="{FF2B5EF4-FFF2-40B4-BE49-F238E27FC236}">
                <a16:creationId xmlns:a16="http://schemas.microsoft.com/office/drawing/2014/main" id="{3B308013-E86E-4D11-A6AB-BCB0B130C614}"/>
              </a:ext>
            </a:extLst>
          </p:cNvPr>
          <p:cNvCxnSpPr>
            <a:stCxn id="171" idx="3"/>
            <a:endCxn id="166" idx="2"/>
          </p:cNvCxnSpPr>
          <p:nvPr/>
        </p:nvCxnSpPr>
        <p:spPr>
          <a:xfrm flipV="1">
            <a:off x="1875687" y="3076023"/>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直線單箭頭接點 51">
            <a:extLst>
              <a:ext uri="{FF2B5EF4-FFF2-40B4-BE49-F238E27FC236}">
                <a16:creationId xmlns:a16="http://schemas.microsoft.com/office/drawing/2014/main" id="{39F300C8-3905-4120-B1D1-E7EF302F04CA}"/>
              </a:ext>
            </a:extLst>
          </p:cNvPr>
          <p:cNvCxnSpPr>
            <a:stCxn id="171" idx="3"/>
            <a:endCxn id="167" idx="2"/>
          </p:cNvCxnSpPr>
          <p:nvPr/>
        </p:nvCxnSpPr>
        <p:spPr>
          <a:xfrm flipV="1">
            <a:off x="1849318" y="3854593"/>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直線單箭頭接點 52">
            <a:extLst>
              <a:ext uri="{FF2B5EF4-FFF2-40B4-BE49-F238E27FC236}">
                <a16:creationId xmlns:a16="http://schemas.microsoft.com/office/drawing/2014/main" id="{55CA2B3D-A304-41C0-9EEE-73340541FBF0}"/>
              </a:ext>
            </a:extLst>
          </p:cNvPr>
          <p:cNvCxnSpPr>
            <a:stCxn id="171" idx="3"/>
            <a:endCxn id="168" idx="2"/>
          </p:cNvCxnSpPr>
          <p:nvPr/>
        </p:nvCxnSpPr>
        <p:spPr>
          <a:xfrm>
            <a:off x="1849318" y="5069199"/>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9" name="文字方塊 53">
            <a:extLst>
              <a:ext uri="{FF2B5EF4-FFF2-40B4-BE49-F238E27FC236}">
                <a16:creationId xmlns:a16="http://schemas.microsoft.com/office/drawing/2014/main" id="{52D13D0B-3F95-4C50-955C-C6316E53908F}"/>
              </a:ext>
            </a:extLst>
          </p:cNvPr>
          <p:cNvSpPr txBox="1"/>
          <p:nvPr/>
        </p:nvSpPr>
        <p:spPr>
          <a:xfrm rot="5400000">
            <a:off x="7473854" y="4226520"/>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213" name="群組 81">
            <a:extLst>
              <a:ext uri="{FF2B5EF4-FFF2-40B4-BE49-F238E27FC236}">
                <a16:creationId xmlns:a16="http://schemas.microsoft.com/office/drawing/2014/main" id="{4091397A-3602-4165-AB63-362DF2B03CA1}"/>
              </a:ext>
            </a:extLst>
          </p:cNvPr>
          <p:cNvGrpSpPr/>
          <p:nvPr/>
        </p:nvGrpSpPr>
        <p:grpSpPr>
          <a:xfrm>
            <a:off x="5428534" y="3068884"/>
            <a:ext cx="753037" cy="2013721"/>
            <a:chOff x="5357094" y="2515814"/>
            <a:chExt cx="753037" cy="2013721"/>
          </a:xfrm>
        </p:grpSpPr>
        <p:cxnSp>
          <p:nvCxnSpPr>
            <p:cNvPr id="214" name="直線單箭頭接點 66">
              <a:extLst>
                <a:ext uri="{FF2B5EF4-FFF2-40B4-BE49-F238E27FC236}">
                  <a16:creationId xmlns:a16="http://schemas.microsoft.com/office/drawing/2014/main" id="{8EC13E53-C12B-4619-8EC1-4D293BA7F416}"/>
                </a:ext>
              </a:extLst>
            </p:cNvPr>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直線單箭頭接點 69">
              <a:extLst>
                <a:ext uri="{FF2B5EF4-FFF2-40B4-BE49-F238E27FC236}">
                  <a16:creationId xmlns:a16="http://schemas.microsoft.com/office/drawing/2014/main" id="{AE1E4616-0709-49DA-B611-C1806D72F3C4}"/>
                </a:ext>
              </a:extLst>
            </p:cNvPr>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直線單箭頭接點 70">
              <a:extLst>
                <a:ext uri="{FF2B5EF4-FFF2-40B4-BE49-F238E27FC236}">
                  <a16:creationId xmlns:a16="http://schemas.microsoft.com/office/drawing/2014/main" id="{E2D7970E-3CD6-44FE-B7AE-E5236F14702E}"/>
                </a:ext>
              </a:extLst>
            </p:cNvPr>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直線單箭頭接點 71">
              <a:extLst>
                <a:ext uri="{FF2B5EF4-FFF2-40B4-BE49-F238E27FC236}">
                  <a16:creationId xmlns:a16="http://schemas.microsoft.com/office/drawing/2014/main" id="{9F1E991C-A71C-4869-A24C-107AE989F727}"/>
                </a:ext>
              </a:extLst>
            </p:cNvPr>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直線單箭頭接點 72">
              <a:extLst>
                <a:ext uri="{FF2B5EF4-FFF2-40B4-BE49-F238E27FC236}">
                  <a16:creationId xmlns:a16="http://schemas.microsoft.com/office/drawing/2014/main" id="{22D452EE-8414-4467-8EA3-5C88BED4B8BB}"/>
                </a:ext>
              </a:extLst>
            </p:cNvPr>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直線單箭頭接點 73">
              <a:extLst>
                <a:ext uri="{FF2B5EF4-FFF2-40B4-BE49-F238E27FC236}">
                  <a16:creationId xmlns:a16="http://schemas.microsoft.com/office/drawing/2014/main" id="{9CF36981-81A5-46C1-8F32-97FBFA81F69D}"/>
                </a:ext>
              </a:extLst>
            </p:cNvPr>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直線單箭頭接點 74">
              <a:extLst>
                <a:ext uri="{FF2B5EF4-FFF2-40B4-BE49-F238E27FC236}">
                  <a16:creationId xmlns:a16="http://schemas.microsoft.com/office/drawing/2014/main" id="{D74F32F7-D552-4372-ACE5-47636A7EA308}"/>
                </a:ext>
              </a:extLst>
            </p:cNvPr>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直線單箭頭接點 75">
              <a:extLst>
                <a:ext uri="{FF2B5EF4-FFF2-40B4-BE49-F238E27FC236}">
                  <a16:creationId xmlns:a16="http://schemas.microsoft.com/office/drawing/2014/main" id="{1725B49F-3EFF-4DD3-8A78-5C3810C882A9}"/>
                </a:ext>
              </a:extLst>
            </p:cNvPr>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直線單箭頭接點 76">
              <a:extLst>
                <a:ext uri="{FF2B5EF4-FFF2-40B4-BE49-F238E27FC236}">
                  <a16:creationId xmlns:a16="http://schemas.microsoft.com/office/drawing/2014/main" id="{3255D94C-B4E1-42CC-A051-7829215F2C1A}"/>
                </a:ext>
              </a:extLst>
            </p:cNvPr>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3" name="TextBox 222">
            <a:extLst>
              <a:ext uri="{FF2B5EF4-FFF2-40B4-BE49-F238E27FC236}">
                <a16:creationId xmlns:a16="http://schemas.microsoft.com/office/drawing/2014/main" id="{79BF5145-E991-43D7-8015-052E5C7B589E}"/>
              </a:ext>
            </a:extLst>
          </p:cNvPr>
          <p:cNvSpPr txBox="1"/>
          <p:nvPr/>
        </p:nvSpPr>
        <p:spPr>
          <a:xfrm>
            <a:off x="7338185" y="5439192"/>
            <a:ext cx="1400598" cy="923330"/>
          </a:xfrm>
          <a:prstGeom prst="rect">
            <a:avLst/>
          </a:prstGeom>
          <a:noFill/>
        </p:spPr>
        <p:txBody>
          <a:bodyPr wrap="square" rtlCol="0">
            <a:spAutoFit/>
          </a:bodyPr>
          <a:lstStyle/>
          <a:p>
            <a:r>
              <a:rPr lang="en-US" dirty="0"/>
              <a:t>Error </a:t>
            </a:r>
            <a:r>
              <a:rPr lang="en-US" i="1" dirty="0"/>
              <a:t>E</a:t>
            </a:r>
            <a:r>
              <a:rPr lang="en-US" dirty="0"/>
              <a:t> </a:t>
            </a:r>
          </a:p>
          <a:p>
            <a:r>
              <a:rPr lang="en-US" dirty="0"/>
              <a:t>MSE, cross-entropy…</a:t>
            </a:r>
          </a:p>
        </p:txBody>
      </p:sp>
      <mc:AlternateContent xmlns:mc="http://schemas.openxmlformats.org/markup-compatibility/2006" xmlns:a14="http://schemas.microsoft.com/office/drawing/2010/main">
        <mc:Choice Requires="a14">
          <p:sp>
            <p:nvSpPr>
              <p:cNvPr id="224" name="文字方塊 54">
                <a:extLst>
                  <a:ext uri="{FF2B5EF4-FFF2-40B4-BE49-F238E27FC236}">
                    <a16:creationId xmlns:a16="http://schemas.microsoft.com/office/drawing/2014/main" id="{BF312663-0D73-43E7-A918-BF31E0BD451C}"/>
                  </a:ext>
                </a:extLst>
              </p:cNvPr>
              <p:cNvSpPr txBox="1"/>
              <p:nvPr/>
            </p:nvSpPr>
            <p:spPr>
              <a:xfrm>
                <a:off x="7542947" y="2707699"/>
                <a:ext cx="631069"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e>
                        <m:sub>
                          <m:r>
                            <a:rPr lang="en-US" sz="2800" b="0" i="1" smtClean="0">
                              <a:latin typeface="Cambria Math" panose="02040503050406030204" pitchFamily="18" charset="0"/>
                            </a:rPr>
                            <m:t>1</m:t>
                          </m:r>
                        </m:sub>
                      </m:sSub>
                    </m:oMath>
                  </m:oMathPara>
                </a14:m>
                <a:endParaRPr lang="zh-TW" altLang="en-US" sz="2800" baseline="-25000" dirty="0"/>
              </a:p>
            </p:txBody>
          </p:sp>
        </mc:Choice>
        <mc:Fallback xmlns="">
          <p:sp>
            <p:nvSpPr>
              <p:cNvPr id="224" name="文字方塊 54">
                <a:extLst>
                  <a:ext uri="{FF2B5EF4-FFF2-40B4-BE49-F238E27FC236}">
                    <a16:creationId xmlns:a16="http://schemas.microsoft.com/office/drawing/2014/main" id="{BF312663-0D73-43E7-A918-BF31E0BD451C}"/>
                  </a:ext>
                </a:extLst>
              </p:cNvPr>
              <p:cNvSpPr txBox="1">
                <a:spLocks noRot="1" noChangeAspect="1" noMove="1" noResize="1" noEditPoints="1" noAdjustHandles="1" noChangeArrowheads="1" noChangeShapeType="1" noTextEdit="1"/>
              </p:cNvSpPr>
              <p:nvPr/>
            </p:nvSpPr>
            <p:spPr>
              <a:xfrm>
                <a:off x="7542947" y="2707699"/>
                <a:ext cx="631069" cy="51328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5" name="文字方塊 55">
                <a:extLst>
                  <a:ext uri="{FF2B5EF4-FFF2-40B4-BE49-F238E27FC236}">
                    <a16:creationId xmlns:a16="http://schemas.microsoft.com/office/drawing/2014/main" id="{7455958A-2D30-4A23-B77B-F92D0E8D84B2}"/>
                  </a:ext>
                </a:extLst>
              </p:cNvPr>
              <p:cNvSpPr txBox="1"/>
              <p:nvPr/>
            </p:nvSpPr>
            <p:spPr>
              <a:xfrm>
                <a:off x="7531664" y="3505919"/>
                <a:ext cx="631069"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e>
                        <m:sub>
                          <m:r>
                            <a:rPr lang="en-US" sz="2800" b="0" i="1" smtClean="0">
                              <a:latin typeface="Cambria Math" panose="02040503050406030204" pitchFamily="18" charset="0"/>
                            </a:rPr>
                            <m:t>2</m:t>
                          </m:r>
                        </m:sub>
                      </m:sSub>
                    </m:oMath>
                  </m:oMathPara>
                </a14:m>
                <a:endParaRPr lang="zh-TW" altLang="en-US" sz="2800" baseline="-25000" dirty="0"/>
              </a:p>
            </p:txBody>
          </p:sp>
        </mc:Choice>
        <mc:Fallback xmlns="">
          <p:sp>
            <p:nvSpPr>
              <p:cNvPr id="225" name="文字方塊 55">
                <a:extLst>
                  <a:ext uri="{FF2B5EF4-FFF2-40B4-BE49-F238E27FC236}">
                    <a16:creationId xmlns:a16="http://schemas.microsoft.com/office/drawing/2014/main" id="{7455958A-2D30-4A23-B77B-F92D0E8D84B2}"/>
                  </a:ext>
                </a:extLst>
              </p:cNvPr>
              <p:cNvSpPr txBox="1">
                <a:spLocks noRot="1" noChangeAspect="1" noMove="1" noResize="1" noEditPoints="1" noAdjustHandles="1" noChangeArrowheads="1" noChangeShapeType="1" noTextEdit="1"/>
              </p:cNvSpPr>
              <p:nvPr/>
            </p:nvSpPr>
            <p:spPr>
              <a:xfrm>
                <a:off x="7531664" y="3505919"/>
                <a:ext cx="631069" cy="51328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6" name="文字方塊 56">
                <a:extLst>
                  <a:ext uri="{FF2B5EF4-FFF2-40B4-BE49-F238E27FC236}">
                    <a16:creationId xmlns:a16="http://schemas.microsoft.com/office/drawing/2014/main" id="{A55DAED7-0226-4B3A-999E-69878501DB12}"/>
                  </a:ext>
                </a:extLst>
              </p:cNvPr>
              <p:cNvSpPr txBox="1"/>
              <p:nvPr/>
            </p:nvSpPr>
            <p:spPr>
              <a:xfrm>
                <a:off x="7531664" y="4772151"/>
                <a:ext cx="631069"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e>
                        <m:sub>
                          <m:r>
                            <a:rPr lang="en-US" sz="2800" i="1">
                              <a:latin typeface="Cambria Math" panose="02040503050406030204" pitchFamily="18" charset="0"/>
                            </a:rPr>
                            <m:t>𝑛</m:t>
                          </m:r>
                        </m:sub>
                      </m:sSub>
                    </m:oMath>
                  </m:oMathPara>
                </a14:m>
                <a:endParaRPr lang="zh-TW" altLang="en-US" sz="2800" baseline="-25000" dirty="0"/>
              </a:p>
            </p:txBody>
          </p:sp>
        </mc:Choice>
        <mc:Fallback xmlns="">
          <p:sp>
            <p:nvSpPr>
              <p:cNvPr id="226" name="文字方塊 56">
                <a:extLst>
                  <a:ext uri="{FF2B5EF4-FFF2-40B4-BE49-F238E27FC236}">
                    <a16:creationId xmlns:a16="http://schemas.microsoft.com/office/drawing/2014/main" id="{A55DAED7-0226-4B3A-999E-69878501DB12}"/>
                  </a:ext>
                </a:extLst>
              </p:cNvPr>
              <p:cNvSpPr txBox="1">
                <a:spLocks noRot="1" noChangeAspect="1" noMove="1" noResize="1" noEditPoints="1" noAdjustHandles="1" noChangeArrowheads="1" noChangeShapeType="1" noTextEdit="1"/>
              </p:cNvSpPr>
              <p:nvPr/>
            </p:nvSpPr>
            <p:spPr>
              <a:xfrm>
                <a:off x="7531664" y="4772151"/>
                <a:ext cx="631069" cy="513282"/>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4105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AEA5-AAF0-491C-99D8-2DDA19ABBD33}"/>
              </a:ext>
            </a:extLst>
          </p:cNvPr>
          <p:cNvSpPr>
            <a:spLocks noGrp="1"/>
          </p:cNvSpPr>
          <p:nvPr>
            <p:ph type="title"/>
          </p:nvPr>
        </p:nvSpPr>
        <p:spPr>
          <a:xfrm>
            <a:off x="628650" y="365126"/>
            <a:ext cx="7886700" cy="1325563"/>
          </a:xfrm>
        </p:spPr>
        <p:txBody>
          <a:bodyPr/>
          <a:lstStyle/>
          <a:p>
            <a:r>
              <a:rPr lang="en-US" dirty="0"/>
              <a:t>Train</a:t>
            </a:r>
          </a:p>
        </p:txBody>
      </p:sp>
      <p:sp>
        <p:nvSpPr>
          <p:cNvPr id="3" name="Content Placeholder 2">
            <a:extLst>
              <a:ext uri="{FF2B5EF4-FFF2-40B4-BE49-F238E27FC236}">
                <a16:creationId xmlns:a16="http://schemas.microsoft.com/office/drawing/2014/main" id="{1236BBA2-D314-488D-9DDA-E47EAB9D6893}"/>
              </a:ext>
            </a:extLst>
          </p:cNvPr>
          <p:cNvSpPr>
            <a:spLocks noGrp="1"/>
          </p:cNvSpPr>
          <p:nvPr>
            <p:ph idx="1"/>
          </p:nvPr>
        </p:nvSpPr>
        <p:spPr>
          <a:xfrm>
            <a:off x="764178" y="1444540"/>
            <a:ext cx="7886700" cy="4351338"/>
          </a:xfrm>
        </p:spPr>
        <p:txBody>
          <a:bodyPr/>
          <a:lstStyle/>
          <a:p>
            <a:r>
              <a:rPr lang="en-US" dirty="0"/>
              <a:t>N</a:t>
            </a:r>
            <a:r>
              <a:rPr lang="en-US" altLang="zh-CN" dirty="0"/>
              <a:t>otation</a:t>
            </a:r>
            <a:endParaRPr lang="en-US" dirty="0"/>
          </a:p>
        </p:txBody>
      </p:sp>
      <p:grpSp>
        <p:nvGrpSpPr>
          <p:cNvPr id="5" name="Group 4">
            <a:extLst>
              <a:ext uri="{FF2B5EF4-FFF2-40B4-BE49-F238E27FC236}">
                <a16:creationId xmlns:a16="http://schemas.microsoft.com/office/drawing/2014/main" id="{733920D0-8996-48FD-ACB3-E45245526E86}"/>
              </a:ext>
            </a:extLst>
          </p:cNvPr>
          <p:cNvGrpSpPr/>
          <p:nvPr/>
        </p:nvGrpSpPr>
        <p:grpSpPr>
          <a:xfrm>
            <a:off x="5984715" y="2770103"/>
            <a:ext cx="2103130" cy="3130011"/>
            <a:chOff x="5428534" y="2323799"/>
            <a:chExt cx="2103130" cy="3130011"/>
          </a:xfrm>
        </p:grpSpPr>
        <p:cxnSp>
          <p:nvCxnSpPr>
            <p:cNvPr id="156" name="直線單箭頭接點 10">
              <a:extLst>
                <a:ext uri="{FF2B5EF4-FFF2-40B4-BE49-F238E27FC236}">
                  <a16:creationId xmlns:a16="http://schemas.microsoft.com/office/drawing/2014/main" id="{73DC2D2C-CFB0-4F90-AD06-2258D25EF540}"/>
                </a:ext>
              </a:extLst>
            </p:cNvPr>
            <p:cNvCxnSpPr/>
            <p:nvPr/>
          </p:nvCxnSpPr>
          <p:spPr>
            <a:xfrm>
              <a:off x="6505176" y="3826362"/>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單箭頭接點 11">
              <a:extLst>
                <a:ext uri="{FF2B5EF4-FFF2-40B4-BE49-F238E27FC236}">
                  <a16:creationId xmlns:a16="http://schemas.microsoft.com/office/drawing/2014/main" id="{E28B7F97-D1F4-441F-87F9-B4DB19F36B38}"/>
                </a:ext>
              </a:extLst>
            </p:cNvPr>
            <p:cNvCxnSpPr/>
            <p:nvPr/>
          </p:nvCxnSpPr>
          <p:spPr>
            <a:xfrm>
              <a:off x="6614492" y="5072252"/>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直線單箭頭接點 12">
              <a:extLst>
                <a:ext uri="{FF2B5EF4-FFF2-40B4-BE49-F238E27FC236}">
                  <a16:creationId xmlns:a16="http://schemas.microsoft.com/office/drawing/2014/main" id="{C85B97AD-23A4-4C65-9FD5-68CBA6F9AEBF}"/>
                </a:ext>
              </a:extLst>
            </p:cNvPr>
            <p:cNvCxnSpPr/>
            <p:nvPr/>
          </p:nvCxnSpPr>
          <p:spPr>
            <a:xfrm>
              <a:off x="6481292" y="3047559"/>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0" name="群組 79">
              <a:extLst>
                <a:ext uri="{FF2B5EF4-FFF2-40B4-BE49-F238E27FC236}">
                  <a16:creationId xmlns:a16="http://schemas.microsoft.com/office/drawing/2014/main" id="{55E1049B-EEBF-44DD-B14F-5BA6A02A1B3D}"/>
                </a:ext>
              </a:extLst>
            </p:cNvPr>
            <p:cNvGrpSpPr/>
            <p:nvPr/>
          </p:nvGrpSpPr>
          <p:grpSpPr>
            <a:xfrm>
              <a:off x="5939821" y="2323799"/>
              <a:ext cx="1134648" cy="3130011"/>
              <a:chOff x="5868381" y="1770729"/>
              <a:chExt cx="1134648" cy="3130011"/>
            </a:xfrm>
          </p:grpSpPr>
          <p:sp>
            <p:nvSpPr>
              <p:cNvPr id="181" name="矩形 62">
                <a:extLst>
                  <a:ext uri="{FF2B5EF4-FFF2-40B4-BE49-F238E27FC236}">
                    <a16:creationId xmlns:a16="http://schemas.microsoft.com/office/drawing/2014/main" id="{6B344E0E-A4C9-4B95-B31D-6429D66B2FF6}"/>
                  </a:ext>
                </a:extLst>
              </p:cNvPr>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82" name="文字方塊 5">
                <a:extLst>
                  <a:ext uri="{FF2B5EF4-FFF2-40B4-BE49-F238E27FC236}">
                    <a16:creationId xmlns:a16="http://schemas.microsoft.com/office/drawing/2014/main" id="{159B7555-94CB-47AD-AB5E-324790D1CF50}"/>
                  </a:ext>
                </a:extLst>
              </p:cNvPr>
              <p:cNvSpPr txBox="1"/>
              <p:nvPr/>
            </p:nvSpPr>
            <p:spPr>
              <a:xfrm>
                <a:off x="5868381" y="1770729"/>
                <a:ext cx="1134648" cy="461665"/>
              </a:xfrm>
              <a:prstGeom prst="rect">
                <a:avLst/>
              </a:prstGeom>
              <a:noFill/>
            </p:spPr>
            <p:txBody>
              <a:bodyPr wrap="square" rtlCol="0">
                <a:spAutoFit/>
              </a:bodyPr>
              <a:lstStyle/>
              <a:p>
                <a:pPr algn="ctr"/>
                <a:r>
                  <a:rPr lang="en-US" altLang="zh-TW" sz="2400" dirty="0"/>
                  <a:t>Layer L</a:t>
                </a:r>
                <a:endParaRPr lang="zh-TW" altLang="en-US" sz="2400" dirty="0"/>
              </a:p>
            </p:txBody>
          </p:sp>
          <p:sp>
            <p:nvSpPr>
              <p:cNvPr id="183" name="橢圓 28">
                <a:extLst>
                  <a:ext uri="{FF2B5EF4-FFF2-40B4-BE49-F238E27FC236}">
                    <a16:creationId xmlns:a16="http://schemas.microsoft.com/office/drawing/2014/main" id="{EFA201CA-4AD2-4717-9844-5C4876DB2B3F}"/>
                  </a:ext>
                </a:extLst>
              </p:cNvPr>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84" name="橢圓 29">
                <a:extLst>
                  <a:ext uri="{FF2B5EF4-FFF2-40B4-BE49-F238E27FC236}">
                    <a16:creationId xmlns:a16="http://schemas.microsoft.com/office/drawing/2014/main" id="{5E395885-AA93-4992-84A3-FC04D6BB1E6B}"/>
                  </a:ext>
                </a:extLst>
              </p:cNvPr>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85" name="橢圓 30">
                <a:extLst>
                  <a:ext uri="{FF2B5EF4-FFF2-40B4-BE49-F238E27FC236}">
                    <a16:creationId xmlns:a16="http://schemas.microsoft.com/office/drawing/2014/main" id="{9727DAF8-B21E-4620-95F0-A9501037DB29}"/>
                  </a:ext>
                </a:extLst>
              </p:cNvPr>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86" name="文字方塊 31">
                <a:extLst>
                  <a:ext uri="{FF2B5EF4-FFF2-40B4-BE49-F238E27FC236}">
                    <a16:creationId xmlns:a16="http://schemas.microsoft.com/office/drawing/2014/main" id="{532E6B0A-5A39-4640-AB4B-B71FB95E5C9D}"/>
                  </a:ext>
                </a:extLst>
              </p:cNvPr>
              <p:cNvSpPr txBox="1"/>
              <p:nvPr/>
            </p:nvSpPr>
            <p:spPr>
              <a:xfrm rot="5400000">
                <a:off x="6129396" y="364247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213" name="群組 81">
              <a:extLst>
                <a:ext uri="{FF2B5EF4-FFF2-40B4-BE49-F238E27FC236}">
                  <a16:creationId xmlns:a16="http://schemas.microsoft.com/office/drawing/2014/main" id="{4091397A-3602-4165-AB63-362DF2B03CA1}"/>
                </a:ext>
              </a:extLst>
            </p:cNvPr>
            <p:cNvGrpSpPr/>
            <p:nvPr/>
          </p:nvGrpSpPr>
          <p:grpSpPr>
            <a:xfrm>
              <a:off x="5428534" y="3068884"/>
              <a:ext cx="753037" cy="2013721"/>
              <a:chOff x="5357094" y="2515814"/>
              <a:chExt cx="753037" cy="2013721"/>
            </a:xfrm>
          </p:grpSpPr>
          <p:cxnSp>
            <p:nvCxnSpPr>
              <p:cNvPr id="214" name="直線單箭頭接點 66">
                <a:extLst>
                  <a:ext uri="{FF2B5EF4-FFF2-40B4-BE49-F238E27FC236}">
                    <a16:creationId xmlns:a16="http://schemas.microsoft.com/office/drawing/2014/main" id="{8EC13E53-C12B-4619-8EC1-4D293BA7F416}"/>
                  </a:ext>
                </a:extLst>
              </p:cNvPr>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直線單箭頭接點 69">
                <a:extLst>
                  <a:ext uri="{FF2B5EF4-FFF2-40B4-BE49-F238E27FC236}">
                    <a16:creationId xmlns:a16="http://schemas.microsoft.com/office/drawing/2014/main" id="{AE1E4616-0709-49DA-B611-C1806D72F3C4}"/>
                  </a:ext>
                </a:extLst>
              </p:cNvPr>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直線單箭頭接點 70">
                <a:extLst>
                  <a:ext uri="{FF2B5EF4-FFF2-40B4-BE49-F238E27FC236}">
                    <a16:creationId xmlns:a16="http://schemas.microsoft.com/office/drawing/2014/main" id="{E2D7970E-3CD6-44FE-B7AE-E5236F14702E}"/>
                  </a:ext>
                </a:extLst>
              </p:cNvPr>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直線單箭頭接點 71">
                <a:extLst>
                  <a:ext uri="{FF2B5EF4-FFF2-40B4-BE49-F238E27FC236}">
                    <a16:creationId xmlns:a16="http://schemas.microsoft.com/office/drawing/2014/main" id="{9F1E991C-A71C-4869-A24C-107AE989F727}"/>
                  </a:ext>
                </a:extLst>
              </p:cNvPr>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直線單箭頭接點 72">
                <a:extLst>
                  <a:ext uri="{FF2B5EF4-FFF2-40B4-BE49-F238E27FC236}">
                    <a16:creationId xmlns:a16="http://schemas.microsoft.com/office/drawing/2014/main" id="{22D452EE-8414-4467-8EA3-5C88BED4B8BB}"/>
                  </a:ext>
                </a:extLst>
              </p:cNvPr>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直線單箭頭接點 73">
                <a:extLst>
                  <a:ext uri="{FF2B5EF4-FFF2-40B4-BE49-F238E27FC236}">
                    <a16:creationId xmlns:a16="http://schemas.microsoft.com/office/drawing/2014/main" id="{9CF36981-81A5-46C1-8F32-97FBFA81F69D}"/>
                  </a:ext>
                </a:extLst>
              </p:cNvPr>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直線單箭頭接點 74">
                <a:extLst>
                  <a:ext uri="{FF2B5EF4-FFF2-40B4-BE49-F238E27FC236}">
                    <a16:creationId xmlns:a16="http://schemas.microsoft.com/office/drawing/2014/main" id="{D74F32F7-D552-4372-ACE5-47636A7EA308}"/>
                  </a:ext>
                </a:extLst>
              </p:cNvPr>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直線單箭頭接點 75">
                <a:extLst>
                  <a:ext uri="{FF2B5EF4-FFF2-40B4-BE49-F238E27FC236}">
                    <a16:creationId xmlns:a16="http://schemas.microsoft.com/office/drawing/2014/main" id="{1725B49F-3EFF-4DD3-8A78-5C3810C882A9}"/>
                  </a:ext>
                </a:extLst>
              </p:cNvPr>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直線單箭頭接點 76">
                <a:extLst>
                  <a:ext uri="{FF2B5EF4-FFF2-40B4-BE49-F238E27FC236}">
                    <a16:creationId xmlns:a16="http://schemas.microsoft.com/office/drawing/2014/main" id="{3255D94C-B4E1-42CC-A051-7829215F2C1A}"/>
                  </a:ext>
                </a:extLst>
              </p:cNvPr>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C2A3BF3-ACC5-486B-BD61-DFCFDBBB4EC3}"/>
                  </a:ext>
                </a:extLst>
              </p:cNvPr>
              <p:cNvSpPr txBox="1"/>
              <p:nvPr/>
            </p:nvSpPr>
            <p:spPr>
              <a:xfrm>
                <a:off x="845194" y="2058363"/>
                <a:ext cx="2545953" cy="89171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b="1" smtClean="0">
                              <a:latin typeface="Cambria Math" panose="02040503050406030204" pitchFamily="18" charset="0"/>
                            </a:rPr>
                          </m:ctrlPr>
                        </m:sSupPr>
                        <m:e>
                          <m:r>
                            <a:rPr lang="en-US" b="1" i="0" smtClean="0">
                              <a:latin typeface="Cambria Math" panose="02040503050406030204" pitchFamily="18" charset="0"/>
                            </a:rPr>
                            <m:t>𝐖</m:t>
                          </m:r>
                        </m:e>
                        <m:sup>
                          <m:r>
                            <a:rPr lang="en-US" b="1" i="0" smtClean="0">
                              <a:latin typeface="Cambria Math" panose="02040503050406030204" pitchFamily="18" charset="0"/>
                            </a:rPr>
                            <m:t>𝐋</m:t>
                          </m:r>
                        </m:sup>
                      </m:sSup>
                      <m:r>
                        <a:rPr lang="en-US" b="1" i="0" smtClean="0">
                          <a:latin typeface="Cambria Math" panose="02040503050406030204" pitchFamily="18" charset="0"/>
                        </a:rPr>
                        <m:t>=</m:t>
                      </m:r>
                      <m:d>
                        <m:dPr>
                          <m:ctrlPr>
                            <a:rPr lang="en-US" b="1" i="1" smtClean="0">
                              <a:latin typeface="Cambria Math" panose="02040503050406030204" pitchFamily="18" charset="0"/>
                            </a:rPr>
                          </m:ctrlPr>
                        </m:dPr>
                        <m:e>
                          <m:m>
                            <m:mPr>
                              <m:mcs>
                                <m:mc>
                                  <m:mcPr>
                                    <m:count m:val="3"/>
                                    <m:mcJc m:val="center"/>
                                  </m:mcPr>
                                </m:mc>
                              </m:mcs>
                              <m:ctrlPr>
                                <a:rPr lang="en-US" b="1" i="1" smtClean="0">
                                  <a:latin typeface="Cambria Math" panose="02040503050406030204" pitchFamily="18" charset="0"/>
                                </a:rPr>
                              </m:ctrlPr>
                            </m:mPr>
                            <m:mr>
                              <m:e>
                                <m:sSubSup>
                                  <m:sSubSupPr>
                                    <m:ctrlPr>
                                      <a:rPr lang="en-US" b="1" i="1" smtClean="0">
                                        <a:latin typeface="Cambria Math" panose="02040503050406030204" pitchFamily="18" charset="0"/>
                                      </a:rPr>
                                    </m:ctrlPr>
                                  </m:sSubSupPr>
                                  <m:e>
                                    <m:r>
                                      <a:rPr lang="en-US" b="0" i="1" smtClean="0">
                                        <a:latin typeface="Cambria Math" panose="02040503050406030204" pitchFamily="18" charset="0"/>
                                      </a:rPr>
                                      <m:t>𝑤</m:t>
                                    </m:r>
                                  </m:e>
                                  <m:sub>
                                    <m:r>
                                      <a:rPr lang="en-US" b="1" i="1" smtClean="0">
                                        <a:latin typeface="Cambria Math" panose="02040503050406030204" pitchFamily="18" charset="0"/>
                                      </a:rPr>
                                      <m:t>𝟏𝟏</m:t>
                                    </m:r>
                                  </m:sub>
                                  <m:sup>
                                    <m:r>
                                      <a:rPr lang="en-US" b="1" i="1" smtClean="0">
                                        <a:latin typeface="Cambria Math" panose="02040503050406030204" pitchFamily="18" charset="0"/>
                                      </a:rPr>
                                      <m:t>𝑳</m:t>
                                    </m:r>
                                  </m:sup>
                                </m:sSubSup>
                              </m:e>
                              <m:e>
                                <m:r>
                                  <a:rPr lang="en-US" b="1" i="1" smtClean="0">
                                    <a:latin typeface="Cambria Math" panose="02040503050406030204" pitchFamily="18" charset="0"/>
                                  </a:rPr>
                                  <m:t>⋯</m:t>
                                </m:r>
                              </m:e>
                              <m:e>
                                <m:sSubSup>
                                  <m:sSubSupPr>
                                    <m:ctrlPr>
                                      <a:rPr lang="en-US" b="1" i="1">
                                        <a:latin typeface="Cambria Math" panose="02040503050406030204" pitchFamily="18" charset="0"/>
                                      </a:rPr>
                                    </m:ctrlPr>
                                  </m:sSubSupPr>
                                  <m:e>
                                    <m:r>
                                      <a:rPr lang="en-US" i="1">
                                        <a:latin typeface="Cambria Math" panose="02040503050406030204" pitchFamily="18" charset="0"/>
                                      </a:rPr>
                                      <m:t>𝑤</m:t>
                                    </m:r>
                                  </m:e>
                                  <m:sub>
                                    <m:r>
                                      <a:rPr lang="en-US" b="1" i="1">
                                        <a:latin typeface="Cambria Math" panose="02040503050406030204" pitchFamily="18" charset="0"/>
                                      </a:rPr>
                                      <m:t>𝟏</m:t>
                                    </m:r>
                                    <m:r>
                                      <a:rPr lang="en-US" b="1" i="1" smtClean="0">
                                        <a:latin typeface="Cambria Math" panose="02040503050406030204" pitchFamily="18" charset="0"/>
                                      </a:rPr>
                                      <m:t>𝑵</m:t>
                                    </m:r>
                                  </m:sub>
                                  <m:sup>
                                    <m:r>
                                      <a:rPr lang="en-US" b="1" i="1">
                                        <a:latin typeface="Cambria Math" panose="02040503050406030204" pitchFamily="18" charset="0"/>
                                      </a:rPr>
                                      <m:t>𝑳</m:t>
                                    </m:r>
                                  </m:sup>
                                </m:sSubSup>
                              </m:e>
                            </m:mr>
                            <m:mr>
                              <m:e>
                                <m:r>
                                  <a:rPr lang="en-US" b="1" i="1" smtClean="0">
                                    <a:latin typeface="Cambria Math" panose="02040503050406030204" pitchFamily="18" charset="0"/>
                                  </a:rPr>
                                  <m:t>⋮</m:t>
                                </m:r>
                              </m:e>
                              <m:e>
                                <m:r>
                                  <a:rPr lang="en-US" b="1" i="1" smtClean="0">
                                    <a:latin typeface="Cambria Math" panose="02040503050406030204" pitchFamily="18" charset="0"/>
                                  </a:rPr>
                                  <m:t>⋱</m:t>
                                </m:r>
                              </m:e>
                              <m:e>
                                <m:r>
                                  <a:rPr lang="en-US" b="1" i="1" smtClean="0">
                                    <a:latin typeface="Cambria Math" panose="02040503050406030204" pitchFamily="18" charset="0"/>
                                  </a:rPr>
                                  <m:t>⋮</m:t>
                                </m:r>
                              </m:e>
                            </m:mr>
                            <m:mr>
                              <m:e>
                                <m:sSubSup>
                                  <m:sSubSupPr>
                                    <m:ctrlPr>
                                      <a:rPr lang="en-US" b="1" i="1">
                                        <a:latin typeface="Cambria Math" panose="02040503050406030204" pitchFamily="18" charset="0"/>
                                      </a:rPr>
                                    </m:ctrlPr>
                                  </m:sSubSupPr>
                                  <m:e>
                                    <m:r>
                                      <a:rPr lang="en-US" i="1">
                                        <a:latin typeface="Cambria Math" panose="02040503050406030204" pitchFamily="18" charset="0"/>
                                      </a:rPr>
                                      <m:t>𝑤</m:t>
                                    </m:r>
                                  </m:e>
                                  <m:sub>
                                    <m:r>
                                      <a:rPr lang="en-US" b="1" i="1" smtClean="0">
                                        <a:latin typeface="Cambria Math" panose="02040503050406030204" pitchFamily="18" charset="0"/>
                                      </a:rPr>
                                      <m:t>𝑴</m:t>
                                    </m:r>
                                    <m:r>
                                      <a:rPr lang="en-US" b="1" i="1">
                                        <a:latin typeface="Cambria Math" panose="02040503050406030204" pitchFamily="18" charset="0"/>
                                      </a:rPr>
                                      <m:t>𝟏</m:t>
                                    </m:r>
                                  </m:sub>
                                  <m:sup>
                                    <m:r>
                                      <a:rPr lang="en-US" b="1" i="1">
                                        <a:latin typeface="Cambria Math" panose="02040503050406030204" pitchFamily="18" charset="0"/>
                                      </a:rPr>
                                      <m:t>𝑳</m:t>
                                    </m:r>
                                  </m:sup>
                                </m:sSubSup>
                              </m:e>
                              <m:e>
                                <m:r>
                                  <a:rPr lang="en-US" b="1" i="1" smtClean="0">
                                    <a:latin typeface="Cambria Math" panose="02040503050406030204" pitchFamily="18" charset="0"/>
                                  </a:rPr>
                                  <m:t>⋯</m:t>
                                </m:r>
                              </m:e>
                              <m:e>
                                <m:sSubSup>
                                  <m:sSubSupPr>
                                    <m:ctrlPr>
                                      <a:rPr lang="en-US" b="1" i="1">
                                        <a:latin typeface="Cambria Math" panose="02040503050406030204" pitchFamily="18" charset="0"/>
                                      </a:rPr>
                                    </m:ctrlPr>
                                  </m:sSubSupPr>
                                  <m:e>
                                    <m:r>
                                      <a:rPr lang="en-US" i="1">
                                        <a:latin typeface="Cambria Math" panose="02040503050406030204" pitchFamily="18" charset="0"/>
                                      </a:rPr>
                                      <m:t>𝑤</m:t>
                                    </m:r>
                                  </m:e>
                                  <m:sub>
                                    <m:r>
                                      <a:rPr lang="en-US" b="1" i="1" smtClean="0">
                                        <a:latin typeface="Cambria Math" panose="02040503050406030204" pitchFamily="18" charset="0"/>
                                      </a:rPr>
                                      <m:t>𝑴𝑵</m:t>
                                    </m:r>
                                  </m:sub>
                                  <m:sup>
                                    <m:r>
                                      <a:rPr lang="en-US" b="1" i="1">
                                        <a:latin typeface="Cambria Math" panose="02040503050406030204" pitchFamily="18" charset="0"/>
                                      </a:rPr>
                                      <m:t>𝑳</m:t>
                                    </m:r>
                                  </m:sup>
                                </m:sSubSup>
                              </m:e>
                            </m:mr>
                          </m:m>
                        </m:e>
                      </m:d>
                    </m:oMath>
                  </m:oMathPara>
                </a14:m>
                <a:endParaRPr lang="en-US" b="1" dirty="0"/>
              </a:p>
            </p:txBody>
          </p:sp>
        </mc:Choice>
        <mc:Fallback>
          <p:sp>
            <p:nvSpPr>
              <p:cNvPr id="4" name="TextBox 3">
                <a:extLst>
                  <a:ext uri="{FF2B5EF4-FFF2-40B4-BE49-F238E27FC236}">
                    <a16:creationId xmlns:a16="http://schemas.microsoft.com/office/drawing/2014/main" id="{8C2A3BF3-ACC5-486B-BD61-DFCFDBBB4EC3}"/>
                  </a:ext>
                </a:extLst>
              </p:cNvPr>
              <p:cNvSpPr txBox="1">
                <a:spLocks noRot="1" noChangeAspect="1" noMove="1" noResize="1" noEditPoints="1" noAdjustHandles="1" noChangeArrowheads="1" noChangeShapeType="1" noTextEdit="1"/>
              </p:cNvSpPr>
              <p:nvPr/>
            </p:nvSpPr>
            <p:spPr>
              <a:xfrm>
                <a:off x="845194" y="2058363"/>
                <a:ext cx="2545953" cy="89171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70F1D20-EE85-4FFC-BC1F-7BA1B523952F}"/>
                  </a:ext>
                </a:extLst>
              </p:cNvPr>
              <p:cNvSpPr txBox="1"/>
              <p:nvPr/>
            </p:nvSpPr>
            <p:spPr>
              <a:xfrm>
                <a:off x="5444277" y="3339876"/>
                <a:ext cx="511807" cy="28033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1</m:t>
                          </m:r>
                        </m:sub>
                        <m:sup>
                          <m:r>
                            <a:rPr lang="en-US" b="0" i="1" smtClean="0">
                              <a:latin typeface="Cambria Math" panose="02040503050406030204" pitchFamily="18" charset="0"/>
                            </a:rPr>
                            <m:t>𝐿</m:t>
                          </m:r>
                          <m:r>
                            <a:rPr lang="en-US" b="0" i="1" smtClean="0">
                              <a:latin typeface="Cambria Math" panose="02040503050406030204" pitchFamily="18" charset="0"/>
                            </a:rPr>
                            <m:t>−1</m:t>
                          </m:r>
                        </m:sup>
                      </m:sSubSup>
                    </m:oMath>
                  </m:oMathPara>
                </a14:m>
                <a:endParaRPr lang="en-US" dirty="0"/>
              </a:p>
            </p:txBody>
          </p:sp>
        </mc:Choice>
        <mc:Fallback>
          <p:sp>
            <p:nvSpPr>
              <p:cNvPr id="6" name="TextBox 5">
                <a:extLst>
                  <a:ext uri="{FF2B5EF4-FFF2-40B4-BE49-F238E27FC236}">
                    <a16:creationId xmlns:a16="http://schemas.microsoft.com/office/drawing/2014/main" id="{170F1D20-EE85-4FFC-BC1F-7BA1B523952F}"/>
                  </a:ext>
                </a:extLst>
              </p:cNvPr>
              <p:cNvSpPr txBox="1">
                <a:spLocks noRot="1" noChangeAspect="1" noMove="1" noResize="1" noEditPoints="1" noAdjustHandles="1" noChangeArrowheads="1" noChangeShapeType="1" noTextEdit="1"/>
              </p:cNvSpPr>
              <p:nvPr/>
            </p:nvSpPr>
            <p:spPr>
              <a:xfrm>
                <a:off x="5444277" y="3339876"/>
                <a:ext cx="511807" cy="280333"/>
              </a:xfrm>
              <a:prstGeom prst="rect">
                <a:avLst/>
              </a:prstGeom>
              <a:blipFill>
                <a:blip r:embed="rId3"/>
                <a:stretch>
                  <a:fillRect l="-5952" t="-2174" r="-4762" b="-173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1" name="TextBox 80">
                <a:extLst>
                  <a:ext uri="{FF2B5EF4-FFF2-40B4-BE49-F238E27FC236}">
                    <a16:creationId xmlns:a16="http://schemas.microsoft.com/office/drawing/2014/main" id="{222011B0-88E5-4457-B724-E16A2A1D1AED}"/>
                  </a:ext>
                </a:extLst>
              </p:cNvPr>
              <p:cNvSpPr txBox="1"/>
              <p:nvPr/>
            </p:nvSpPr>
            <p:spPr>
              <a:xfrm>
                <a:off x="5428529" y="4132499"/>
                <a:ext cx="511807" cy="28084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2</m:t>
                          </m:r>
                        </m:sub>
                        <m:sup>
                          <m:r>
                            <a:rPr lang="en-US" b="0" i="1" smtClean="0">
                              <a:latin typeface="Cambria Math" panose="02040503050406030204" pitchFamily="18" charset="0"/>
                            </a:rPr>
                            <m:t>𝐿</m:t>
                          </m:r>
                          <m:r>
                            <a:rPr lang="en-US" b="0" i="1" smtClean="0">
                              <a:latin typeface="Cambria Math" panose="02040503050406030204" pitchFamily="18" charset="0"/>
                            </a:rPr>
                            <m:t>−1</m:t>
                          </m:r>
                        </m:sup>
                      </m:sSubSup>
                    </m:oMath>
                  </m:oMathPara>
                </a14:m>
                <a:endParaRPr lang="en-US" dirty="0"/>
              </a:p>
            </p:txBody>
          </p:sp>
        </mc:Choice>
        <mc:Fallback>
          <p:sp>
            <p:nvSpPr>
              <p:cNvPr id="81" name="TextBox 80">
                <a:extLst>
                  <a:ext uri="{FF2B5EF4-FFF2-40B4-BE49-F238E27FC236}">
                    <a16:creationId xmlns:a16="http://schemas.microsoft.com/office/drawing/2014/main" id="{222011B0-88E5-4457-B724-E16A2A1D1AED}"/>
                  </a:ext>
                </a:extLst>
              </p:cNvPr>
              <p:cNvSpPr txBox="1">
                <a:spLocks noRot="1" noChangeAspect="1" noMove="1" noResize="1" noEditPoints="1" noAdjustHandles="1" noChangeArrowheads="1" noChangeShapeType="1" noTextEdit="1"/>
              </p:cNvSpPr>
              <p:nvPr/>
            </p:nvSpPr>
            <p:spPr>
              <a:xfrm>
                <a:off x="5428529" y="4132499"/>
                <a:ext cx="511807" cy="280846"/>
              </a:xfrm>
              <a:prstGeom prst="rect">
                <a:avLst/>
              </a:prstGeom>
              <a:blipFill>
                <a:blip r:embed="rId4"/>
                <a:stretch>
                  <a:fillRect l="-6024" t="-2174" r="-4819" b="-173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2" name="TextBox 81">
                <a:extLst>
                  <a:ext uri="{FF2B5EF4-FFF2-40B4-BE49-F238E27FC236}">
                    <a16:creationId xmlns:a16="http://schemas.microsoft.com/office/drawing/2014/main" id="{FF153104-3702-479B-987F-93C760DCBFF9}"/>
                  </a:ext>
                </a:extLst>
              </p:cNvPr>
              <p:cNvSpPr txBox="1"/>
              <p:nvPr/>
            </p:nvSpPr>
            <p:spPr>
              <a:xfrm>
                <a:off x="5444277" y="5426387"/>
                <a:ext cx="511807" cy="28097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𝑁</m:t>
                          </m:r>
                        </m:sub>
                        <m:sup>
                          <m:r>
                            <a:rPr lang="en-US" b="0" i="1" smtClean="0">
                              <a:latin typeface="Cambria Math" panose="02040503050406030204" pitchFamily="18" charset="0"/>
                            </a:rPr>
                            <m:t>𝐿</m:t>
                          </m:r>
                          <m:r>
                            <a:rPr lang="en-US" b="0" i="1" smtClean="0">
                              <a:latin typeface="Cambria Math" panose="02040503050406030204" pitchFamily="18" charset="0"/>
                            </a:rPr>
                            <m:t>−1</m:t>
                          </m:r>
                        </m:sup>
                      </m:sSubSup>
                    </m:oMath>
                  </m:oMathPara>
                </a14:m>
                <a:endParaRPr lang="en-US" dirty="0"/>
              </a:p>
            </p:txBody>
          </p:sp>
        </mc:Choice>
        <mc:Fallback>
          <p:sp>
            <p:nvSpPr>
              <p:cNvPr id="82" name="TextBox 81">
                <a:extLst>
                  <a:ext uri="{FF2B5EF4-FFF2-40B4-BE49-F238E27FC236}">
                    <a16:creationId xmlns:a16="http://schemas.microsoft.com/office/drawing/2014/main" id="{FF153104-3702-479B-987F-93C760DCBFF9}"/>
                  </a:ext>
                </a:extLst>
              </p:cNvPr>
              <p:cNvSpPr txBox="1">
                <a:spLocks noRot="1" noChangeAspect="1" noMove="1" noResize="1" noEditPoints="1" noAdjustHandles="1" noChangeArrowheads="1" noChangeShapeType="1" noTextEdit="1"/>
              </p:cNvSpPr>
              <p:nvPr/>
            </p:nvSpPr>
            <p:spPr>
              <a:xfrm>
                <a:off x="5444277" y="5426387"/>
                <a:ext cx="511807" cy="280974"/>
              </a:xfrm>
              <a:prstGeom prst="rect">
                <a:avLst/>
              </a:prstGeom>
              <a:blipFill>
                <a:blip r:embed="rId5"/>
                <a:stretch>
                  <a:fillRect l="-5952" t="-2174" r="-4762" b="-1956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1F9204D-C311-44D0-A5C1-F6AE24B0A194}"/>
                  </a:ext>
                </a:extLst>
              </p:cNvPr>
              <p:cNvSpPr txBox="1"/>
              <p:nvPr/>
            </p:nvSpPr>
            <p:spPr>
              <a:xfrm>
                <a:off x="5776520" y="1879525"/>
                <a:ext cx="2254592" cy="28321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𝒂</m:t>
                          </m:r>
                        </m:e>
                        <m:sup>
                          <m:r>
                            <a:rPr lang="en-US" b="0" i="1" smtClean="0">
                              <a:latin typeface="Cambria Math" panose="02040503050406030204" pitchFamily="18" charset="0"/>
                            </a:rPr>
                            <m:t>𝐿</m:t>
                          </m:r>
                        </m:sup>
                      </m:sSup>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a:latin typeface="Cambria Math" panose="02040503050406030204" pitchFamily="18" charset="0"/>
                            </a:rPr>
                            <m:t>𝐖</m:t>
                          </m:r>
                        </m:e>
                        <m:sup>
                          <m:r>
                            <a:rPr lang="en-US" b="1">
                              <a:latin typeface="Cambria Math" panose="02040503050406030204" pitchFamily="18" charset="0"/>
                            </a:rPr>
                            <m:t>𝐋</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𝒂</m:t>
                          </m:r>
                        </m:e>
                        <m:sup>
                          <m:r>
                            <a:rPr lang="en-US" b="1" i="1" smtClean="0">
                              <a:latin typeface="Cambria Math" panose="02040503050406030204" pitchFamily="18" charset="0"/>
                            </a:rPr>
                            <m:t>𝑳</m:t>
                          </m:r>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𝒃</m:t>
                          </m:r>
                        </m:e>
                        <m:sup>
                          <m:r>
                            <a:rPr lang="en-US" b="1" i="1" smtClean="0">
                              <a:latin typeface="Cambria Math" panose="02040503050406030204" pitchFamily="18" charset="0"/>
                            </a:rPr>
                            <m:t>𝑳</m:t>
                          </m:r>
                        </m:sup>
                      </m:sSup>
                      <m:r>
                        <a:rPr lang="en-US" b="1" i="1" smtClean="0">
                          <a:latin typeface="Cambria Math" panose="02040503050406030204" pitchFamily="18" charset="0"/>
                        </a:rPr>
                        <m:t>)</m:t>
                      </m:r>
                    </m:oMath>
                  </m:oMathPara>
                </a14:m>
                <a:endParaRPr lang="en-US" dirty="0"/>
              </a:p>
            </p:txBody>
          </p:sp>
        </mc:Choice>
        <mc:Fallback>
          <p:sp>
            <p:nvSpPr>
              <p:cNvPr id="7" name="TextBox 6">
                <a:extLst>
                  <a:ext uri="{FF2B5EF4-FFF2-40B4-BE49-F238E27FC236}">
                    <a16:creationId xmlns:a16="http://schemas.microsoft.com/office/drawing/2014/main" id="{41F9204D-C311-44D0-A5C1-F6AE24B0A194}"/>
                  </a:ext>
                </a:extLst>
              </p:cNvPr>
              <p:cNvSpPr txBox="1">
                <a:spLocks noRot="1" noChangeAspect="1" noMove="1" noResize="1" noEditPoints="1" noAdjustHandles="1" noChangeArrowheads="1" noChangeShapeType="1" noTextEdit="1"/>
              </p:cNvSpPr>
              <p:nvPr/>
            </p:nvSpPr>
            <p:spPr>
              <a:xfrm>
                <a:off x="5776520" y="1879525"/>
                <a:ext cx="2254592" cy="283219"/>
              </a:xfrm>
              <a:prstGeom prst="rect">
                <a:avLst/>
              </a:prstGeom>
              <a:blipFill>
                <a:blip r:embed="rId6"/>
                <a:stretch>
                  <a:fillRect l="-1084" t="-4255" r="-3794" b="-31915"/>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91C245A2-E093-4EE3-B3A1-347849EF46FA}"/>
              </a:ext>
            </a:extLst>
          </p:cNvPr>
          <p:cNvCxnSpPr>
            <a:stCxn id="4" idx="3"/>
          </p:cNvCxnSpPr>
          <p:nvPr/>
        </p:nvCxnSpPr>
        <p:spPr>
          <a:xfrm flipV="1">
            <a:off x="3391147" y="2504222"/>
            <a:ext cx="76962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FA66D289-44E2-4E8F-B429-F999951E31CA}"/>
                  </a:ext>
                </a:extLst>
              </p:cNvPr>
              <p:cNvSpPr txBox="1"/>
              <p:nvPr/>
            </p:nvSpPr>
            <p:spPr>
              <a:xfrm>
                <a:off x="4193096" y="2339546"/>
                <a:ext cx="88973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10" name="TextBox 9">
                <a:extLst>
                  <a:ext uri="{FF2B5EF4-FFF2-40B4-BE49-F238E27FC236}">
                    <a16:creationId xmlns:a16="http://schemas.microsoft.com/office/drawing/2014/main" id="{FA66D289-44E2-4E8F-B429-F999951E31CA}"/>
                  </a:ext>
                </a:extLst>
              </p:cNvPr>
              <p:cNvSpPr txBox="1">
                <a:spLocks noRot="1" noChangeAspect="1" noMove="1" noResize="1" noEditPoints="1" noAdjustHandles="1" noChangeArrowheads="1" noChangeShapeType="1" noTextEdit="1"/>
              </p:cNvSpPr>
              <p:nvPr/>
            </p:nvSpPr>
            <p:spPr>
              <a:xfrm>
                <a:off x="4193096" y="2339546"/>
                <a:ext cx="889731" cy="276999"/>
              </a:xfrm>
              <a:prstGeom prst="rect">
                <a:avLst/>
              </a:prstGeom>
              <a:blipFill>
                <a:blip r:embed="rId7"/>
                <a:stretch>
                  <a:fillRect l="-8904" t="-2222" r="-8904" b="-35556"/>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FDC67565-4283-4DC1-B100-B83008BE5C62}"/>
              </a:ext>
            </a:extLst>
          </p:cNvPr>
          <p:cNvSpPr txBox="1"/>
          <p:nvPr/>
        </p:nvSpPr>
        <p:spPr>
          <a:xfrm>
            <a:off x="5297864" y="2765416"/>
            <a:ext cx="957313" cy="369332"/>
          </a:xfrm>
          <a:prstGeom prst="rect">
            <a:avLst/>
          </a:prstGeom>
          <a:noFill/>
        </p:spPr>
        <p:txBody>
          <a:bodyPr wrap="none" rtlCol="0">
            <a:spAutoFit/>
          </a:bodyPr>
          <a:lstStyle/>
          <a:p>
            <a:r>
              <a:rPr lang="en-US" dirty="0"/>
              <a:t>N nodes</a:t>
            </a:r>
          </a:p>
        </p:txBody>
      </p:sp>
      <p:sp>
        <p:nvSpPr>
          <p:cNvPr id="88" name="TextBox 87">
            <a:extLst>
              <a:ext uri="{FF2B5EF4-FFF2-40B4-BE49-F238E27FC236}">
                <a16:creationId xmlns:a16="http://schemas.microsoft.com/office/drawing/2014/main" id="{018FA2D3-4FEE-4C20-8E8F-9520784E68B8}"/>
              </a:ext>
            </a:extLst>
          </p:cNvPr>
          <p:cNvSpPr txBox="1"/>
          <p:nvPr/>
        </p:nvSpPr>
        <p:spPr>
          <a:xfrm>
            <a:off x="6558816" y="2465513"/>
            <a:ext cx="1005403" cy="369332"/>
          </a:xfrm>
          <a:prstGeom prst="rect">
            <a:avLst/>
          </a:prstGeom>
          <a:noFill/>
        </p:spPr>
        <p:txBody>
          <a:bodyPr wrap="none" rtlCol="0">
            <a:spAutoFit/>
          </a:bodyPr>
          <a:lstStyle/>
          <a:p>
            <a:r>
              <a:rPr lang="en-US" dirty="0"/>
              <a:t>M nodes</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E7083EC1-4614-4618-B98D-54549E26C606}"/>
                  </a:ext>
                </a:extLst>
              </p:cNvPr>
              <p:cNvSpPr txBox="1"/>
              <p:nvPr/>
            </p:nvSpPr>
            <p:spPr>
              <a:xfrm>
                <a:off x="764178" y="3224246"/>
                <a:ext cx="1630959" cy="17065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a:latin typeface="Cambria Math" panose="02040503050406030204" pitchFamily="18" charset="0"/>
                            </a:rPr>
                            <m:t>𝒂</m:t>
                          </m:r>
                        </m:e>
                        <m:sup>
                          <m:r>
                            <a:rPr lang="en-US" i="1">
                              <a:latin typeface="Cambria Math" panose="02040503050406030204" pitchFamily="18" charset="0"/>
                            </a:rPr>
                            <m:t>𝐿</m:t>
                          </m:r>
                          <m:r>
                            <a:rPr lang="en-US" b="0" i="1" smtClean="0">
                              <a:latin typeface="Cambria Math" panose="02040503050406030204" pitchFamily="18" charset="0"/>
                            </a:rPr>
                            <m:t>−1</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1</m:t>
                                    </m:r>
                                  </m:sub>
                                  <m:sup>
                                    <m:r>
                                      <a:rPr lang="en-US" i="1">
                                        <a:latin typeface="Cambria Math" panose="02040503050406030204" pitchFamily="18" charset="0"/>
                                      </a:rPr>
                                      <m:t>𝐿</m:t>
                                    </m:r>
                                    <m:r>
                                      <a:rPr lang="en-US" i="1">
                                        <a:latin typeface="Cambria Math" panose="02040503050406030204" pitchFamily="18" charset="0"/>
                                      </a:rPr>
                                      <m:t>−1</m:t>
                                    </m:r>
                                  </m:sup>
                                </m:sSubSup>
                              </m:e>
                            </m:mr>
                            <m:mr>
                              <m:e>
                                <m:eqArr>
                                  <m:eqArrPr>
                                    <m:ctrlPr>
                                      <a:rPr lang="en-US" i="1">
                                        <a:latin typeface="Cambria Math" panose="02040503050406030204" pitchFamily="18" charset="0"/>
                                      </a:rPr>
                                    </m:ctrlPr>
                                  </m:eqArrPr>
                                  <m:e>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2</m:t>
                                        </m:r>
                                      </m:sub>
                                      <m:sup>
                                        <m:r>
                                          <a:rPr lang="en-US" i="1">
                                            <a:latin typeface="Cambria Math" panose="02040503050406030204" pitchFamily="18" charset="0"/>
                                          </a:rPr>
                                          <m:t>𝐿</m:t>
                                        </m:r>
                                        <m:r>
                                          <a:rPr lang="en-US" i="1">
                                            <a:latin typeface="Cambria Math" panose="02040503050406030204" pitchFamily="18" charset="0"/>
                                          </a:rPr>
                                          <m:t>−1</m:t>
                                        </m:r>
                                      </m:sup>
                                    </m:sSubSup>
                                  </m:e>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eqArr>
                              </m:e>
                            </m:mr>
                            <m:mr>
                              <m:e>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b="0" i="1" smtClean="0">
                                        <a:latin typeface="Cambria Math" panose="02040503050406030204" pitchFamily="18" charset="0"/>
                                      </a:rPr>
                                      <m:t>𝑁</m:t>
                                    </m:r>
                                  </m:sub>
                                  <m:sup>
                                    <m:r>
                                      <a:rPr lang="en-US" i="1">
                                        <a:latin typeface="Cambria Math" panose="02040503050406030204" pitchFamily="18" charset="0"/>
                                      </a:rPr>
                                      <m:t>𝐿</m:t>
                                    </m:r>
                                    <m:r>
                                      <a:rPr lang="en-US" i="1">
                                        <a:latin typeface="Cambria Math" panose="02040503050406030204" pitchFamily="18" charset="0"/>
                                      </a:rPr>
                                      <m:t>−1</m:t>
                                    </m:r>
                                  </m:sup>
                                </m:sSubSup>
                              </m:e>
                            </m:mr>
                          </m:m>
                        </m:e>
                      </m:d>
                    </m:oMath>
                  </m:oMathPara>
                </a14:m>
                <a:endParaRPr lang="en-US" dirty="0"/>
              </a:p>
            </p:txBody>
          </p:sp>
        </mc:Choice>
        <mc:Fallback>
          <p:sp>
            <p:nvSpPr>
              <p:cNvPr id="12" name="TextBox 11">
                <a:extLst>
                  <a:ext uri="{FF2B5EF4-FFF2-40B4-BE49-F238E27FC236}">
                    <a16:creationId xmlns:a16="http://schemas.microsoft.com/office/drawing/2014/main" id="{E7083EC1-4614-4618-B98D-54549E26C606}"/>
                  </a:ext>
                </a:extLst>
              </p:cNvPr>
              <p:cNvSpPr txBox="1">
                <a:spLocks noRot="1" noChangeAspect="1" noMove="1" noResize="1" noEditPoints="1" noAdjustHandles="1" noChangeArrowheads="1" noChangeShapeType="1" noTextEdit="1"/>
              </p:cNvSpPr>
              <p:nvPr/>
            </p:nvSpPr>
            <p:spPr>
              <a:xfrm>
                <a:off x="764178" y="3224246"/>
                <a:ext cx="1630959" cy="1706557"/>
              </a:xfrm>
              <a:prstGeom prst="rect">
                <a:avLst/>
              </a:prstGeom>
              <a:blipFill>
                <a:blip r:embed="rId8"/>
                <a:stretch>
                  <a:fillRect/>
                </a:stretch>
              </a:blipFill>
            </p:spPr>
            <p:txBody>
              <a:bodyPr/>
              <a:lstStyle/>
              <a:p>
                <a:r>
                  <a:rPr lang="en-US">
                    <a:noFill/>
                  </a:rPr>
                  <a:t> </a:t>
                </a:r>
              </a:p>
            </p:txBody>
          </p:sp>
        </mc:Fallback>
      </mc:AlternateContent>
      <p:cxnSp>
        <p:nvCxnSpPr>
          <p:cNvPr id="90" name="Straight Arrow Connector 89">
            <a:extLst>
              <a:ext uri="{FF2B5EF4-FFF2-40B4-BE49-F238E27FC236}">
                <a16:creationId xmlns:a16="http://schemas.microsoft.com/office/drawing/2014/main" id="{26E3D8EB-BA4F-4C56-9208-AE9228652CE1}"/>
              </a:ext>
            </a:extLst>
          </p:cNvPr>
          <p:cNvCxnSpPr/>
          <p:nvPr/>
        </p:nvCxnSpPr>
        <p:spPr>
          <a:xfrm flipV="1">
            <a:off x="2439516" y="4056636"/>
            <a:ext cx="76962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1" name="TextBox 90">
                <a:extLst>
                  <a:ext uri="{FF2B5EF4-FFF2-40B4-BE49-F238E27FC236}">
                    <a16:creationId xmlns:a16="http://schemas.microsoft.com/office/drawing/2014/main" id="{2651CF2F-245A-4151-8FBB-BC99C4202804}"/>
                  </a:ext>
                </a:extLst>
              </p:cNvPr>
              <p:cNvSpPr txBox="1"/>
              <p:nvPr/>
            </p:nvSpPr>
            <p:spPr>
              <a:xfrm>
                <a:off x="3241465" y="3891960"/>
                <a:ext cx="81516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p:sp>
            <p:nvSpPr>
              <p:cNvPr id="91" name="TextBox 90">
                <a:extLst>
                  <a:ext uri="{FF2B5EF4-FFF2-40B4-BE49-F238E27FC236}">
                    <a16:creationId xmlns:a16="http://schemas.microsoft.com/office/drawing/2014/main" id="{2651CF2F-245A-4151-8FBB-BC99C4202804}"/>
                  </a:ext>
                </a:extLst>
              </p:cNvPr>
              <p:cNvSpPr txBox="1">
                <a:spLocks noRot="1" noChangeAspect="1" noMove="1" noResize="1" noEditPoints="1" noAdjustHandles="1" noChangeArrowheads="1" noChangeShapeType="1" noTextEdit="1"/>
              </p:cNvSpPr>
              <p:nvPr/>
            </p:nvSpPr>
            <p:spPr>
              <a:xfrm>
                <a:off x="3241465" y="3891960"/>
                <a:ext cx="815160" cy="276999"/>
              </a:xfrm>
              <a:prstGeom prst="rect">
                <a:avLst/>
              </a:prstGeom>
              <a:blipFill>
                <a:blip r:embed="rId9"/>
                <a:stretch>
                  <a:fillRect l="-9774" t="-2174" r="-10526" b="-326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2" name="TextBox 91">
                <a:extLst>
                  <a:ext uri="{FF2B5EF4-FFF2-40B4-BE49-F238E27FC236}">
                    <a16:creationId xmlns:a16="http://schemas.microsoft.com/office/drawing/2014/main" id="{4ADEA3DD-2B7D-4CCC-9F20-D22F6C099ADC}"/>
                  </a:ext>
                </a:extLst>
              </p:cNvPr>
              <p:cNvSpPr txBox="1"/>
              <p:nvPr/>
            </p:nvSpPr>
            <p:spPr>
              <a:xfrm>
                <a:off x="649936" y="4985770"/>
                <a:ext cx="1245726" cy="17065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a:latin typeface="Cambria Math" panose="02040503050406030204" pitchFamily="18" charset="0"/>
                            </a:rPr>
                            <m:t>𝒂</m:t>
                          </m:r>
                        </m:e>
                        <m:sup>
                          <m:r>
                            <a:rPr lang="en-US" i="1">
                              <a:latin typeface="Cambria Math" panose="02040503050406030204" pitchFamily="18" charset="0"/>
                            </a:rPr>
                            <m:t>𝐿</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1</m:t>
                                    </m:r>
                                  </m:sub>
                                  <m:sup>
                                    <m:r>
                                      <a:rPr lang="en-US" i="1">
                                        <a:latin typeface="Cambria Math" panose="02040503050406030204" pitchFamily="18" charset="0"/>
                                      </a:rPr>
                                      <m:t>𝐿</m:t>
                                    </m:r>
                                  </m:sup>
                                </m:sSubSup>
                              </m:e>
                            </m:mr>
                            <m:mr>
                              <m:e>
                                <m:eqArr>
                                  <m:eqArrPr>
                                    <m:ctrlPr>
                                      <a:rPr lang="en-US" i="1">
                                        <a:latin typeface="Cambria Math" panose="02040503050406030204" pitchFamily="18" charset="0"/>
                                      </a:rPr>
                                    </m:ctrlPr>
                                  </m:eqArrPr>
                                  <m:e>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2</m:t>
                                        </m:r>
                                      </m:sub>
                                      <m:sup>
                                        <m:r>
                                          <a:rPr lang="en-US" i="1">
                                            <a:latin typeface="Cambria Math" panose="02040503050406030204" pitchFamily="18" charset="0"/>
                                          </a:rPr>
                                          <m:t>𝐿</m:t>
                                        </m:r>
                                      </m:sup>
                                    </m:sSubSup>
                                  </m:e>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eqArr>
                              </m:e>
                            </m:mr>
                            <m:mr>
                              <m:e>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b="0" i="1" smtClean="0">
                                        <a:latin typeface="Cambria Math" panose="02040503050406030204" pitchFamily="18" charset="0"/>
                                      </a:rPr>
                                      <m:t>𝑀</m:t>
                                    </m:r>
                                  </m:sub>
                                  <m:sup>
                                    <m:r>
                                      <a:rPr lang="en-US" i="1">
                                        <a:latin typeface="Cambria Math" panose="02040503050406030204" pitchFamily="18" charset="0"/>
                                      </a:rPr>
                                      <m:t>𝐿</m:t>
                                    </m:r>
                                  </m:sup>
                                </m:sSubSup>
                              </m:e>
                            </m:mr>
                          </m:m>
                        </m:e>
                      </m:d>
                    </m:oMath>
                  </m:oMathPara>
                </a14:m>
                <a:endParaRPr lang="en-US" dirty="0"/>
              </a:p>
            </p:txBody>
          </p:sp>
        </mc:Choice>
        <mc:Fallback>
          <p:sp>
            <p:nvSpPr>
              <p:cNvPr id="92" name="TextBox 91">
                <a:extLst>
                  <a:ext uri="{FF2B5EF4-FFF2-40B4-BE49-F238E27FC236}">
                    <a16:creationId xmlns:a16="http://schemas.microsoft.com/office/drawing/2014/main" id="{4ADEA3DD-2B7D-4CCC-9F20-D22F6C099ADC}"/>
                  </a:ext>
                </a:extLst>
              </p:cNvPr>
              <p:cNvSpPr txBox="1">
                <a:spLocks noRot="1" noChangeAspect="1" noMove="1" noResize="1" noEditPoints="1" noAdjustHandles="1" noChangeArrowheads="1" noChangeShapeType="1" noTextEdit="1"/>
              </p:cNvSpPr>
              <p:nvPr/>
            </p:nvSpPr>
            <p:spPr>
              <a:xfrm>
                <a:off x="649936" y="4985770"/>
                <a:ext cx="1245726" cy="1706557"/>
              </a:xfrm>
              <a:prstGeom prst="rect">
                <a:avLst/>
              </a:prstGeom>
              <a:blipFill>
                <a:blip r:embed="rId10"/>
                <a:stretch>
                  <a:fillRect/>
                </a:stretch>
              </a:blipFill>
            </p:spPr>
            <p:txBody>
              <a:bodyPr/>
              <a:lstStyle/>
              <a:p>
                <a:r>
                  <a:rPr lang="en-US">
                    <a:noFill/>
                  </a:rPr>
                  <a:t> </a:t>
                </a:r>
              </a:p>
            </p:txBody>
          </p:sp>
        </mc:Fallback>
      </mc:AlternateContent>
      <p:cxnSp>
        <p:nvCxnSpPr>
          <p:cNvPr id="93" name="Straight Arrow Connector 92">
            <a:extLst>
              <a:ext uri="{FF2B5EF4-FFF2-40B4-BE49-F238E27FC236}">
                <a16:creationId xmlns:a16="http://schemas.microsoft.com/office/drawing/2014/main" id="{3BAD7973-7E3C-4FEF-82CE-F2F416530ED1}"/>
              </a:ext>
            </a:extLst>
          </p:cNvPr>
          <p:cNvCxnSpPr/>
          <p:nvPr/>
        </p:nvCxnSpPr>
        <p:spPr>
          <a:xfrm flipV="1">
            <a:off x="3709526" y="5794270"/>
            <a:ext cx="76962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4" name="TextBox 93">
                <a:extLst>
                  <a:ext uri="{FF2B5EF4-FFF2-40B4-BE49-F238E27FC236}">
                    <a16:creationId xmlns:a16="http://schemas.microsoft.com/office/drawing/2014/main" id="{41880915-B166-4EC8-9B41-1519F10085B3}"/>
                  </a:ext>
                </a:extLst>
              </p:cNvPr>
              <p:cNvSpPr txBox="1"/>
              <p:nvPr/>
            </p:nvSpPr>
            <p:spPr>
              <a:xfrm>
                <a:off x="4584516" y="5657880"/>
                <a:ext cx="84401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p:sp>
            <p:nvSpPr>
              <p:cNvPr id="94" name="TextBox 93">
                <a:extLst>
                  <a:ext uri="{FF2B5EF4-FFF2-40B4-BE49-F238E27FC236}">
                    <a16:creationId xmlns:a16="http://schemas.microsoft.com/office/drawing/2014/main" id="{41880915-B166-4EC8-9B41-1519F10085B3}"/>
                  </a:ext>
                </a:extLst>
              </p:cNvPr>
              <p:cNvSpPr txBox="1">
                <a:spLocks noRot="1" noChangeAspect="1" noMove="1" noResize="1" noEditPoints="1" noAdjustHandles="1" noChangeArrowheads="1" noChangeShapeType="1" noTextEdit="1"/>
              </p:cNvSpPr>
              <p:nvPr/>
            </p:nvSpPr>
            <p:spPr>
              <a:xfrm>
                <a:off x="4584516" y="5657880"/>
                <a:ext cx="844013" cy="276999"/>
              </a:xfrm>
              <a:prstGeom prst="rect">
                <a:avLst/>
              </a:prstGeom>
              <a:blipFill>
                <a:blip r:embed="rId11"/>
                <a:stretch>
                  <a:fillRect l="-9353" t="-2174" r="-9353" b="-326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5" name="TextBox 94">
                <a:extLst>
                  <a:ext uri="{FF2B5EF4-FFF2-40B4-BE49-F238E27FC236}">
                    <a16:creationId xmlns:a16="http://schemas.microsoft.com/office/drawing/2014/main" id="{CA769A44-8FCE-4159-88DC-D1B5D83637E5}"/>
                  </a:ext>
                </a:extLst>
              </p:cNvPr>
              <p:cNvSpPr txBox="1"/>
              <p:nvPr/>
            </p:nvSpPr>
            <p:spPr>
              <a:xfrm>
                <a:off x="2386221" y="4970083"/>
                <a:ext cx="1228093" cy="168219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𝒃</m:t>
                          </m:r>
                        </m:e>
                        <m:sup>
                          <m:r>
                            <a:rPr lang="en-US" i="1">
                              <a:latin typeface="Cambria Math" panose="02040503050406030204" pitchFamily="18" charset="0"/>
                            </a:rPr>
                            <m:t>𝐿</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Sup>
                                  <m:sSubSupPr>
                                    <m:ctrlPr>
                                      <a:rPr lang="en-US" i="1">
                                        <a:latin typeface="Cambria Math" panose="02040503050406030204" pitchFamily="18" charset="0"/>
                                      </a:rPr>
                                    </m:ctrlPr>
                                  </m:sSubSupPr>
                                  <m:e>
                                    <m:r>
                                      <a:rPr lang="en-US" b="0" i="1" smtClean="0">
                                        <a:latin typeface="Cambria Math" panose="02040503050406030204" pitchFamily="18" charset="0"/>
                                      </a:rPr>
                                      <m:t>𝑏</m:t>
                                    </m:r>
                                  </m:e>
                                  <m:sub>
                                    <m:r>
                                      <a:rPr lang="en-US" i="1">
                                        <a:latin typeface="Cambria Math" panose="02040503050406030204" pitchFamily="18" charset="0"/>
                                      </a:rPr>
                                      <m:t>1</m:t>
                                    </m:r>
                                  </m:sub>
                                  <m:sup>
                                    <m:r>
                                      <a:rPr lang="en-US" i="1">
                                        <a:latin typeface="Cambria Math" panose="02040503050406030204" pitchFamily="18" charset="0"/>
                                      </a:rPr>
                                      <m:t>𝐿</m:t>
                                    </m:r>
                                  </m:sup>
                                </m:sSubSup>
                              </m:e>
                            </m:mr>
                            <m:mr>
                              <m:e>
                                <m:eqArr>
                                  <m:eqArrPr>
                                    <m:ctrlPr>
                                      <a:rPr lang="en-US" i="1">
                                        <a:latin typeface="Cambria Math" panose="02040503050406030204" pitchFamily="18" charset="0"/>
                                      </a:rPr>
                                    </m:ctrlPr>
                                  </m:eqArrPr>
                                  <m:e>
                                    <m:sSubSup>
                                      <m:sSubSupPr>
                                        <m:ctrlPr>
                                          <a:rPr lang="en-US" i="1">
                                            <a:latin typeface="Cambria Math" panose="02040503050406030204" pitchFamily="18" charset="0"/>
                                          </a:rPr>
                                        </m:ctrlPr>
                                      </m:sSubSupPr>
                                      <m:e>
                                        <m:r>
                                          <a:rPr lang="en-US" b="0" i="1" smtClean="0">
                                            <a:latin typeface="Cambria Math" panose="02040503050406030204" pitchFamily="18" charset="0"/>
                                          </a:rPr>
                                          <m:t>𝑏</m:t>
                                        </m:r>
                                      </m:e>
                                      <m:sub>
                                        <m:r>
                                          <a:rPr lang="en-US" i="1">
                                            <a:latin typeface="Cambria Math" panose="02040503050406030204" pitchFamily="18" charset="0"/>
                                          </a:rPr>
                                          <m:t>2</m:t>
                                        </m:r>
                                      </m:sub>
                                      <m:sup>
                                        <m:r>
                                          <a:rPr lang="en-US" i="1">
                                            <a:latin typeface="Cambria Math" panose="02040503050406030204" pitchFamily="18" charset="0"/>
                                          </a:rPr>
                                          <m:t>𝐿</m:t>
                                        </m:r>
                                      </m:sup>
                                    </m:sSubSup>
                                  </m:e>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eqArr>
                              </m:e>
                            </m:mr>
                            <m:mr>
                              <m:e>
                                <m:sSubSup>
                                  <m:sSubSupPr>
                                    <m:ctrlPr>
                                      <a:rPr lang="en-US" i="1">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𝑀</m:t>
                                    </m:r>
                                  </m:sub>
                                  <m:sup>
                                    <m:r>
                                      <a:rPr lang="en-US" i="1">
                                        <a:latin typeface="Cambria Math" panose="02040503050406030204" pitchFamily="18" charset="0"/>
                                      </a:rPr>
                                      <m:t>𝐿</m:t>
                                    </m:r>
                                  </m:sup>
                                </m:sSubSup>
                              </m:e>
                            </m:mr>
                          </m:m>
                        </m:e>
                      </m:d>
                    </m:oMath>
                  </m:oMathPara>
                </a14:m>
                <a:endParaRPr lang="en-US" dirty="0"/>
              </a:p>
            </p:txBody>
          </p:sp>
        </mc:Choice>
        <mc:Fallback>
          <p:sp>
            <p:nvSpPr>
              <p:cNvPr id="95" name="TextBox 94">
                <a:extLst>
                  <a:ext uri="{FF2B5EF4-FFF2-40B4-BE49-F238E27FC236}">
                    <a16:creationId xmlns:a16="http://schemas.microsoft.com/office/drawing/2014/main" id="{CA769A44-8FCE-4159-88DC-D1B5D83637E5}"/>
                  </a:ext>
                </a:extLst>
              </p:cNvPr>
              <p:cNvSpPr txBox="1">
                <a:spLocks noRot="1" noChangeAspect="1" noMove="1" noResize="1" noEditPoints="1" noAdjustHandles="1" noChangeArrowheads="1" noChangeShapeType="1" noTextEdit="1"/>
              </p:cNvSpPr>
              <p:nvPr/>
            </p:nvSpPr>
            <p:spPr>
              <a:xfrm>
                <a:off x="2386221" y="4970083"/>
                <a:ext cx="1228093" cy="1682192"/>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06416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AEA5-AAF0-491C-99D8-2DDA19ABBD33}"/>
              </a:ext>
            </a:extLst>
          </p:cNvPr>
          <p:cNvSpPr>
            <a:spLocks noGrp="1"/>
          </p:cNvSpPr>
          <p:nvPr>
            <p:ph type="title"/>
          </p:nvPr>
        </p:nvSpPr>
        <p:spPr>
          <a:xfrm>
            <a:off x="628650" y="365126"/>
            <a:ext cx="7886700" cy="1325563"/>
          </a:xfrm>
        </p:spPr>
        <p:txBody>
          <a:bodyPr/>
          <a:lstStyle/>
          <a:p>
            <a:r>
              <a:rPr lang="en-US" dirty="0"/>
              <a:t>Train</a:t>
            </a:r>
          </a:p>
        </p:txBody>
      </p:sp>
      <p:sp>
        <p:nvSpPr>
          <p:cNvPr id="3" name="Content Placeholder 2">
            <a:extLst>
              <a:ext uri="{FF2B5EF4-FFF2-40B4-BE49-F238E27FC236}">
                <a16:creationId xmlns:a16="http://schemas.microsoft.com/office/drawing/2014/main" id="{1236BBA2-D314-488D-9DDA-E47EAB9D6893}"/>
              </a:ext>
            </a:extLst>
          </p:cNvPr>
          <p:cNvSpPr>
            <a:spLocks noGrp="1"/>
          </p:cNvSpPr>
          <p:nvPr>
            <p:ph idx="1"/>
          </p:nvPr>
        </p:nvSpPr>
        <p:spPr>
          <a:xfrm>
            <a:off x="764178" y="1444540"/>
            <a:ext cx="7886700" cy="4351338"/>
          </a:xfrm>
        </p:spPr>
        <p:txBody>
          <a:bodyPr/>
          <a:lstStyle/>
          <a:p>
            <a:r>
              <a:rPr lang="en-US" dirty="0"/>
              <a:t>How to calculate gradients in neural networks?</a:t>
            </a:r>
          </a:p>
          <a:p>
            <a:r>
              <a:rPr lang="en-US" dirty="0"/>
              <a:t>Chain rule</a:t>
            </a:r>
          </a:p>
        </p:txBody>
      </p:sp>
      <p:sp>
        <p:nvSpPr>
          <p:cNvPr id="150" name="文字方塊 63">
            <a:extLst>
              <a:ext uri="{FF2B5EF4-FFF2-40B4-BE49-F238E27FC236}">
                <a16:creationId xmlns:a16="http://schemas.microsoft.com/office/drawing/2014/main" id="{D0CDABA4-520A-4748-ACE0-F1F13299EF75}"/>
              </a:ext>
            </a:extLst>
          </p:cNvPr>
          <p:cNvSpPr txBox="1"/>
          <p:nvPr/>
        </p:nvSpPr>
        <p:spPr>
          <a:xfrm>
            <a:off x="5908610" y="5377569"/>
            <a:ext cx="1165859" cy="830997"/>
          </a:xfrm>
          <a:prstGeom prst="rect">
            <a:avLst/>
          </a:prstGeom>
          <a:noFill/>
        </p:spPr>
        <p:txBody>
          <a:bodyPr wrap="square" rtlCol="0">
            <a:spAutoFit/>
          </a:bodyPr>
          <a:lstStyle/>
          <a:p>
            <a:pPr algn="ctr"/>
            <a:r>
              <a:rPr lang="en-US" altLang="zh-TW" sz="2400" b="1" dirty="0"/>
              <a:t>Output Layer</a:t>
            </a:r>
            <a:endParaRPr lang="zh-TW" altLang="en-US" sz="2400" b="1" dirty="0"/>
          </a:p>
        </p:txBody>
      </p:sp>
      <p:cxnSp>
        <p:nvCxnSpPr>
          <p:cNvPr id="156" name="直線單箭頭接點 10">
            <a:extLst>
              <a:ext uri="{FF2B5EF4-FFF2-40B4-BE49-F238E27FC236}">
                <a16:creationId xmlns:a16="http://schemas.microsoft.com/office/drawing/2014/main" id="{73DC2D2C-CFB0-4F90-AD06-2258D25EF540}"/>
              </a:ext>
            </a:extLst>
          </p:cNvPr>
          <p:cNvCxnSpPr/>
          <p:nvPr/>
        </p:nvCxnSpPr>
        <p:spPr>
          <a:xfrm>
            <a:off x="6505176" y="3826362"/>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單箭頭接點 11">
            <a:extLst>
              <a:ext uri="{FF2B5EF4-FFF2-40B4-BE49-F238E27FC236}">
                <a16:creationId xmlns:a16="http://schemas.microsoft.com/office/drawing/2014/main" id="{E28B7F97-D1F4-441F-87F9-B4DB19F36B38}"/>
              </a:ext>
            </a:extLst>
          </p:cNvPr>
          <p:cNvCxnSpPr/>
          <p:nvPr/>
        </p:nvCxnSpPr>
        <p:spPr>
          <a:xfrm>
            <a:off x="6614492" y="5072252"/>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直線單箭頭接點 12">
            <a:extLst>
              <a:ext uri="{FF2B5EF4-FFF2-40B4-BE49-F238E27FC236}">
                <a16:creationId xmlns:a16="http://schemas.microsoft.com/office/drawing/2014/main" id="{C85B97AD-23A4-4C65-9FD5-68CBA6F9AEBF}"/>
              </a:ext>
            </a:extLst>
          </p:cNvPr>
          <p:cNvCxnSpPr/>
          <p:nvPr/>
        </p:nvCxnSpPr>
        <p:spPr>
          <a:xfrm>
            <a:off x="6481292" y="3047559"/>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0" name="群組 79">
            <a:extLst>
              <a:ext uri="{FF2B5EF4-FFF2-40B4-BE49-F238E27FC236}">
                <a16:creationId xmlns:a16="http://schemas.microsoft.com/office/drawing/2014/main" id="{55E1049B-EEBF-44DD-B14F-5BA6A02A1B3D}"/>
              </a:ext>
            </a:extLst>
          </p:cNvPr>
          <p:cNvGrpSpPr/>
          <p:nvPr/>
        </p:nvGrpSpPr>
        <p:grpSpPr>
          <a:xfrm>
            <a:off x="5939821" y="2323799"/>
            <a:ext cx="1134648" cy="3130011"/>
            <a:chOff x="5868381" y="1770729"/>
            <a:chExt cx="1134648" cy="3130011"/>
          </a:xfrm>
        </p:grpSpPr>
        <p:sp>
          <p:nvSpPr>
            <p:cNvPr id="181" name="矩形 62">
              <a:extLst>
                <a:ext uri="{FF2B5EF4-FFF2-40B4-BE49-F238E27FC236}">
                  <a16:creationId xmlns:a16="http://schemas.microsoft.com/office/drawing/2014/main" id="{6B344E0E-A4C9-4B95-B31D-6429D66B2FF6}"/>
                </a:ext>
              </a:extLst>
            </p:cNvPr>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82" name="文字方塊 5">
              <a:extLst>
                <a:ext uri="{FF2B5EF4-FFF2-40B4-BE49-F238E27FC236}">
                  <a16:creationId xmlns:a16="http://schemas.microsoft.com/office/drawing/2014/main" id="{159B7555-94CB-47AD-AB5E-324790D1CF50}"/>
                </a:ext>
              </a:extLst>
            </p:cNvPr>
            <p:cNvSpPr txBox="1"/>
            <p:nvPr/>
          </p:nvSpPr>
          <p:spPr>
            <a:xfrm>
              <a:off x="5868381" y="1770729"/>
              <a:ext cx="1134648" cy="461665"/>
            </a:xfrm>
            <a:prstGeom prst="rect">
              <a:avLst/>
            </a:prstGeom>
            <a:noFill/>
          </p:spPr>
          <p:txBody>
            <a:bodyPr wrap="square" rtlCol="0">
              <a:spAutoFit/>
            </a:bodyPr>
            <a:lstStyle/>
            <a:p>
              <a:pPr algn="ctr"/>
              <a:r>
                <a:rPr lang="en-US" altLang="zh-TW" sz="2400" dirty="0"/>
                <a:t>Layer L</a:t>
              </a:r>
              <a:endParaRPr lang="zh-TW" altLang="en-US" sz="2400" dirty="0"/>
            </a:p>
          </p:txBody>
        </p:sp>
        <p:sp>
          <p:nvSpPr>
            <p:cNvPr id="183" name="橢圓 28">
              <a:extLst>
                <a:ext uri="{FF2B5EF4-FFF2-40B4-BE49-F238E27FC236}">
                  <a16:creationId xmlns:a16="http://schemas.microsoft.com/office/drawing/2014/main" id="{EFA201CA-4AD2-4717-9844-5C4876DB2B3F}"/>
                </a:ext>
              </a:extLst>
            </p:cNvPr>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84" name="橢圓 29">
              <a:extLst>
                <a:ext uri="{FF2B5EF4-FFF2-40B4-BE49-F238E27FC236}">
                  <a16:creationId xmlns:a16="http://schemas.microsoft.com/office/drawing/2014/main" id="{5E395885-AA93-4992-84A3-FC04D6BB1E6B}"/>
                </a:ext>
              </a:extLst>
            </p:cNvPr>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85" name="橢圓 30">
              <a:extLst>
                <a:ext uri="{FF2B5EF4-FFF2-40B4-BE49-F238E27FC236}">
                  <a16:creationId xmlns:a16="http://schemas.microsoft.com/office/drawing/2014/main" id="{9727DAF8-B21E-4620-95F0-A9501037DB29}"/>
                </a:ext>
              </a:extLst>
            </p:cNvPr>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86" name="文字方塊 31">
              <a:extLst>
                <a:ext uri="{FF2B5EF4-FFF2-40B4-BE49-F238E27FC236}">
                  <a16:creationId xmlns:a16="http://schemas.microsoft.com/office/drawing/2014/main" id="{532E6B0A-5A39-4640-AB4B-B71FB95E5C9D}"/>
                </a:ext>
              </a:extLst>
            </p:cNvPr>
            <p:cNvSpPr txBox="1"/>
            <p:nvPr/>
          </p:nvSpPr>
          <p:spPr>
            <a:xfrm rot="5400000">
              <a:off x="6129396" y="364247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187" name="文字方塊 32">
            <a:extLst>
              <a:ext uri="{FF2B5EF4-FFF2-40B4-BE49-F238E27FC236}">
                <a16:creationId xmlns:a16="http://schemas.microsoft.com/office/drawing/2014/main" id="{E68E955B-0B5B-463D-A8D1-2594E4462450}"/>
              </a:ext>
            </a:extLst>
          </p:cNvPr>
          <p:cNvSpPr txBox="1"/>
          <p:nvPr/>
        </p:nvSpPr>
        <p:spPr>
          <a:xfrm>
            <a:off x="4671563" y="27449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88" name="文字方塊 33">
            <a:extLst>
              <a:ext uri="{FF2B5EF4-FFF2-40B4-BE49-F238E27FC236}">
                <a16:creationId xmlns:a16="http://schemas.microsoft.com/office/drawing/2014/main" id="{12D91EED-53FB-469B-B1DA-7980725406E1}"/>
              </a:ext>
            </a:extLst>
          </p:cNvPr>
          <p:cNvSpPr txBox="1"/>
          <p:nvPr/>
        </p:nvSpPr>
        <p:spPr>
          <a:xfrm>
            <a:off x="4678512" y="350591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89" name="文字方塊 34">
            <a:extLst>
              <a:ext uri="{FF2B5EF4-FFF2-40B4-BE49-F238E27FC236}">
                <a16:creationId xmlns:a16="http://schemas.microsoft.com/office/drawing/2014/main" id="{36AA6733-FEFE-489C-A3C4-A21C598D8931}"/>
              </a:ext>
            </a:extLst>
          </p:cNvPr>
          <p:cNvSpPr txBox="1"/>
          <p:nvPr/>
        </p:nvSpPr>
        <p:spPr>
          <a:xfrm>
            <a:off x="4707528" y="4721254"/>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209" name="文字方塊 53">
            <a:extLst>
              <a:ext uri="{FF2B5EF4-FFF2-40B4-BE49-F238E27FC236}">
                <a16:creationId xmlns:a16="http://schemas.microsoft.com/office/drawing/2014/main" id="{52D13D0B-3F95-4C50-955C-C6316E53908F}"/>
              </a:ext>
            </a:extLst>
          </p:cNvPr>
          <p:cNvSpPr txBox="1"/>
          <p:nvPr/>
        </p:nvSpPr>
        <p:spPr>
          <a:xfrm rot="5400000">
            <a:off x="7473854" y="4226520"/>
            <a:ext cx="769257"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210" name="文字方塊 54">
                <a:extLst>
                  <a:ext uri="{FF2B5EF4-FFF2-40B4-BE49-F238E27FC236}">
                    <a16:creationId xmlns:a16="http://schemas.microsoft.com/office/drawing/2014/main" id="{072D1730-70DE-4FEF-AD28-9A0A1CA54C76}"/>
                  </a:ext>
                </a:extLst>
              </p:cNvPr>
              <p:cNvSpPr txBox="1"/>
              <p:nvPr/>
            </p:nvSpPr>
            <p:spPr>
              <a:xfrm>
                <a:off x="7542947" y="2707699"/>
                <a:ext cx="631069"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e>
                        <m:sub>
                          <m:r>
                            <a:rPr lang="en-US" sz="2800" b="0" i="1" smtClean="0">
                              <a:latin typeface="Cambria Math" panose="02040503050406030204" pitchFamily="18" charset="0"/>
                            </a:rPr>
                            <m:t>1</m:t>
                          </m:r>
                        </m:sub>
                      </m:sSub>
                    </m:oMath>
                  </m:oMathPara>
                </a14:m>
                <a:endParaRPr lang="zh-TW" altLang="en-US" sz="2800" baseline="-25000" dirty="0"/>
              </a:p>
            </p:txBody>
          </p:sp>
        </mc:Choice>
        <mc:Fallback xmlns="">
          <p:sp>
            <p:nvSpPr>
              <p:cNvPr id="210" name="文字方塊 54">
                <a:extLst>
                  <a:ext uri="{FF2B5EF4-FFF2-40B4-BE49-F238E27FC236}">
                    <a16:creationId xmlns:a16="http://schemas.microsoft.com/office/drawing/2014/main" id="{072D1730-70DE-4FEF-AD28-9A0A1CA54C76}"/>
                  </a:ext>
                </a:extLst>
              </p:cNvPr>
              <p:cNvSpPr txBox="1">
                <a:spLocks noRot="1" noChangeAspect="1" noMove="1" noResize="1" noEditPoints="1" noAdjustHandles="1" noChangeArrowheads="1" noChangeShapeType="1" noTextEdit="1"/>
              </p:cNvSpPr>
              <p:nvPr/>
            </p:nvSpPr>
            <p:spPr>
              <a:xfrm>
                <a:off x="7542947" y="2707699"/>
                <a:ext cx="631069" cy="51328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1" name="文字方塊 55">
                <a:extLst>
                  <a:ext uri="{FF2B5EF4-FFF2-40B4-BE49-F238E27FC236}">
                    <a16:creationId xmlns:a16="http://schemas.microsoft.com/office/drawing/2014/main" id="{145569DD-4C50-46C5-8B6E-B67CE660875C}"/>
                  </a:ext>
                </a:extLst>
              </p:cNvPr>
              <p:cNvSpPr txBox="1"/>
              <p:nvPr/>
            </p:nvSpPr>
            <p:spPr>
              <a:xfrm>
                <a:off x="7531664" y="3505919"/>
                <a:ext cx="631069"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e>
                        <m:sub>
                          <m:r>
                            <a:rPr lang="en-US" sz="2800" b="0" i="1" smtClean="0">
                              <a:latin typeface="Cambria Math" panose="02040503050406030204" pitchFamily="18" charset="0"/>
                            </a:rPr>
                            <m:t>2</m:t>
                          </m:r>
                        </m:sub>
                      </m:sSub>
                    </m:oMath>
                  </m:oMathPara>
                </a14:m>
                <a:endParaRPr lang="zh-TW" altLang="en-US" sz="2800" baseline="-25000" dirty="0"/>
              </a:p>
            </p:txBody>
          </p:sp>
        </mc:Choice>
        <mc:Fallback xmlns="">
          <p:sp>
            <p:nvSpPr>
              <p:cNvPr id="211" name="文字方塊 55">
                <a:extLst>
                  <a:ext uri="{FF2B5EF4-FFF2-40B4-BE49-F238E27FC236}">
                    <a16:creationId xmlns:a16="http://schemas.microsoft.com/office/drawing/2014/main" id="{145569DD-4C50-46C5-8B6E-B67CE660875C}"/>
                  </a:ext>
                </a:extLst>
              </p:cNvPr>
              <p:cNvSpPr txBox="1">
                <a:spLocks noRot="1" noChangeAspect="1" noMove="1" noResize="1" noEditPoints="1" noAdjustHandles="1" noChangeArrowheads="1" noChangeShapeType="1" noTextEdit="1"/>
              </p:cNvSpPr>
              <p:nvPr/>
            </p:nvSpPr>
            <p:spPr>
              <a:xfrm>
                <a:off x="7531664" y="3505919"/>
                <a:ext cx="631069" cy="5132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2" name="文字方塊 56">
                <a:extLst>
                  <a:ext uri="{FF2B5EF4-FFF2-40B4-BE49-F238E27FC236}">
                    <a16:creationId xmlns:a16="http://schemas.microsoft.com/office/drawing/2014/main" id="{1FF4C899-71A3-4ABD-91A2-FE83B8873DCE}"/>
                  </a:ext>
                </a:extLst>
              </p:cNvPr>
              <p:cNvSpPr txBox="1"/>
              <p:nvPr/>
            </p:nvSpPr>
            <p:spPr>
              <a:xfrm>
                <a:off x="7531664" y="4772151"/>
                <a:ext cx="631069"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e>
                        <m:sub>
                          <m:r>
                            <a:rPr lang="en-US" sz="2800" i="1">
                              <a:latin typeface="Cambria Math" panose="02040503050406030204" pitchFamily="18" charset="0"/>
                            </a:rPr>
                            <m:t>𝑛</m:t>
                          </m:r>
                        </m:sub>
                      </m:sSub>
                    </m:oMath>
                  </m:oMathPara>
                </a14:m>
                <a:endParaRPr lang="zh-TW" altLang="en-US" sz="2800" baseline="-25000" dirty="0"/>
              </a:p>
            </p:txBody>
          </p:sp>
        </mc:Choice>
        <mc:Fallback xmlns="">
          <p:sp>
            <p:nvSpPr>
              <p:cNvPr id="212" name="文字方塊 56">
                <a:extLst>
                  <a:ext uri="{FF2B5EF4-FFF2-40B4-BE49-F238E27FC236}">
                    <a16:creationId xmlns:a16="http://schemas.microsoft.com/office/drawing/2014/main" id="{1FF4C899-71A3-4ABD-91A2-FE83B8873DCE}"/>
                  </a:ext>
                </a:extLst>
              </p:cNvPr>
              <p:cNvSpPr txBox="1">
                <a:spLocks noRot="1" noChangeAspect="1" noMove="1" noResize="1" noEditPoints="1" noAdjustHandles="1" noChangeArrowheads="1" noChangeShapeType="1" noTextEdit="1"/>
              </p:cNvSpPr>
              <p:nvPr/>
            </p:nvSpPr>
            <p:spPr>
              <a:xfrm>
                <a:off x="7531664" y="4772151"/>
                <a:ext cx="631069" cy="513282"/>
              </a:xfrm>
              <a:prstGeom prst="rect">
                <a:avLst/>
              </a:prstGeom>
              <a:blipFill>
                <a:blip r:embed="rId4"/>
                <a:stretch>
                  <a:fillRect/>
                </a:stretch>
              </a:blipFill>
            </p:spPr>
            <p:txBody>
              <a:bodyPr/>
              <a:lstStyle/>
              <a:p>
                <a:r>
                  <a:rPr lang="en-US">
                    <a:noFill/>
                  </a:rPr>
                  <a:t> </a:t>
                </a:r>
              </a:p>
            </p:txBody>
          </p:sp>
        </mc:Fallback>
      </mc:AlternateContent>
      <p:grpSp>
        <p:nvGrpSpPr>
          <p:cNvPr id="213" name="群組 81">
            <a:extLst>
              <a:ext uri="{FF2B5EF4-FFF2-40B4-BE49-F238E27FC236}">
                <a16:creationId xmlns:a16="http://schemas.microsoft.com/office/drawing/2014/main" id="{4091397A-3602-4165-AB63-362DF2B03CA1}"/>
              </a:ext>
            </a:extLst>
          </p:cNvPr>
          <p:cNvGrpSpPr/>
          <p:nvPr/>
        </p:nvGrpSpPr>
        <p:grpSpPr>
          <a:xfrm>
            <a:off x="5428534" y="3068884"/>
            <a:ext cx="753037" cy="2013721"/>
            <a:chOff x="5357094" y="2515814"/>
            <a:chExt cx="753037" cy="2013721"/>
          </a:xfrm>
        </p:grpSpPr>
        <p:cxnSp>
          <p:nvCxnSpPr>
            <p:cNvPr id="214" name="直線單箭頭接點 66">
              <a:extLst>
                <a:ext uri="{FF2B5EF4-FFF2-40B4-BE49-F238E27FC236}">
                  <a16:creationId xmlns:a16="http://schemas.microsoft.com/office/drawing/2014/main" id="{8EC13E53-C12B-4619-8EC1-4D293BA7F416}"/>
                </a:ext>
              </a:extLst>
            </p:cNvPr>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直線單箭頭接點 69">
              <a:extLst>
                <a:ext uri="{FF2B5EF4-FFF2-40B4-BE49-F238E27FC236}">
                  <a16:creationId xmlns:a16="http://schemas.microsoft.com/office/drawing/2014/main" id="{AE1E4616-0709-49DA-B611-C1806D72F3C4}"/>
                </a:ext>
              </a:extLst>
            </p:cNvPr>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直線單箭頭接點 70">
              <a:extLst>
                <a:ext uri="{FF2B5EF4-FFF2-40B4-BE49-F238E27FC236}">
                  <a16:creationId xmlns:a16="http://schemas.microsoft.com/office/drawing/2014/main" id="{E2D7970E-3CD6-44FE-B7AE-E5236F14702E}"/>
                </a:ext>
              </a:extLst>
            </p:cNvPr>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直線單箭頭接點 71">
              <a:extLst>
                <a:ext uri="{FF2B5EF4-FFF2-40B4-BE49-F238E27FC236}">
                  <a16:creationId xmlns:a16="http://schemas.microsoft.com/office/drawing/2014/main" id="{9F1E991C-A71C-4869-A24C-107AE989F727}"/>
                </a:ext>
              </a:extLst>
            </p:cNvPr>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直線單箭頭接點 72">
              <a:extLst>
                <a:ext uri="{FF2B5EF4-FFF2-40B4-BE49-F238E27FC236}">
                  <a16:creationId xmlns:a16="http://schemas.microsoft.com/office/drawing/2014/main" id="{22D452EE-8414-4467-8EA3-5C88BED4B8BB}"/>
                </a:ext>
              </a:extLst>
            </p:cNvPr>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直線單箭頭接點 73">
              <a:extLst>
                <a:ext uri="{FF2B5EF4-FFF2-40B4-BE49-F238E27FC236}">
                  <a16:creationId xmlns:a16="http://schemas.microsoft.com/office/drawing/2014/main" id="{9CF36981-81A5-46C1-8F32-97FBFA81F69D}"/>
                </a:ext>
              </a:extLst>
            </p:cNvPr>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直線單箭頭接點 74">
              <a:extLst>
                <a:ext uri="{FF2B5EF4-FFF2-40B4-BE49-F238E27FC236}">
                  <a16:creationId xmlns:a16="http://schemas.microsoft.com/office/drawing/2014/main" id="{D74F32F7-D552-4372-ACE5-47636A7EA308}"/>
                </a:ext>
              </a:extLst>
            </p:cNvPr>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直線單箭頭接點 75">
              <a:extLst>
                <a:ext uri="{FF2B5EF4-FFF2-40B4-BE49-F238E27FC236}">
                  <a16:creationId xmlns:a16="http://schemas.microsoft.com/office/drawing/2014/main" id="{1725B49F-3EFF-4DD3-8A78-5C3810C882A9}"/>
                </a:ext>
              </a:extLst>
            </p:cNvPr>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直線單箭頭接點 76">
              <a:extLst>
                <a:ext uri="{FF2B5EF4-FFF2-40B4-BE49-F238E27FC236}">
                  <a16:creationId xmlns:a16="http://schemas.microsoft.com/office/drawing/2014/main" id="{3255D94C-B4E1-42CC-A051-7829215F2C1A}"/>
                </a:ext>
              </a:extLst>
            </p:cNvPr>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3" name="TextBox 222">
            <a:extLst>
              <a:ext uri="{FF2B5EF4-FFF2-40B4-BE49-F238E27FC236}">
                <a16:creationId xmlns:a16="http://schemas.microsoft.com/office/drawing/2014/main" id="{79BF5145-E991-43D7-8015-052E5C7B589E}"/>
              </a:ext>
            </a:extLst>
          </p:cNvPr>
          <p:cNvSpPr txBox="1"/>
          <p:nvPr/>
        </p:nvSpPr>
        <p:spPr>
          <a:xfrm>
            <a:off x="7460039" y="5448779"/>
            <a:ext cx="1400598" cy="646331"/>
          </a:xfrm>
          <a:prstGeom prst="rect">
            <a:avLst/>
          </a:prstGeom>
          <a:noFill/>
        </p:spPr>
        <p:txBody>
          <a:bodyPr wrap="square" rtlCol="0">
            <a:spAutoFit/>
          </a:bodyPr>
          <a:lstStyle/>
          <a:p>
            <a:r>
              <a:rPr lang="en-US" dirty="0"/>
              <a:t>Error </a:t>
            </a:r>
            <a:r>
              <a:rPr lang="en-US" i="1" dirty="0"/>
              <a:t>E</a:t>
            </a:r>
            <a:r>
              <a:rPr lang="en-US" dirty="0"/>
              <a:t> </a:t>
            </a:r>
          </a:p>
          <a:p>
            <a:r>
              <a:rPr lang="en-US" dirty="0"/>
              <a:t>MSE</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21EAB72-D90B-4711-9A4C-23F3A23726D1}"/>
                  </a:ext>
                </a:extLst>
              </p:cNvPr>
              <p:cNvSpPr txBox="1"/>
              <p:nvPr/>
            </p:nvSpPr>
            <p:spPr>
              <a:xfrm>
                <a:off x="878385" y="2805607"/>
                <a:ext cx="2131353" cy="6263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i="1">
                              <a:latin typeface="Cambria Math" panose="02040503050406030204" pitchFamily="18" charset="0"/>
                            </a:rPr>
                            <m:t>𝐸</m:t>
                          </m:r>
                        </m:num>
                        <m:den>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11</m:t>
                              </m:r>
                            </m:sub>
                            <m:sup>
                              <m:r>
                                <a:rPr lang="en-US" b="0" i="1" smtClean="0">
                                  <a:latin typeface="Cambria Math" panose="02040503050406030204" pitchFamily="18" charset="0"/>
                                </a:rPr>
                                <m:t>𝐿</m:t>
                              </m:r>
                            </m:sup>
                          </m:sSub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num>
                        <m:den>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1</m:t>
                              </m:r>
                            </m:sub>
                          </m:sSub>
                        </m:den>
                      </m:f>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1</m:t>
                              </m:r>
                            </m:sub>
                          </m:sSub>
                        </m:num>
                        <m:den>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1</m:t>
                              </m:r>
                            </m:sub>
                            <m:sup>
                              <m:r>
                                <a:rPr lang="en-US" i="1">
                                  <a:latin typeface="Cambria Math" panose="02040503050406030204" pitchFamily="18" charset="0"/>
                                </a:rPr>
                                <m:t>𝐿</m:t>
                              </m:r>
                            </m:sup>
                          </m:sSubSup>
                        </m:den>
                      </m:f>
                      <m:f>
                        <m:fPr>
                          <m:ctrlPr>
                            <a:rPr lang="en-US" b="0" i="1" smtClean="0">
                              <a:latin typeface="Cambria Math" panose="02040503050406030204" pitchFamily="18" charset="0"/>
                            </a:rPr>
                          </m:ctrlPr>
                        </m:fPr>
                        <m:num>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1</m:t>
                              </m:r>
                            </m:sub>
                            <m:sup>
                              <m:r>
                                <a:rPr lang="en-US" i="1">
                                  <a:latin typeface="Cambria Math" panose="02040503050406030204" pitchFamily="18" charset="0"/>
                                </a:rPr>
                                <m:t>𝐿</m:t>
                              </m:r>
                            </m:sup>
                          </m:sSubSup>
                        </m:num>
                        <m:den>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11</m:t>
                              </m:r>
                            </m:sub>
                            <m:sup>
                              <m:r>
                                <a:rPr lang="en-US" i="1">
                                  <a:latin typeface="Cambria Math" panose="02040503050406030204" pitchFamily="18" charset="0"/>
                                </a:rPr>
                                <m:t>𝐿</m:t>
                              </m:r>
                            </m:sup>
                          </m:sSubSup>
                        </m:den>
                      </m:f>
                    </m:oMath>
                  </m:oMathPara>
                </a14:m>
                <a:endParaRPr lang="en-US" dirty="0"/>
              </a:p>
            </p:txBody>
          </p:sp>
        </mc:Choice>
        <mc:Fallback>
          <p:sp>
            <p:nvSpPr>
              <p:cNvPr id="5" name="TextBox 4">
                <a:extLst>
                  <a:ext uri="{FF2B5EF4-FFF2-40B4-BE49-F238E27FC236}">
                    <a16:creationId xmlns:a16="http://schemas.microsoft.com/office/drawing/2014/main" id="{521EAB72-D90B-4711-9A4C-23F3A23726D1}"/>
                  </a:ext>
                </a:extLst>
              </p:cNvPr>
              <p:cNvSpPr txBox="1">
                <a:spLocks noRot="1" noChangeAspect="1" noMove="1" noResize="1" noEditPoints="1" noAdjustHandles="1" noChangeArrowheads="1" noChangeShapeType="1" noTextEdit="1"/>
              </p:cNvSpPr>
              <p:nvPr/>
            </p:nvSpPr>
            <p:spPr>
              <a:xfrm>
                <a:off x="878385" y="2805607"/>
                <a:ext cx="2131353" cy="626390"/>
              </a:xfrm>
              <a:prstGeom prst="rect">
                <a:avLst/>
              </a:prstGeom>
              <a:blipFill>
                <a:blip r:embed="rId5"/>
                <a:stretch>
                  <a:fillRect/>
                </a:stretch>
              </a:blipFill>
            </p:spPr>
            <p:txBody>
              <a:bodyPr/>
              <a:lstStyle/>
              <a:p>
                <a:r>
                  <a:rPr lang="en-US">
                    <a:noFill/>
                  </a:rPr>
                  <a:t> </a:t>
                </a:r>
              </a:p>
            </p:txBody>
          </p:sp>
        </mc:Fallback>
      </mc:AlternateContent>
      <p:sp>
        <p:nvSpPr>
          <p:cNvPr id="80" name="手繪多邊形 54">
            <a:extLst>
              <a:ext uri="{FF2B5EF4-FFF2-40B4-BE49-F238E27FC236}">
                <a16:creationId xmlns:a16="http://schemas.microsoft.com/office/drawing/2014/main" id="{81890D29-36D1-4E3B-9EB7-0205D96F0902}"/>
              </a:ext>
            </a:extLst>
          </p:cNvPr>
          <p:cNvSpPr/>
          <p:nvPr/>
        </p:nvSpPr>
        <p:spPr>
          <a:xfrm>
            <a:off x="6223373" y="2812457"/>
            <a:ext cx="544998" cy="42028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9CC3BE0-DA63-4802-B770-10AEB52308C5}"/>
                  </a:ext>
                </a:extLst>
              </p:cNvPr>
              <p:cNvSpPr/>
              <p:nvPr/>
            </p:nvSpPr>
            <p:spPr>
              <a:xfrm>
                <a:off x="2845968" y="2007437"/>
                <a:ext cx="266028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𝑛</m:t>
                          </m:r>
                        </m:sub>
                      </m:sSub>
                      <m:r>
                        <a:rPr lang="en-US" i="1">
                          <a:latin typeface="Cambria Math" panose="02040503050406030204" pitchFamily="18" charset="0"/>
                        </a:rPr>
                        <m:t>=</m:t>
                      </m:r>
                      <m:r>
                        <a:rPr lang="zh-TW" altLang="en-US" i="1">
                          <a:latin typeface="Cambria Math" panose="02040503050406030204" pitchFamily="18" charset="0"/>
                        </a:rPr>
                        <m:t>𝜎</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𝑧</m:t>
                          </m:r>
                        </m:e>
                      </m:d>
                      <m:r>
                        <a:rPr lang="en-US" altLang="zh-TW" b="0" i="1" smtClean="0">
                          <a:latin typeface="Cambria Math" panose="02040503050406030204" pitchFamily="18" charset="0"/>
                        </a:rPr>
                        <m:t>=</m:t>
                      </m:r>
                      <m:r>
                        <a:rPr lang="zh-TW" altLang="en-US" i="1">
                          <a:latin typeface="Cambria Math" panose="02040503050406030204" pitchFamily="18" charset="0"/>
                        </a:rPr>
                        <m:t>𝜎</m:t>
                      </m:r>
                      <m:d>
                        <m:dPr>
                          <m:ctrlPr>
                            <a:rPr lang="en-US" altLang="zh-TW" i="1">
                              <a:latin typeface="Cambria Math" panose="02040503050406030204" pitchFamily="18" charset="0"/>
                            </a:rPr>
                          </m:ctrlPr>
                        </m:dPr>
                        <m:e>
                          <m:r>
                            <a:rPr lang="en-US" altLang="zh-TW" b="1">
                              <a:latin typeface="Cambria Math" panose="02040503050406030204" pitchFamily="18" charset="0"/>
                            </a:rPr>
                            <m:t>𝐰𝐱</m:t>
                          </m:r>
                          <m:r>
                            <a:rPr lang="en-US" altLang="zh-TW" i="1">
                              <a:latin typeface="Cambria Math" panose="02040503050406030204" pitchFamily="18" charset="0"/>
                            </a:rPr>
                            <m:t>+</m:t>
                          </m:r>
                          <m:r>
                            <a:rPr lang="en-US" altLang="zh-TW" i="1">
                              <a:latin typeface="Cambria Math" panose="02040503050406030204" pitchFamily="18" charset="0"/>
                            </a:rPr>
                            <m:t>𝑏</m:t>
                          </m:r>
                        </m:e>
                      </m:d>
                    </m:oMath>
                  </m:oMathPara>
                </a14:m>
                <a:endParaRPr lang="en-US" dirty="0"/>
              </a:p>
            </p:txBody>
          </p:sp>
        </mc:Choice>
        <mc:Fallback xmlns="">
          <p:sp>
            <p:nvSpPr>
              <p:cNvPr id="6" name="Rectangle 5">
                <a:extLst>
                  <a:ext uri="{FF2B5EF4-FFF2-40B4-BE49-F238E27FC236}">
                    <a16:creationId xmlns:a16="http://schemas.microsoft.com/office/drawing/2014/main" id="{99CC3BE0-DA63-4802-B770-10AEB52308C5}"/>
                  </a:ext>
                </a:extLst>
              </p:cNvPr>
              <p:cNvSpPr>
                <a:spLocks noRot="1" noChangeAspect="1" noMove="1" noResize="1" noEditPoints="1" noAdjustHandles="1" noChangeArrowheads="1" noChangeShapeType="1" noTextEdit="1"/>
              </p:cNvSpPr>
              <p:nvPr/>
            </p:nvSpPr>
            <p:spPr>
              <a:xfrm>
                <a:off x="2845968" y="2007437"/>
                <a:ext cx="2660280" cy="369332"/>
              </a:xfrm>
              <a:prstGeom prst="rect">
                <a:avLst/>
              </a:prstGeom>
              <a:blipFill>
                <a:blip r:embed="rId6"/>
                <a:stretch>
                  <a:fillRect t="-6557"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82FDCA18-259D-49E6-B49F-9A7F644E0D97}"/>
                  </a:ext>
                </a:extLst>
              </p:cNvPr>
              <p:cNvSpPr/>
              <p:nvPr/>
            </p:nvSpPr>
            <p:spPr>
              <a:xfrm>
                <a:off x="5480860" y="2722913"/>
                <a:ext cx="599587" cy="3726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11</m:t>
                          </m:r>
                        </m:sub>
                        <m:sup>
                          <m:r>
                            <a:rPr lang="en-US" i="1">
                              <a:latin typeface="Cambria Math" panose="02040503050406030204" pitchFamily="18" charset="0"/>
                            </a:rPr>
                            <m:t>𝐿</m:t>
                          </m:r>
                        </m:sup>
                      </m:sSubSup>
                    </m:oMath>
                  </m:oMathPara>
                </a14:m>
                <a:endParaRPr lang="en-US" dirty="0"/>
              </a:p>
            </p:txBody>
          </p:sp>
        </mc:Choice>
        <mc:Fallback xmlns="">
          <p:sp>
            <p:nvSpPr>
              <p:cNvPr id="7" name="Rectangle 6">
                <a:extLst>
                  <a:ext uri="{FF2B5EF4-FFF2-40B4-BE49-F238E27FC236}">
                    <a16:creationId xmlns:a16="http://schemas.microsoft.com/office/drawing/2014/main" id="{82FDCA18-259D-49E6-B49F-9A7F644E0D97}"/>
                  </a:ext>
                </a:extLst>
              </p:cNvPr>
              <p:cNvSpPr>
                <a:spLocks noRot="1" noChangeAspect="1" noMove="1" noResize="1" noEditPoints="1" noAdjustHandles="1" noChangeArrowheads="1" noChangeShapeType="1" noTextEdit="1"/>
              </p:cNvSpPr>
              <p:nvPr/>
            </p:nvSpPr>
            <p:spPr>
              <a:xfrm>
                <a:off x="5480860" y="2722913"/>
                <a:ext cx="599587" cy="372666"/>
              </a:xfrm>
              <a:prstGeom prst="rect">
                <a:avLst/>
              </a:prstGeom>
              <a:blipFill>
                <a:blip r:embed="rId7"/>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FA5A079-25AD-46C9-9D12-91E5A50E83D4}"/>
                  </a:ext>
                </a:extLst>
              </p:cNvPr>
              <p:cNvSpPr txBox="1"/>
              <p:nvPr/>
            </p:nvSpPr>
            <p:spPr>
              <a:xfrm>
                <a:off x="4276060" y="2917076"/>
                <a:ext cx="511807" cy="280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1</m:t>
                          </m:r>
                        </m:sub>
                        <m:sup>
                          <m:r>
                            <a:rPr lang="en-US" b="0" i="1" smtClean="0">
                              <a:latin typeface="Cambria Math" panose="02040503050406030204" pitchFamily="18" charset="0"/>
                            </a:rPr>
                            <m:t>𝐿</m:t>
                          </m:r>
                          <m:r>
                            <a:rPr lang="en-US" b="0" i="1" smtClean="0">
                              <a:latin typeface="Cambria Math" panose="02040503050406030204" pitchFamily="18" charset="0"/>
                            </a:rPr>
                            <m:t>−1</m:t>
                          </m:r>
                        </m:sup>
                      </m:sSubSup>
                    </m:oMath>
                  </m:oMathPara>
                </a14:m>
                <a:endParaRPr lang="en-US" dirty="0"/>
              </a:p>
            </p:txBody>
          </p:sp>
        </mc:Choice>
        <mc:Fallback xmlns="">
          <p:sp>
            <p:nvSpPr>
              <p:cNvPr id="8" name="TextBox 7">
                <a:extLst>
                  <a:ext uri="{FF2B5EF4-FFF2-40B4-BE49-F238E27FC236}">
                    <a16:creationId xmlns:a16="http://schemas.microsoft.com/office/drawing/2014/main" id="{5FA5A079-25AD-46C9-9D12-91E5A50E83D4}"/>
                  </a:ext>
                </a:extLst>
              </p:cNvPr>
              <p:cNvSpPr txBox="1">
                <a:spLocks noRot="1" noChangeAspect="1" noMove="1" noResize="1" noEditPoints="1" noAdjustHandles="1" noChangeArrowheads="1" noChangeShapeType="1" noTextEdit="1"/>
              </p:cNvSpPr>
              <p:nvPr/>
            </p:nvSpPr>
            <p:spPr>
              <a:xfrm>
                <a:off x="4276060" y="2917076"/>
                <a:ext cx="511807" cy="280333"/>
              </a:xfrm>
              <a:prstGeom prst="rect">
                <a:avLst/>
              </a:prstGeom>
              <a:blipFill>
                <a:blip r:embed="rId8"/>
                <a:stretch>
                  <a:fillRect l="-5952" t="-2174" r="-4762"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E3100F3-9CA1-40E8-88DE-DC77E6D6B189}"/>
                  </a:ext>
                </a:extLst>
              </p:cNvPr>
              <p:cNvSpPr txBox="1"/>
              <p:nvPr/>
            </p:nvSpPr>
            <p:spPr>
              <a:xfrm>
                <a:off x="1462819" y="3618081"/>
                <a:ext cx="2582630"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𝑁</m:t>
                          </m:r>
                        </m:den>
                      </m:f>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r>
                        <a:rPr lang="en-US" b="0" i="0" smtClean="0">
                          <a:latin typeface="Cambria Math" panose="02040503050406030204" pitchFamily="18" charset="0"/>
                        </a:rPr>
                        <m:t>)</m:t>
                      </m:r>
                      <m:r>
                        <a:rPr lang="zh-TW" altLang="en-US" i="1">
                          <a:latin typeface="Cambria Math" panose="02040503050406030204" pitchFamily="18" charset="0"/>
                        </a:rPr>
                        <m:t>𝜎</m:t>
                      </m:r>
                      <m:r>
                        <a:rPr lang="en-US" altLang="zh-TW" b="0" i="1" smtClean="0">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𝑧</m:t>
                          </m:r>
                        </m:e>
                        <m:sub>
                          <m:r>
                            <a:rPr lang="en-US" i="1">
                              <a:latin typeface="Cambria Math" panose="02040503050406030204" pitchFamily="18" charset="0"/>
                            </a:rPr>
                            <m:t>1</m:t>
                          </m:r>
                        </m:sub>
                        <m:sup>
                          <m:r>
                            <a:rPr lang="en-US" i="1">
                              <a:latin typeface="Cambria Math" panose="02040503050406030204" pitchFamily="18" charset="0"/>
                            </a:rPr>
                            <m:t>𝐿</m:t>
                          </m:r>
                        </m:sup>
                      </m:sSubSup>
                      <m:r>
                        <a:rPr lang="en-US" altLang="zh-TW"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1</m:t>
                          </m:r>
                        </m:sub>
                        <m:sup>
                          <m:r>
                            <a:rPr lang="en-US" i="1">
                              <a:latin typeface="Cambria Math" panose="02040503050406030204" pitchFamily="18" charset="0"/>
                            </a:rPr>
                            <m:t>𝐿</m:t>
                          </m:r>
                          <m:r>
                            <a:rPr lang="en-US" i="1">
                              <a:latin typeface="Cambria Math" panose="02040503050406030204" pitchFamily="18" charset="0"/>
                            </a:rPr>
                            <m:t>−1</m:t>
                          </m:r>
                        </m:sup>
                      </m:sSubSup>
                    </m:oMath>
                  </m:oMathPara>
                </a14:m>
                <a:endParaRPr lang="en-US" dirty="0"/>
              </a:p>
            </p:txBody>
          </p:sp>
        </mc:Choice>
        <mc:Fallback xmlns="">
          <p:sp>
            <p:nvSpPr>
              <p:cNvPr id="9" name="TextBox 8">
                <a:extLst>
                  <a:ext uri="{FF2B5EF4-FFF2-40B4-BE49-F238E27FC236}">
                    <a16:creationId xmlns:a16="http://schemas.microsoft.com/office/drawing/2014/main" id="{FE3100F3-9CA1-40E8-88DE-DC77E6D6B189}"/>
                  </a:ext>
                </a:extLst>
              </p:cNvPr>
              <p:cNvSpPr txBox="1">
                <a:spLocks noRot="1" noChangeAspect="1" noMove="1" noResize="1" noEditPoints="1" noAdjustHandles="1" noChangeArrowheads="1" noChangeShapeType="1" noTextEdit="1"/>
              </p:cNvSpPr>
              <p:nvPr/>
            </p:nvSpPr>
            <p:spPr>
              <a:xfrm>
                <a:off x="1462819" y="3618081"/>
                <a:ext cx="2582630" cy="51860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5" name="TextBox 84">
                <a:extLst>
                  <a:ext uri="{FF2B5EF4-FFF2-40B4-BE49-F238E27FC236}">
                    <a16:creationId xmlns:a16="http://schemas.microsoft.com/office/drawing/2014/main" id="{C18CDF49-0E55-4172-8E0A-61D6D8FFDF2A}"/>
                  </a:ext>
                </a:extLst>
              </p:cNvPr>
              <p:cNvSpPr txBox="1"/>
              <p:nvPr/>
            </p:nvSpPr>
            <p:spPr>
              <a:xfrm>
                <a:off x="874295" y="4328717"/>
                <a:ext cx="1896801" cy="6263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i="1">
                              <a:latin typeface="Cambria Math" panose="02040503050406030204" pitchFamily="18" charset="0"/>
                            </a:rPr>
                            <m:t>𝐸</m:t>
                          </m:r>
                        </m:num>
                        <m:den>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1</m:t>
                              </m:r>
                            </m:sub>
                            <m:sup>
                              <m:r>
                                <a:rPr lang="en-US" b="0" i="1" smtClean="0">
                                  <a:latin typeface="Cambria Math" panose="02040503050406030204" pitchFamily="18" charset="0"/>
                                </a:rPr>
                                <m:t>𝐿</m:t>
                              </m:r>
                            </m:sup>
                          </m:sSub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num>
                        <m:den>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1</m:t>
                              </m:r>
                            </m:sub>
                          </m:sSub>
                        </m:den>
                      </m:f>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1</m:t>
                              </m:r>
                            </m:sub>
                          </m:sSub>
                        </m:num>
                        <m:den>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1</m:t>
                              </m:r>
                            </m:sub>
                            <m:sup>
                              <m:r>
                                <a:rPr lang="en-US" i="1">
                                  <a:latin typeface="Cambria Math" panose="02040503050406030204" pitchFamily="18" charset="0"/>
                                </a:rPr>
                                <m:t>𝐿</m:t>
                              </m:r>
                            </m:sup>
                          </m:sSubSup>
                        </m:den>
                      </m:f>
                      <m:f>
                        <m:fPr>
                          <m:ctrlPr>
                            <a:rPr lang="en-US" b="0" i="1" smtClean="0">
                              <a:latin typeface="Cambria Math" panose="02040503050406030204" pitchFamily="18" charset="0"/>
                            </a:rPr>
                          </m:ctrlPr>
                        </m:fPr>
                        <m:num>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1</m:t>
                              </m:r>
                            </m:sub>
                            <m:sup>
                              <m:r>
                                <a:rPr lang="en-US" i="1">
                                  <a:latin typeface="Cambria Math" panose="02040503050406030204" pitchFamily="18" charset="0"/>
                                </a:rPr>
                                <m:t>𝐿</m:t>
                              </m:r>
                            </m:sup>
                          </m:sSubSup>
                        </m:num>
                        <m:den>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𝑏</m:t>
                              </m:r>
                            </m:e>
                            <m:sub>
                              <m:r>
                                <a:rPr lang="en-US" i="1">
                                  <a:latin typeface="Cambria Math" panose="02040503050406030204" pitchFamily="18" charset="0"/>
                                </a:rPr>
                                <m:t>1</m:t>
                              </m:r>
                            </m:sub>
                            <m:sup>
                              <m:r>
                                <a:rPr lang="en-US" i="1">
                                  <a:latin typeface="Cambria Math" panose="02040503050406030204" pitchFamily="18" charset="0"/>
                                </a:rPr>
                                <m:t>𝐿</m:t>
                              </m:r>
                            </m:sup>
                          </m:sSubSup>
                        </m:den>
                      </m:f>
                    </m:oMath>
                  </m:oMathPara>
                </a14:m>
                <a:endParaRPr lang="en-US" dirty="0"/>
              </a:p>
            </p:txBody>
          </p:sp>
        </mc:Choice>
        <mc:Fallback>
          <p:sp>
            <p:nvSpPr>
              <p:cNvPr id="85" name="TextBox 84">
                <a:extLst>
                  <a:ext uri="{FF2B5EF4-FFF2-40B4-BE49-F238E27FC236}">
                    <a16:creationId xmlns:a16="http://schemas.microsoft.com/office/drawing/2014/main" id="{C18CDF49-0E55-4172-8E0A-61D6D8FFDF2A}"/>
                  </a:ext>
                </a:extLst>
              </p:cNvPr>
              <p:cNvSpPr txBox="1">
                <a:spLocks noRot="1" noChangeAspect="1" noMove="1" noResize="1" noEditPoints="1" noAdjustHandles="1" noChangeArrowheads="1" noChangeShapeType="1" noTextEdit="1"/>
              </p:cNvSpPr>
              <p:nvPr/>
            </p:nvSpPr>
            <p:spPr>
              <a:xfrm>
                <a:off x="874295" y="4328717"/>
                <a:ext cx="1896801" cy="62639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BCEE85DA-A00F-4140-9F88-EF825EC13711}"/>
                  </a:ext>
                </a:extLst>
              </p:cNvPr>
              <p:cNvSpPr txBox="1"/>
              <p:nvPr/>
            </p:nvSpPr>
            <p:spPr>
              <a:xfrm>
                <a:off x="1345606" y="5103483"/>
                <a:ext cx="2168094"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𝑁</m:t>
                          </m:r>
                        </m:den>
                      </m:f>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e>
                      </m:d>
                      <m:sSup>
                        <m:sSupPr>
                          <m:ctrlPr>
                            <a:rPr lang="en-US" altLang="zh-TW" b="0" i="1" smtClean="0">
                              <a:latin typeface="Cambria Math" panose="02040503050406030204" pitchFamily="18" charset="0"/>
                            </a:rPr>
                          </m:ctrlPr>
                        </m:sSupPr>
                        <m:e>
                          <m:r>
                            <a:rPr lang="zh-TW" altLang="en-US" i="1">
                              <a:latin typeface="Cambria Math" panose="02040503050406030204" pitchFamily="18" charset="0"/>
                            </a:rPr>
                            <m:t>𝜎</m:t>
                          </m:r>
                        </m:e>
                        <m:sup>
                          <m:r>
                            <a:rPr lang="en-US" altLang="zh-TW" b="0" i="1" smtClean="0">
                              <a:latin typeface="Cambria Math" panose="02040503050406030204" pitchFamily="18" charset="0"/>
                            </a:rPr>
                            <m:t>′</m:t>
                          </m:r>
                        </m:sup>
                      </m:sSup>
                      <m:d>
                        <m:dPr>
                          <m:ctrlPr>
                            <a:rPr lang="en-US" altLang="zh-TW" b="0" i="1" smtClean="0">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1</m:t>
                              </m:r>
                            </m:sub>
                            <m:sup>
                              <m:r>
                                <a:rPr lang="en-US" i="1">
                                  <a:latin typeface="Cambria Math" panose="02040503050406030204" pitchFamily="18" charset="0"/>
                                </a:rPr>
                                <m:t>𝐿</m:t>
                              </m:r>
                            </m:sup>
                          </m:sSubSup>
                        </m:e>
                      </m:d>
                      <m:r>
                        <a:rPr lang="en-US" b="0" i="1" smtClean="0">
                          <a:latin typeface="Cambria Math" panose="02040503050406030204" pitchFamily="18" charset="0"/>
                        </a:rPr>
                        <m:t>1</m:t>
                      </m:r>
                    </m:oMath>
                  </m:oMathPara>
                </a14:m>
                <a:endParaRPr lang="en-US" dirty="0"/>
              </a:p>
            </p:txBody>
          </p:sp>
        </mc:Choice>
        <mc:Fallback xmlns="">
          <p:sp>
            <p:nvSpPr>
              <p:cNvPr id="86" name="TextBox 85">
                <a:extLst>
                  <a:ext uri="{FF2B5EF4-FFF2-40B4-BE49-F238E27FC236}">
                    <a16:creationId xmlns:a16="http://schemas.microsoft.com/office/drawing/2014/main" id="{BCEE85DA-A00F-4140-9F88-EF825EC13711}"/>
                  </a:ext>
                </a:extLst>
              </p:cNvPr>
              <p:cNvSpPr txBox="1">
                <a:spLocks noRot="1" noChangeAspect="1" noMove="1" noResize="1" noEditPoints="1" noAdjustHandles="1" noChangeArrowheads="1" noChangeShapeType="1" noTextEdit="1"/>
              </p:cNvSpPr>
              <p:nvPr/>
            </p:nvSpPr>
            <p:spPr>
              <a:xfrm>
                <a:off x="1345606" y="5103483"/>
                <a:ext cx="2168094" cy="51860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6BE7FD31-6CD4-4E33-B154-D019CF5BE350}"/>
                  </a:ext>
                </a:extLst>
              </p:cNvPr>
              <p:cNvSpPr/>
              <p:nvPr/>
            </p:nvSpPr>
            <p:spPr>
              <a:xfrm>
                <a:off x="6446097" y="3015929"/>
                <a:ext cx="475323" cy="3726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1</m:t>
                          </m:r>
                        </m:sub>
                        <m:sup>
                          <m:r>
                            <a:rPr lang="en-US" i="1">
                              <a:latin typeface="Cambria Math" panose="02040503050406030204" pitchFamily="18" charset="0"/>
                            </a:rPr>
                            <m:t>𝐿</m:t>
                          </m:r>
                        </m:sup>
                      </m:sSubSup>
                    </m:oMath>
                  </m:oMathPara>
                </a14:m>
                <a:endParaRPr lang="en-US" dirty="0"/>
              </a:p>
            </p:txBody>
          </p:sp>
        </mc:Choice>
        <mc:Fallback xmlns="">
          <p:sp>
            <p:nvSpPr>
              <p:cNvPr id="11" name="Rectangle 10">
                <a:extLst>
                  <a:ext uri="{FF2B5EF4-FFF2-40B4-BE49-F238E27FC236}">
                    <a16:creationId xmlns:a16="http://schemas.microsoft.com/office/drawing/2014/main" id="{6BE7FD31-6CD4-4E33-B154-D019CF5BE350}"/>
                  </a:ext>
                </a:extLst>
              </p:cNvPr>
              <p:cNvSpPr>
                <a:spLocks noRot="1" noChangeAspect="1" noMove="1" noResize="1" noEditPoints="1" noAdjustHandles="1" noChangeArrowheads="1" noChangeShapeType="1" noTextEdit="1"/>
              </p:cNvSpPr>
              <p:nvPr/>
            </p:nvSpPr>
            <p:spPr>
              <a:xfrm>
                <a:off x="6446097" y="3015929"/>
                <a:ext cx="475323" cy="372666"/>
              </a:xfrm>
              <a:prstGeom prst="rect">
                <a:avLst/>
              </a:prstGeom>
              <a:blipFill>
                <a:blip r:embed="rId12"/>
                <a:stretch>
                  <a:fillRect b="-1639"/>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2FF9C79E-888D-465C-9A32-DADB79BADC6D}"/>
              </a:ext>
            </a:extLst>
          </p:cNvPr>
          <p:cNvGrpSpPr/>
          <p:nvPr/>
        </p:nvGrpSpPr>
        <p:grpSpPr>
          <a:xfrm>
            <a:off x="434657" y="2841002"/>
            <a:ext cx="3755497" cy="2781085"/>
            <a:chOff x="263951" y="2841002"/>
            <a:chExt cx="3755497" cy="2781085"/>
          </a:xfrm>
        </p:grpSpPr>
        <p:sp>
          <p:nvSpPr>
            <p:cNvPr id="4" name="Rectangle 3">
              <a:extLst>
                <a:ext uri="{FF2B5EF4-FFF2-40B4-BE49-F238E27FC236}">
                  <a16:creationId xmlns:a16="http://schemas.microsoft.com/office/drawing/2014/main" id="{211F2DDE-023B-425C-9AA2-E4D132BD1CC4}"/>
                </a:ext>
              </a:extLst>
            </p:cNvPr>
            <p:cNvSpPr/>
            <p:nvPr/>
          </p:nvSpPr>
          <p:spPr>
            <a:xfrm>
              <a:off x="263951" y="2841002"/>
              <a:ext cx="3755497" cy="2781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AAE4008-500A-4928-AD09-1611A0CF72E0}"/>
                    </a:ext>
                  </a:extLst>
                </p:cNvPr>
                <p:cNvSpPr txBox="1"/>
                <p:nvPr/>
              </p:nvSpPr>
              <p:spPr>
                <a:xfrm>
                  <a:off x="389010" y="3398248"/>
                  <a:ext cx="3575081" cy="104528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1" i="0" smtClean="0">
                                    <a:latin typeface="Cambria Math" panose="02040503050406030204" pitchFamily="18" charset="0"/>
                                  </a:rPr>
                                  <m:t>𝐰</m:t>
                                </m:r>
                              </m:e>
                              <m:sup>
                                <m:r>
                                  <a:rPr lang="en-US" b="0" i="1" smtClean="0">
                                    <a:latin typeface="Cambria Math" panose="02040503050406030204" pitchFamily="18" charset="0"/>
                                  </a:rPr>
                                  <m:t>𝐿</m:t>
                                </m:r>
                              </m:sup>
                            </m:sSup>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𝑁</m:t>
                            </m:r>
                          </m:den>
                        </m:f>
                        <m:d>
                          <m:dPr>
                            <m:ctrlPr>
                              <a:rPr lang="en-US" i="1">
                                <a:latin typeface="Cambria Math" panose="02040503050406030204" pitchFamily="18" charset="0"/>
                              </a:rPr>
                            </m:ctrlPr>
                          </m:dPr>
                          <m:e>
                            <m:acc>
                              <m:accPr>
                                <m:chr m:val="̂"/>
                                <m:ctrlPr>
                                  <a:rPr lang="en-US" b="1" i="1">
                                    <a:latin typeface="Cambria Math" panose="02040503050406030204" pitchFamily="18" charset="0"/>
                                  </a:rPr>
                                </m:ctrlPr>
                              </m:accPr>
                              <m:e>
                                <m:r>
                                  <a:rPr lang="en-US" b="1" i="1">
                                    <a:latin typeface="Cambria Math" panose="02040503050406030204" pitchFamily="18" charset="0"/>
                                  </a:rPr>
                                  <m:t>𝒚</m:t>
                                </m:r>
                              </m:e>
                            </m:acc>
                            <m:r>
                              <a:rPr lang="en-US" i="1">
                                <a:latin typeface="Cambria Math" panose="02040503050406030204" pitchFamily="18" charset="0"/>
                              </a:rPr>
                              <m:t>−</m:t>
                            </m:r>
                            <m:r>
                              <a:rPr lang="en-US" b="1" i="0" smtClean="0">
                                <a:latin typeface="Cambria Math" panose="02040503050406030204" pitchFamily="18" charset="0"/>
                              </a:rPr>
                              <m:t>𝐲</m:t>
                            </m:r>
                          </m:e>
                        </m:d>
                        <m:r>
                          <a:rPr lang="en-US" b="0" i="0" smtClean="0">
                            <a:latin typeface="Cambria Math" panose="02040503050406030204" pitchFamily="18" charset="0"/>
                          </a:rPr>
                          <m:t>∗</m:t>
                        </m:r>
                        <m:r>
                          <a:rPr lang="zh-TW" altLang="en-US" i="1">
                            <a:latin typeface="Cambria Math" panose="02040503050406030204" pitchFamily="18" charset="0"/>
                          </a:rPr>
                          <m:t>𝜎</m:t>
                        </m:r>
                        <m:r>
                          <a:rPr lang="en-US" altLang="zh-TW" i="1">
                            <a:latin typeface="Cambria Math" panose="02040503050406030204" pitchFamily="18" charset="0"/>
                          </a:rPr>
                          <m:t>′(</m:t>
                        </m:r>
                        <m:sSup>
                          <m:sSupPr>
                            <m:ctrlPr>
                              <a:rPr lang="en-US" i="1">
                                <a:latin typeface="Cambria Math" panose="02040503050406030204" pitchFamily="18" charset="0"/>
                              </a:rPr>
                            </m:ctrlPr>
                          </m:sSupPr>
                          <m:e>
                            <m:r>
                              <a:rPr lang="en-US" b="1" i="1" smtClean="0">
                                <a:latin typeface="Cambria Math" panose="02040503050406030204" pitchFamily="18" charset="0"/>
                              </a:rPr>
                              <m:t>𝒛</m:t>
                            </m:r>
                          </m:e>
                          <m:sup>
                            <m:r>
                              <a:rPr lang="en-US" i="1">
                                <a:latin typeface="Cambria Math" panose="02040503050406030204" pitchFamily="18" charset="0"/>
                              </a:rPr>
                              <m:t>𝐿</m:t>
                            </m:r>
                          </m:sup>
                        </m:sSup>
                        <m:r>
                          <a:rPr lang="en-US" altLang="zh-TW" i="1">
                            <a:latin typeface="Cambria Math" panose="02040503050406030204" pitchFamily="18" charset="0"/>
                          </a:rPr>
                          <m:t>)</m:t>
                        </m:r>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m:t>
                            </m:r>
                            <m:sSup>
                              <m:sSupPr>
                                <m:ctrlPr>
                                  <a:rPr lang="en-US" i="1">
                                    <a:latin typeface="Cambria Math" panose="02040503050406030204" pitchFamily="18" charset="0"/>
                                  </a:rPr>
                                </m:ctrlPr>
                              </m:sSupPr>
                              <m:e>
                                <m:r>
                                  <a:rPr lang="en-US" b="1" i="1" smtClean="0">
                                    <a:latin typeface="Cambria Math" panose="02040503050406030204" pitchFamily="18" charset="0"/>
                                  </a:rPr>
                                  <m:t>𝒂</m:t>
                                </m:r>
                              </m:e>
                              <m:sup>
                                <m:r>
                                  <a:rPr lang="en-US" i="1">
                                    <a:latin typeface="Cambria Math" panose="02040503050406030204" pitchFamily="18" charset="0"/>
                                  </a:rPr>
                                  <m:t>𝐿</m:t>
                                </m:r>
                                <m:r>
                                  <a:rPr lang="en-US" b="0" i="1" smtClean="0">
                                    <a:latin typeface="Cambria Math" panose="02040503050406030204" pitchFamily="18" charset="0"/>
                                  </a:rPr>
                                  <m:t>−1</m:t>
                                </m:r>
                              </m:sup>
                            </m:sSup>
                            <m:r>
                              <a:rPr lang="en-US" b="0" i="1" smtClean="0">
                                <a:latin typeface="Cambria Math" panose="02040503050406030204" pitchFamily="18" charset="0"/>
                              </a:rPr>
                              <m:t>)</m:t>
                            </m:r>
                          </m:e>
                          <m:sup>
                            <m:r>
                              <a:rPr lang="en-US" altLang="zh-TW" b="0" i="1" smtClean="0">
                                <a:latin typeface="Cambria Math" panose="02040503050406030204" pitchFamily="18" charset="0"/>
                              </a:rPr>
                              <m:t>𝑇</m:t>
                            </m:r>
                          </m:sup>
                        </m:sSup>
                      </m:oMath>
                    </m:oMathPara>
                  </a14:m>
                  <a:endParaRPr lang="en-US" dirty="0"/>
                </a:p>
              </p:txBody>
            </p:sp>
          </mc:Choice>
          <mc:Fallback>
            <p:sp>
              <p:nvSpPr>
                <p:cNvPr id="10" name="TextBox 9">
                  <a:extLst>
                    <a:ext uri="{FF2B5EF4-FFF2-40B4-BE49-F238E27FC236}">
                      <a16:creationId xmlns:a16="http://schemas.microsoft.com/office/drawing/2014/main" id="{1AAE4008-500A-4928-AD09-1611A0CF72E0}"/>
                    </a:ext>
                  </a:extLst>
                </p:cNvPr>
                <p:cNvSpPr txBox="1">
                  <a:spLocks noRot="1" noChangeAspect="1" noMove="1" noResize="1" noEditPoints="1" noAdjustHandles="1" noChangeArrowheads="1" noChangeShapeType="1" noTextEdit="1"/>
                </p:cNvSpPr>
                <p:nvPr/>
              </p:nvSpPr>
              <p:spPr>
                <a:xfrm>
                  <a:off x="389010" y="3398248"/>
                  <a:ext cx="3575081" cy="1045286"/>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2750104B-BD56-4295-BEAE-58E1B61B92D1}"/>
                    </a:ext>
                  </a:extLst>
                </p:cNvPr>
                <p:cNvSpPr/>
                <p:nvPr/>
              </p:nvSpPr>
              <p:spPr>
                <a:xfrm>
                  <a:off x="384455" y="4317090"/>
                  <a:ext cx="2878032" cy="1137619"/>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b="1" i="1" smtClean="0">
                                    <a:latin typeface="Cambria Math" panose="02040503050406030204" pitchFamily="18" charset="0"/>
                                  </a:rPr>
                                  <m:t>𝒃</m:t>
                                </m:r>
                              </m:e>
                              <m:sup>
                                <m:r>
                                  <a:rPr lang="en-US" i="1">
                                    <a:latin typeface="Cambria Math" panose="02040503050406030204" pitchFamily="18" charset="0"/>
                                  </a:rPr>
                                  <m:t>𝐿</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𝑁</m:t>
                            </m:r>
                          </m:den>
                        </m:f>
                        <m:d>
                          <m:dPr>
                            <m:ctrlPr>
                              <a:rPr lang="en-US" i="1">
                                <a:latin typeface="Cambria Math" panose="02040503050406030204" pitchFamily="18" charset="0"/>
                              </a:rPr>
                            </m:ctrlPr>
                          </m:dPr>
                          <m:e>
                            <m:acc>
                              <m:accPr>
                                <m:chr m:val="̂"/>
                                <m:ctrlPr>
                                  <a:rPr lang="en-US" b="1" i="1">
                                    <a:latin typeface="Cambria Math" panose="02040503050406030204" pitchFamily="18" charset="0"/>
                                  </a:rPr>
                                </m:ctrlPr>
                              </m:accPr>
                              <m:e>
                                <m:r>
                                  <a:rPr lang="en-US" b="1" i="1">
                                    <a:latin typeface="Cambria Math" panose="02040503050406030204" pitchFamily="18" charset="0"/>
                                  </a:rPr>
                                  <m:t>𝒚</m:t>
                                </m:r>
                              </m:e>
                            </m:acc>
                            <m:r>
                              <a:rPr lang="en-US" i="1">
                                <a:latin typeface="Cambria Math" panose="02040503050406030204" pitchFamily="18" charset="0"/>
                              </a:rPr>
                              <m:t>−</m:t>
                            </m:r>
                            <m:r>
                              <a:rPr lang="en-US" b="1">
                                <a:latin typeface="Cambria Math" panose="02040503050406030204" pitchFamily="18" charset="0"/>
                              </a:rPr>
                              <m:t>𝐲</m:t>
                            </m:r>
                          </m:e>
                        </m:d>
                        <m:r>
                          <a:rPr lang="en-US">
                            <a:latin typeface="Cambria Math" panose="02040503050406030204" pitchFamily="18" charset="0"/>
                          </a:rPr>
                          <m:t>∗</m:t>
                        </m:r>
                        <m:r>
                          <a:rPr lang="zh-TW" altLang="en-US" i="1">
                            <a:latin typeface="Cambria Math" panose="02040503050406030204" pitchFamily="18" charset="0"/>
                          </a:rPr>
                          <m:t>𝜎</m:t>
                        </m:r>
                        <m:r>
                          <a:rPr lang="en-US" altLang="zh-TW"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𝐿</m:t>
                            </m:r>
                          </m:sup>
                        </m:sSup>
                        <m:r>
                          <a:rPr lang="en-US" altLang="zh-TW" i="1">
                            <a:latin typeface="Cambria Math" panose="02040503050406030204" pitchFamily="18" charset="0"/>
                          </a:rPr>
                          <m:t>)</m:t>
                        </m:r>
                        <m:r>
                          <a:rPr lang="en-US" altLang="zh-TW" i="1">
                            <a:latin typeface="Cambria Math" panose="02040503050406030204" pitchFamily="18" charset="0"/>
                          </a:rPr>
                          <m:t>)</m:t>
                        </m:r>
                      </m:oMath>
                    </m:oMathPara>
                  </a14:m>
                  <a:endParaRPr lang="en-US" dirty="0"/>
                </a:p>
              </p:txBody>
            </p:sp>
          </mc:Choice>
          <mc:Fallback>
            <p:sp>
              <p:nvSpPr>
                <p:cNvPr id="12" name="Rectangle 11">
                  <a:extLst>
                    <a:ext uri="{FF2B5EF4-FFF2-40B4-BE49-F238E27FC236}">
                      <a16:creationId xmlns:a16="http://schemas.microsoft.com/office/drawing/2014/main" id="{2750104B-BD56-4295-BEAE-58E1B61B92D1}"/>
                    </a:ext>
                  </a:extLst>
                </p:cNvPr>
                <p:cNvSpPr>
                  <a:spLocks noRot="1" noChangeAspect="1" noMove="1" noResize="1" noEditPoints="1" noAdjustHandles="1" noChangeArrowheads="1" noChangeShapeType="1" noTextEdit="1"/>
                </p:cNvSpPr>
                <p:nvPr/>
              </p:nvSpPr>
              <p:spPr>
                <a:xfrm>
                  <a:off x="384455" y="4317090"/>
                  <a:ext cx="2878032" cy="1137619"/>
                </a:xfrm>
                <a:prstGeom prst="rect">
                  <a:avLst/>
                </a:prstGeom>
                <a:blipFill>
                  <a:blip r:embed="rId14"/>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899CF76E-E3E9-41F2-A14E-20F72C8C8C96}"/>
                  </a:ext>
                </a:extLst>
              </p:cNvPr>
              <p:cNvSpPr txBox="1"/>
              <p:nvPr/>
            </p:nvSpPr>
            <p:spPr>
              <a:xfrm>
                <a:off x="4316096" y="3731022"/>
                <a:ext cx="511807" cy="2808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2</m:t>
                          </m:r>
                        </m:sub>
                        <m:sup>
                          <m:r>
                            <a:rPr lang="en-US" b="0" i="1" smtClean="0">
                              <a:latin typeface="Cambria Math" panose="02040503050406030204" pitchFamily="18" charset="0"/>
                            </a:rPr>
                            <m:t>𝐿</m:t>
                          </m:r>
                          <m:r>
                            <a:rPr lang="en-US" b="0" i="1" smtClean="0">
                              <a:latin typeface="Cambria Math" panose="02040503050406030204" pitchFamily="18" charset="0"/>
                            </a:rPr>
                            <m:t>−1</m:t>
                          </m:r>
                        </m:sup>
                      </m:sSubSup>
                    </m:oMath>
                  </m:oMathPara>
                </a14:m>
                <a:endParaRPr lang="en-US" dirty="0"/>
              </a:p>
            </p:txBody>
          </p:sp>
        </mc:Choice>
        <mc:Fallback>
          <p:sp>
            <p:nvSpPr>
              <p:cNvPr id="45" name="TextBox 44">
                <a:extLst>
                  <a:ext uri="{FF2B5EF4-FFF2-40B4-BE49-F238E27FC236}">
                    <a16:creationId xmlns:a16="http://schemas.microsoft.com/office/drawing/2014/main" id="{899CF76E-E3E9-41F2-A14E-20F72C8C8C96}"/>
                  </a:ext>
                </a:extLst>
              </p:cNvPr>
              <p:cNvSpPr txBox="1">
                <a:spLocks noRot="1" noChangeAspect="1" noMove="1" noResize="1" noEditPoints="1" noAdjustHandles="1" noChangeArrowheads="1" noChangeShapeType="1" noTextEdit="1"/>
              </p:cNvSpPr>
              <p:nvPr/>
            </p:nvSpPr>
            <p:spPr>
              <a:xfrm>
                <a:off x="4316096" y="3731022"/>
                <a:ext cx="511807" cy="280846"/>
              </a:xfrm>
              <a:prstGeom prst="rect">
                <a:avLst/>
              </a:prstGeom>
              <a:blipFill>
                <a:blip r:embed="rId15"/>
                <a:stretch>
                  <a:fillRect l="-5952" t="-2174" r="-4762" b="-1956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86AC1403-68FF-4325-B7F9-8FCD877EE4A7}"/>
                  </a:ext>
                </a:extLst>
              </p:cNvPr>
              <p:cNvSpPr txBox="1"/>
              <p:nvPr/>
            </p:nvSpPr>
            <p:spPr>
              <a:xfrm>
                <a:off x="4334507" y="4942182"/>
                <a:ext cx="511807" cy="2809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𝑁</m:t>
                          </m:r>
                        </m:sub>
                        <m:sup>
                          <m:r>
                            <a:rPr lang="en-US" b="0" i="1" smtClean="0">
                              <a:latin typeface="Cambria Math" panose="02040503050406030204" pitchFamily="18" charset="0"/>
                            </a:rPr>
                            <m:t>𝐿</m:t>
                          </m:r>
                          <m:r>
                            <a:rPr lang="en-US" b="0" i="1" smtClean="0">
                              <a:latin typeface="Cambria Math" panose="02040503050406030204" pitchFamily="18" charset="0"/>
                            </a:rPr>
                            <m:t>−1</m:t>
                          </m:r>
                        </m:sup>
                      </m:sSubSup>
                    </m:oMath>
                  </m:oMathPara>
                </a14:m>
                <a:endParaRPr lang="en-US" dirty="0"/>
              </a:p>
            </p:txBody>
          </p:sp>
        </mc:Choice>
        <mc:Fallback>
          <p:sp>
            <p:nvSpPr>
              <p:cNvPr id="46" name="TextBox 45">
                <a:extLst>
                  <a:ext uri="{FF2B5EF4-FFF2-40B4-BE49-F238E27FC236}">
                    <a16:creationId xmlns:a16="http://schemas.microsoft.com/office/drawing/2014/main" id="{86AC1403-68FF-4325-B7F9-8FCD877EE4A7}"/>
                  </a:ext>
                </a:extLst>
              </p:cNvPr>
              <p:cNvSpPr txBox="1">
                <a:spLocks noRot="1" noChangeAspect="1" noMove="1" noResize="1" noEditPoints="1" noAdjustHandles="1" noChangeArrowheads="1" noChangeShapeType="1" noTextEdit="1"/>
              </p:cNvSpPr>
              <p:nvPr/>
            </p:nvSpPr>
            <p:spPr>
              <a:xfrm>
                <a:off x="4334507" y="4942182"/>
                <a:ext cx="511807" cy="280974"/>
              </a:xfrm>
              <a:prstGeom prst="rect">
                <a:avLst/>
              </a:prstGeom>
              <a:blipFill>
                <a:blip r:embed="rId16"/>
                <a:stretch>
                  <a:fillRect l="-5952" t="-2174" r="-4762" b="-17391"/>
                </a:stretch>
              </a:blipFill>
            </p:spPr>
            <p:txBody>
              <a:bodyPr/>
              <a:lstStyle/>
              <a:p>
                <a:r>
                  <a:rPr lang="en-US">
                    <a:noFill/>
                  </a:rPr>
                  <a:t> </a:t>
                </a:r>
              </a:p>
            </p:txBody>
          </p:sp>
        </mc:Fallback>
      </mc:AlternateContent>
    </p:spTree>
    <p:extLst>
      <p:ext uri="{BB962C8B-B14F-4D97-AF65-F5344CB8AC3E}">
        <p14:creationId xmlns:p14="http://schemas.microsoft.com/office/powerpoint/2010/main" val="92543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p:bldP spid="5" grpId="0"/>
      <p:bldP spid="9" grpId="0"/>
      <p:bldP spid="85" grpId="0"/>
      <p:bldP spid="8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4A1E0-4FD6-4C46-867F-91DDB9E451FE}"/>
              </a:ext>
            </a:extLst>
          </p:cNvPr>
          <p:cNvSpPr>
            <a:spLocks noGrp="1"/>
          </p:cNvSpPr>
          <p:nvPr>
            <p:ph type="title"/>
          </p:nvPr>
        </p:nvSpPr>
        <p:spPr/>
        <p:txBody>
          <a:bodyPr/>
          <a:lstStyle/>
          <a:p>
            <a:r>
              <a:rPr lang="en-US" dirty="0"/>
              <a:t>Train</a:t>
            </a:r>
          </a:p>
        </p:txBody>
      </p:sp>
      <p:grpSp>
        <p:nvGrpSpPr>
          <p:cNvPr id="4" name="Group 3">
            <a:extLst>
              <a:ext uri="{FF2B5EF4-FFF2-40B4-BE49-F238E27FC236}">
                <a16:creationId xmlns:a16="http://schemas.microsoft.com/office/drawing/2014/main" id="{96B180E8-9A67-4AB3-ADBD-78732263802B}"/>
              </a:ext>
            </a:extLst>
          </p:cNvPr>
          <p:cNvGrpSpPr/>
          <p:nvPr/>
        </p:nvGrpSpPr>
        <p:grpSpPr>
          <a:xfrm>
            <a:off x="5984715" y="2770103"/>
            <a:ext cx="2103130" cy="3130011"/>
            <a:chOff x="5428534" y="2323799"/>
            <a:chExt cx="2103130" cy="3130011"/>
          </a:xfrm>
        </p:grpSpPr>
        <p:cxnSp>
          <p:nvCxnSpPr>
            <p:cNvPr id="5" name="直線單箭頭接點 10">
              <a:extLst>
                <a:ext uri="{FF2B5EF4-FFF2-40B4-BE49-F238E27FC236}">
                  <a16:creationId xmlns:a16="http://schemas.microsoft.com/office/drawing/2014/main" id="{30BEBB9B-0451-4E88-94B1-84E8B3A794EE}"/>
                </a:ext>
              </a:extLst>
            </p:cNvPr>
            <p:cNvCxnSpPr/>
            <p:nvPr/>
          </p:nvCxnSpPr>
          <p:spPr>
            <a:xfrm>
              <a:off x="6505176" y="3826362"/>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11">
              <a:extLst>
                <a:ext uri="{FF2B5EF4-FFF2-40B4-BE49-F238E27FC236}">
                  <a16:creationId xmlns:a16="http://schemas.microsoft.com/office/drawing/2014/main" id="{64C302E4-1A51-418A-9C60-A4CF442206BB}"/>
                </a:ext>
              </a:extLst>
            </p:cNvPr>
            <p:cNvCxnSpPr/>
            <p:nvPr/>
          </p:nvCxnSpPr>
          <p:spPr>
            <a:xfrm>
              <a:off x="6614492" y="5072252"/>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12">
              <a:extLst>
                <a:ext uri="{FF2B5EF4-FFF2-40B4-BE49-F238E27FC236}">
                  <a16:creationId xmlns:a16="http://schemas.microsoft.com/office/drawing/2014/main" id="{F63515FC-6AD4-4CF6-BFAC-D29BCFE55F46}"/>
                </a:ext>
              </a:extLst>
            </p:cNvPr>
            <p:cNvCxnSpPr/>
            <p:nvPr/>
          </p:nvCxnSpPr>
          <p:spPr>
            <a:xfrm>
              <a:off x="6481292" y="3047559"/>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 name="群組 79">
              <a:extLst>
                <a:ext uri="{FF2B5EF4-FFF2-40B4-BE49-F238E27FC236}">
                  <a16:creationId xmlns:a16="http://schemas.microsoft.com/office/drawing/2014/main" id="{2981A83E-641A-4EFF-9EF4-F5BD8F4EB0FA}"/>
                </a:ext>
              </a:extLst>
            </p:cNvPr>
            <p:cNvGrpSpPr/>
            <p:nvPr/>
          </p:nvGrpSpPr>
          <p:grpSpPr>
            <a:xfrm>
              <a:off x="5939821" y="2323799"/>
              <a:ext cx="1134648" cy="3130011"/>
              <a:chOff x="5868381" y="1770729"/>
              <a:chExt cx="1134648" cy="3130011"/>
            </a:xfrm>
          </p:grpSpPr>
          <p:sp>
            <p:nvSpPr>
              <p:cNvPr id="19" name="矩形 62">
                <a:extLst>
                  <a:ext uri="{FF2B5EF4-FFF2-40B4-BE49-F238E27FC236}">
                    <a16:creationId xmlns:a16="http://schemas.microsoft.com/office/drawing/2014/main" id="{ACA4E716-5285-42E3-AC8E-52F6D3AFE0EA}"/>
                  </a:ext>
                </a:extLst>
              </p:cNvPr>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0" name="文字方塊 5">
                <a:extLst>
                  <a:ext uri="{FF2B5EF4-FFF2-40B4-BE49-F238E27FC236}">
                    <a16:creationId xmlns:a16="http://schemas.microsoft.com/office/drawing/2014/main" id="{EC223020-C9F2-4933-B5EB-032B5F058A13}"/>
                  </a:ext>
                </a:extLst>
              </p:cNvPr>
              <p:cNvSpPr txBox="1"/>
              <p:nvPr/>
            </p:nvSpPr>
            <p:spPr>
              <a:xfrm>
                <a:off x="5868381" y="1770729"/>
                <a:ext cx="1134648" cy="461665"/>
              </a:xfrm>
              <a:prstGeom prst="rect">
                <a:avLst/>
              </a:prstGeom>
              <a:noFill/>
            </p:spPr>
            <p:txBody>
              <a:bodyPr wrap="square" rtlCol="0">
                <a:spAutoFit/>
              </a:bodyPr>
              <a:lstStyle/>
              <a:p>
                <a:pPr algn="ctr"/>
                <a:r>
                  <a:rPr lang="en-US" altLang="zh-TW" sz="2400" dirty="0"/>
                  <a:t>Layer L</a:t>
                </a:r>
                <a:endParaRPr lang="zh-TW" altLang="en-US" sz="2400" dirty="0"/>
              </a:p>
            </p:txBody>
          </p:sp>
          <p:sp>
            <p:nvSpPr>
              <p:cNvPr id="21" name="橢圓 28">
                <a:extLst>
                  <a:ext uri="{FF2B5EF4-FFF2-40B4-BE49-F238E27FC236}">
                    <a16:creationId xmlns:a16="http://schemas.microsoft.com/office/drawing/2014/main" id="{200AE26B-61E1-4F7F-8813-9B5E7BC16CFF}"/>
                  </a:ext>
                </a:extLst>
              </p:cNvPr>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2" name="橢圓 29">
                <a:extLst>
                  <a:ext uri="{FF2B5EF4-FFF2-40B4-BE49-F238E27FC236}">
                    <a16:creationId xmlns:a16="http://schemas.microsoft.com/office/drawing/2014/main" id="{7F9F69F0-CE80-404D-BD5A-8D13D8253F0F}"/>
                  </a:ext>
                </a:extLst>
              </p:cNvPr>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3" name="橢圓 30">
                <a:extLst>
                  <a:ext uri="{FF2B5EF4-FFF2-40B4-BE49-F238E27FC236}">
                    <a16:creationId xmlns:a16="http://schemas.microsoft.com/office/drawing/2014/main" id="{3C8954CF-CD6B-48F2-94F7-3C55ECB3D16A}"/>
                  </a:ext>
                </a:extLst>
              </p:cNvPr>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4" name="文字方塊 31">
                <a:extLst>
                  <a:ext uri="{FF2B5EF4-FFF2-40B4-BE49-F238E27FC236}">
                    <a16:creationId xmlns:a16="http://schemas.microsoft.com/office/drawing/2014/main" id="{AD2041F8-39AF-402A-A04F-400B3D9FF2BF}"/>
                  </a:ext>
                </a:extLst>
              </p:cNvPr>
              <p:cNvSpPr txBox="1"/>
              <p:nvPr/>
            </p:nvSpPr>
            <p:spPr>
              <a:xfrm rot="5400000">
                <a:off x="6129396" y="364247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9" name="群組 81">
              <a:extLst>
                <a:ext uri="{FF2B5EF4-FFF2-40B4-BE49-F238E27FC236}">
                  <a16:creationId xmlns:a16="http://schemas.microsoft.com/office/drawing/2014/main" id="{1CB3B551-7D9B-450C-8620-815BB67D9762}"/>
                </a:ext>
              </a:extLst>
            </p:cNvPr>
            <p:cNvGrpSpPr/>
            <p:nvPr/>
          </p:nvGrpSpPr>
          <p:grpSpPr>
            <a:xfrm>
              <a:off x="5428534" y="3068884"/>
              <a:ext cx="753037" cy="2013721"/>
              <a:chOff x="5357094" y="2515814"/>
              <a:chExt cx="753037" cy="2013721"/>
            </a:xfrm>
          </p:grpSpPr>
          <p:cxnSp>
            <p:nvCxnSpPr>
              <p:cNvPr id="10" name="直線單箭頭接點 66">
                <a:extLst>
                  <a:ext uri="{FF2B5EF4-FFF2-40B4-BE49-F238E27FC236}">
                    <a16:creationId xmlns:a16="http://schemas.microsoft.com/office/drawing/2014/main" id="{EC9FCE7F-2DC6-49BF-9710-76931426F6AF}"/>
                  </a:ext>
                </a:extLst>
              </p:cNvPr>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69">
                <a:extLst>
                  <a:ext uri="{FF2B5EF4-FFF2-40B4-BE49-F238E27FC236}">
                    <a16:creationId xmlns:a16="http://schemas.microsoft.com/office/drawing/2014/main" id="{18CFC7D8-D2D9-4770-AC7A-2AE5E0BE86F1}"/>
                  </a:ext>
                </a:extLst>
              </p:cNvPr>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70">
                <a:extLst>
                  <a:ext uri="{FF2B5EF4-FFF2-40B4-BE49-F238E27FC236}">
                    <a16:creationId xmlns:a16="http://schemas.microsoft.com/office/drawing/2014/main" id="{F4D3D284-6715-4B28-9EAF-F23CC4F259EB}"/>
                  </a:ext>
                </a:extLst>
              </p:cNvPr>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71">
                <a:extLst>
                  <a:ext uri="{FF2B5EF4-FFF2-40B4-BE49-F238E27FC236}">
                    <a16:creationId xmlns:a16="http://schemas.microsoft.com/office/drawing/2014/main" id="{8DD4BE2E-5202-4377-B7FD-BB82578C7FD3}"/>
                  </a:ext>
                </a:extLst>
              </p:cNvPr>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72">
                <a:extLst>
                  <a:ext uri="{FF2B5EF4-FFF2-40B4-BE49-F238E27FC236}">
                    <a16:creationId xmlns:a16="http://schemas.microsoft.com/office/drawing/2014/main" id="{59C71BD8-E0BB-4B49-AAA6-08CF5DCB93E4}"/>
                  </a:ext>
                </a:extLst>
              </p:cNvPr>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73">
                <a:extLst>
                  <a:ext uri="{FF2B5EF4-FFF2-40B4-BE49-F238E27FC236}">
                    <a16:creationId xmlns:a16="http://schemas.microsoft.com/office/drawing/2014/main" id="{446DC31C-484B-4ADA-AE67-B795258867FB}"/>
                  </a:ext>
                </a:extLst>
              </p:cNvPr>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74">
                <a:extLst>
                  <a:ext uri="{FF2B5EF4-FFF2-40B4-BE49-F238E27FC236}">
                    <a16:creationId xmlns:a16="http://schemas.microsoft.com/office/drawing/2014/main" id="{E8B4462D-7B63-41DC-A368-001F88E1BDCB}"/>
                  </a:ext>
                </a:extLst>
              </p:cNvPr>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75">
                <a:extLst>
                  <a:ext uri="{FF2B5EF4-FFF2-40B4-BE49-F238E27FC236}">
                    <a16:creationId xmlns:a16="http://schemas.microsoft.com/office/drawing/2014/main" id="{6EF8E11E-86B2-4DBF-8248-54AF3ED7E373}"/>
                  </a:ext>
                </a:extLst>
              </p:cNvPr>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76">
                <a:extLst>
                  <a:ext uri="{FF2B5EF4-FFF2-40B4-BE49-F238E27FC236}">
                    <a16:creationId xmlns:a16="http://schemas.microsoft.com/office/drawing/2014/main" id="{549C7D0C-20B8-4CB9-AD93-6FE9B1056BD1}"/>
                  </a:ext>
                </a:extLst>
              </p:cNvPr>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8" name="TextBox 27">
            <a:extLst>
              <a:ext uri="{FF2B5EF4-FFF2-40B4-BE49-F238E27FC236}">
                <a16:creationId xmlns:a16="http://schemas.microsoft.com/office/drawing/2014/main" id="{1AED3CC7-D816-47AB-9640-1E6624C2E532}"/>
              </a:ext>
            </a:extLst>
          </p:cNvPr>
          <p:cNvSpPr txBox="1"/>
          <p:nvPr/>
        </p:nvSpPr>
        <p:spPr>
          <a:xfrm>
            <a:off x="5129028" y="2465513"/>
            <a:ext cx="957313" cy="369332"/>
          </a:xfrm>
          <a:prstGeom prst="rect">
            <a:avLst/>
          </a:prstGeom>
          <a:noFill/>
        </p:spPr>
        <p:txBody>
          <a:bodyPr wrap="none" rtlCol="0">
            <a:spAutoFit/>
          </a:bodyPr>
          <a:lstStyle/>
          <a:p>
            <a:r>
              <a:rPr lang="en-US" dirty="0"/>
              <a:t>N nodes</a:t>
            </a:r>
          </a:p>
        </p:txBody>
      </p:sp>
      <p:sp>
        <p:nvSpPr>
          <p:cNvPr id="29" name="TextBox 28">
            <a:extLst>
              <a:ext uri="{FF2B5EF4-FFF2-40B4-BE49-F238E27FC236}">
                <a16:creationId xmlns:a16="http://schemas.microsoft.com/office/drawing/2014/main" id="{D9FE310D-0CE6-406E-B071-CC9E9DD828B4}"/>
              </a:ext>
            </a:extLst>
          </p:cNvPr>
          <p:cNvSpPr txBox="1"/>
          <p:nvPr/>
        </p:nvSpPr>
        <p:spPr>
          <a:xfrm>
            <a:off x="6558816" y="2465513"/>
            <a:ext cx="1005403" cy="369332"/>
          </a:xfrm>
          <a:prstGeom prst="rect">
            <a:avLst/>
          </a:prstGeom>
          <a:noFill/>
        </p:spPr>
        <p:txBody>
          <a:bodyPr wrap="none" rtlCol="0">
            <a:spAutoFit/>
          </a:bodyPr>
          <a:lstStyle/>
          <a:p>
            <a:r>
              <a:rPr lang="en-US" dirty="0"/>
              <a:t>M nodes</a:t>
            </a:r>
          </a:p>
        </p:txBody>
      </p:sp>
      <p:sp>
        <p:nvSpPr>
          <p:cNvPr id="30" name="文字方塊 5">
            <a:extLst>
              <a:ext uri="{FF2B5EF4-FFF2-40B4-BE49-F238E27FC236}">
                <a16:creationId xmlns:a16="http://schemas.microsoft.com/office/drawing/2014/main" id="{585C3010-7EFF-4382-AE33-D9D74B08517C}"/>
              </a:ext>
            </a:extLst>
          </p:cNvPr>
          <p:cNvSpPr txBox="1"/>
          <p:nvPr/>
        </p:nvSpPr>
        <p:spPr>
          <a:xfrm>
            <a:off x="4892513" y="2770103"/>
            <a:ext cx="1396802" cy="461665"/>
          </a:xfrm>
          <a:prstGeom prst="rect">
            <a:avLst/>
          </a:prstGeom>
          <a:noFill/>
        </p:spPr>
        <p:txBody>
          <a:bodyPr wrap="square" rtlCol="0">
            <a:spAutoFit/>
          </a:bodyPr>
          <a:lstStyle/>
          <a:p>
            <a:pPr algn="ctr"/>
            <a:r>
              <a:rPr lang="en-US" altLang="zh-TW" sz="2400" dirty="0"/>
              <a:t>Layer L-1</a:t>
            </a:r>
            <a:endParaRPr lang="zh-TW" altLang="en-US" sz="2400" dirty="0"/>
          </a:p>
        </p:txBody>
      </p:sp>
      <p:grpSp>
        <p:nvGrpSpPr>
          <p:cNvPr id="31" name="Group 30">
            <a:extLst>
              <a:ext uri="{FF2B5EF4-FFF2-40B4-BE49-F238E27FC236}">
                <a16:creationId xmlns:a16="http://schemas.microsoft.com/office/drawing/2014/main" id="{59E9F05A-D4BE-4199-B281-E828338690EA}"/>
              </a:ext>
            </a:extLst>
          </p:cNvPr>
          <p:cNvGrpSpPr/>
          <p:nvPr/>
        </p:nvGrpSpPr>
        <p:grpSpPr>
          <a:xfrm>
            <a:off x="4540461" y="3216140"/>
            <a:ext cx="1436177" cy="2683974"/>
            <a:chOff x="5428534" y="2769836"/>
            <a:chExt cx="1436177" cy="2683974"/>
          </a:xfrm>
        </p:grpSpPr>
        <p:grpSp>
          <p:nvGrpSpPr>
            <p:cNvPr id="35" name="群組 79">
              <a:extLst>
                <a:ext uri="{FF2B5EF4-FFF2-40B4-BE49-F238E27FC236}">
                  <a16:creationId xmlns:a16="http://schemas.microsoft.com/office/drawing/2014/main" id="{7CAF1594-9EFA-4F6B-A080-6A91E41A5FAF}"/>
                </a:ext>
              </a:extLst>
            </p:cNvPr>
            <p:cNvGrpSpPr/>
            <p:nvPr/>
          </p:nvGrpSpPr>
          <p:grpSpPr>
            <a:xfrm>
              <a:off x="6118369" y="2769836"/>
              <a:ext cx="746342" cy="2683974"/>
              <a:chOff x="6046929" y="2216766"/>
              <a:chExt cx="746342" cy="2683974"/>
            </a:xfrm>
          </p:grpSpPr>
          <p:sp>
            <p:nvSpPr>
              <p:cNvPr id="46" name="矩形 62">
                <a:extLst>
                  <a:ext uri="{FF2B5EF4-FFF2-40B4-BE49-F238E27FC236}">
                    <a16:creationId xmlns:a16="http://schemas.microsoft.com/office/drawing/2014/main" id="{A793ED0E-B9BB-4809-9D84-475F4A1DD3B5}"/>
                  </a:ext>
                </a:extLst>
              </p:cNvPr>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8" name="橢圓 28">
                <a:extLst>
                  <a:ext uri="{FF2B5EF4-FFF2-40B4-BE49-F238E27FC236}">
                    <a16:creationId xmlns:a16="http://schemas.microsoft.com/office/drawing/2014/main" id="{505E0745-7E90-4BBC-92F7-36A5D19D39E3}"/>
                  </a:ext>
                </a:extLst>
              </p:cNvPr>
              <p:cNvSpPr/>
              <p:nvPr/>
            </p:nvSpPr>
            <p:spPr>
              <a:xfrm>
                <a:off x="6122773" y="2216766"/>
                <a:ext cx="574158" cy="574158"/>
              </a:xfrm>
              <a:prstGeom prst="ellipse">
                <a:avLst/>
              </a:prstGeom>
              <a:solidFill>
                <a:srgbClr val="7030A0"/>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49" name="橢圓 29">
                <a:extLst>
                  <a:ext uri="{FF2B5EF4-FFF2-40B4-BE49-F238E27FC236}">
                    <a16:creationId xmlns:a16="http://schemas.microsoft.com/office/drawing/2014/main" id="{F8EF541B-69A7-4CD3-8E36-89D9BFB2EA67}"/>
                  </a:ext>
                </a:extLst>
              </p:cNvPr>
              <p:cNvSpPr/>
              <p:nvPr/>
            </p:nvSpPr>
            <p:spPr>
              <a:xfrm>
                <a:off x="6125115" y="2976675"/>
                <a:ext cx="574158" cy="574158"/>
              </a:xfrm>
              <a:prstGeom prst="ellipse">
                <a:avLst/>
              </a:prstGeom>
              <a:solidFill>
                <a:srgbClr val="7030A0"/>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50" name="橢圓 30">
                <a:extLst>
                  <a:ext uri="{FF2B5EF4-FFF2-40B4-BE49-F238E27FC236}">
                    <a16:creationId xmlns:a16="http://schemas.microsoft.com/office/drawing/2014/main" id="{B220D37B-9123-4CA3-9BF1-AC655526DEEB}"/>
                  </a:ext>
                </a:extLst>
              </p:cNvPr>
              <p:cNvSpPr/>
              <p:nvPr/>
            </p:nvSpPr>
            <p:spPr>
              <a:xfrm>
                <a:off x="6132143" y="4223348"/>
                <a:ext cx="574158" cy="574158"/>
              </a:xfrm>
              <a:prstGeom prst="ellipse">
                <a:avLst/>
              </a:prstGeom>
              <a:solidFill>
                <a:srgbClr val="7030A0"/>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51" name="文字方塊 31">
                <a:extLst>
                  <a:ext uri="{FF2B5EF4-FFF2-40B4-BE49-F238E27FC236}">
                    <a16:creationId xmlns:a16="http://schemas.microsoft.com/office/drawing/2014/main" id="{60B3810C-FFC0-49C7-B0D4-C9D1B288E94D}"/>
                  </a:ext>
                </a:extLst>
              </p:cNvPr>
              <p:cNvSpPr txBox="1"/>
              <p:nvPr/>
            </p:nvSpPr>
            <p:spPr>
              <a:xfrm rot="5400000">
                <a:off x="6129396" y="364247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36" name="群組 81">
              <a:extLst>
                <a:ext uri="{FF2B5EF4-FFF2-40B4-BE49-F238E27FC236}">
                  <a16:creationId xmlns:a16="http://schemas.microsoft.com/office/drawing/2014/main" id="{C9F01D4D-EB8D-49F9-9AA2-67A4EC5ADFF2}"/>
                </a:ext>
              </a:extLst>
            </p:cNvPr>
            <p:cNvGrpSpPr/>
            <p:nvPr/>
          </p:nvGrpSpPr>
          <p:grpSpPr>
            <a:xfrm>
              <a:off x="5428534" y="3068884"/>
              <a:ext cx="753037" cy="2013721"/>
              <a:chOff x="5357094" y="2515814"/>
              <a:chExt cx="753037" cy="2013721"/>
            </a:xfrm>
          </p:grpSpPr>
          <p:cxnSp>
            <p:nvCxnSpPr>
              <p:cNvPr id="37" name="直線單箭頭接點 66">
                <a:extLst>
                  <a:ext uri="{FF2B5EF4-FFF2-40B4-BE49-F238E27FC236}">
                    <a16:creationId xmlns:a16="http://schemas.microsoft.com/office/drawing/2014/main" id="{F5DC57C0-88EA-4AC9-8C7D-5F5D084BA6F3}"/>
                  </a:ext>
                </a:extLst>
              </p:cNvPr>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69">
                <a:extLst>
                  <a:ext uri="{FF2B5EF4-FFF2-40B4-BE49-F238E27FC236}">
                    <a16:creationId xmlns:a16="http://schemas.microsoft.com/office/drawing/2014/main" id="{CF86099E-B09E-49DF-8483-706042DA5F21}"/>
                  </a:ext>
                </a:extLst>
              </p:cNvPr>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70">
                <a:extLst>
                  <a:ext uri="{FF2B5EF4-FFF2-40B4-BE49-F238E27FC236}">
                    <a16:creationId xmlns:a16="http://schemas.microsoft.com/office/drawing/2014/main" id="{5AC8D715-7422-4D2F-9CBA-62B3166E440B}"/>
                  </a:ext>
                </a:extLst>
              </p:cNvPr>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71">
                <a:extLst>
                  <a:ext uri="{FF2B5EF4-FFF2-40B4-BE49-F238E27FC236}">
                    <a16:creationId xmlns:a16="http://schemas.microsoft.com/office/drawing/2014/main" id="{C8871EB5-7F00-4704-A696-FA79201D09D1}"/>
                  </a:ext>
                </a:extLst>
              </p:cNvPr>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72">
                <a:extLst>
                  <a:ext uri="{FF2B5EF4-FFF2-40B4-BE49-F238E27FC236}">
                    <a16:creationId xmlns:a16="http://schemas.microsoft.com/office/drawing/2014/main" id="{3E7986F1-1736-442E-AC38-481C0C44EACE}"/>
                  </a:ext>
                </a:extLst>
              </p:cNvPr>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73">
                <a:extLst>
                  <a:ext uri="{FF2B5EF4-FFF2-40B4-BE49-F238E27FC236}">
                    <a16:creationId xmlns:a16="http://schemas.microsoft.com/office/drawing/2014/main" id="{D6E12A0C-C502-4B6F-9D50-D55929738A95}"/>
                  </a:ext>
                </a:extLst>
              </p:cNvPr>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74">
                <a:extLst>
                  <a:ext uri="{FF2B5EF4-FFF2-40B4-BE49-F238E27FC236}">
                    <a16:creationId xmlns:a16="http://schemas.microsoft.com/office/drawing/2014/main" id="{2AD2316A-D6C9-4B53-984F-5B1DC995DE41}"/>
                  </a:ext>
                </a:extLst>
              </p:cNvPr>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75">
                <a:extLst>
                  <a:ext uri="{FF2B5EF4-FFF2-40B4-BE49-F238E27FC236}">
                    <a16:creationId xmlns:a16="http://schemas.microsoft.com/office/drawing/2014/main" id="{18284CB7-6F81-4345-A3BA-25E1FD6B4AC2}"/>
                  </a:ext>
                </a:extLst>
              </p:cNvPr>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76">
                <a:extLst>
                  <a:ext uri="{FF2B5EF4-FFF2-40B4-BE49-F238E27FC236}">
                    <a16:creationId xmlns:a16="http://schemas.microsoft.com/office/drawing/2014/main" id="{9F449A7F-E22E-48D1-B652-FBED8B53BD8A}"/>
                  </a:ext>
                </a:extLst>
              </p:cNvPr>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69A96EB6-AE69-45EB-83AC-20B99FCB4E33}"/>
                  </a:ext>
                </a:extLst>
              </p:cNvPr>
              <p:cNvSpPr txBox="1"/>
              <p:nvPr/>
            </p:nvSpPr>
            <p:spPr>
              <a:xfrm>
                <a:off x="3926977" y="3363316"/>
                <a:ext cx="511807" cy="280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1</m:t>
                          </m:r>
                        </m:sub>
                        <m:sup>
                          <m:r>
                            <a:rPr lang="en-US" b="0" i="1" smtClean="0">
                              <a:latin typeface="Cambria Math" panose="02040503050406030204" pitchFamily="18" charset="0"/>
                            </a:rPr>
                            <m:t>𝐿</m:t>
                          </m:r>
                          <m:r>
                            <a:rPr lang="en-US" b="0" i="1" smtClean="0">
                              <a:latin typeface="Cambria Math" panose="02040503050406030204" pitchFamily="18" charset="0"/>
                            </a:rPr>
                            <m:t>−2</m:t>
                          </m:r>
                        </m:sup>
                      </m:sSubSup>
                    </m:oMath>
                  </m:oMathPara>
                </a14:m>
                <a:endParaRPr lang="en-US" dirty="0"/>
              </a:p>
            </p:txBody>
          </p:sp>
        </mc:Choice>
        <mc:Fallback>
          <p:sp>
            <p:nvSpPr>
              <p:cNvPr id="54" name="TextBox 53">
                <a:extLst>
                  <a:ext uri="{FF2B5EF4-FFF2-40B4-BE49-F238E27FC236}">
                    <a16:creationId xmlns:a16="http://schemas.microsoft.com/office/drawing/2014/main" id="{69A96EB6-AE69-45EB-83AC-20B99FCB4E33}"/>
                  </a:ext>
                </a:extLst>
              </p:cNvPr>
              <p:cNvSpPr txBox="1">
                <a:spLocks noRot="1" noChangeAspect="1" noMove="1" noResize="1" noEditPoints="1" noAdjustHandles="1" noChangeArrowheads="1" noChangeShapeType="1" noTextEdit="1"/>
              </p:cNvSpPr>
              <p:nvPr/>
            </p:nvSpPr>
            <p:spPr>
              <a:xfrm>
                <a:off x="3926977" y="3363316"/>
                <a:ext cx="511807" cy="280333"/>
              </a:xfrm>
              <a:prstGeom prst="rect">
                <a:avLst/>
              </a:prstGeom>
              <a:blipFill>
                <a:blip r:embed="rId2"/>
                <a:stretch>
                  <a:fillRect l="-5952" t="-2174" r="-4762" b="-173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F802EE4D-0CDD-48B4-B457-295065627BD5}"/>
                  </a:ext>
                </a:extLst>
              </p:cNvPr>
              <p:cNvSpPr txBox="1"/>
              <p:nvPr/>
            </p:nvSpPr>
            <p:spPr>
              <a:xfrm>
                <a:off x="3967013" y="4177262"/>
                <a:ext cx="511807" cy="2808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2</m:t>
                          </m:r>
                        </m:sub>
                        <m:sup>
                          <m:r>
                            <a:rPr lang="en-US" b="0" i="1" smtClean="0">
                              <a:latin typeface="Cambria Math" panose="02040503050406030204" pitchFamily="18" charset="0"/>
                            </a:rPr>
                            <m:t>𝐿</m:t>
                          </m:r>
                          <m:r>
                            <a:rPr lang="en-US" b="0" i="1" smtClean="0">
                              <a:latin typeface="Cambria Math" panose="02040503050406030204" pitchFamily="18" charset="0"/>
                            </a:rPr>
                            <m:t>−2</m:t>
                          </m:r>
                        </m:sup>
                      </m:sSubSup>
                    </m:oMath>
                  </m:oMathPara>
                </a14:m>
                <a:endParaRPr lang="en-US" dirty="0"/>
              </a:p>
            </p:txBody>
          </p:sp>
        </mc:Choice>
        <mc:Fallback>
          <p:sp>
            <p:nvSpPr>
              <p:cNvPr id="55" name="TextBox 54">
                <a:extLst>
                  <a:ext uri="{FF2B5EF4-FFF2-40B4-BE49-F238E27FC236}">
                    <a16:creationId xmlns:a16="http://schemas.microsoft.com/office/drawing/2014/main" id="{F802EE4D-0CDD-48B4-B457-295065627BD5}"/>
                  </a:ext>
                </a:extLst>
              </p:cNvPr>
              <p:cNvSpPr txBox="1">
                <a:spLocks noRot="1" noChangeAspect="1" noMove="1" noResize="1" noEditPoints="1" noAdjustHandles="1" noChangeArrowheads="1" noChangeShapeType="1" noTextEdit="1"/>
              </p:cNvSpPr>
              <p:nvPr/>
            </p:nvSpPr>
            <p:spPr>
              <a:xfrm>
                <a:off x="3967013" y="4177262"/>
                <a:ext cx="511807" cy="280846"/>
              </a:xfrm>
              <a:prstGeom prst="rect">
                <a:avLst/>
              </a:prstGeom>
              <a:blipFill>
                <a:blip r:embed="rId3"/>
                <a:stretch>
                  <a:fillRect l="-5952" t="-2174" r="-3571" b="-1956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F42CB594-E510-493C-9BCD-D08A7734AE16}"/>
                  </a:ext>
                </a:extLst>
              </p:cNvPr>
              <p:cNvSpPr txBox="1"/>
              <p:nvPr/>
            </p:nvSpPr>
            <p:spPr>
              <a:xfrm>
                <a:off x="3985424" y="5388422"/>
                <a:ext cx="511807" cy="2843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𝑂</m:t>
                          </m:r>
                        </m:sub>
                        <m:sup>
                          <m:r>
                            <a:rPr lang="en-US" b="0" i="1" smtClean="0">
                              <a:latin typeface="Cambria Math" panose="02040503050406030204" pitchFamily="18" charset="0"/>
                            </a:rPr>
                            <m:t>𝐿</m:t>
                          </m:r>
                          <m:r>
                            <a:rPr lang="en-US" b="0" i="1" smtClean="0">
                              <a:latin typeface="Cambria Math" panose="02040503050406030204" pitchFamily="18" charset="0"/>
                            </a:rPr>
                            <m:t>−2</m:t>
                          </m:r>
                        </m:sup>
                      </m:sSubSup>
                    </m:oMath>
                  </m:oMathPara>
                </a14:m>
                <a:endParaRPr lang="en-US" dirty="0"/>
              </a:p>
            </p:txBody>
          </p:sp>
        </mc:Choice>
        <mc:Fallback>
          <p:sp>
            <p:nvSpPr>
              <p:cNvPr id="56" name="TextBox 55">
                <a:extLst>
                  <a:ext uri="{FF2B5EF4-FFF2-40B4-BE49-F238E27FC236}">
                    <a16:creationId xmlns:a16="http://schemas.microsoft.com/office/drawing/2014/main" id="{F42CB594-E510-493C-9BCD-D08A7734AE16}"/>
                  </a:ext>
                </a:extLst>
              </p:cNvPr>
              <p:cNvSpPr txBox="1">
                <a:spLocks noRot="1" noChangeAspect="1" noMove="1" noResize="1" noEditPoints="1" noAdjustHandles="1" noChangeArrowheads="1" noChangeShapeType="1" noTextEdit="1"/>
              </p:cNvSpPr>
              <p:nvPr/>
            </p:nvSpPr>
            <p:spPr>
              <a:xfrm>
                <a:off x="3985424" y="5388422"/>
                <a:ext cx="511807" cy="284373"/>
              </a:xfrm>
              <a:prstGeom prst="rect">
                <a:avLst/>
              </a:prstGeom>
              <a:blipFill>
                <a:blip r:embed="rId4"/>
                <a:stretch>
                  <a:fillRect l="-5952" t="-2128" r="-3571" b="-170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Rectangle 56">
                <a:extLst>
                  <a:ext uri="{FF2B5EF4-FFF2-40B4-BE49-F238E27FC236}">
                    <a16:creationId xmlns:a16="http://schemas.microsoft.com/office/drawing/2014/main" id="{87B7A10A-819C-40A3-B957-6210F94C544B}"/>
                  </a:ext>
                </a:extLst>
              </p:cNvPr>
              <p:cNvSpPr/>
              <p:nvPr/>
            </p:nvSpPr>
            <p:spPr>
              <a:xfrm>
                <a:off x="4507100" y="3124210"/>
                <a:ext cx="746551" cy="3726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11</m:t>
                          </m:r>
                        </m:sub>
                        <m:sup>
                          <m:r>
                            <a:rPr lang="en-US" i="1">
                              <a:latin typeface="Cambria Math" panose="02040503050406030204" pitchFamily="18" charset="0"/>
                            </a:rPr>
                            <m:t>𝐿</m:t>
                          </m:r>
                          <m:r>
                            <a:rPr lang="en-US" b="0" i="1" smtClean="0">
                              <a:latin typeface="Cambria Math" panose="02040503050406030204" pitchFamily="18" charset="0"/>
                            </a:rPr>
                            <m:t>−1</m:t>
                          </m:r>
                        </m:sup>
                      </m:sSubSup>
                    </m:oMath>
                  </m:oMathPara>
                </a14:m>
                <a:endParaRPr lang="en-US" dirty="0"/>
              </a:p>
            </p:txBody>
          </p:sp>
        </mc:Choice>
        <mc:Fallback>
          <p:sp>
            <p:nvSpPr>
              <p:cNvPr id="57" name="Rectangle 56">
                <a:extLst>
                  <a:ext uri="{FF2B5EF4-FFF2-40B4-BE49-F238E27FC236}">
                    <a16:creationId xmlns:a16="http://schemas.microsoft.com/office/drawing/2014/main" id="{87B7A10A-819C-40A3-B957-6210F94C544B}"/>
                  </a:ext>
                </a:extLst>
              </p:cNvPr>
              <p:cNvSpPr>
                <a:spLocks noRot="1" noChangeAspect="1" noMove="1" noResize="1" noEditPoints="1" noAdjustHandles="1" noChangeArrowheads="1" noChangeShapeType="1" noTextEdit="1"/>
              </p:cNvSpPr>
              <p:nvPr/>
            </p:nvSpPr>
            <p:spPr>
              <a:xfrm>
                <a:off x="4507100" y="3124210"/>
                <a:ext cx="746551" cy="372666"/>
              </a:xfrm>
              <a:prstGeom prst="rect">
                <a:avLst/>
              </a:prstGeom>
              <a:blipFill>
                <a:blip r:embed="rId5"/>
                <a:stretch>
                  <a:fillRect b="-163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8CD9894F-9D84-485C-8E8C-9C75A7F02D3E}"/>
                  </a:ext>
                </a:extLst>
              </p:cNvPr>
              <p:cNvSpPr txBox="1"/>
              <p:nvPr/>
            </p:nvSpPr>
            <p:spPr>
              <a:xfrm>
                <a:off x="673083" y="1551393"/>
                <a:ext cx="2271840" cy="6263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i="1">
                              <a:latin typeface="Cambria Math" panose="02040503050406030204" pitchFamily="18" charset="0"/>
                            </a:rPr>
                            <m:t>𝐸</m:t>
                          </m:r>
                        </m:num>
                        <m:den>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11</m:t>
                              </m:r>
                            </m:sub>
                            <m:sup>
                              <m:r>
                                <a:rPr lang="en-US" b="0" i="1" smtClean="0">
                                  <a:latin typeface="Cambria Math" panose="02040503050406030204" pitchFamily="18" charset="0"/>
                                </a:rPr>
                                <m:t>𝐿</m:t>
                              </m:r>
                              <m:r>
                                <a:rPr lang="en-US" b="0" i="1" smtClean="0">
                                  <a:latin typeface="Cambria Math" panose="02040503050406030204" pitchFamily="18" charset="0"/>
                                </a:rPr>
                                <m:t>−1</m:t>
                              </m:r>
                            </m:sup>
                          </m:sSub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num>
                        <m:den>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𝑎</m:t>
                              </m:r>
                            </m:e>
                            <m:sub>
                              <m:r>
                                <a:rPr lang="en-US" i="1">
                                  <a:latin typeface="Cambria Math" panose="02040503050406030204" pitchFamily="18" charset="0"/>
                                </a:rPr>
                                <m:t>1</m:t>
                              </m:r>
                            </m:sub>
                            <m:sup>
                              <m:r>
                                <a:rPr lang="en-US" i="1">
                                  <a:latin typeface="Cambria Math" panose="02040503050406030204" pitchFamily="18" charset="0"/>
                                </a:rPr>
                                <m:t>𝐿</m:t>
                              </m:r>
                              <m:r>
                                <a:rPr lang="en-US" i="1">
                                  <a:latin typeface="Cambria Math" panose="02040503050406030204" pitchFamily="18" charset="0"/>
                                </a:rPr>
                                <m:t>−1</m:t>
                              </m:r>
                            </m:sup>
                          </m:sSubSup>
                        </m:den>
                      </m:f>
                      <m:f>
                        <m:fPr>
                          <m:ctrlPr>
                            <a:rPr lang="en-US" b="0" i="1" smtClean="0">
                              <a:latin typeface="Cambria Math" panose="02040503050406030204" pitchFamily="18" charset="0"/>
                            </a:rPr>
                          </m:ctrlPr>
                        </m:fPr>
                        <m:num>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1</m:t>
                              </m:r>
                            </m:sub>
                            <m:sup>
                              <m:r>
                                <a:rPr lang="en-US" i="1">
                                  <a:latin typeface="Cambria Math" panose="02040503050406030204" pitchFamily="18" charset="0"/>
                                </a:rPr>
                                <m:t>𝐿</m:t>
                              </m:r>
                              <m:r>
                                <a:rPr lang="en-US" i="1">
                                  <a:latin typeface="Cambria Math" panose="02040503050406030204" pitchFamily="18" charset="0"/>
                                </a:rPr>
                                <m:t>−1</m:t>
                              </m:r>
                            </m:sup>
                          </m:sSubSup>
                        </m:num>
                        <m:den>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11</m:t>
                              </m:r>
                            </m:sub>
                            <m:sup>
                              <m:r>
                                <a:rPr lang="en-US" i="1">
                                  <a:latin typeface="Cambria Math" panose="02040503050406030204" pitchFamily="18" charset="0"/>
                                </a:rPr>
                                <m:t>𝐿</m:t>
                              </m:r>
                              <m:r>
                                <a:rPr lang="en-US" b="0" i="1" smtClean="0">
                                  <a:latin typeface="Cambria Math" panose="02040503050406030204" pitchFamily="18" charset="0"/>
                                </a:rPr>
                                <m:t>−1</m:t>
                              </m:r>
                            </m:sup>
                          </m:sSubSup>
                        </m:den>
                      </m:f>
                    </m:oMath>
                  </m:oMathPara>
                </a14:m>
                <a:endParaRPr lang="en-US" dirty="0"/>
              </a:p>
            </p:txBody>
          </p:sp>
        </mc:Choice>
        <mc:Fallback>
          <p:sp>
            <p:nvSpPr>
              <p:cNvPr id="58" name="TextBox 57">
                <a:extLst>
                  <a:ext uri="{FF2B5EF4-FFF2-40B4-BE49-F238E27FC236}">
                    <a16:creationId xmlns:a16="http://schemas.microsoft.com/office/drawing/2014/main" id="{8CD9894F-9D84-485C-8E8C-9C75A7F02D3E}"/>
                  </a:ext>
                </a:extLst>
              </p:cNvPr>
              <p:cNvSpPr txBox="1">
                <a:spLocks noRot="1" noChangeAspect="1" noMove="1" noResize="1" noEditPoints="1" noAdjustHandles="1" noChangeArrowheads="1" noChangeShapeType="1" noTextEdit="1"/>
              </p:cNvSpPr>
              <p:nvPr/>
            </p:nvSpPr>
            <p:spPr>
              <a:xfrm>
                <a:off x="673083" y="1551393"/>
                <a:ext cx="2271840" cy="62639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AAD40E34-3EBB-445F-99AF-3805DC5C8929}"/>
                  </a:ext>
                </a:extLst>
              </p:cNvPr>
              <p:cNvSpPr txBox="1"/>
              <p:nvPr/>
            </p:nvSpPr>
            <p:spPr>
              <a:xfrm>
                <a:off x="1376782" y="2448818"/>
                <a:ext cx="2215350" cy="593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1</m:t>
                              </m:r>
                            </m:sub>
                            <m:sup>
                              <m:r>
                                <a:rPr lang="en-US" i="1">
                                  <a:latin typeface="Cambria Math" panose="02040503050406030204" pitchFamily="18" charset="0"/>
                                </a:rPr>
                                <m:t>𝐿</m:t>
                              </m:r>
                              <m:r>
                                <a:rPr lang="en-US" i="1">
                                  <a:latin typeface="Cambria Math" panose="02040503050406030204" pitchFamily="18" charset="0"/>
                                </a:rPr>
                                <m:t>−1</m:t>
                              </m:r>
                            </m:sup>
                          </m:sSubSup>
                        </m:den>
                      </m:f>
                      <m:r>
                        <a:rPr lang="zh-TW" altLang="en-US" i="1">
                          <a:latin typeface="Cambria Math" panose="02040503050406030204" pitchFamily="18" charset="0"/>
                        </a:rPr>
                        <m:t>𝜎</m:t>
                      </m:r>
                      <m:r>
                        <a:rPr lang="en-US" altLang="zh-TW" b="0" i="1" smtClean="0">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𝑧</m:t>
                          </m:r>
                        </m:e>
                        <m:sub>
                          <m:r>
                            <a:rPr lang="en-US" i="1">
                              <a:latin typeface="Cambria Math" panose="02040503050406030204" pitchFamily="18" charset="0"/>
                            </a:rPr>
                            <m:t>1</m:t>
                          </m:r>
                        </m:sub>
                        <m:sup>
                          <m:r>
                            <a:rPr lang="en-US" i="1">
                              <a:latin typeface="Cambria Math" panose="02040503050406030204" pitchFamily="18" charset="0"/>
                            </a:rPr>
                            <m:t>𝐿</m:t>
                          </m:r>
                          <m:r>
                            <a:rPr lang="en-US" b="0" i="1" smtClean="0">
                              <a:latin typeface="Cambria Math" panose="02040503050406030204" pitchFamily="18" charset="0"/>
                            </a:rPr>
                            <m:t>−1</m:t>
                          </m:r>
                        </m:sup>
                      </m:sSubSup>
                      <m:r>
                        <a:rPr lang="en-US" altLang="zh-TW"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1</m:t>
                          </m:r>
                        </m:sub>
                        <m:sup>
                          <m:r>
                            <a:rPr lang="en-US" i="1">
                              <a:latin typeface="Cambria Math" panose="02040503050406030204" pitchFamily="18" charset="0"/>
                            </a:rPr>
                            <m:t>𝐿</m:t>
                          </m:r>
                          <m:r>
                            <a:rPr lang="en-US" i="1">
                              <a:latin typeface="Cambria Math" panose="02040503050406030204" pitchFamily="18" charset="0"/>
                            </a:rPr>
                            <m:t>−2</m:t>
                          </m:r>
                        </m:sup>
                      </m:sSubSup>
                    </m:oMath>
                  </m:oMathPara>
                </a14:m>
                <a:endParaRPr lang="en-US" dirty="0"/>
              </a:p>
            </p:txBody>
          </p:sp>
        </mc:Choice>
        <mc:Fallback>
          <p:sp>
            <p:nvSpPr>
              <p:cNvPr id="59" name="TextBox 58">
                <a:extLst>
                  <a:ext uri="{FF2B5EF4-FFF2-40B4-BE49-F238E27FC236}">
                    <a16:creationId xmlns:a16="http://schemas.microsoft.com/office/drawing/2014/main" id="{AAD40E34-3EBB-445F-99AF-3805DC5C8929}"/>
                  </a:ext>
                </a:extLst>
              </p:cNvPr>
              <p:cNvSpPr txBox="1">
                <a:spLocks noRot="1" noChangeAspect="1" noMove="1" noResize="1" noEditPoints="1" noAdjustHandles="1" noChangeArrowheads="1" noChangeShapeType="1" noTextEdit="1"/>
              </p:cNvSpPr>
              <p:nvPr/>
            </p:nvSpPr>
            <p:spPr>
              <a:xfrm>
                <a:off x="1376782" y="2448818"/>
                <a:ext cx="2215350" cy="593111"/>
              </a:xfrm>
              <a:prstGeom prst="rect">
                <a:avLst/>
              </a:prstGeom>
              <a:blipFill>
                <a:blip r:embed="rId7"/>
                <a:stretch>
                  <a:fillRect/>
                </a:stretch>
              </a:blipFill>
            </p:spPr>
            <p:txBody>
              <a:bodyPr/>
              <a:lstStyle/>
              <a:p>
                <a:r>
                  <a:rPr lang="en-US">
                    <a:noFill/>
                  </a:rPr>
                  <a:t> </a:t>
                </a:r>
              </a:p>
            </p:txBody>
          </p:sp>
        </mc:Fallback>
      </mc:AlternateContent>
      <p:sp>
        <p:nvSpPr>
          <p:cNvPr id="62" name="Rectangle 61">
            <a:extLst>
              <a:ext uri="{FF2B5EF4-FFF2-40B4-BE49-F238E27FC236}">
                <a16:creationId xmlns:a16="http://schemas.microsoft.com/office/drawing/2014/main" id="{3D6A6BF2-22A7-4D09-829F-2D670837B2CB}"/>
              </a:ext>
            </a:extLst>
          </p:cNvPr>
          <p:cNvSpPr/>
          <p:nvPr/>
        </p:nvSpPr>
        <p:spPr>
          <a:xfrm>
            <a:off x="1630838" y="2375555"/>
            <a:ext cx="603315" cy="74865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3" name="Rectangle 62">
                <a:extLst>
                  <a:ext uri="{FF2B5EF4-FFF2-40B4-BE49-F238E27FC236}">
                    <a16:creationId xmlns:a16="http://schemas.microsoft.com/office/drawing/2014/main" id="{56B54F8F-E5A4-4DBD-9B40-0FA4E398AFFF}"/>
                  </a:ext>
                </a:extLst>
              </p:cNvPr>
              <p:cNvSpPr/>
              <p:nvPr/>
            </p:nvSpPr>
            <p:spPr>
              <a:xfrm>
                <a:off x="4947563" y="625063"/>
                <a:ext cx="1918602" cy="71872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11</m:t>
                              </m:r>
                            </m:sub>
                            <m:sup>
                              <m:r>
                                <a:rPr lang="en-US" i="1">
                                  <a:latin typeface="Cambria Math" panose="02040503050406030204" pitchFamily="18" charset="0"/>
                                </a:rPr>
                                <m:t>𝐿</m:t>
                              </m:r>
                            </m:sup>
                          </m:sSub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1</m:t>
                              </m:r>
                            </m:sub>
                            <m:sup>
                              <m:r>
                                <a:rPr lang="en-US" i="1">
                                  <a:latin typeface="Cambria Math" panose="02040503050406030204" pitchFamily="18" charset="0"/>
                                </a:rPr>
                                <m:t>𝐿</m:t>
                              </m:r>
                            </m:sup>
                          </m:sSubSup>
                        </m:den>
                      </m:f>
                      <m:f>
                        <m:fPr>
                          <m:ctrlPr>
                            <a:rPr lang="en-US" i="1">
                              <a:latin typeface="Cambria Math" panose="02040503050406030204" pitchFamily="18" charset="0"/>
                            </a:rPr>
                          </m:ctrlPr>
                        </m:fPr>
                        <m:num>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1</m:t>
                              </m:r>
                            </m:sub>
                            <m:sup>
                              <m:r>
                                <a:rPr lang="en-US" i="1">
                                  <a:latin typeface="Cambria Math" panose="02040503050406030204" pitchFamily="18" charset="0"/>
                                </a:rPr>
                                <m:t>𝐿</m:t>
                              </m:r>
                            </m:sup>
                          </m:sSubSup>
                        </m:num>
                        <m:den>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11</m:t>
                              </m:r>
                            </m:sub>
                            <m:sup>
                              <m:r>
                                <a:rPr lang="en-US" i="1">
                                  <a:latin typeface="Cambria Math" panose="02040503050406030204" pitchFamily="18" charset="0"/>
                                </a:rPr>
                                <m:t>𝐿</m:t>
                              </m:r>
                            </m:sup>
                          </m:sSubSup>
                        </m:den>
                      </m:f>
                    </m:oMath>
                  </m:oMathPara>
                </a14:m>
                <a:endParaRPr lang="en-US" dirty="0"/>
              </a:p>
            </p:txBody>
          </p:sp>
        </mc:Choice>
        <mc:Fallback>
          <p:sp>
            <p:nvSpPr>
              <p:cNvPr id="63" name="Rectangle 62">
                <a:extLst>
                  <a:ext uri="{FF2B5EF4-FFF2-40B4-BE49-F238E27FC236}">
                    <a16:creationId xmlns:a16="http://schemas.microsoft.com/office/drawing/2014/main" id="{56B54F8F-E5A4-4DBD-9B40-0FA4E398AFFF}"/>
                  </a:ext>
                </a:extLst>
              </p:cNvPr>
              <p:cNvSpPr>
                <a:spLocks noRot="1" noChangeAspect="1" noMove="1" noResize="1" noEditPoints="1" noAdjustHandles="1" noChangeArrowheads="1" noChangeShapeType="1" noTextEdit="1"/>
              </p:cNvSpPr>
              <p:nvPr/>
            </p:nvSpPr>
            <p:spPr>
              <a:xfrm>
                <a:off x="4947563" y="625063"/>
                <a:ext cx="1918602" cy="71872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4" name="Rectangle 63">
                <a:extLst>
                  <a:ext uri="{FF2B5EF4-FFF2-40B4-BE49-F238E27FC236}">
                    <a16:creationId xmlns:a16="http://schemas.microsoft.com/office/drawing/2014/main" id="{E050DF92-EB78-47A5-8B2B-3CE57D228F45}"/>
                  </a:ext>
                </a:extLst>
              </p:cNvPr>
              <p:cNvSpPr/>
              <p:nvPr/>
            </p:nvSpPr>
            <p:spPr>
              <a:xfrm>
                <a:off x="4892513" y="1429095"/>
                <a:ext cx="2470805" cy="87126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𝑎</m:t>
                              </m:r>
                            </m:e>
                            <m:sub>
                              <m:r>
                                <a:rPr lang="en-US" i="1">
                                  <a:latin typeface="Cambria Math" panose="02040503050406030204" pitchFamily="18" charset="0"/>
                                </a:rPr>
                                <m:t>1</m:t>
                              </m:r>
                            </m:sub>
                            <m:sup>
                              <m:r>
                                <a:rPr lang="en-US" i="1">
                                  <a:latin typeface="Cambria Math" panose="02040503050406030204" pitchFamily="18" charset="0"/>
                                </a:rPr>
                                <m:t>𝐿</m:t>
                              </m:r>
                              <m:r>
                                <a:rPr lang="en-US" b="0" i="1" smtClean="0">
                                  <a:latin typeface="Cambria Math" panose="02040503050406030204" pitchFamily="18" charset="0"/>
                                </a:rPr>
                                <m:t>−1</m:t>
                              </m:r>
                            </m:sup>
                          </m:sSubSup>
                        </m:den>
                      </m:f>
                      <m:r>
                        <a:rPr lang="en-US" b="0"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𝑀</m:t>
                          </m:r>
                        </m:sup>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b="0" i="1" smtClean="0">
                                      <a:latin typeface="Cambria Math" panose="02040503050406030204" pitchFamily="18" charset="0"/>
                                    </a:rPr>
                                    <m:t>𝑖</m:t>
                                  </m:r>
                                </m:sub>
                                <m:sup>
                                  <m:r>
                                    <a:rPr lang="en-US" i="1">
                                      <a:latin typeface="Cambria Math" panose="02040503050406030204" pitchFamily="18" charset="0"/>
                                    </a:rPr>
                                    <m:t>𝐿</m:t>
                                  </m:r>
                                </m:sup>
                              </m:sSubSup>
                            </m:den>
                          </m:f>
                          <m:f>
                            <m:fPr>
                              <m:ctrlPr>
                                <a:rPr lang="en-US" i="1">
                                  <a:latin typeface="Cambria Math" panose="02040503050406030204" pitchFamily="18" charset="0"/>
                                </a:rPr>
                              </m:ctrlPr>
                            </m:fPr>
                            <m:num>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b="0" i="1" smtClean="0">
                                      <a:latin typeface="Cambria Math" panose="02040503050406030204" pitchFamily="18" charset="0"/>
                                    </a:rPr>
                                    <m:t>𝑖</m:t>
                                  </m:r>
                                </m:sub>
                                <m:sup>
                                  <m:r>
                                    <a:rPr lang="en-US" i="1">
                                      <a:latin typeface="Cambria Math" panose="02040503050406030204" pitchFamily="18" charset="0"/>
                                    </a:rPr>
                                    <m:t>𝐿</m:t>
                                  </m:r>
                                </m:sup>
                              </m:sSubSup>
                            </m:num>
                            <m:den>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1</m:t>
                                  </m:r>
                                </m:sub>
                                <m:sup>
                                  <m:r>
                                    <a:rPr lang="en-US" i="1">
                                      <a:latin typeface="Cambria Math" panose="02040503050406030204" pitchFamily="18" charset="0"/>
                                    </a:rPr>
                                    <m:t>𝐿</m:t>
                                  </m:r>
                                  <m:r>
                                    <a:rPr lang="en-US" i="1">
                                      <a:latin typeface="Cambria Math" panose="02040503050406030204" pitchFamily="18" charset="0"/>
                                    </a:rPr>
                                    <m:t>−1</m:t>
                                  </m:r>
                                </m:sup>
                              </m:sSubSup>
                            </m:den>
                          </m:f>
                        </m:e>
                      </m:nary>
                    </m:oMath>
                  </m:oMathPara>
                </a14:m>
                <a:endParaRPr lang="en-US" dirty="0"/>
              </a:p>
            </p:txBody>
          </p:sp>
        </mc:Choice>
        <mc:Fallback>
          <p:sp>
            <p:nvSpPr>
              <p:cNvPr id="64" name="Rectangle 63">
                <a:extLst>
                  <a:ext uri="{FF2B5EF4-FFF2-40B4-BE49-F238E27FC236}">
                    <a16:creationId xmlns:a16="http://schemas.microsoft.com/office/drawing/2014/main" id="{E050DF92-EB78-47A5-8B2B-3CE57D228F45}"/>
                  </a:ext>
                </a:extLst>
              </p:cNvPr>
              <p:cNvSpPr>
                <a:spLocks noRot="1" noChangeAspect="1" noMove="1" noResize="1" noEditPoints="1" noAdjustHandles="1" noChangeArrowheads="1" noChangeShapeType="1" noTextEdit="1"/>
              </p:cNvSpPr>
              <p:nvPr/>
            </p:nvSpPr>
            <p:spPr>
              <a:xfrm>
                <a:off x="4892513" y="1429095"/>
                <a:ext cx="2470805" cy="871264"/>
              </a:xfrm>
              <a:prstGeom prst="rect">
                <a:avLst/>
              </a:prstGeom>
              <a:blipFill>
                <a:blip r:embed="rId9"/>
                <a:stretch>
                  <a:fillRect/>
                </a:stretch>
              </a:blipFill>
            </p:spPr>
            <p:txBody>
              <a:bodyPr/>
              <a:lstStyle/>
              <a:p>
                <a:r>
                  <a:rPr lang="en-US">
                    <a:noFill/>
                  </a:rPr>
                  <a:t> </a:t>
                </a:r>
              </a:p>
            </p:txBody>
          </p:sp>
        </mc:Fallback>
      </mc:AlternateContent>
      <p:sp>
        <p:nvSpPr>
          <p:cNvPr id="65" name="Rectangle 64">
            <a:extLst>
              <a:ext uri="{FF2B5EF4-FFF2-40B4-BE49-F238E27FC236}">
                <a16:creationId xmlns:a16="http://schemas.microsoft.com/office/drawing/2014/main" id="{3AA4494F-53DA-47D1-B3BA-AB9088084D59}"/>
              </a:ext>
            </a:extLst>
          </p:cNvPr>
          <p:cNvSpPr/>
          <p:nvPr/>
        </p:nvSpPr>
        <p:spPr>
          <a:xfrm>
            <a:off x="6647334" y="1491782"/>
            <a:ext cx="616502" cy="71524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40C015E6-5917-4904-AF6D-3A76EBF29B5B}"/>
              </a:ext>
            </a:extLst>
          </p:cNvPr>
          <p:cNvCxnSpPr/>
          <p:nvPr/>
        </p:nvCxnSpPr>
        <p:spPr>
          <a:xfrm flipV="1">
            <a:off x="7263836" y="1188936"/>
            <a:ext cx="260190" cy="302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8" name="Rectangle 67">
                <a:extLst>
                  <a:ext uri="{FF2B5EF4-FFF2-40B4-BE49-F238E27FC236}">
                    <a16:creationId xmlns:a16="http://schemas.microsoft.com/office/drawing/2014/main" id="{67E6AF74-F4EC-491B-90E3-2FDCDD8CBBDE}"/>
                  </a:ext>
                </a:extLst>
              </p:cNvPr>
              <p:cNvSpPr/>
              <p:nvPr/>
            </p:nvSpPr>
            <p:spPr>
              <a:xfrm>
                <a:off x="7289680" y="846327"/>
                <a:ext cx="566437" cy="3844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𝑤</m:t>
                          </m:r>
                        </m:e>
                        <m:sub>
                          <m:r>
                            <a:rPr lang="en-US" b="0" i="1" smtClean="0">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𝐿</m:t>
                          </m:r>
                        </m:sup>
                      </m:sSubSup>
                    </m:oMath>
                  </m:oMathPara>
                </a14:m>
                <a:endParaRPr lang="en-US" dirty="0"/>
              </a:p>
            </p:txBody>
          </p:sp>
        </mc:Choice>
        <mc:Fallback>
          <p:sp>
            <p:nvSpPr>
              <p:cNvPr id="68" name="Rectangle 67">
                <a:extLst>
                  <a:ext uri="{FF2B5EF4-FFF2-40B4-BE49-F238E27FC236}">
                    <a16:creationId xmlns:a16="http://schemas.microsoft.com/office/drawing/2014/main" id="{67E6AF74-F4EC-491B-90E3-2FDCDD8CBBDE}"/>
                  </a:ext>
                </a:extLst>
              </p:cNvPr>
              <p:cNvSpPr>
                <a:spLocks noRot="1" noChangeAspect="1" noMove="1" noResize="1" noEditPoints="1" noAdjustHandles="1" noChangeArrowheads="1" noChangeShapeType="1" noTextEdit="1"/>
              </p:cNvSpPr>
              <p:nvPr/>
            </p:nvSpPr>
            <p:spPr>
              <a:xfrm>
                <a:off x="7289680" y="846327"/>
                <a:ext cx="566437" cy="384464"/>
              </a:xfrm>
              <a:prstGeom prst="rect">
                <a:avLst/>
              </a:prstGeom>
              <a:blipFill>
                <a:blip r:embed="rId10"/>
                <a:stretch>
                  <a:fillRect b="-47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9" name="TextBox 68">
                <a:extLst>
                  <a:ext uri="{FF2B5EF4-FFF2-40B4-BE49-F238E27FC236}">
                    <a16:creationId xmlns:a16="http://schemas.microsoft.com/office/drawing/2014/main" id="{E0EB23AC-E65A-4757-85E6-8DACE3F1876A}"/>
                  </a:ext>
                </a:extLst>
              </p:cNvPr>
              <p:cNvSpPr txBox="1"/>
              <p:nvPr/>
            </p:nvSpPr>
            <p:spPr>
              <a:xfrm>
                <a:off x="223040" y="3395245"/>
                <a:ext cx="3575081" cy="62235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1" i="0" smtClean="0">
                                  <a:latin typeface="Cambria Math" panose="02040503050406030204" pitchFamily="18" charset="0"/>
                                </a:rPr>
                                <m:t>𝐰</m:t>
                              </m:r>
                            </m:e>
                            <m:sup>
                              <m:r>
                                <a:rPr lang="en-US" b="0" i="1" smtClean="0">
                                  <a:latin typeface="Cambria Math" panose="02040503050406030204" pitchFamily="18" charset="0"/>
                                </a:rPr>
                                <m:t>𝐿</m:t>
                              </m:r>
                            </m:sup>
                          </m:sSup>
                        </m:den>
                      </m:f>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𝑁</m:t>
                              </m:r>
                            </m:den>
                          </m:f>
                          <m:d>
                            <m:dPr>
                              <m:ctrlPr>
                                <a:rPr lang="en-US" i="1">
                                  <a:latin typeface="Cambria Math" panose="02040503050406030204" pitchFamily="18" charset="0"/>
                                </a:rPr>
                              </m:ctrlPr>
                            </m:dPr>
                            <m:e>
                              <m:acc>
                                <m:accPr>
                                  <m:chr m:val="̂"/>
                                  <m:ctrlPr>
                                    <a:rPr lang="en-US" b="1" i="1">
                                      <a:latin typeface="Cambria Math" panose="02040503050406030204" pitchFamily="18" charset="0"/>
                                    </a:rPr>
                                  </m:ctrlPr>
                                </m:accPr>
                                <m:e>
                                  <m:r>
                                    <a:rPr lang="en-US" b="1" i="1">
                                      <a:latin typeface="Cambria Math" panose="02040503050406030204" pitchFamily="18" charset="0"/>
                                    </a:rPr>
                                    <m:t>𝒚</m:t>
                                  </m:r>
                                </m:e>
                              </m:acc>
                              <m:r>
                                <a:rPr lang="en-US" i="1">
                                  <a:latin typeface="Cambria Math" panose="02040503050406030204" pitchFamily="18" charset="0"/>
                                </a:rPr>
                                <m:t>−</m:t>
                              </m:r>
                              <m:r>
                                <a:rPr lang="en-US" b="1" i="0" smtClean="0">
                                  <a:latin typeface="Cambria Math" panose="02040503050406030204" pitchFamily="18" charset="0"/>
                                </a:rPr>
                                <m:t>𝐲</m:t>
                              </m:r>
                            </m:e>
                          </m:d>
                          <m:r>
                            <a:rPr lang="en-US" b="0" i="0" smtClean="0">
                              <a:latin typeface="Cambria Math" panose="02040503050406030204" pitchFamily="18" charset="0"/>
                            </a:rPr>
                            <m:t>∗</m:t>
                          </m:r>
                          <m:sSup>
                            <m:sSupPr>
                              <m:ctrlPr>
                                <a:rPr lang="en-US" altLang="zh-TW" b="1" i="1" smtClean="0">
                                  <a:latin typeface="Cambria Math" panose="02040503050406030204" pitchFamily="18" charset="0"/>
                                </a:rPr>
                              </m:ctrlPr>
                            </m:sSupPr>
                            <m:e>
                              <m:r>
                                <a:rPr lang="zh-TW" altLang="en-US" i="1">
                                  <a:latin typeface="Cambria Math" panose="02040503050406030204" pitchFamily="18" charset="0"/>
                                </a:rPr>
                                <m:t>𝜎</m:t>
                              </m:r>
                            </m:e>
                            <m:sup>
                              <m:r>
                                <a:rPr lang="en-US" altLang="zh-TW" i="1">
                                  <a:latin typeface="Cambria Math" panose="02040503050406030204" pitchFamily="18" charset="0"/>
                                </a:rPr>
                                <m:t>′</m:t>
                              </m:r>
                            </m:sup>
                          </m:sSup>
                          <m:d>
                            <m:dPr>
                              <m:ctrlPr>
                                <a:rPr lang="en-US" altLang="zh-TW" i="1">
                                  <a:latin typeface="Cambria Math" panose="02040503050406030204" pitchFamily="18" charset="0"/>
                                </a:rPr>
                              </m:ctrlPr>
                            </m:dPr>
                            <m:e>
                              <m:sSup>
                                <m:sSupPr>
                                  <m:ctrlPr>
                                    <a:rPr lang="en-US" i="1">
                                      <a:latin typeface="Cambria Math" panose="02040503050406030204" pitchFamily="18" charset="0"/>
                                    </a:rPr>
                                  </m:ctrlPr>
                                </m:sSupPr>
                                <m:e>
                                  <m:r>
                                    <a:rPr lang="en-US" b="1" i="1" smtClean="0">
                                      <a:latin typeface="Cambria Math" panose="02040503050406030204" pitchFamily="18" charset="0"/>
                                    </a:rPr>
                                    <m:t>𝒛</m:t>
                                  </m:r>
                                </m:e>
                                <m:sup>
                                  <m:r>
                                    <a:rPr lang="en-US" i="1">
                                      <a:latin typeface="Cambria Math" panose="02040503050406030204" pitchFamily="18" charset="0"/>
                                    </a:rPr>
                                    <m:t>𝐿</m:t>
                                  </m:r>
                                </m:sup>
                              </m:sSup>
                            </m:e>
                          </m:d>
                        </m:e>
                      </m:d>
                      <m:sSup>
                        <m:sSupPr>
                          <m:ctrlPr>
                            <a:rPr lang="en-US" altLang="zh-TW" b="0" i="1" smtClean="0">
                              <a:latin typeface="Cambria Math" panose="02040503050406030204" pitchFamily="18" charset="0"/>
                            </a:rPr>
                          </m:ctrlPr>
                        </m:sSupPr>
                        <m:e>
                          <m:d>
                            <m:dPr>
                              <m:ctrlPr>
                                <a:rPr lang="en-US" altLang="zh-TW"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smtClean="0">
                                      <a:latin typeface="Cambria Math" panose="02040503050406030204" pitchFamily="18" charset="0"/>
                                    </a:rPr>
                                    <m:t>𝒂</m:t>
                                  </m:r>
                                </m:e>
                                <m:sup>
                                  <m:r>
                                    <a:rPr lang="en-US" i="1">
                                      <a:latin typeface="Cambria Math" panose="02040503050406030204" pitchFamily="18" charset="0"/>
                                    </a:rPr>
                                    <m:t>𝐿</m:t>
                                  </m:r>
                                  <m:r>
                                    <a:rPr lang="en-US" b="0" i="1" smtClean="0">
                                      <a:latin typeface="Cambria Math" panose="02040503050406030204" pitchFamily="18" charset="0"/>
                                    </a:rPr>
                                    <m:t>−1</m:t>
                                  </m:r>
                                </m:sup>
                              </m:sSup>
                            </m:e>
                          </m:d>
                        </m:e>
                        <m:sup>
                          <m:r>
                            <a:rPr lang="en-US" altLang="zh-TW" b="0" i="1" smtClean="0">
                              <a:latin typeface="Cambria Math" panose="02040503050406030204" pitchFamily="18" charset="0"/>
                            </a:rPr>
                            <m:t>𝑇</m:t>
                          </m:r>
                        </m:sup>
                      </m:sSup>
                    </m:oMath>
                  </m:oMathPara>
                </a14:m>
                <a:endParaRPr lang="en-US" altLang="zh-TW" b="0" dirty="0"/>
              </a:p>
            </p:txBody>
          </p:sp>
        </mc:Choice>
        <mc:Fallback>
          <p:sp>
            <p:nvSpPr>
              <p:cNvPr id="69" name="TextBox 68">
                <a:extLst>
                  <a:ext uri="{FF2B5EF4-FFF2-40B4-BE49-F238E27FC236}">
                    <a16:creationId xmlns:a16="http://schemas.microsoft.com/office/drawing/2014/main" id="{E0EB23AC-E65A-4757-85E6-8DACE3F1876A}"/>
                  </a:ext>
                </a:extLst>
              </p:cNvPr>
              <p:cNvSpPr txBox="1">
                <a:spLocks noRot="1" noChangeAspect="1" noMove="1" noResize="1" noEditPoints="1" noAdjustHandles="1" noChangeArrowheads="1" noChangeShapeType="1" noTextEdit="1"/>
              </p:cNvSpPr>
              <p:nvPr/>
            </p:nvSpPr>
            <p:spPr>
              <a:xfrm>
                <a:off x="223040" y="3395245"/>
                <a:ext cx="3575081" cy="622350"/>
              </a:xfrm>
              <a:prstGeom prst="rect">
                <a:avLst/>
              </a:prstGeom>
              <a:blipFill>
                <a:blip r:embed="rId11"/>
                <a:stretch>
                  <a:fillRect l="-1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0" name="TextBox 69">
                <a:extLst>
                  <a:ext uri="{FF2B5EF4-FFF2-40B4-BE49-F238E27FC236}">
                    <a16:creationId xmlns:a16="http://schemas.microsoft.com/office/drawing/2014/main" id="{5F3BA988-48F4-4156-94E7-1709E2B89750}"/>
                  </a:ext>
                </a:extLst>
              </p:cNvPr>
              <p:cNvSpPr txBox="1"/>
              <p:nvPr/>
            </p:nvSpPr>
            <p:spPr>
              <a:xfrm>
                <a:off x="673083" y="4219802"/>
                <a:ext cx="1464825" cy="52668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1" i="1" smtClean="0">
                                  <a:latin typeface="Cambria Math" panose="02040503050406030204" pitchFamily="18" charset="0"/>
                                </a:rPr>
                                <m:t>𝒛</m:t>
                              </m:r>
                            </m:e>
                            <m:sup>
                              <m:r>
                                <a:rPr lang="en-US" b="0" i="1" smtClean="0">
                                  <a:latin typeface="Cambria Math" panose="02040503050406030204" pitchFamily="18" charset="0"/>
                                </a:rPr>
                                <m:t>𝐿</m:t>
                              </m:r>
                            </m:sup>
                          </m:sSup>
                        </m:den>
                      </m:f>
                      <m:sSup>
                        <m:sSupPr>
                          <m:ctrlPr>
                            <a:rPr lang="en-US" altLang="zh-TW" i="1">
                              <a:latin typeface="Cambria Math" panose="02040503050406030204" pitchFamily="18" charset="0"/>
                            </a:rPr>
                          </m:ctrlPr>
                        </m:sSupPr>
                        <m:e>
                          <m:d>
                            <m:dPr>
                              <m:ctrlPr>
                                <a:rPr lang="en-US" altLang="zh-TW"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𝒂</m:t>
                                  </m:r>
                                </m:e>
                                <m:sup>
                                  <m:r>
                                    <a:rPr lang="en-US" i="1">
                                      <a:latin typeface="Cambria Math" panose="02040503050406030204" pitchFamily="18" charset="0"/>
                                    </a:rPr>
                                    <m:t>𝐿</m:t>
                                  </m:r>
                                  <m:r>
                                    <a:rPr lang="en-US" i="1">
                                      <a:latin typeface="Cambria Math" panose="02040503050406030204" pitchFamily="18" charset="0"/>
                                    </a:rPr>
                                    <m:t>−1</m:t>
                                  </m:r>
                                </m:sup>
                              </m:sSup>
                            </m:e>
                          </m:d>
                        </m:e>
                        <m:sup>
                          <m:r>
                            <a:rPr lang="en-US" altLang="zh-TW" i="1">
                              <a:latin typeface="Cambria Math" panose="02040503050406030204" pitchFamily="18" charset="0"/>
                            </a:rPr>
                            <m:t>𝑇</m:t>
                          </m:r>
                        </m:sup>
                      </m:sSup>
                    </m:oMath>
                  </m:oMathPara>
                </a14:m>
                <a:endParaRPr lang="en-US" dirty="0"/>
              </a:p>
            </p:txBody>
          </p:sp>
        </mc:Choice>
        <mc:Fallback>
          <p:sp>
            <p:nvSpPr>
              <p:cNvPr id="70" name="TextBox 69">
                <a:extLst>
                  <a:ext uri="{FF2B5EF4-FFF2-40B4-BE49-F238E27FC236}">
                    <a16:creationId xmlns:a16="http://schemas.microsoft.com/office/drawing/2014/main" id="{5F3BA988-48F4-4156-94E7-1709E2B89750}"/>
                  </a:ext>
                </a:extLst>
              </p:cNvPr>
              <p:cNvSpPr txBox="1">
                <a:spLocks noRot="1" noChangeAspect="1" noMove="1" noResize="1" noEditPoints="1" noAdjustHandles="1" noChangeArrowheads="1" noChangeShapeType="1" noTextEdit="1"/>
              </p:cNvSpPr>
              <p:nvPr/>
            </p:nvSpPr>
            <p:spPr>
              <a:xfrm>
                <a:off x="673083" y="4219802"/>
                <a:ext cx="1464825" cy="526683"/>
              </a:xfrm>
              <a:prstGeom prst="rect">
                <a:avLst/>
              </a:prstGeom>
              <a:blipFill>
                <a:blip r:embed="rId12"/>
                <a:stretch>
                  <a:fillRect/>
                </a:stretch>
              </a:blipFill>
            </p:spPr>
            <p:txBody>
              <a:bodyPr/>
              <a:lstStyle/>
              <a:p>
                <a:r>
                  <a:rPr lang="en-US">
                    <a:noFill/>
                  </a:rPr>
                  <a:t> </a:t>
                </a:r>
              </a:p>
            </p:txBody>
          </p:sp>
        </mc:Fallback>
      </mc:AlternateContent>
      <p:cxnSp>
        <p:nvCxnSpPr>
          <p:cNvPr id="74" name="Straight Arrow Connector 73">
            <a:extLst>
              <a:ext uri="{FF2B5EF4-FFF2-40B4-BE49-F238E27FC236}">
                <a16:creationId xmlns:a16="http://schemas.microsoft.com/office/drawing/2014/main" id="{6ACCCB8A-377C-4CE7-9455-0D4889C8BB2D}"/>
              </a:ext>
            </a:extLst>
          </p:cNvPr>
          <p:cNvCxnSpPr/>
          <p:nvPr/>
        </p:nvCxnSpPr>
        <p:spPr>
          <a:xfrm flipV="1">
            <a:off x="782425" y="4817097"/>
            <a:ext cx="254523" cy="329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5" name="TextBox 74">
                <a:extLst>
                  <a:ext uri="{FF2B5EF4-FFF2-40B4-BE49-F238E27FC236}">
                    <a16:creationId xmlns:a16="http://schemas.microsoft.com/office/drawing/2014/main" id="{B244B6FF-9018-455B-90F5-777BEDAB9560}"/>
                  </a:ext>
                </a:extLst>
              </p:cNvPr>
              <p:cNvSpPr txBox="1"/>
              <p:nvPr/>
            </p:nvSpPr>
            <p:spPr>
              <a:xfrm>
                <a:off x="385295" y="5217647"/>
                <a:ext cx="65165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p:sp>
            <p:nvSpPr>
              <p:cNvPr id="75" name="TextBox 74">
                <a:extLst>
                  <a:ext uri="{FF2B5EF4-FFF2-40B4-BE49-F238E27FC236}">
                    <a16:creationId xmlns:a16="http://schemas.microsoft.com/office/drawing/2014/main" id="{B244B6FF-9018-455B-90F5-777BEDAB9560}"/>
                  </a:ext>
                </a:extLst>
              </p:cNvPr>
              <p:cNvSpPr txBox="1">
                <a:spLocks noRot="1" noChangeAspect="1" noMove="1" noResize="1" noEditPoints="1" noAdjustHandles="1" noChangeArrowheads="1" noChangeShapeType="1" noTextEdit="1"/>
              </p:cNvSpPr>
              <p:nvPr/>
            </p:nvSpPr>
            <p:spPr>
              <a:xfrm>
                <a:off x="385295" y="5217647"/>
                <a:ext cx="651653" cy="276999"/>
              </a:xfrm>
              <a:prstGeom prst="rect">
                <a:avLst/>
              </a:prstGeom>
              <a:blipFill>
                <a:blip r:embed="rId13"/>
                <a:stretch>
                  <a:fillRect l="-7477" r="-8411" b="-6667"/>
                </a:stretch>
              </a:blipFill>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5B42A948-D326-4C12-8C18-B66D1028A509}"/>
              </a:ext>
            </a:extLst>
          </p:cNvPr>
          <p:cNvCxnSpPr>
            <a:cxnSpLocks/>
          </p:cNvCxnSpPr>
          <p:nvPr/>
        </p:nvCxnSpPr>
        <p:spPr>
          <a:xfrm flipH="1" flipV="1">
            <a:off x="1715150" y="4788437"/>
            <a:ext cx="245095" cy="358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9" name="TextBox 78">
                <a:extLst>
                  <a:ext uri="{FF2B5EF4-FFF2-40B4-BE49-F238E27FC236}">
                    <a16:creationId xmlns:a16="http://schemas.microsoft.com/office/drawing/2014/main" id="{939C6228-F53E-4938-BAEA-7A75F9534863}"/>
                  </a:ext>
                </a:extLst>
              </p:cNvPr>
              <p:cNvSpPr txBox="1"/>
              <p:nvPr/>
            </p:nvSpPr>
            <p:spPr>
              <a:xfrm>
                <a:off x="1734860" y="5217646"/>
                <a:ext cx="62279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oMath>
                  </m:oMathPara>
                </a14:m>
                <a:endParaRPr lang="en-US" dirty="0"/>
              </a:p>
            </p:txBody>
          </p:sp>
        </mc:Choice>
        <mc:Fallback>
          <p:sp>
            <p:nvSpPr>
              <p:cNvPr id="79" name="TextBox 78">
                <a:extLst>
                  <a:ext uri="{FF2B5EF4-FFF2-40B4-BE49-F238E27FC236}">
                    <a16:creationId xmlns:a16="http://schemas.microsoft.com/office/drawing/2014/main" id="{939C6228-F53E-4938-BAEA-7A75F9534863}"/>
                  </a:ext>
                </a:extLst>
              </p:cNvPr>
              <p:cNvSpPr txBox="1">
                <a:spLocks noRot="1" noChangeAspect="1" noMove="1" noResize="1" noEditPoints="1" noAdjustHandles="1" noChangeArrowheads="1" noChangeShapeType="1" noTextEdit="1"/>
              </p:cNvSpPr>
              <p:nvPr/>
            </p:nvSpPr>
            <p:spPr>
              <a:xfrm>
                <a:off x="1734860" y="5217646"/>
                <a:ext cx="622799" cy="276999"/>
              </a:xfrm>
              <a:prstGeom prst="rect">
                <a:avLst/>
              </a:prstGeom>
              <a:blipFill>
                <a:blip r:embed="rId14"/>
                <a:stretch>
                  <a:fillRect l="-8824" r="-7843" b="-6667"/>
                </a:stretch>
              </a:blipFill>
            </p:spPr>
            <p:txBody>
              <a:bodyPr/>
              <a:lstStyle/>
              <a:p>
                <a:r>
                  <a:rPr lang="en-US">
                    <a:noFill/>
                  </a:rPr>
                  <a:t> </a:t>
                </a:r>
              </a:p>
            </p:txBody>
          </p:sp>
        </mc:Fallback>
      </mc:AlternateContent>
    </p:spTree>
    <p:extLst>
      <p:ext uri="{BB962C8B-B14F-4D97-AF65-F5344CB8AC3E}">
        <p14:creationId xmlns:p14="http://schemas.microsoft.com/office/powerpoint/2010/main" val="411182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2" grpId="0" animBg="1"/>
      <p:bldP spid="63" grpId="0"/>
      <p:bldP spid="64" grpId="0"/>
      <p:bldP spid="65" grpId="0" animBg="1"/>
      <p:bldP spid="68" grpId="0"/>
      <p:bldP spid="69" grpId="0"/>
      <p:bldP spid="70" grpId="0"/>
      <p:bldP spid="75" grpId="0"/>
      <p:bldP spid="7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4A1E0-4FD6-4C46-867F-91DDB9E451FE}"/>
              </a:ext>
            </a:extLst>
          </p:cNvPr>
          <p:cNvSpPr>
            <a:spLocks noGrp="1"/>
          </p:cNvSpPr>
          <p:nvPr>
            <p:ph type="title"/>
          </p:nvPr>
        </p:nvSpPr>
        <p:spPr/>
        <p:txBody>
          <a:bodyPr/>
          <a:lstStyle/>
          <a:p>
            <a:r>
              <a:rPr lang="en-US" dirty="0"/>
              <a:t>Train</a:t>
            </a:r>
          </a:p>
        </p:txBody>
      </p:sp>
      <p:grpSp>
        <p:nvGrpSpPr>
          <p:cNvPr id="4" name="Group 3">
            <a:extLst>
              <a:ext uri="{FF2B5EF4-FFF2-40B4-BE49-F238E27FC236}">
                <a16:creationId xmlns:a16="http://schemas.microsoft.com/office/drawing/2014/main" id="{96B180E8-9A67-4AB3-ADBD-78732263802B}"/>
              </a:ext>
            </a:extLst>
          </p:cNvPr>
          <p:cNvGrpSpPr/>
          <p:nvPr/>
        </p:nvGrpSpPr>
        <p:grpSpPr>
          <a:xfrm>
            <a:off x="5984715" y="2770103"/>
            <a:ext cx="2103130" cy="3130011"/>
            <a:chOff x="5428534" y="2323799"/>
            <a:chExt cx="2103130" cy="3130011"/>
          </a:xfrm>
        </p:grpSpPr>
        <p:cxnSp>
          <p:nvCxnSpPr>
            <p:cNvPr id="5" name="直線單箭頭接點 10">
              <a:extLst>
                <a:ext uri="{FF2B5EF4-FFF2-40B4-BE49-F238E27FC236}">
                  <a16:creationId xmlns:a16="http://schemas.microsoft.com/office/drawing/2014/main" id="{30BEBB9B-0451-4E88-94B1-84E8B3A794EE}"/>
                </a:ext>
              </a:extLst>
            </p:cNvPr>
            <p:cNvCxnSpPr/>
            <p:nvPr/>
          </p:nvCxnSpPr>
          <p:spPr>
            <a:xfrm>
              <a:off x="6505176" y="3826362"/>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11">
              <a:extLst>
                <a:ext uri="{FF2B5EF4-FFF2-40B4-BE49-F238E27FC236}">
                  <a16:creationId xmlns:a16="http://schemas.microsoft.com/office/drawing/2014/main" id="{64C302E4-1A51-418A-9C60-A4CF442206BB}"/>
                </a:ext>
              </a:extLst>
            </p:cNvPr>
            <p:cNvCxnSpPr/>
            <p:nvPr/>
          </p:nvCxnSpPr>
          <p:spPr>
            <a:xfrm>
              <a:off x="6614492" y="5072252"/>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12">
              <a:extLst>
                <a:ext uri="{FF2B5EF4-FFF2-40B4-BE49-F238E27FC236}">
                  <a16:creationId xmlns:a16="http://schemas.microsoft.com/office/drawing/2014/main" id="{F63515FC-6AD4-4CF6-BFAC-D29BCFE55F46}"/>
                </a:ext>
              </a:extLst>
            </p:cNvPr>
            <p:cNvCxnSpPr/>
            <p:nvPr/>
          </p:nvCxnSpPr>
          <p:spPr>
            <a:xfrm>
              <a:off x="6481292" y="3047559"/>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 name="群組 79">
              <a:extLst>
                <a:ext uri="{FF2B5EF4-FFF2-40B4-BE49-F238E27FC236}">
                  <a16:creationId xmlns:a16="http://schemas.microsoft.com/office/drawing/2014/main" id="{2981A83E-641A-4EFF-9EF4-F5BD8F4EB0FA}"/>
                </a:ext>
              </a:extLst>
            </p:cNvPr>
            <p:cNvGrpSpPr/>
            <p:nvPr/>
          </p:nvGrpSpPr>
          <p:grpSpPr>
            <a:xfrm>
              <a:off x="5939821" y="2323799"/>
              <a:ext cx="1134648" cy="3130011"/>
              <a:chOff x="5868381" y="1770729"/>
              <a:chExt cx="1134648" cy="3130011"/>
            </a:xfrm>
          </p:grpSpPr>
          <p:sp>
            <p:nvSpPr>
              <p:cNvPr id="19" name="矩形 62">
                <a:extLst>
                  <a:ext uri="{FF2B5EF4-FFF2-40B4-BE49-F238E27FC236}">
                    <a16:creationId xmlns:a16="http://schemas.microsoft.com/office/drawing/2014/main" id="{ACA4E716-5285-42E3-AC8E-52F6D3AFE0EA}"/>
                  </a:ext>
                </a:extLst>
              </p:cNvPr>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0" name="文字方塊 5">
                <a:extLst>
                  <a:ext uri="{FF2B5EF4-FFF2-40B4-BE49-F238E27FC236}">
                    <a16:creationId xmlns:a16="http://schemas.microsoft.com/office/drawing/2014/main" id="{EC223020-C9F2-4933-B5EB-032B5F058A13}"/>
                  </a:ext>
                </a:extLst>
              </p:cNvPr>
              <p:cNvSpPr txBox="1"/>
              <p:nvPr/>
            </p:nvSpPr>
            <p:spPr>
              <a:xfrm>
                <a:off x="5868381" y="1770729"/>
                <a:ext cx="1134648" cy="461665"/>
              </a:xfrm>
              <a:prstGeom prst="rect">
                <a:avLst/>
              </a:prstGeom>
              <a:noFill/>
            </p:spPr>
            <p:txBody>
              <a:bodyPr wrap="square" rtlCol="0">
                <a:spAutoFit/>
              </a:bodyPr>
              <a:lstStyle/>
              <a:p>
                <a:pPr algn="ctr"/>
                <a:r>
                  <a:rPr lang="en-US" altLang="zh-TW" sz="2400" dirty="0"/>
                  <a:t>Layer L</a:t>
                </a:r>
                <a:endParaRPr lang="zh-TW" altLang="en-US" sz="2400" dirty="0"/>
              </a:p>
            </p:txBody>
          </p:sp>
          <p:sp>
            <p:nvSpPr>
              <p:cNvPr id="21" name="橢圓 28">
                <a:extLst>
                  <a:ext uri="{FF2B5EF4-FFF2-40B4-BE49-F238E27FC236}">
                    <a16:creationId xmlns:a16="http://schemas.microsoft.com/office/drawing/2014/main" id="{200AE26B-61E1-4F7F-8813-9B5E7BC16CFF}"/>
                  </a:ext>
                </a:extLst>
              </p:cNvPr>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2" name="橢圓 29">
                <a:extLst>
                  <a:ext uri="{FF2B5EF4-FFF2-40B4-BE49-F238E27FC236}">
                    <a16:creationId xmlns:a16="http://schemas.microsoft.com/office/drawing/2014/main" id="{7F9F69F0-CE80-404D-BD5A-8D13D8253F0F}"/>
                  </a:ext>
                </a:extLst>
              </p:cNvPr>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3" name="橢圓 30">
                <a:extLst>
                  <a:ext uri="{FF2B5EF4-FFF2-40B4-BE49-F238E27FC236}">
                    <a16:creationId xmlns:a16="http://schemas.microsoft.com/office/drawing/2014/main" id="{3C8954CF-CD6B-48F2-94F7-3C55ECB3D16A}"/>
                  </a:ext>
                </a:extLst>
              </p:cNvPr>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4" name="文字方塊 31">
                <a:extLst>
                  <a:ext uri="{FF2B5EF4-FFF2-40B4-BE49-F238E27FC236}">
                    <a16:creationId xmlns:a16="http://schemas.microsoft.com/office/drawing/2014/main" id="{AD2041F8-39AF-402A-A04F-400B3D9FF2BF}"/>
                  </a:ext>
                </a:extLst>
              </p:cNvPr>
              <p:cNvSpPr txBox="1"/>
              <p:nvPr/>
            </p:nvSpPr>
            <p:spPr>
              <a:xfrm rot="5400000">
                <a:off x="6129396" y="364247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9" name="群組 81">
              <a:extLst>
                <a:ext uri="{FF2B5EF4-FFF2-40B4-BE49-F238E27FC236}">
                  <a16:creationId xmlns:a16="http://schemas.microsoft.com/office/drawing/2014/main" id="{1CB3B551-7D9B-450C-8620-815BB67D9762}"/>
                </a:ext>
              </a:extLst>
            </p:cNvPr>
            <p:cNvGrpSpPr/>
            <p:nvPr/>
          </p:nvGrpSpPr>
          <p:grpSpPr>
            <a:xfrm>
              <a:off x="5428534" y="3068884"/>
              <a:ext cx="753037" cy="2013721"/>
              <a:chOff x="5357094" y="2515814"/>
              <a:chExt cx="753037" cy="2013721"/>
            </a:xfrm>
          </p:grpSpPr>
          <p:cxnSp>
            <p:nvCxnSpPr>
              <p:cNvPr id="10" name="直線單箭頭接點 66">
                <a:extLst>
                  <a:ext uri="{FF2B5EF4-FFF2-40B4-BE49-F238E27FC236}">
                    <a16:creationId xmlns:a16="http://schemas.microsoft.com/office/drawing/2014/main" id="{EC9FCE7F-2DC6-49BF-9710-76931426F6AF}"/>
                  </a:ext>
                </a:extLst>
              </p:cNvPr>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69">
                <a:extLst>
                  <a:ext uri="{FF2B5EF4-FFF2-40B4-BE49-F238E27FC236}">
                    <a16:creationId xmlns:a16="http://schemas.microsoft.com/office/drawing/2014/main" id="{18CFC7D8-D2D9-4770-AC7A-2AE5E0BE86F1}"/>
                  </a:ext>
                </a:extLst>
              </p:cNvPr>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70">
                <a:extLst>
                  <a:ext uri="{FF2B5EF4-FFF2-40B4-BE49-F238E27FC236}">
                    <a16:creationId xmlns:a16="http://schemas.microsoft.com/office/drawing/2014/main" id="{F4D3D284-6715-4B28-9EAF-F23CC4F259EB}"/>
                  </a:ext>
                </a:extLst>
              </p:cNvPr>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71">
                <a:extLst>
                  <a:ext uri="{FF2B5EF4-FFF2-40B4-BE49-F238E27FC236}">
                    <a16:creationId xmlns:a16="http://schemas.microsoft.com/office/drawing/2014/main" id="{8DD4BE2E-5202-4377-B7FD-BB82578C7FD3}"/>
                  </a:ext>
                </a:extLst>
              </p:cNvPr>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72">
                <a:extLst>
                  <a:ext uri="{FF2B5EF4-FFF2-40B4-BE49-F238E27FC236}">
                    <a16:creationId xmlns:a16="http://schemas.microsoft.com/office/drawing/2014/main" id="{59C71BD8-E0BB-4B49-AAA6-08CF5DCB93E4}"/>
                  </a:ext>
                </a:extLst>
              </p:cNvPr>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73">
                <a:extLst>
                  <a:ext uri="{FF2B5EF4-FFF2-40B4-BE49-F238E27FC236}">
                    <a16:creationId xmlns:a16="http://schemas.microsoft.com/office/drawing/2014/main" id="{446DC31C-484B-4ADA-AE67-B795258867FB}"/>
                  </a:ext>
                </a:extLst>
              </p:cNvPr>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74">
                <a:extLst>
                  <a:ext uri="{FF2B5EF4-FFF2-40B4-BE49-F238E27FC236}">
                    <a16:creationId xmlns:a16="http://schemas.microsoft.com/office/drawing/2014/main" id="{E8B4462D-7B63-41DC-A368-001F88E1BDCB}"/>
                  </a:ext>
                </a:extLst>
              </p:cNvPr>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75">
                <a:extLst>
                  <a:ext uri="{FF2B5EF4-FFF2-40B4-BE49-F238E27FC236}">
                    <a16:creationId xmlns:a16="http://schemas.microsoft.com/office/drawing/2014/main" id="{6EF8E11E-86B2-4DBF-8248-54AF3ED7E373}"/>
                  </a:ext>
                </a:extLst>
              </p:cNvPr>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76">
                <a:extLst>
                  <a:ext uri="{FF2B5EF4-FFF2-40B4-BE49-F238E27FC236}">
                    <a16:creationId xmlns:a16="http://schemas.microsoft.com/office/drawing/2014/main" id="{549C7D0C-20B8-4CB9-AD93-6FE9B1056BD1}"/>
                  </a:ext>
                </a:extLst>
              </p:cNvPr>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8" name="TextBox 27">
            <a:extLst>
              <a:ext uri="{FF2B5EF4-FFF2-40B4-BE49-F238E27FC236}">
                <a16:creationId xmlns:a16="http://schemas.microsoft.com/office/drawing/2014/main" id="{1AED3CC7-D816-47AB-9640-1E6624C2E532}"/>
              </a:ext>
            </a:extLst>
          </p:cNvPr>
          <p:cNvSpPr txBox="1"/>
          <p:nvPr/>
        </p:nvSpPr>
        <p:spPr>
          <a:xfrm>
            <a:off x="5129028" y="2465513"/>
            <a:ext cx="957313" cy="369332"/>
          </a:xfrm>
          <a:prstGeom prst="rect">
            <a:avLst/>
          </a:prstGeom>
          <a:noFill/>
        </p:spPr>
        <p:txBody>
          <a:bodyPr wrap="none" rtlCol="0">
            <a:spAutoFit/>
          </a:bodyPr>
          <a:lstStyle/>
          <a:p>
            <a:r>
              <a:rPr lang="en-US" dirty="0"/>
              <a:t>N nodes</a:t>
            </a:r>
          </a:p>
        </p:txBody>
      </p:sp>
      <p:sp>
        <p:nvSpPr>
          <p:cNvPr id="29" name="TextBox 28">
            <a:extLst>
              <a:ext uri="{FF2B5EF4-FFF2-40B4-BE49-F238E27FC236}">
                <a16:creationId xmlns:a16="http://schemas.microsoft.com/office/drawing/2014/main" id="{D9FE310D-0CE6-406E-B071-CC9E9DD828B4}"/>
              </a:ext>
            </a:extLst>
          </p:cNvPr>
          <p:cNvSpPr txBox="1"/>
          <p:nvPr/>
        </p:nvSpPr>
        <p:spPr>
          <a:xfrm>
            <a:off x="6558816" y="2465513"/>
            <a:ext cx="1005403" cy="369332"/>
          </a:xfrm>
          <a:prstGeom prst="rect">
            <a:avLst/>
          </a:prstGeom>
          <a:noFill/>
        </p:spPr>
        <p:txBody>
          <a:bodyPr wrap="none" rtlCol="0">
            <a:spAutoFit/>
          </a:bodyPr>
          <a:lstStyle/>
          <a:p>
            <a:r>
              <a:rPr lang="en-US" dirty="0"/>
              <a:t>M nodes</a:t>
            </a:r>
          </a:p>
        </p:txBody>
      </p:sp>
      <p:sp>
        <p:nvSpPr>
          <p:cNvPr id="30" name="文字方塊 5">
            <a:extLst>
              <a:ext uri="{FF2B5EF4-FFF2-40B4-BE49-F238E27FC236}">
                <a16:creationId xmlns:a16="http://schemas.microsoft.com/office/drawing/2014/main" id="{585C3010-7EFF-4382-AE33-D9D74B08517C}"/>
              </a:ext>
            </a:extLst>
          </p:cNvPr>
          <p:cNvSpPr txBox="1"/>
          <p:nvPr/>
        </p:nvSpPr>
        <p:spPr>
          <a:xfrm>
            <a:off x="4892513" y="2770103"/>
            <a:ext cx="1396802" cy="461665"/>
          </a:xfrm>
          <a:prstGeom prst="rect">
            <a:avLst/>
          </a:prstGeom>
          <a:noFill/>
        </p:spPr>
        <p:txBody>
          <a:bodyPr wrap="square" rtlCol="0">
            <a:spAutoFit/>
          </a:bodyPr>
          <a:lstStyle/>
          <a:p>
            <a:pPr algn="ctr"/>
            <a:r>
              <a:rPr lang="en-US" altLang="zh-TW" sz="2400" dirty="0"/>
              <a:t>Layer L-1</a:t>
            </a:r>
            <a:endParaRPr lang="zh-TW" altLang="en-US" sz="2400" dirty="0"/>
          </a:p>
        </p:txBody>
      </p:sp>
      <p:grpSp>
        <p:nvGrpSpPr>
          <p:cNvPr id="31" name="Group 30">
            <a:extLst>
              <a:ext uri="{FF2B5EF4-FFF2-40B4-BE49-F238E27FC236}">
                <a16:creationId xmlns:a16="http://schemas.microsoft.com/office/drawing/2014/main" id="{59E9F05A-D4BE-4199-B281-E828338690EA}"/>
              </a:ext>
            </a:extLst>
          </p:cNvPr>
          <p:cNvGrpSpPr/>
          <p:nvPr/>
        </p:nvGrpSpPr>
        <p:grpSpPr>
          <a:xfrm>
            <a:off x="4540461" y="3216140"/>
            <a:ext cx="1436177" cy="2683974"/>
            <a:chOff x="5428534" y="2769836"/>
            <a:chExt cx="1436177" cy="2683974"/>
          </a:xfrm>
        </p:grpSpPr>
        <p:grpSp>
          <p:nvGrpSpPr>
            <p:cNvPr id="35" name="群組 79">
              <a:extLst>
                <a:ext uri="{FF2B5EF4-FFF2-40B4-BE49-F238E27FC236}">
                  <a16:creationId xmlns:a16="http://schemas.microsoft.com/office/drawing/2014/main" id="{7CAF1594-9EFA-4F6B-A080-6A91E41A5FAF}"/>
                </a:ext>
              </a:extLst>
            </p:cNvPr>
            <p:cNvGrpSpPr/>
            <p:nvPr/>
          </p:nvGrpSpPr>
          <p:grpSpPr>
            <a:xfrm>
              <a:off x="6118369" y="2769836"/>
              <a:ext cx="746342" cy="2683974"/>
              <a:chOff x="6046929" y="2216766"/>
              <a:chExt cx="746342" cy="2683974"/>
            </a:xfrm>
          </p:grpSpPr>
          <p:sp>
            <p:nvSpPr>
              <p:cNvPr id="46" name="矩形 62">
                <a:extLst>
                  <a:ext uri="{FF2B5EF4-FFF2-40B4-BE49-F238E27FC236}">
                    <a16:creationId xmlns:a16="http://schemas.microsoft.com/office/drawing/2014/main" id="{A793ED0E-B9BB-4809-9D84-475F4A1DD3B5}"/>
                  </a:ext>
                </a:extLst>
              </p:cNvPr>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8" name="橢圓 28">
                <a:extLst>
                  <a:ext uri="{FF2B5EF4-FFF2-40B4-BE49-F238E27FC236}">
                    <a16:creationId xmlns:a16="http://schemas.microsoft.com/office/drawing/2014/main" id="{505E0745-7E90-4BBC-92F7-36A5D19D39E3}"/>
                  </a:ext>
                </a:extLst>
              </p:cNvPr>
              <p:cNvSpPr/>
              <p:nvPr/>
            </p:nvSpPr>
            <p:spPr>
              <a:xfrm>
                <a:off x="6122773" y="2216766"/>
                <a:ext cx="574158" cy="574158"/>
              </a:xfrm>
              <a:prstGeom prst="ellipse">
                <a:avLst/>
              </a:prstGeom>
              <a:solidFill>
                <a:srgbClr val="7030A0"/>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49" name="橢圓 29">
                <a:extLst>
                  <a:ext uri="{FF2B5EF4-FFF2-40B4-BE49-F238E27FC236}">
                    <a16:creationId xmlns:a16="http://schemas.microsoft.com/office/drawing/2014/main" id="{F8EF541B-69A7-4CD3-8E36-89D9BFB2EA67}"/>
                  </a:ext>
                </a:extLst>
              </p:cNvPr>
              <p:cNvSpPr/>
              <p:nvPr/>
            </p:nvSpPr>
            <p:spPr>
              <a:xfrm>
                <a:off x="6125115" y="2976675"/>
                <a:ext cx="574158" cy="574158"/>
              </a:xfrm>
              <a:prstGeom prst="ellipse">
                <a:avLst/>
              </a:prstGeom>
              <a:solidFill>
                <a:srgbClr val="7030A0"/>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50" name="橢圓 30">
                <a:extLst>
                  <a:ext uri="{FF2B5EF4-FFF2-40B4-BE49-F238E27FC236}">
                    <a16:creationId xmlns:a16="http://schemas.microsoft.com/office/drawing/2014/main" id="{B220D37B-9123-4CA3-9BF1-AC655526DEEB}"/>
                  </a:ext>
                </a:extLst>
              </p:cNvPr>
              <p:cNvSpPr/>
              <p:nvPr/>
            </p:nvSpPr>
            <p:spPr>
              <a:xfrm>
                <a:off x="6132143" y="4223348"/>
                <a:ext cx="574158" cy="574158"/>
              </a:xfrm>
              <a:prstGeom prst="ellipse">
                <a:avLst/>
              </a:prstGeom>
              <a:solidFill>
                <a:srgbClr val="7030A0"/>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51" name="文字方塊 31">
                <a:extLst>
                  <a:ext uri="{FF2B5EF4-FFF2-40B4-BE49-F238E27FC236}">
                    <a16:creationId xmlns:a16="http://schemas.microsoft.com/office/drawing/2014/main" id="{60B3810C-FFC0-49C7-B0D4-C9D1B288E94D}"/>
                  </a:ext>
                </a:extLst>
              </p:cNvPr>
              <p:cNvSpPr txBox="1"/>
              <p:nvPr/>
            </p:nvSpPr>
            <p:spPr>
              <a:xfrm rot="5400000">
                <a:off x="6129396" y="364247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36" name="群組 81">
              <a:extLst>
                <a:ext uri="{FF2B5EF4-FFF2-40B4-BE49-F238E27FC236}">
                  <a16:creationId xmlns:a16="http://schemas.microsoft.com/office/drawing/2014/main" id="{C9F01D4D-EB8D-49F9-9AA2-67A4EC5ADFF2}"/>
                </a:ext>
              </a:extLst>
            </p:cNvPr>
            <p:cNvGrpSpPr/>
            <p:nvPr/>
          </p:nvGrpSpPr>
          <p:grpSpPr>
            <a:xfrm>
              <a:off x="5428534" y="3068884"/>
              <a:ext cx="753037" cy="2013721"/>
              <a:chOff x="5357094" y="2515814"/>
              <a:chExt cx="753037" cy="2013721"/>
            </a:xfrm>
          </p:grpSpPr>
          <p:cxnSp>
            <p:nvCxnSpPr>
              <p:cNvPr id="37" name="直線單箭頭接點 66">
                <a:extLst>
                  <a:ext uri="{FF2B5EF4-FFF2-40B4-BE49-F238E27FC236}">
                    <a16:creationId xmlns:a16="http://schemas.microsoft.com/office/drawing/2014/main" id="{F5DC57C0-88EA-4AC9-8C7D-5F5D084BA6F3}"/>
                  </a:ext>
                </a:extLst>
              </p:cNvPr>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69">
                <a:extLst>
                  <a:ext uri="{FF2B5EF4-FFF2-40B4-BE49-F238E27FC236}">
                    <a16:creationId xmlns:a16="http://schemas.microsoft.com/office/drawing/2014/main" id="{CF86099E-B09E-49DF-8483-706042DA5F21}"/>
                  </a:ext>
                </a:extLst>
              </p:cNvPr>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70">
                <a:extLst>
                  <a:ext uri="{FF2B5EF4-FFF2-40B4-BE49-F238E27FC236}">
                    <a16:creationId xmlns:a16="http://schemas.microsoft.com/office/drawing/2014/main" id="{5AC8D715-7422-4D2F-9CBA-62B3166E440B}"/>
                  </a:ext>
                </a:extLst>
              </p:cNvPr>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71">
                <a:extLst>
                  <a:ext uri="{FF2B5EF4-FFF2-40B4-BE49-F238E27FC236}">
                    <a16:creationId xmlns:a16="http://schemas.microsoft.com/office/drawing/2014/main" id="{C8871EB5-7F00-4704-A696-FA79201D09D1}"/>
                  </a:ext>
                </a:extLst>
              </p:cNvPr>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72">
                <a:extLst>
                  <a:ext uri="{FF2B5EF4-FFF2-40B4-BE49-F238E27FC236}">
                    <a16:creationId xmlns:a16="http://schemas.microsoft.com/office/drawing/2014/main" id="{3E7986F1-1736-442E-AC38-481C0C44EACE}"/>
                  </a:ext>
                </a:extLst>
              </p:cNvPr>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73">
                <a:extLst>
                  <a:ext uri="{FF2B5EF4-FFF2-40B4-BE49-F238E27FC236}">
                    <a16:creationId xmlns:a16="http://schemas.microsoft.com/office/drawing/2014/main" id="{D6E12A0C-C502-4B6F-9D50-D55929738A95}"/>
                  </a:ext>
                </a:extLst>
              </p:cNvPr>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74">
                <a:extLst>
                  <a:ext uri="{FF2B5EF4-FFF2-40B4-BE49-F238E27FC236}">
                    <a16:creationId xmlns:a16="http://schemas.microsoft.com/office/drawing/2014/main" id="{2AD2316A-D6C9-4B53-984F-5B1DC995DE41}"/>
                  </a:ext>
                </a:extLst>
              </p:cNvPr>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75">
                <a:extLst>
                  <a:ext uri="{FF2B5EF4-FFF2-40B4-BE49-F238E27FC236}">
                    <a16:creationId xmlns:a16="http://schemas.microsoft.com/office/drawing/2014/main" id="{18284CB7-6F81-4345-A3BA-25E1FD6B4AC2}"/>
                  </a:ext>
                </a:extLst>
              </p:cNvPr>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76">
                <a:extLst>
                  <a:ext uri="{FF2B5EF4-FFF2-40B4-BE49-F238E27FC236}">
                    <a16:creationId xmlns:a16="http://schemas.microsoft.com/office/drawing/2014/main" id="{9F449A7F-E22E-48D1-B652-FBED8B53BD8A}"/>
                  </a:ext>
                </a:extLst>
              </p:cNvPr>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69A96EB6-AE69-45EB-83AC-20B99FCB4E33}"/>
                  </a:ext>
                </a:extLst>
              </p:cNvPr>
              <p:cNvSpPr txBox="1"/>
              <p:nvPr/>
            </p:nvSpPr>
            <p:spPr>
              <a:xfrm>
                <a:off x="3926977" y="3363316"/>
                <a:ext cx="511807" cy="280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1</m:t>
                          </m:r>
                        </m:sub>
                        <m:sup>
                          <m:r>
                            <a:rPr lang="en-US" b="0" i="1" smtClean="0">
                              <a:latin typeface="Cambria Math" panose="02040503050406030204" pitchFamily="18" charset="0"/>
                            </a:rPr>
                            <m:t>𝐿</m:t>
                          </m:r>
                          <m:r>
                            <a:rPr lang="en-US" b="0" i="1" smtClean="0">
                              <a:latin typeface="Cambria Math" panose="02040503050406030204" pitchFamily="18" charset="0"/>
                            </a:rPr>
                            <m:t>−2</m:t>
                          </m:r>
                        </m:sup>
                      </m:sSubSup>
                    </m:oMath>
                  </m:oMathPara>
                </a14:m>
                <a:endParaRPr lang="en-US" dirty="0"/>
              </a:p>
            </p:txBody>
          </p:sp>
        </mc:Choice>
        <mc:Fallback>
          <p:sp>
            <p:nvSpPr>
              <p:cNvPr id="54" name="TextBox 53">
                <a:extLst>
                  <a:ext uri="{FF2B5EF4-FFF2-40B4-BE49-F238E27FC236}">
                    <a16:creationId xmlns:a16="http://schemas.microsoft.com/office/drawing/2014/main" id="{69A96EB6-AE69-45EB-83AC-20B99FCB4E33}"/>
                  </a:ext>
                </a:extLst>
              </p:cNvPr>
              <p:cNvSpPr txBox="1">
                <a:spLocks noRot="1" noChangeAspect="1" noMove="1" noResize="1" noEditPoints="1" noAdjustHandles="1" noChangeArrowheads="1" noChangeShapeType="1" noTextEdit="1"/>
              </p:cNvSpPr>
              <p:nvPr/>
            </p:nvSpPr>
            <p:spPr>
              <a:xfrm>
                <a:off x="3926977" y="3363316"/>
                <a:ext cx="511807" cy="280333"/>
              </a:xfrm>
              <a:prstGeom prst="rect">
                <a:avLst/>
              </a:prstGeom>
              <a:blipFill>
                <a:blip r:embed="rId2"/>
                <a:stretch>
                  <a:fillRect l="-5952" t="-2174" r="-4762" b="-173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F802EE4D-0CDD-48B4-B457-295065627BD5}"/>
                  </a:ext>
                </a:extLst>
              </p:cNvPr>
              <p:cNvSpPr txBox="1"/>
              <p:nvPr/>
            </p:nvSpPr>
            <p:spPr>
              <a:xfrm>
                <a:off x="3967013" y="4177262"/>
                <a:ext cx="511807" cy="2808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2</m:t>
                          </m:r>
                        </m:sub>
                        <m:sup>
                          <m:r>
                            <a:rPr lang="en-US" b="0" i="1" smtClean="0">
                              <a:latin typeface="Cambria Math" panose="02040503050406030204" pitchFamily="18" charset="0"/>
                            </a:rPr>
                            <m:t>𝐿</m:t>
                          </m:r>
                          <m:r>
                            <a:rPr lang="en-US" b="0" i="1" smtClean="0">
                              <a:latin typeface="Cambria Math" panose="02040503050406030204" pitchFamily="18" charset="0"/>
                            </a:rPr>
                            <m:t>−2</m:t>
                          </m:r>
                        </m:sup>
                      </m:sSubSup>
                    </m:oMath>
                  </m:oMathPara>
                </a14:m>
                <a:endParaRPr lang="en-US" dirty="0"/>
              </a:p>
            </p:txBody>
          </p:sp>
        </mc:Choice>
        <mc:Fallback>
          <p:sp>
            <p:nvSpPr>
              <p:cNvPr id="55" name="TextBox 54">
                <a:extLst>
                  <a:ext uri="{FF2B5EF4-FFF2-40B4-BE49-F238E27FC236}">
                    <a16:creationId xmlns:a16="http://schemas.microsoft.com/office/drawing/2014/main" id="{F802EE4D-0CDD-48B4-B457-295065627BD5}"/>
                  </a:ext>
                </a:extLst>
              </p:cNvPr>
              <p:cNvSpPr txBox="1">
                <a:spLocks noRot="1" noChangeAspect="1" noMove="1" noResize="1" noEditPoints="1" noAdjustHandles="1" noChangeArrowheads="1" noChangeShapeType="1" noTextEdit="1"/>
              </p:cNvSpPr>
              <p:nvPr/>
            </p:nvSpPr>
            <p:spPr>
              <a:xfrm>
                <a:off x="3967013" y="4177262"/>
                <a:ext cx="511807" cy="280846"/>
              </a:xfrm>
              <a:prstGeom prst="rect">
                <a:avLst/>
              </a:prstGeom>
              <a:blipFill>
                <a:blip r:embed="rId3"/>
                <a:stretch>
                  <a:fillRect l="-5952" t="-2174" r="-3571" b="-1956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F42CB594-E510-493C-9BCD-D08A7734AE16}"/>
                  </a:ext>
                </a:extLst>
              </p:cNvPr>
              <p:cNvSpPr txBox="1"/>
              <p:nvPr/>
            </p:nvSpPr>
            <p:spPr>
              <a:xfrm>
                <a:off x="3985424" y="5388422"/>
                <a:ext cx="511807" cy="2843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𝑂</m:t>
                          </m:r>
                        </m:sub>
                        <m:sup>
                          <m:r>
                            <a:rPr lang="en-US" b="0" i="1" smtClean="0">
                              <a:latin typeface="Cambria Math" panose="02040503050406030204" pitchFamily="18" charset="0"/>
                            </a:rPr>
                            <m:t>𝐿</m:t>
                          </m:r>
                          <m:r>
                            <a:rPr lang="en-US" b="0" i="1" smtClean="0">
                              <a:latin typeface="Cambria Math" panose="02040503050406030204" pitchFamily="18" charset="0"/>
                            </a:rPr>
                            <m:t>−2</m:t>
                          </m:r>
                        </m:sup>
                      </m:sSubSup>
                    </m:oMath>
                  </m:oMathPara>
                </a14:m>
                <a:endParaRPr lang="en-US" dirty="0"/>
              </a:p>
            </p:txBody>
          </p:sp>
        </mc:Choice>
        <mc:Fallback>
          <p:sp>
            <p:nvSpPr>
              <p:cNvPr id="56" name="TextBox 55">
                <a:extLst>
                  <a:ext uri="{FF2B5EF4-FFF2-40B4-BE49-F238E27FC236}">
                    <a16:creationId xmlns:a16="http://schemas.microsoft.com/office/drawing/2014/main" id="{F42CB594-E510-493C-9BCD-D08A7734AE16}"/>
                  </a:ext>
                </a:extLst>
              </p:cNvPr>
              <p:cNvSpPr txBox="1">
                <a:spLocks noRot="1" noChangeAspect="1" noMove="1" noResize="1" noEditPoints="1" noAdjustHandles="1" noChangeArrowheads="1" noChangeShapeType="1" noTextEdit="1"/>
              </p:cNvSpPr>
              <p:nvPr/>
            </p:nvSpPr>
            <p:spPr>
              <a:xfrm>
                <a:off x="3985424" y="5388422"/>
                <a:ext cx="511807" cy="284373"/>
              </a:xfrm>
              <a:prstGeom prst="rect">
                <a:avLst/>
              </a:prstGeom>
              <a:blipFill>
                <a:blip r:embed="rId4"/>
                <a:stretch>
                  <a:fillRect l="-5952" t="-2128" r="-3571" b="-170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Rectangle 56">
                <a:extLst>
                  <a:ext uri="{FF2B5EF4-FFF2-40B4-BE49-F238E27FC236}">
                    <a16:creationId xmlns:a16="http://schemas.microsoft.com/office/drawing/2014/main" id="{87B7A10A-819C-40A3-B957-6210F94C544B}"/>
                  </a:ext>
                </a:extLst>
              </p:cNvPr>
              <p:cNvSpPr/>
              <p:nvPr/>
            </p:nvSpPr>
            <p:spPr>
              <a:xfrm>
                <a:off x="4507100" y="3124210"/>
                <a:ext cx="746551" cy="3726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11</m:t>
                          </m:r>
                        </m:sub>
                        <m:sup>
                          <m:r>
                            <a:rPr lang="en-US" i="1">
                              <a:latin typeface="Cambria Math" panose="02040503050406030204" pitchFamily="18" charset="0"/>
                            </a:rPr>
                            <m:t>𝐿</m:t>
                          </m:r>
                          <m:r>
                            <a:rPr lang="en-US" b="0" i="1" smtClean="0">
                              <a:latin typeface="Cambria Math" panose="02040503050406030204" pitchFamily="18" charset="0"/>
                            </a:rPr>
                            <m:t>−1</m:t>
                          </m:r>
                        </m:sup>
                      </m:sSubSup>
                    </m:oMath>
                  </m:oMathPara>
                </a14:m>
                <a:endParaRPr lang="en-US" dirty="0"/>
              </a:p>
            </p:txBody>
          </p:sp>
        </mc:Choice>
        <mc:Fallback>
          <p:sp>
            <p:nvSpPr>
              <p:cNvPr id="57" name="Rectangle 56">
                <a:extLst>
                  <a:ext uri="{FF2B5EF4-FFF2-40B4-BE49-F238E27FC236}">
                    <a16:creationId xmlns:a16="http://schemas.microsoft.com/office/drawing/2014/main" id="{87B7A10A-819C-40A3-B957-6210F94C544B}"/>
                  </a:ext>
                </a:extLst>
              </p:cNvPr>
              <p:cNvSpPr>
                <a:spLocks noRot="1" noChangeAspect="1" noMove="1" noResize="1" noEditPoints="1" noAdjustHandles="1" noChangeArrowheads="1" noChangeShapeType="1" noTextEdit="1"/>
              </p:cNvSpPr>
              <p:nvPr/>
            </p:nvSpPr>
            <p:spPr>
              <a:xfrm>
                <a:off x="4507100" y="3124210"/>
                <a:ext cx="746551" cy="372666"/>
              </a:xfrm>
              <a:prstGeom prst="rect">
                <a:avLst/>
              </a:prstGeom>
              <a:blipFill>
                <a:blip r:embed="rId5"/>
                <a:stretch>
                  <a:fillRect b="-163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8CD9894F-9D84-485C-8E8C-9C75A7F02D3E}"/>
                  </a:ext>
                </a:extLst>
              </p:cNvPr>
              <p:cNvSpPr txBox="1"/>
              <p:nvPr/>
            </p:nvSpPr>
            <p:spPr>
              <a:xfrm>
                <a:off x="673083" y="1551393"/>
                <a:ext cx="2271840" cy="6263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i="1">
                              <a:latin typeface="Cambria Math" panose="02040503050406030204" pitchFamily="18" charset="0"/>
                            </a:rPr>
                            <m:t>𝐸</m:t>
                          </m:r>
                        </m:num>
                        <m:den>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11</m:t>
                              </m:r>
                            </m:sub>
                            <m:sup>
                              <m:r>
                                <a:rPr lang="en-US" b="0" i="1" smtClean="0">
                                  <a:latin typeface="Cambria Math" panose="02040503050406030204" pitchFamily="18" charset="0"/>
                                </a:rPr>
                                <m:t>𝐿</m:t>
                              </m:r>
                              <m:r>
                                <a:rPr lang="en-US" b="0" i="1" smtClean="0">
                                  <a:latin typeface="Cambria Math" panose="02040503050406030204" pitchFamily="18" charset="0"/>
                                </a:rPr>
                                <m:t>−1</m:t>
                              </m:r>
                            </m:sup>
                          </m:sSub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num>
                        <m:den>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𝑎</m:t>
                              </m:r>
                            </m:e>
                            <m:sub>
                              <m:r>
                                <a:rPr lang="en-US" i="1">
                                  <a:latin typeface="Cambria Math" panose="02040503050406030204" pitchFamily="18" charset="0"/>
                                </a:rPr>
                                <m:t>1</m:t>
                              </m:r>
                            </m:sub>
                            <m:sup>
                              <m:r>
                                <a:rPr lang="en-US" i="1">
                                  <a:latin typeface="Cambria Math" panose="02040503050406030204" pitchFamily="18" charset="0"/>
                                </a:rPr>
                                <m:t>𝐿</m:t>
                              </m:r>
                              <m:r>
                                <a:rPr lang="en-US" i="1">
                                  <a:latin typeface="Cambria Math" panose="02040503050406030204" pitchFamily="18" charset="0"/>
                                </a:rPr>
                                <m:t>−1</m:t>
                              </m:r>
                            </m:sup>
                          </m:sSubSup>
                        </m:den>
                      </m:f>
                      <m:f>
                        <m:fPr>
                          <m:ctrlPr>
                            <a:rPr lang="en-US" b="0" i="1" smtClean="0">
                              <a:latin typeface="Cambria Math" panose="02040503050406030204" pitchFamily="18" charset="0"/>
                            </a:rPr>
                          </m:ctrlPr>
                        </m:fPr>
                        <m:num>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1</m:t>
                              </m:r>
                            </m:sub>
                            <m:sup>
                              <m:r>
                                <a:rPr lang="en-US" i="1">
                                  <a:latin typeface="Cambria Math" panose="02040503050406030204" pitchFamily="18" charset="0"/>
                                </a:rPr>
                                <m:t>𝐿</m:t>
                              </m:r>
                              <m:r>
                                <a:rPr lang="en-US" i="1">
                                  <a:latin typeface="Cambria Math" panose="02040503050406030204" pitchFamily="18" charset="0"/>
                                </a:rPr>
                                <m:t>−1</m:t>
                              </m:r>
                            </m:sup>
                          </m:sSubSup>
                        </m:num>
                        <m:den>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11</m:t>
                              </m:r>
                            </m:sub>
                            <m:sup>
                              <m:r>
                                <a:rPr lang="en-US" i="1">
                                  <a:latin typeface="Cambria Math" panose="02040503050406030204" pitchFamily="18" charset="0"/>
                                </a:rPr>
                                <m:t>𝐿</m:t>
                              </m:r>
                              <m:r>
                                <a:rPr lang="en-US" b="0" i="1" smtClean="0">
                                  <a:latin typeface="Cambria Math" panose="02040503050406030204" pitchFamily="18" charset="0"/>
                                </a:rPr>
                                <m:t>−1</m:t>
                              </m:r>
                            </m:sup>
                          </m:sSubSup>
                        </m:den>
                      </m:f>
                    </m:oMath>
                  </m:oMathPara>
                </a14:m>
                <a:endParaRPr lang="en-US" dirty="0"/>
              </a:p>
            </p:txBody>
          </p:sp>
        </mc:Choice>
        <mc:Fallback>
          <p:sp>
            <p:nvSpPr>
              <p:cNvPr id="58" name="TextBox 57">
                <a:extLst>
                  <a:ext uri="{FF2B5EF4-FFF2-40B4-BE49-F238E27FC236}">
                    <a16:creationId xmlns:a16="http://schemas.microsoft.com/office/drawing/2014/main" id="{8CD9894F-9D84-485C-8E8C-9C75A7F02D3E}"/>
                  </a:ext>
                </a:extLst>
              </p:cNvPr>
              <p:cNvSpPr txBox="1">
                <a:spLocks noRot="1" noChangeAspect="1" noMove="1" noResize="1" noEditPoints="1" noAdjustHandles="1" noChangeArrowheads="1" noChangeShapeType="1" noTextEdit="1"/>
              </p:cNvSpPr>
              <p:nvPr/>
            </p:nvSpPr>
            <p:spPr>
              <a:xfrm>
                <a:off x="673083" y="1551393"/>
                <a:ext cx="2271840" cy="62639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AAD40E34-3EBB-445F-99AF-3805DC5C8929}"/>
                  </a:ext>
                </a:extLst>
              </p:cNvPr>
              <p:cNvSpPr txBox="1"/>
              <p:nvPr/>
            </p:nvSpPr>
            <p:spPr>
              <a:xfrm>
                <a:off x="1376782" y="2448818"/>
                <a:ext cx="2215350" cy="593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1</m:t>
                              </m:r>
                            </m:sub>
                            <m:sup>
                              <m:r>
                                <a:rPr lang="en-US" i="1">
                                  <a:latin typeface="Cambria Math" panose="02040503050406030204" pitchFamily="18" charset="0"/>
                                </a:rPr>
                                <m:t>𝐿</m:t>
                              </m:r>
                              <m:r>
                                <a:rPr lang="en-US" i="1">
                                  <a:latin typeface="Cambria Math" panose="02040503050406030204" pitchFamily="18" charset="0"/>
                                </a:rPr>
                                <m:t>−1</m:t>
                              </m:r>
                            </m:sup>
                          </m:sSubSup>
                        </m:den>
                      </m:f>
                      <m:r>
                        <a:rPr lang="zh-TW" altLang="en-US" i="1">
                          <a:latin typeface="Cambria Math" panose="02040503050406030204" pitchFamily="18" charset="0"/>
                        </a:rPr>
                        <m:t>𝜎</m:t>
                      </m:r>
                      <m:r>
                        <a:rPr lang="en-US" altLang="zh-TW" b="0" i="1" smtClean="0">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𝑧</m:t>
                          </m:r>
                        </m:e>
                        <m:sub>
                          <m:r>
                            <a:rPr lang="en-US" i="1">
                              <a:latin typeface="Cambria Math" panose="02040503050406030204" pitchFamily="18" charset="0"/>
                            </a:rPr>
                            <m:t>1</m:t>
                          </m:r>
                        </m:sub>
                        <m:sup>
                          <m:r>
                            <a:rPr lang="en-US" i="1">
                              <a:latin typeface="Cambria Math" panose="02040503050406030204" pitchFamily="18" charset="0"/>
                            </a:rPr>
                            <m:t>𝐿</m:t>
                          </m:r>
                          <m:r>
                            <a:rPr lang="en-US" b="0" i="1" smtClean="0">
                              <a:latin typeface="Cambria Math" panose="02040503050406030204" pitchFamily="18" charset="0"/>
                            </a:rPr>
                            <m:t>−1</m:t>
                          </m:r>
                        </m:sup>
                      </m:sSubSup>
                      <m:r>
                        <a:rPr lang="en-US" altLang="zh-TW"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1</m:t>
                          </m:r>
                        </m:sub>
                        <m:sup>
                          <m:r>
                            <a:rPr lang="en-US" i="1">
                              <a:latin typeface="Cambria Math" panose="02040503050406030204" pitchFamily="18" charset="0"/>
                            </a:rPr>
                            <m:t>𝐿</m:t>
                          </m:r>
                          <m:r>
                            <a:rPr lang="en-US" i="1">
                              <a:latin typeface="Cambria Math" panose="02040503050406030204" pitchFamily="18" charset="0"/>
                            </a:rPr>
                            <m:t>−2</m:t>
                          </m:r>
                        </m:sup>
                      </m:sSubSup>
                    </m:oMath>
                  </m:oMathPara>
                </a14:m>
                <a:endParaRPr lang="en-US" dirty="0"/>
              </a:p>
            </p:txBody>
          </p:sp>
        </mc:Choice>
        <mc:Fallback>
          <p:sp>
            <p:nvSpPr>
              <p:cNvPr id="59" name="TextBox 58">
                <a:extLst>
                  <a:ext uri="{FF2B5EF4-FFF2-40B4-BE49-F238E27FC236}">
                    <a16:creationId xmlns:a16="http://schemas.microsoft.com/office/drawing/2014/main" id="{AAD40E34-3EBB-445F-99AF-3805DC5C8929}"/>
                  </a:ext>
                </a:extLst>
              </p:cNvPr>
              <p:cNvSpPr txBox="1">
                <a:spLocks noRot="1" noChangeAspect="1" noMove="1" noResize="1" noEditPoints="1" noAdjustHandles="1" noChangeArrowheads="1" noChangeShapeType="1" noTextEdit="1"/>
              </p:cNvSpPr>
              <p:nvPr/>
            </p:nvSpPr>
            <p:spPr>
              <a:xfrm>
                <a:off x="1376782" y="2448818"/>
                <a:ext cx="2215350" cy="593111"/>
              </a:xfrm>
              <a:prstGeom prst="rect">
                <a:avLst/>
              </a:prstGeom>
              <a:blipFill>
                <a:blip r:embed="rId7"/>
                <a:stretch>
                  <a:fillRect/>
                </a:stretch>
              </a:blipFill>
            </p:spPr>
            <p:txBody>
              <a:bodyPr/>
              <a:lstStyle/>
              <a:p>
                <a:r>
                  <a:rPr lang="en-US">
                    <a:noFill/>
                  </a:rPr>
                  <a:t> </a:t>
                </a:r>
              </a:p>
            </p:txBody>
          </p:sp>
        </mc:Fallback>
      </mc:AlternateContent>
      <p:sp>
        <p:nvSpPr>
          <p:cNvPr id="62" name="Rectangle 61">
            <a:extLst>
              <a:ext uri="{FF2B5EF4-FFF2-40B4-BE49-F238E27FC236}">
                <a16:creationId xmlns:a16="http://schemas.microsoft.com/office/drawing/2014/main" id="{3D6A6BF2-22A7-4D09-829F-2D670837B2CB}"/>
              </a:ext>
            </a:extLst>
          </p:cNvPr>
          <p:cNvSpPr/>
          <p:nvPr/>
        </p:nvSpPr>
        <p:spPr>
          <a:xfrm>
            <a:off x="1630838" y="2375555"/>
            <a:ext cx="603315" cy="74865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3" name="Rectangle 62">
                <a:extLst>
                  <a:ext uri="{FF2B5EF4-FFF2-40B4-BE49-F238E27FC236}">
                    <a16:creationId xmlns:a16="http://schemas.microsoft.com/office/drawing/2014/main" id="{56B54F8F-E5A4-4DBD-9B40-0FA4E398AFFF}"/>
                  </a:ext>
                </a:extLst>
              </p:cNvPr>
              <p:cNvSpPr/>
              <p:nvPr/>
            </p:nvSpPr>
            <p:spPr>
              <a:xfrm>
                <a:off x="4947563" y="625063"/>
                <a:ext cx="1918602" cy="71872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11</m:t>
                              </m:r>
                            </m:sub>
                            <m:sup>
                              <m:r>
                                <a:rPr lang="en-US" i="1">
                                  <a:latin typeface="Cambria Math" panose="02040503050406030204" pitchFamily="18" charset="0"/>
                                </a:rPr>
                                <m:t>𝐿</m:t>
                              </m:r>
                            </m:sup>
                          </m:sSub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1</m:t>
                              </m:r>
                            </m:sub>
                            <m:sup>
                              <m:r>
                                <a:rPr lang="en-US" i="1">
                                  <a:latin typeface="Cambria Math" panose="02040503050406030204" pitchFamily="18" charset="0"/>
                                </a:rPr>
                                <m:t>𝐿</m:t>
                              </m:r>
                            </m:sup>
                          </m:sSubSup>
                        </m:den>
                      </m:f>
                      <m:f>
                        <m:fPr>
                          <m:ctrlPr>
                            <a:rPr lang="en-US" i="1">
                              <a:latin typeface="Cambria Math" panose="02040503050406030204" pitchFamily="18" charset="0"/>
                            </a:rPr>
                          </m:ctrlPr>
                        </m:fPr>
                        <m:num>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1</m:t>
                              </m:r>
                            </m:sub>
                            <m:sup>
                              <m:r>
                                <a:rPr lang="en-US" i="1">
                                  <a:latin typeface="Cambria Math" panose="02040503050406030204" pitchFamily="18" charset="0"/>
                                </a:rPr>
                                <m:t>𝐿</m:t>
                              </m:r>
                            </m:sup>
                          </m:sSubSup>
                        </m:num>
                        <m:den>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11</m:t>
                              </m:r>
                            </m:sub>
                            <m:sup>
                              <m:r>
                                <a:rPr lang="en-US" i="1">
                                  <a:latin typeface="Cambria Math" panose="02040503050406030204" pitchFamily="18" charset="0"/>
                                </a:rPr>
                                <m:t>𝐿</m:t>
                              </m:r>
                            </m:sup>
                          </m:sSubSup>
                        </m:den>
                      </m:f>
                    </m:oMath>
                  </m:oMathPara>
                </a14:m>
                <a:endParaRPr lang="en-US" dirty="0"/>
              </a:p>
            </p:txBody>
          </p:sp>
        </mc:Choice>
        <mc:Fallback>
          <p:sp>
            <p:nvSpPr>
              <p:cNvPr id="63" name="Rectangle 62">
                <a:extLst>
                  <a:ext uri="{FF2B5EF4-FFF2-40B4-BE49-F238E27FC236}">
                    <a16:creationId xmlns:a16="http://schemas.microsoft.com/office/drawing/2014/main" id="{56B54F8F-E5A4-4DBD-9B40-0FA4E398AFFF}"/>
                  </a:ext>
                </a:extLst>
              </p:cNvPr>
              <p:cNvSpPr>
                <a:spLocks noRot="1" noChangeAspect="1" noMove="1" noResize="1" noEditPoints="1" noAdjustHandles="1" noChangeArrowheads="1" noChangeShapeType="1" noTextEdit="1"/>
              </p:cNvSpPr>
              <p:nvPr/>
            </p:nvSpPr>
            <p:spPr>
              <a:xfrm>
                <a:off x="4947563" y="625063"/>
                <a:ext cx="1918602" cy="71872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4" name="Rectangle 63">
                <a:extLst>
                  <a:ext uri="{FF2B5EF4-FFF2-40B4-BE49-F238E27FC236}">
                    <a16:creationId xmlns:a16="http://schemas.microsoft.com/office/drawing/2014/main" id="{E050DF92-EB78-47A5-8B2B-3CE57D228F45}"/>
                  </a:ext>
                </a:extLst>
              </p:cNvPr>
              <p:cNvSpPr/>
              <p:nvPr/>
            </p:nvSpPr>
            <p:spPr>
              <a:xfrm>
                <a:off x="4892513" y="1429095"/>
                <a:ext cx="2470805" cy="87126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𝑎</m:t>
                              </m:r>
                            </m:e>
                            <m:sub>
                              <m:r>
                                <a:rPr lang="en-US" i="1">
                                  <a:latin typeface="Cambria Math" panose="02040503050406030204" pitchFamily="18" charset="0"/>
                                </a:rPr>
                                <m:t>1</m:t>
                              </m:r>
                            </m:sub>
                            <m:sup>
                              <m:r>
                                <a:rPr lang="en-US" i="1">
                                  <a:latin typeface="Cambria Math" panose="02040503050406030204" pitchFamily="18" charset="0"/>
                                </a:rPr>
                                <m:t>𝐿</m:t>
                              </m:r>
                              <m:r>
                                <a:rPr lang="en-US" b="0" i="1" smtClean="0">
                                  <a:latin typeface="Cambria Math" panose="02040503050406030204" pitchFamily="18" charset="0"/>
                                </a:rPr>
                                <m:t>−1</m:t>
                              </m:r>
                            </m:sup>
                          </m:sSubSup>
                        </m:den>
                      </m:f>
                      <m:r>
                        <a:rPr lang="en-US" b="0"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𝑀</m:t>
                          </m:r>
                        </m:sup>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b="0" i="1" smtClean="0">
                                      <a:latin typeface="Cambria Math" panose="02040503050406030204" pitchFamily="18" charset="0"/>
                                    </a:rPr>
                                    <m:t>𝑖</m:t>
                                  </m:r>
                                </m:sub>
                                <m:sup>
                                  <m:r>
                                    <a:rPr lang="en-US" i="1">
                                      <a:latin typeface="Cambria Math" panose="02040503050406030204" pitchFamily="18" charset="0"/>
                                    </a:rPr>
                                    <m:t>𝐿</m:t>
                                  </m:r>
                                </m:sup>
                              </m:sSubSup>
                            </m:den>
                          </m:f>
                          <m:f>
                            <m:fPr>
                              <m:ctrlPr>
                                <a:rPr lang="en-US" i="1">
                                  <a:latin typeface="Cambria Math" panose="02040503050406030204" pitchFamily="18" charset="0"/>
                                </a:rPr>
                              </m:ctrlPr>
                            </m:fPr>
                            <m:num>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b="0" i="1" smtClean="0">
                                      <a:latin typeface="Cambria Math" panose="02040503050406030204" pitchFamily="18" charset="0"/>
                                    </a:rPr>
                                    <m:t>𝑖</m:t>
                                  </m:r>
                                </m:sub>
                                <m:sup>
                                  <m:r>
                                    <a:rPr lang="en-US" i="1">
                                      <a:latin typeface="Cambria Math" panose="02040503050406030204" pitchFamily="18" charset="0"/>
                                    </a:rPr>
                                    <m:t>𝐿</m:t>
                                  </m:r>
                                </m:sup>
                              </m:sSubSup>
                            </m:num>
                            <m:den>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1</m:t>
                                  </m:r>
                                </m:sub>
                                <m:sup>
                                  <m:r>
                                    <a:rPr lang="en-US" i="1">
                                      <a:latin typeface="Cambria Math" panose="02040503050406030204" pitchFamily="18" charset="0"/>
                                    </a:rPr>
                                    <m:t>𝐿</m:t>
                                  </m:r>
                                  <m:r>
                                    <a:rPr lang="en-US" i="1">
                                      <a:latin typeface="Cambria Math" panose="02040503050406030204" pitchFamily="18" charset="0"/>
                                    </a:rPr>
                                    <m:t>−1</m:t>
                                  </m:r>
                                </m:sup>
                              </m:sSubSup>
                            </m:den>
                          </m:f>
                        </m:e>
                      </m:nary>
                    </m:oMath>
                  </m:oMathPara>
                </a14:m>
                <a:endParaRPr lang="en-US" dirty="0"/>
              </a:p>
            </p:txBody>
          </p:sp>
        </mc:Choice>
        <mc:Fallback>
          <p:sp>
            <p:nvSpPr>
              <p:cNvPr id="64" name="Rectangle 63">
                <a:extLst>
                  <a:ext uri="{FF2B5EF4-FFF2-40B4-BE49-F238E27FC236}">
                    <a16:creationId xmlns:a16="http://schemas.microsoft.com/office/drawing/2014/main" id="{E050DF92-EB78-47A5-8B2B-3CE57D228F45}"/>
                  </a:ext>
                </a:extLst>
              </p:cNvPr>
              <p:cNvSpPr>
                <a:spLocks noRot="1" noChangeAspect="1" noMove="1" noResize="1" noEditPoints="1" noAdjustHandles="1" noChangeArrowheads="1" noChangeShapeType="1" noTextEdit="1"/>
              </p:cNvSpPr>
              <p:nvPr/>
            </p:nvSpPr>
            <p:spPr>
              <a:xfrm>
                <a:off x="4892513" y="1429095"/>
                <a:ext cx="2470805" cy="871264"/>
              </a:xfrm>
              <a:prstGeom prst="rect">
                <a:avLst/>
              </a:prstGeom>
              <a:blipFill>
                <a:blip r:embed="rId9"/>
                <a:stretch>
                  <a:fillRect/>
                </a:stretch>
              </a:blipFill>
            </p:spPr>
            <p:txBody>
              <a:bodyPr/>
              <a:lstStyle/>
              <a:p>
                <a:r>
                  <a:rPr lang="en-US">
                    <a:noFill/>
                  </a:rPr>
                  <a:t> </a:t>
                </a:r>
              </a:p>
            </p:txBody>
          </p:sp>
        </mc:Fallback>
      </mc:AlternateContent>
      <p:sp>
        <p:nvSpPr>
          <p:cNvPr id="65" name="Rectangle 64">
            <a:extLst>
              <a:ext uri="{FF2B5EF4-FFF2-40B4-BE49-F238E27FC236}">
                <a16:creationId xmlns:a16="http://schemas.microsoft.com/office/drawing/2014/main" id="{3AA4494F-53DA-47D1-B3BA-AB9088084D59}"/>
              </a:ext>
            </a:extLst>
          </p:cNvPr>
          <p:cNvSpPr/>
          <p:nvPr/>
        </p:nvSpPr>
        <p:spPr>
          <a:xfrm>
            <a:off x="6647334" y="1491782"/>
            <a:ext cx="616502" cy="71524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40C015E6-5917-4904-AF6D-3A76EBF29B5B}"/>
              </a:ext>
            </a:extLst>
          </p:cNvPr>
          <p:cNvCxnSpPr/>
          <p:nvPr/>
        </p:nvCxnSpPr>
        <p:spPr>
          <a:xfrm flipV="1">
            <a:off x="7263836" y="1188936"/>
            <a:ext cx="260190" cy="302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8" name="Rectangle 67">
                <a:extLst>
                  <a:ext uri="{FF2B5EF4-FFF2-40B4-BE49-F238E27FC236}">
                    <a16:creationId xmlns:a16="http://schemas.microsoft.com/office/drawing/2014/main" id="{67E6AF74-F4EC-491B-90E3-2FDCDD8CBBDE}"/>
                  </a:ext>
                </a:extLst>
              </p:cNvPr>
              <p:cNvSpPr/>
              <p:nvPr/>
            </p:nvSpPr>
            <p:spPr>
              <a:xfrm>
                <a:off x="7289680" y="846327"/>
                <a:ext cx="566437" cy="3844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𝑤</m:t>
                          </m:r>
                        </m:e>
                        <m:sub>
                          <m:r>
                            <a:rPr lang="en-US" b="0" i="1" smtClean="0">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𝐿</m:t>
                          </m:r>
                        </m:sup>
                      </m:sSubSup>
                    </m:oMath>
                  </m:oMathPara>
                </a14:m>
                <a:endParaRPr lang="en-US" dirty="0"/>
              </a:p>
            </p:txBody>
          </p:sp>
        </mc:Choice>
        <mc:Fallback>
          <p:sp>
            <p:nvSpPr>
              <p:cNvPr id="68" name="Rectangle 67">
                <a:extLst>
                  <a:ext uri="{FF2B5EF4-FFF2-40B4-BE49-F238E27FC236}">
                    <a16:creationId xmlns:a16="http://schemas.microsoft.com/office/drawing/2014/main" id="{67E6AF74-F4EC-491B-90E3-2FDCDD8CBBDE}"/>
                  </a:ext>
                </a:extLst>
              </p:cNvPr>
              <p:cNvSpPr>
                <a:spLocks noRot="1" noChangeAspect="1" noMove="1" noResize="1" noEditPoints="1" noAdjustHandles="1" noChangeArrowheads="1" noChangeShapeType="1" noTextEdit="1"/>
              </p:cNvSpPr>
              <p:nvPr/>
            </p:nvSpPr>
            <p:spPr>
              <a:xfrm>
                <a:off x="7289680" y="846327"/>
                <a:ext cx="566437" cy="384464"/>
              </a:xfrm>
              <a:prstGeom prst="rect">
                <a:avLst/>
              </a:prstGeom>
              <a:blipFill>
                <a:blip r:embed="rId10"/>
                <a:stretch>
                  <a:fillRect b="-47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CD41CCE3-2FDC-4E76-919B-D6E4D9FB4C46}"/>
                  </a:ext>
                </a:extLst>
              </p:cNvPr>
              <p:cNvSpPr/>
              <p:nvPr/>
            </p:nvSpPr>
            <p:spPr>
              <a:xfrm>
                <a:off x="673083" y="3457336"/>
                <a:ext cx="2130070" cy="68544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1</m:t>
                              </m:r>
                            </m:sub>
                            <m:sup>
                              <m:r>
                                <a:rPr lang="en-US" i="1">
                                  <a:latin typeface="Cambria Math" panose="02040503050406030204" pitchFamily="18" charset="0"/>
                                </a:rPr>
                                <m:t>𝐿</m:t>
                              </m:r>
                              <m:r>
                                <a:rPr lang="en-US" i="1">
                                  <a:latin typeface="Cambria Math" panose="02040503050406030204" pitchFamily="18" charset="0"/>
                                </a:rPr>
                                <m:t>−1</m:t>
                              </m:r>
                            </m:sup>
                          </m:sSubSup>
                        </m:den>
                      </m:f>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𝐿</m:t>
                                  </m:r>
                                </m:sup>
                              </m:sSup>
                            </m:den>
                          </m:f>
                          <m:r>
                            <a:rPr lang="en-US" b="0" i="1" smtClean="0">
                              <a:latin typeface="Cambria Math" panose="02040503050406030204" pitchFamily="18" charset="0"/>
                            </a:rPr>
                            <m:t>)</m:t>
                          </m:r>
                        </m:e>
                        <m:sup>
                          <m:r>
                            <a:rPr lang="en-US" b="0" i="1" smtClean="0">
                              <a:latin typeface="Cambria Math" panose="02040503050406030204" pitchFamily="18" charset="0"/>
                            </a:rPr>
                            <m:t>𝑇</m:t>
                          </m:r>
                        </m:sup>
                      </m:sSup>
                      <m:sSubSup>
                        <m:sSubSupPr>
                          <m:ctrlPr>
                            <a:rPr lang="en-US" i="1">
                              <a:latin typeface="Cambria Math" panose="02040503050406030204" pitchFamily="18" charset="0"/>
                            </a:rPr>
                          </m:ctrlPr>
                        </m:sSubSupPr>
                        <m:e>
                          <m:r>
                            <a:rPr lang="en-US" b="1" i="1">
                              <a:latin typeface="Cambria Math" panose="02040503050406030204" pitchFamily="18" charset="0"/>
                            </a:rPr>
                            <m:t>𝒘</m:t>
                          </m:r>
                        </m:e>
                        <m:sub>
                          <m:r>
                            <a:rPr lang="en-US" i="1">
                              <a:latin typeface="Cambria Math" panose="02040503050406030204" pitchFamily="18" charset="0"/>
                            </a:rPr>
                            <m:t>1</m:t>
                          </m:r>
                        </m:sub>
                        <m:sup>
                          <m:r>
                            <a:rPr lang="en-US" i="1">
                              <a:latin typeface="Cambria Math" panose="02040503050406030204" pitchFamily="18" charset="0"/>
                            </a:rPr>
                            <m:t>𝐿</m:t>
                          </m:r>
                        </m:sup>
                      </m:sSubSup>
                    </m:oMath>
                  </m:oMathPara>
                </a14:m>
                <a:endParaRPr lang="en-US" dirty="0"/>
              </a:p>
            </p:txBody>
          </p:sp>
        </mc:Choice>
        <mc:Fallback>
          <p:sp>
            <p:nvSpPr>
              <p:cNvPr id="3" name="Rectangle 2">
                <a:extLst>
                  <a:ext uri="{FF2B5EF4-FFF2-40B4-BE49-F238E27FC236}">
                    <a16:creationId xmlns:a16="http://schemas.microsoft.com/office/drawing/2014/main" id="{CD41CCE3-2FDC-4E76-919B-D6E4D9FB4C46}"/>
                  </a:ext>
                </a:extLst>
              </p:cNvPr>
              <p:cNvSpPr>
                <a:spLocks noRot="1" noChangeAspect="1" noMove="1" noResize="1" noEditPoints="1" noAdjustHandles="1" noChangeArrowheads="1" noChangeShapeType="1" noTextEdit="1"/>
              </p:cNvSpPr>
              <p:nvPr/>
            </p:nvSpPr>
            <p:spPr>
              <a:xfrm>
                <a:off x="673083" y="3457336"/>
                <a:ext cx="2130070" cy="685444"/>
              </a:xfrm>
              <a:prstGeom prst="rect">
                <a:avLst/>
              </a:prstGeom>
              <a:blipFill>
                <a:blip r:embed="rId11"/>
                <a:stretch>
                  <a:fillRect/>
                </a:stretch>
              </a:blipFill>
            </p:spPr>
            <p:txBody>
              <a:bodyPr/>
              <a:lstStyle/>
              <a:p>
                <a:r>
                  <a:rPr lang="en-US">
                    <a:noFill/>
                  </a:rPr>
                  <a:t> </a:t>
                </a:r>
              </a:p>
            </p:txBody>
          </p:sp>
        </mc:Fallback>
      </mc:AlternateContent>
      <p:grpSp>
        <p:nvGrpSpPr>
          <p:cNvPr id="34" name="Group 33">
            <a:extLst>
              <a:ext uri="{FF2B5EF4-FFF2-40B4-BE49-F238E27FC236}">
                <a16:creationId xmlns:a16="http://schemas.microsoft.com/office/drawing/2014/main" id="{7A5210AB-3ADD-4EA3-A770-4195F7C2E08F}"/>
              </a:ext>
            </a:extLst>
          </p:cNvPr>
          <p:cNvGrpSpPr/>
          <p:nvPr/>
        </p:nvGrpSpPr>
        <p:grpSpPr>
          <a:xfrm>
            <a:off x="1896711" y="4053526"/>
            <a:ext cx="2326984" cy="834285"/>
            <a:chOff x="1896711" y="4053526"/>
            <a:chExt cx="2326984" cy="834285"/>
          </a:xfrm>
        </p:grpSpPr>
        <p:cxnSp>
          <p:nvCxnSpPr>
            <p:cNvPr id="32" name="Straight Arrow Connector 31">
              <a:extLst>
                <a:ext uri="{FF2B5EF4-FFF2-40B4-BE49-F238E27FC236}">
                  <a16:creationId xmlns:a16="http://schemas.microsoft.com/office/drawing/2014/main" id="{366BB168-8243-4E84-8CCA-E444994F95A4}"/>
                </a:ext>
              </a:extLst>
            </p:cNvPr>
            <p:cNvCxnSpPr/>
            <p:nvPr/>
          </p:nvCxnSpPr>
          <p:spPr>
            <a:xfrm flipH="1" flipV="1">
              <a:off x="2582944" y="4053526"/>
              <a:ext cx="361979" cy="4045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F41EBBC6-B8F5-49CB-956F-F21D26CF06B2}"/>
                    </a:ext>
                  </a:extLst>
                </p:cNvPr>
                <p:cNvSpPr txBox="1"/>
                <p:nvPr/>
              </p:nvSpPr>
              <p:spPr>
                <a:xfrm>
                  <a:off x="1896711" y="4518479"/>
                  <a:ext cx="2326984" cy="369332"/>
                </a:xfrm>
                <a:prstGeom prst="rect">
                  <a:avLst/>
                </a:prstGeom>
                <a:noFill/>
              </p:spPr>
              <p:txBody>
                <a:bodyPr wrap="none" rtlCol="0">
                  <a:spAutoFit/>
                </a:bodyPr>
                <a:lstStyle/>
                <a:p>
                  <a:r>
                    <a:rPr lang="en-US" dirty="0"/>
                    <a:t>The first column of </a:t>
                  </a:r>
                  <a14:m>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𝐖</m:t>
                          </m:r>
                        </m:e>
                        <m:sup>
                          <m:r>
                            <a:rPr lang="en-US" b="0" i="1" smtClean="0">
                              <a:latin typeface="Cambria Math" panose="02040503050406030204" pitchFamily="18" charset="0"/>
                            </a:rPr>
                            <m:t>𝐿</m:t>
                          </m:r>
                        </m:sup>
                      </m:sSup>
                    </m:oMath>
                  </a14:m>
                  <a:endParaRPr lang="en-US" dirty="0"/>
                </a:p>
              </p:txBody>
            </p:sp>
          </mc:Choice>
          <mc:Fallback>
            <p:sp>
              <p:nvSpPr>
                <p:cNvPr id="33" name="TextBox 32">
                  <a:extLst>
                    <a:ext uri="{FF2B5EF4-FFF2-40B4-BE49-F238E27FC236}">
                      <a16:creationId xmlns:a16="http://schemas.microsoft.com/office/drawing/2014/main" id="{F41EBBC6-B8F5-49CB-956F-F21D26CF06B2}"/>
                    </a:ext>
                  </a:extLst>
                </p:cNvPr>
                <p:cNvSpPr txBox="1">
                  <a:spLocks noRot="1" noChangeAspect="1" noMove="1" noResize="1" noEditPoints="1" noAdjustHandles="1" noChangeArrowheads="1" noChangeShapeType="1" noTextEdit="1"/>
                </p:cNvSpPr>
                <p:nvPr/>
              </p:nvSpPr>
              <p:spPr>
                <a:xfrm>
                  <a:off x="1896711" y="4518479"/>
                  <a:ext cx="2326984" cy="369332"/>
                </a:xfrm>
                <a:prstGeom prst="rect">
                  <a:avLst/>
                </a:prstGeom>
                <a:blipFill>
                  <a:blip r:embed="rId12"/>
                  <a:stretch>
                    <a:fillRect l="-2094" t="-8197" b="-24590"/>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47" name="Rectangle 46">
                <a:extLst>
                  <a:ext uri="{FF2B5EF4-FFF2-40B4-BE49-F238E27FC236}">
                    <a16:creationId xmlns:a16="http://schemas.microsoft.com/office/drawing/2014/main" id="{C8A47545-9A27-4E17-AE35-99375C885193}"/>
                  </a:ext>
                </a:extLst>
              </p:cNvPr>
              <p:cNvSpPr/>
              <p:nvPr/>
            </p:nvSpPr>
            <p:spPr>
              <a:xfrm>
                <a:off x="235957" y="5934658"/>
                <a:ext cx="4497000" cy="61901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1" i="0" smtClean="0">
                                  <a:latin typeface="Cambria Math" panose="02040503050406030204" pitchFamily="18" charset="0"/>
                                </a:rPr>
                                <m:t>𝐖</m:t>
                              </m:r>
                            </m:e>
                            <m:sup>
                              <m:r>
                                <a:rPr lang="en-US" b="0" i="1" smtClean="0">
                                  <a:latin typeface="Cambria Math" panose="02040503050406030204" pitchFamily="18" charset="0"/>
                                </a:rPr>
                                <m:t>𝐿</m:t>
                              </m:r>
                              <m:r>
                                <a:rPr lang="en-US" b="0" i="1" smtClean="0">
                                  <a:latin typeface="Cambria Math" panose="02040503050406030204" pitchFamily="18" charset="0"/>
                                </a:rPr>
                                <m:t>−1</m:t>
                              </m:r>
                            </m:sup>
                          </m:sSup>
                        </m:den>
                      </m:f>
                      <m:r>
                        <a:rPr lang="en-US" i="1">
                          <a:latin typeface="Cambria Math" panose="02040503050406030204" pitchFamily="18" charset="0"/>
                        </a:rPr>
                        <m:t>=</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m:t>
                          </m:r>
                          <m:r>
                            <a:rPr lang="en-US" altLang="zh-TW" i="1">
                              <a:latin typeface="Cambria Math" panose="02040503050406030204" pitchFamily="18" charset="0"/>
                            </a:rPr>
                            <m:t>(</m:t>
                          </m:r>
                          <m:sSup>
                            <m:sSupPr>
                              <m:ctrlPr>
                                <a:rPr lang="en-US" i="1">
                                  <a:latin typeface="Cambria Math" panose="02040503050406030204" pitchFamily="18" charset="0"/>
                                </a:rPr>
                              </m:ctrlPr>
                            </m:sSupPr>
                            <m:e>
                              <m:r>
                                <a:rPr lang="en-US" b="1" i="0" smtClean="0">
                                  <a:latin typeface="Cambria Math" panose="02040503050406030204" pitchFamily="18" charset="0"/>
                                </a:rPr>
                                <m:t>𝐖</m:t>
                              </m:r>
                            </m:e>
                            <m:sup>
                              <m:r>
                                <a:rPr lang="en-US" i="1">
                                  <a:latin typeface="Cambria Math" panose="02040503050406030204" pitchFamily="18" charset="0"/>
                                </a:rPr>
                                <m:t>𝐿</m:t>
                              </m:r>
                            </m:sup>
                          </m:sSup>
                          <m:r>
                            <a:rPr lang="en-US" i="1">
                              <a:latin typeface="Cambria Math" panose="02040503050406030204" pitchFamily="18" charset="0"/>
                            </a:rPr>
                            <m:t>)</m:t>
                          </m:r>
                        </m:e>
                        <m:sup>
                          <m:r>
                            <a:rPr lang="en-US" altLang="zh-TW" i="1">
                              <a:latin typeface="Cambria Math" panose="02040503050406030204" pitchFamily="18" charset="0"/>
                            </a:rPr>
                            <m:t>𝑇</m:t>
                          </m:r>
                        </m:sup>
                      </m:sSup>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𝐿</m:t>
                              </m:r>
                            </m:sup>
                          </m:sSup>
                        </m:den>
                      </m:f>
                      <m:r>
                        <a:rPr lang="en-US" b="0" i="1" smtClean="0">
                          <a:latin typeface="Cambria Math" panose="02040503050406030204" pitchFamily="18" charset="0"/>
                        </a:rPr>
                        <m:t>)</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m:t>
                          </m:r>
                          <m:r>
                            <a:rPr lang="zh-TW" altLang="en-US" i="1">
                              <a:latin typeface="Cambria Math" panose="02040503050406030204" pitchFamily="18" charset="0"/>
                            </a:rPr>
                            <m:t>𝜎</m:t>
                          </m:r>
                        </m:e>
                        <m:sup>
                          <m:r>
                            <a:rPr lang="en-US" altLang="zh-TW" i="1">
                              <a:latin typeface="Cambria Math" panose="02040503050406030204" pitchFamily="18" charset="0"/>
                            </a:rPr>
                            <m:t>′</m:t>
                          </m:r>
                        </m:sup>
                      </m:sSup>
                      <m:d>
                        <m:dPr>
                          <m:ctrlPr>
                            <a:rPr lang="en-US" altLang="zh-TW"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𝐿</m:t>
                              </m:r>
                              <m:r>
                                <a:rPr lang="en-US" b="0" i="1" smtClean="0">
                                  <a:latin typeface="Cambria Math" panose="02040503050406030204" pitchFamily="18" charset="0"/>
                                </a:rPr>
                                <m:t>−1</m:t>
                              </m:r>
                            </m:sup>
                          </m:sSup>
                        </m:e>
                      </m:d>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𝒂</m:t>
                              </m:r>
                            </m:e>
                            <m:sup>
                              <m:r>
                                <a:rPr lang="en-US" i="1">
                                  <a:latin typeface="Cambria Math" panose="02040503050406030204" pitchFamily="18" charset="0"/>
                                </a:rPr>
                                <m:t>𝐿</m:t>
                              </m:r>
                              <m:r>
                                <a:rPr lang="en-US" i="1">
                                  <a:latin typeface="Cambria Math" panose="02040503050406030204" pitchFamily="18" charset="0"/>
                                </a:rPr>
                                <m:t>−2</m:t>
                              </m:r>
                            </m:sup>
                          </m:sSup>
                          <m:r>
                            <a:rPr lang="en-US" b="0" i="1" smtClean="0">
                              <a:latin typeface="Cambria Math" panose="02040503050406030204" pitchFamily="18" charset="0"/>
                            </a:rPr>
                            <m:t>)</m:t>
                          </m:r>
                        </m:e>
                        <m:sup>
                          <m:r>
                            <a:rPr lang="en-US" altLang="zh-TW" b="0" i="1" smtClean="0">
                              <a:latin typeface="Cambria Math" panose="02040503050406030204" pitchFamily="18" charset="0"/>
                            </a:rPr>
                            <m:t>𝑇</m:t>
                          </m:r>
                        </m:sup>
                      </m:sSup>
                    </m:oMath>
                  </m:oMathPara>
                </a14:m>
                <a:endParaRPr lang="en-US" dirty="0"/>
              </a:p>
            </p:txBody>
          </p:sp>
        </mc:Choice>
        <mc:Fallback>
          <p:sp>
            <p:nvSpPr>
              <p:cNvPr id="47" name="Rectangle 46">
                <a:extLst>
                  <a:ext uri="{FF2B5EF4-FFF2-40B4-BE49-F238E27FC236}">
                    <a16:creationId xmlns:a16="http://schemas.microsoft.com/office/drawing/2014/main" id="{C8A47545-9A27-4E17-AE35-99375C885193}"/>
                  </a:ext>
                </a:extLst>
              </p:cNvPr>
              <p:cNvSpPr>
                <a:spLocks noRot="1" noChangeAspect="1" noMove="1" noResize="1" noEditPoints="1" noAdjustHandles="1" noChangeArrowheads="1" noChangeShapeType="1" noTextEdit="1"/>
              </p:cNvSpPr>
              <p:nvPr/>
            </p:nvSpPr>
            <p:spPr>
              <a:xfrm>
                <a:off x="235957" y="5934658"/>
                <a:ext cx="4497000" cy="619016"/>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1" name="Rectangle 70">
                <a:extLst>
                  <a:ext uri="{FF2B5EF4-FFF2-40B4-BE49-F238E27FC236}">
                    <a16:creationId xmlns:a16="http://schemas.microsoft.com/office/drawing/2014/main" id="{7DF8ABF7-81EF-48A7-8BC9-FF74613D7B01}"/>
                  </a:ext>
                </a:extLst>
              </p:cNvPr>
              <p:cNvSpPr/>
              <p:nvPr/>
            </p:nvSpPr>
            <p:spPr>
              <a:xfrm>
                <a:off x="235756" y="5288091"/>
                <a:ext cx="3636444" cy="61901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1" i="1" smtClean="0">
                                  <a:latin typeface="Cambria Math" panose="02040503050406030204" pitchFamily="18" charset="0"/>
                                </a:rPr>
                                <m:t>𝒃</m:t>
                              </m:r>
                            </m:e>
                            <m:sup>
                              <m:r>
                                <a:rPr lang="en-US" b="0" i="1" smtClean="0">
                                  <a:latin typeface="Cambria Math" panose="02040503050406030204" pitchFamily="18" charset="0"/>
                                </a:rPr>
                                <m:t>𝐿</m:t>
                              </m:r>
                              <m:r>
                                <a:rPr lang="en-US" b="0" i="1" smtClean="0">
                                  <a:latin typeface="Cambria Math" panose="02040503050406030204" pitchFamily="18" charset="0"/>
                                </a:rPr>
                                <m:t>−1</m:t>
                              </m:r>
                            </m:sup>
                          </m:sSup>
                        </m:den>
                      </m:f>
                      <m:r>
                        <a:rPr lang="en-US" i="1">
                          <a:latin typeface="Cambria Math" panose="02040503050406030204" pitchFamily="18" charset="0"/>
                        </a:rPr>
                        <m:t>=</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m:t>
                          </m:r>
                          <m:r>
                            <a:rPr lang="en-US" altLang="zh-TW" i="1">
                              <a:latin typeface="Cambria Math" panose="02040503050406030204" pitchFamily="18" charset="0"/>
                            </a:rPr>
                            <m:t>(</m:t>
                          </m:r>
                          <m:sSup>
                            <m:sSupPr>
                              <m:ctrlPr>
                                <a:rPr lang="en-US" i="1">
                                  <a:latin typeface="Cambria Math" panose="02040503050406030204" pitchFamily="18" charset="0"/>
                                </a:rPr>
                              </m:ctrlPr>
                            </m:sSupPr>
                            <m:e>
                              <m:r>
                                <a:rPr lang="en-US" b="1" i="0" smtClean="0">
                                  <a:latin typeface="Cambria Math" panose="02040503050406030204" pitchFamily="18" charset="0"/>
                                </a:rPr>
                                <m:t>𝐖</m:t>
                              </m:r>
                            </m:e>
                            <m:sup>
                              <m:r>
                                <a:rPr lang="en-US" i="1">
                                  <a:latin typeface="Cambria Math" panose="02040503050406030204" pitchFamily="18" charset="0"/>
                                </a:rPr>
                                <m:t>𝐿</m:t>
                              </m:r>
                            </m:sup>
                          </m:sSup>
                          <m:r>
                            <a:rPr lang="en-US" i="1">
                              <a:latin typeface="Cambria Math" panose="02040503050406030204" pitchFamily="18" charset="0"/>
                            </a:rPr>
                            <m:t>)</m:t>
                          </m:r>
                        </m:e>
                        <m:sup>
                          <m:r>
                            <a:rPr lang="en-US" altLang="zh-TW" i="1">
                              <a:latin typeface="Cambria Math" panose="02040503050406030204" pitchFamily="18" charset="0"/>
                            </a:rPr>
                            <m:t>𝑇</m:t>
                          </m:r>
                        </m:sup>
                      </m:sSup>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𝐿</m:t>
                              </m:r>
                            </m:sup>
                          </m:sSup>
                        </m:den>
                      </m:f>
                      <m:r>
                        <a:rPr lang="en-US" b="0" i="1" smtClean="0">
                          <a:latin typeface="Cambria Math" panose="02040503050406030204" pitchFamily="18" charset="0"/>
                        </a:rPr>
                        <m:t>)</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m:t>
                          </m:r>
                          <m:r>
                            <a:rPr lang="zh-TW" altLang="en-US" i="1">
                              <a:latin typeface="Cambria Math" panose="02040503050406030204" pitchFamily="18" charset="0"/>
                            </a:rPr>
                            <m:t>𝜎</m:t>
                          </m:r>
                        </m:e>
                        <m:sup>
                          <m:r>
                            <a:rPr lang="en-US" altLang="zh-TW" i="1">
                              <a:latin typeface="Cambria Math" panose="02040503050406030204" pitchFamily="18" charset="0"/>
                            </a:rPr>
                            <m:t>′</m:t>
                          </m:r>
                        </m:sup>
                      </m:sSup>
                      <m:d>
                        <m:dPr>
                          <m:ctrlPr>
                            <a:rPr lang="en-US" altLang="zh-TW"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𝐿</m:t>
                              </m:r>
                              <m:r>
                                <a:rPr lang="en-US" b="0" i="1" smtClean="0">
                                  <a:latin typeface="Cambria Math" panose="02040503050406030204" pitchFamily="18" charset="0"/>
                                </a:rPr>
                                <m:t>−1</m:t>
                              </m:r>
                            </m:sup>
                          </m:sSup>
                        </m:e>
                      </m:d>
                      <m:r>
                        <a:rPr lang="en-US" altLang="zh-TW" b="0" i="1" smtClean="0">
                          <a:latin typeface="Cambria Math" panose="02040503050406030204" pitchFamily="18" charset="0"/>
                        </a:rPr>
                        <m:t>)</m:t>
                      </m:r>
                    </m:oMath>
                  </m:oMathPara>
                </a14:m>
                <a:endParaRPr lang="en-US" dirty="0"/>
              </a:p>
            </p:txBody>
          </p:sp>
        </mc:Choice>
        <mc:Fallback>
          <p:sp>
            <p:nvSpPr>
              <p:cNvPr id="71" name="Rectangle 70">
                <a:extLst>
                  <a:ext uri="{FF2B5EF4-FFF2-40B4-BE49-F238E27FC236}">
                    <a16:creationId xmlns:a16="http://schemas.microsoft.com/office/drawing/2014/main" id="{7DF8ABF7-81EF-48A7-8BC9-FF74613D7B01}"/>
                  </a:ext>
                </a:extLst>
              </p:cNvPr>
              <p:cNvSpPr>
                <a:spLocks noRot="1" noChangeAspect="1" noMove="1" noResize="1" noEditPoints="1" noAdjustHandles="1" noChangeArrowheads="1" noChangeShapeType="1" noTextEdit="1"/>
              </p:cNvSpPr>
              <p:nvPr/>
            </p:nvSpPr>
            <p:spPr>
              <a:xfrm>
                <a:off x="235756" y="5288091"/>
                <a:ext cx="3636444" cy="619016"/>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8235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7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7768-24E2-400C-8E63-8EA1A0FA1BAA}"/>
              </a:ext>
            </a:extLst>
          </p:cNvPr>
          <p:cNvSpPr>
            <a:spLocks noGrp="1"/>
          </p:cNvSpPr>
          <p:nvPr>
            <p:ph type="title"/>
          </p:nvPr>
        </p:nvSpPr>
        <p:spPr/>
        <p:txBody>
          <a:bodyPr/>
          <a:lstStyle/>
          <a:p>
            <a:r>
              <a:rPr lang="en-US" dirty="0"/>
              <a:t>Train</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0CA38507-1DDA-44DB-B72D-FF0F522F3CA8}"/>
                  </a:ext>
                </a:extLst>
              </p:cNvPr>
              <p:cNvSpPr/>
              <p:nvPr/>
            </p:nvSpPr>
            <p:spPr>
              <a:xfrm>
                <a:off x="2111891" y="2840759"/>
                <a:ext cx="4497000" cy="61901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1" i="0" smtClean="0">
                                  <a:latin typeface="Cambria Math" panose="02040503050406030204" pitchFamily="18" charset="0"/>
                                </a:rPr>
                                <m:t>𝐖</m:t>
                              </m:r>
                            </m:e>
                            <m:sup>
                              <m:r>
                                <a:rPr lang="en-US" b="0" i="1" smtClean="0">
                                  <a:latin typeface="Cambria Math" panose="02040503050406030204" pitchFamily="18" charset="0"/>
                                </a:rPr>
                                <m:t>𝐿</m:t>
                              </m:r>
                              <m:r>
                                <a:rPr lang="en-US" b="0" i="1" smtClean="0">
                                  <a:latin typeface="Cambria Math" panose="02040503050406030204" pitchFamily="18" charset="0"/>
                                </a:rPr>
                                <m:t>−1</m:t>
                              </m:r>
                            </m:sup>
                          </m:sSup>
                        </m:den>
                      </m:f>
                      <m:r>
                        <a:rPr lang="en-US" i="1">
                          <a:latin typeface="Cambria Math" panose="02040503050406030204" pitchFamily="18" charset="0"/>
                        </a:rPr>
                        <m:t>=</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m:t>
                          </m:r>
                          <m:r>
                            <a:rPr lang="en-US" altLang="zh-TW" i="1">
                              <a:latin typeface="Cambria Math" panose="02040503050406030204" pitchFamily="18" charset="0"/>
                            </a:rPr>
                            <m:t>(</m:t>
                          </m:r>
                          <m:sSup>
                            <m:sSupPr>
                              <m:ctrlPr>
                                <a:rPr lang="en-US" i="1">
                                  <a:latin typeface="Cambria Math" panose="02040503050406030204" pitchFamily="18" charset="0"/>
                                </a:rPr>
                              </m:ctrlPr>
                            </m:sSupPr>
                            <m:e>
                              <m:r>
                                <a:rPr lang="en-US" b="1" i="0" smtClean="0">
                                  <a:latin typeface="Cambria Math" panose="02040503050406030204" pitchFamily="18" charset="0"/>
                                </a:rPr>
                                <m:t>𝐖</m:t>
                              </m:r>
                            </m:e>
                            <m:sup>
                              <m:r>
                                <a:rPr lang="en-US" i="1">
                                  <a:latin typeface="Cambria Math" panose="02040503050406030204" pitchFamily="18" charset="0"/>
                                </a:rPr>
                                <m:t>𝐿</m:t>
                              </m:r>
                            </m:sup>
                          </m:sSup>
                          <m:r>
                            <a:rPr lang="en-US" i="1">
                              <a:latin typeface="Cambria Math" panose="02040503050406030204" pitchFamily="18" charset="0"/>
                            </a:rPr>
                            <m:t>)</m:t>
                          </m:r>
                        </m:e>
                        <m:sup>
                          <m:r>
                            <a:rPr lang="en-US" altLang="zh-TW" i="1">
                              <a:latin typeface="Cambria Math" panose="02040503050406030204" pitchFamily="18" charset="0"/>
                            </a:rPr>
                            <m:t>𝑇</m:t>
                          </m:r>
                        </m:sup>
                      </m:sSup>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𝐿</m:t>
                              </m:r>
                            </m:sup>
                          </m:sSup>
                        </m:den>
                      </m:f>
                      <m:r>
                        <a:rPr lang="en-US" b="0" i="1" smtClean="0">
                          <a:latin typeface="Cambria Math" panose="02040503050406030204" pitchFamily="18" charset="0"/>
                        </a:rPr>
                        <m:t>)</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m:t>
                          </m:r>
                          <m:r>
                            <a:rPr lang="zh-TW" altLang="en-US" i="1">
                              <a:latin typeface="Cambria Math" panose="02040503050406030204" pitchFamily="18" charset="0"/>
                            </a:rPr>
                            <m:t>𝜎</m:t>
                          </m:r>
                        </m:e>
                        <m:sup>
                          <m:r>
                            <a:rPr lang="en-US" altLang="zh-TW" i="1">
                              <a:latin typeface="Cambria Math" panose="02040503050406030204" pitchFamily="18" charset="0"/>
                            </a:rPr>
                            <m:t>′</m:t>
                          </m:r>
                        </m:sup>
                      </m:sSup>
                      <m:d>
                        <m:dPr>
                          <m:ctrlPr>
                            <a:rPr lang="en-US" altLang="zh-TW"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𝐿</m:t>
                              </m:r>
                              <m:r>
                                <a:rPr lang="en-US" b="0" i="1" smtClean="0">
                                  <a:latin typeface="Cambria Math" panose="02040503050406030204" pitchFamily="18" charset="0"/>
                                </a:rPr>
                                <m:t>−1</m:t>
                              </m:r>
                            </m:sup>
                          </m:sSup>
                        </m:e>
                      </m:d>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𝒂</m:t>
                              </m:r>
                            </m:e>
                            <m:sup>
                              <m:r>
                                <a:rPr lang="en-US" i="1">
                                  <a:latin typeface="Cambria Math" panose="02040503050406030204" pitchFamily="18" charset="0"/>
                                </a:rPr>
                                <m:t>𝐿</m:t>
                              </m:r>
                              <m:r>
                                <a:rPr lang="en-US" i="1">
                                  <a:latin typeface="Cambria Math" panose="02040503050406030204" pitchFamily="18" charset="0"/>
                                </a:rPr>
                                <m:t>−2</m:t>
                              </m:r>
                            </m:sup>
                          </m:sSup>
                          <m:r>
                            <a:rPr lang="en-US" b="0" i="1" smtClean="0">
                              <a:latin typeface="Cambria Math" panose="02040503050406030204" pitchFamily="18" charset="0"/>
                            </a:rPr>
                            <m:t>)</m:t>
                          </m:r>
                        </m:e>
                        <m:sup>
                          <m:r>
                            <a:rPr lang="en-US" altLang="zh-TW" b="0" i="1" smtClean="0">
                              <a:latin typeface="Cambria Math" panose="02040503050406030204" pitchFamily="18" charset="0"/>
                            </a:rPr>
                            <m:t>𝑇</m:t>
                          </m:r>
                        </m:sup>
                      </m:sSup>
                    </m:oMath>
                  </m:oMathPara>
                </a14:m>
                <a:endParaRPr lang="en-US" dirty="0"/>
              </a:p>
            </p:txBody>
          </p:sp>
        </mc:Choice>
        <mc:Fallback>
          <p:sp>
            <p:nvSpPr>
              <p:cNvPr id="4" name="Rectangle 3">
                <a:extLst>
                  <a:ext uri="{FF2B5EF4-FFF2-40B4-BE49-F238E27FC236}">
                    <a16:creationId xmlns:a16="http://schemas.microsoft.com/office/drawing/2014/main" id="{0CA38507-1DDA-44DB-B72D-FF0F522F3CA8}"/>
                  </a:ext>
                </a:extLst>
              </p:cNvPr>
              <p:cNvSpPr>
                <a:spLocks noRot="1" noChangeAspect="1" noMove="1" noResize="1" noEditPoints="1" noAdjustHandles="1" noChangeArrowheads="1" noChangeShapeType="1" noTextEdit="1"/>
              </p:cNvSpPr>
              <p:nvPr/>
            </p:nvSpPr>
            <p:spPr>
              <a:xfrm>
                <a:off x="2111891" y="2840759"/>
                <a:ext cx="4497000" cy="619016"/>
              </a:xfrm>
              <a:prstGeom prst="rect">
                <a:avLst/>
              </a:prstGeom>
              <a:blipFill>
                <a:blip r:embed="rId2"/>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83CE7F4B-D032-499C-ABD9-A8DD847F51EF}"/>
              </a:ext>
            </a:extLst>
          </p:cNvPr>
          <p:cNvSpPr/>
          <p:nvPr/>
        </p:nvSpPr>
        <p:spPr>
          <a:xfrm>
            <a:off x="4666268" y="2713566"/>
            <a:ext cx="1838227" cy="87340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A51F65B2-C133-40C1-AB3A-AC8775731AE3}"/>
              </a:ext>
            </a:extLst>
          </p:cNvPr>
          <p:cNvCxnSpPr>
            <a:cxnSpLocks/>
          </p:cNvCxnSpPr>
          <p:nvPr/>
        </p:nvCxnSpPr>
        <p:spPr>
          <a:xfrm flipH="1" flipV="1">
            <a:off x="5585381" y="3714161"/>
            <a:ext cx="146116" cy="2686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2C61C68-64ED-47E0-B189-9BF043FCF6C7}"/>
              </a:ext>
            </a:extLst>
          </p:cNvPr>
          <p:cNvSpPr txBox="1"/>
          <p:nvPr/>
        </p:nvSpPr>
        <p:spPr>
          <a:xfrm>
            <a:off x="4898083" y="3981656"/>
            <a:ext cx="2038763" cy="646331"/>
          </a:xfrm>
          <a:prstGeom prst="rect">
            <a:avLst/>
          </a:prstGeom>
          <a:noFill/>
        </p:spPr>
        <p:txBody>
          <a:bodyPr wrap="none" rtlCol="0">
            <a:spAutoFit/>
          </a:bodyPr>
          <a:lstStyle/>
          <a:p>
            <a:r>
              <a:rPr lang="en-US" dirty="0"/>
              <a:t>From previous layer</a:t>
            </a:r>
          </a:p>
          <a:p>
            <a:r>
              <a:rPr lang="en-US" dirty="0"/>
              <a:t>Feed forward</a:t>
            </a:r>
          </a:p>
        </p:txBody>
      </p:sp>
      <p:sp>
        <p:nvSpPr>
          <p:cNvPr id="11" name="Rectangle 10">
            <a:extLst>
              <a:ext uri="{FF2B5EF4-FFF2-40B4-BE49-F238E27FC236}">
                <a16:creationId xmlns:a16="http://schemas.microsoft.com/office/drawing/2014/main" id="{3D9DDA86-54E3-4BAE-B5B7-2D6434DAB439}"/>
              </a:ext>
            </a:extLst>
          </p:cNvPr>
          <p:cNvSpPr/>
          <p:nvPr/>
        </p:nvSpPr>
        <p:spPr>
          <a:xfrm>
            <a:off x="3252247" y="2713566"/>
            <a:ext cx="1272619" cy="87340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F579ABE8-E33A-468F-A16C-7B1BDBC6F3A6}"/>
              </a:ext>
            </a:extLst>
          </p:cNvPr>
          <p:cNvCxnSpPr>
            <a:cxnSpLocks/>
          </p:cNvCxnSpPr>
          <p:nvPr/>
        </p:nvCxnSpPr>
        <p:spPr>
          <a:xfrm flipV="1">
            <a:off x="3864990" y="3714161"/>
            <a:ext cx="141402" cy="2922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E9CE53A-0EE6-4538-A773-F5493D35B4EF}"/>
              </a:ext>
            </a:extLst>
          </p:cNvPr>
          <p:cNvSpPr txBox="1"/>
          <p:nvPr/>
        </p:nvSpPr>
        <p:spPr>
          <a:xfrm>
            <a:off x="2973299" y="3982825"/>
            <a:ext cx="1814407" cy="646331"/>
          </a:xfrm>
          <a:prstGeom prst="rect">
            <a:avLst/>
          </a:prstGeom>
          <a:noFill/>
        </p:spPr>
        <p:txBody>
          <a:bodyPr wrap="none" rtlCol="0">
            <a:spAutoFit/>
          </a:bodyPr>
          <a:lstStyle/>
          <a:p>
            <a:r>
              <a:rPr lang="en-US" dirty="0"/>
              <a:t>From next layer</a:t>
            </a:r>
          </a:p>
          <a:p>
            <a:r>
              <a:rPr lang="en-US" dirty="0"/>
              <a:t>Back propagation</a:t>
            </a:r>
          </a:p>
        </p:txBody>
      </p:sp>
    </p:spTree>
    <p:extLst>
      <p:ext uri="{BB962C8B-B14F-4D97-AF65-F5344CB8AC3E}">
        <p14:creationId xmlns:p14="http://schemas.microsoft.com/office/powerpoint/2010/main" val="319248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AEA5-AAF0-491C-99D8-2DDA19ABBD33}"/>
              </a:ext>
            </a:extLst>
          </p:cNvPr>
          <p:cNvSpPr>
            <a:spLocks noGrp="1"/>
          </p:cNvSpPr>
          <p:nvPr>
            <p:ph type="title"/>
          </p:nvPr>
        </p:nvSpPr>
        <p:spPr>
          <a:xfrm>
            <a:off x="628650" y="365126"/>
            <a:ext cx="7886700" cy="1325563"/>
          </a:xfrm>
        </p:spPr>
        <p:txBody>
          <a:bodyPr/>
          <a:lstStyle/>
          <a:p>
            <a:r>
              <a:rPr lang="en-US" dirty="0"/>
              <a:t>Train</a:t>
            </a:r>
          </a:p>
        </p:txBody>
      </p:sp>
      <p:sp>
        <p:nvSpPr>
          <p:cNvPr id="150" name="文字方塊 63">
            <a:extLst>
              <a:ext uri="{FF2B5EF4-FFF2-40B4-BE49-F238E27FC236}">
                <a16:creationId xmlns:a16="http://schemas.microsoft.com/office/drawing/2014/main" id="{D0CDABA4-520A-4748-ACE0-F1F13299EF75}"/>
              </a:ext>
            </a:extLst>
          </p:cNvPr>
          <p:cNvSpPr txBox="1"/>
          <p:nvPr/>
        </p:nvSpPr>
        <p:spPr>
          <a:xfrm>
            <a:off x="5908610" y="5377569"/>
            <a:ext cx="1165859" cy="830997"/>
          </a:xfrm>
          <a:prstGeom prst="rect">
            <a:avLst/>
          </a:prstGeom>
          <a:noFill/>
        </p:spPr>
        <p:txBody>
          <a:bodyPr wrap="square" rtlCol="0">
            <a:spAutoFit/>
          </a:bodyPr>
          <a:lstStyle/>
          <a:p>
            <a:pPr algn="ctr"/>
            <a:r>
              <a:rPr lang="en-US" altLang="zh-TW" sz="2400" b="1" dirty="0"/>
              <a:t>Output Layer</a:t>
            </a:r>
            <a:endParaRPr lang="zh-TW" altLang="en-US" sz="2400" b="1" dirty="0"/>
          </a:p>
        </p:txBody>
      </p:sp>
      <p:sp>
        <p:nvSpPr>
          <p:cNvPr id="151" name="文字方塊 64">
            <a:extLst>
              <a:ext uri="{FF2B5EF4-FFF2-40B4-BE49-F238E27FC236}">
                <a16:creationId xmlns:a16="http://schemas.microsoft.com/office/drawing/2014/main" id="{843E0207-2A50-4A9C-8405-C7F347C076F6}"/>
              </a:ext>
            </a:extLst>
          </p:cNvPr>
          <p:cNvSpPr txBox="1"/>
          <p:nvPr/>
        </p:nvSpPr>
        <p:spPr>
          <a:xfrm>
            <a:off x="2955356" y="5725149"/>
            <a:ext cx="2066642" cy="461665"/>
          </a:xfrm>
          <a:prstGeom prst="rect">
            <a:avLst/>
          </a:prstGeom>
          <a:noFill/>
        </p:spPr>
        <p:txBody>
          <a:bodyPr wrap="square" rtlCol="0">
            <a:spAutoFit/>
          </a:bodyPr>
          <a:lstStyle/>
          <a:p>
            <a:pPr algn="ctr"/>
            <a:r>
              <a:rPr lang="en-US" altLang="zh-TW" sz="2400" b="1" dirty="0"/>
              <a:t>Hidden Layers</a:t>
            </a:r>
            <a:endParaRPr lang="zh-TW" altLang="en-US" sz="2400" b="1" dirty="0"/>
          </a:p>
        </p:txBody>
      </p:sp>
      <p:sp>
        <p:nvSpPr>
          <p:cNvPr id="152" name="右大括弧 65">
            <a:extLst>
              <a:ext uri="{FF2B5EF4-FFF2-40B4-BE49-F238E27FC236}">
                <a16:creationId xmlns:a16="http://schemas.microsoft.com/office/drawing/2014/main" id="{DD9383DF-95A6-4E71-B028-45875479D03D}"/>
              </a:ext>
            </a:extLst>
          </p:cNvPr>
          <p:cNvSpPr/>
          <p:nvPr/>
        </p:nvSpPr>
        <p:spPr>
          <a:xfrm rot="5400000">
            <a:off x="3916276" y="4077877"/>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53" name="矩形 58">
            <a:extLst>
              <a:ext uri="{FF2B5EF4-FFF2-40B4-BE49-F238E27FC236}">
                <a16:creationId xmlns:a16="http://schemas.microsoft.com/office/drawing/2014/main" id="{DB02F451-44C4-44C2-B2C1-FBF3CC5C974A}"/>
              </a:ext>
            </a:extLst>
          </p:cNvPr>
          <p:cNvSpPr/>
          <p:nvPr/>
        </p:nvSpPr>
        <p:spPr>
          <a:xfrm>
            <a:off x="1392902" y="280558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54" name="文字方塊 59">
            <a:extLst>
              <a:ext uri="{FF2B5EF4-FFF2-40B4-BE49-F238E27FC236}">
                <a16:creationId xmlns:a16="http://schemas.microsoft.com/office/drawing/2014/main" id="{9512DA88-3516-43DD-8F61-E0DE1992F029}"/>
              </a:ext>
            </a:extLst>
          </p:cNvPr>
          <p:cNvSpPr txBox="1"/>
          <p:nvPr/>
        </p:nvSpPr>
        <p:spPr>
          <a:xfrm>
            <a:off x="1192190" y="5382548"/>
            <a:ext cx="928762" cy="830997"/>
          </a:xfrm>
          <a:prstGeom prst="rect">
            <a:avLst/>
          </a:prstGeom>
          <a:noFill/>
        </p:spPr>
        <p:txBody>
          <a:bodyPr wrap="square" rtlCol="0">
            <a:spAutoFit/>
          </a:bodyPr>
          <a:lstStyle/>
          <a:p>
            <a:pPr algn="ctr"/>
            <a:r>
              <a:rPr lang="en-US" altLang="zh-TW" sz="2400" b="1" dirty="0"/>
              <a:t>Input Layer</a:t>
            </a:r>
            <a:endParaRPr lang="zh-TW" altLang="en-US" sz="2400" b="1" dirty="0"/>
          </a:p>
        </p:txBody>
      </p:sp>
      <p:sp>
        <p:nvSpPr>
          <p:cNvPr id="155" name="文字方塊 6">
            <a:extLst>
              <a:ext uri="{FF2B5EF4-FFF2-40B4-BE49-F238E27FC236}">
                <a16:creationId xmlns:a16="http://schemas.microsoft.com/office/drawing/2014/main" id="{52A5AD31-B213-46F8-8213-3D24BCB2BBD6}"/>
              </a:ext>
            </a:extLst>
          </p:cNvPr>
          <p:cNvSpPr txBox="1"/>
          <p:nvPr/>
        </p:nvSpPr>
        <p:spPr>
          <a:xfrm>
            <a:off x="1065416" y="2323799"/>
            <a:ext cx="1134648" cy="461665"/>
          </a:xfrm>
          <a:prstGeom prst="rect">
            <a:avLst/>
          </a:prstGeom>
          <a:noFill/>
        </p:spPr>
        <p:txBody>
          <a:bodyPr wrap="square" rtlCol="0">
            <a:spAutoFit/>
          </a:bodyPr>
          <a:lstStyle/>
          <a:p>
            <a:pPr algn="ctr"/>
            <a:r>
              <a:rPr lang="en-US" altLang="zh-TW" sz="2400" dirty="0"/>
              <a:t>Input</a:t>
            </a:r>
          </a:p>
        </p:txBody>
      </p:sp>
      <p:cxnSp>
        <p:nvCxnSpPr>
          <p:cNvPr id="156" name="直線單箭頭接點 10">
            <a:extLst>
              <a:ext uri="{FF2B5EF4-FFF2-40B4-BE49-F238E27FC236}">
                <a16:creationId xmlns:a16="http://schemas.microsoft.com/office/drawing/2014/main" id="{73DC2D2C-CFB0-4F90-AD06-2258D25EF540}"/>
              </a:ext>
            </a:extLst>
          </p:cNvPr>
          <p:cNvCxnSpPr/>
          <p:nvPr/>
        </p:nvCxnSpPr>
        <p:spPr>
          <a:xfrm>
            <a:off x="6505176" y="3826362"/>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單箭頭接點 11">
            <a:extLst>
              <a:ext uri="{FF2B5EF4-FFF2-40B4-BE49-F238E27FC236}">
                <a16:creationId xmlns:a16="http://schemas.microsoft.com/office/drawing/2014/main" id="{E28B7F97-D1F4-441F-87F9-B4DB19F36B38}"/>
              </a:ext>
            </a:extLst>
          </p:cNvPr>
          <p:cNvCxnSpPr/>
          <p:nvPr/>
        </p:nvCxnSpPr>
        <p:spPr>
          <a:xfrm>
            <a:off x="6614492" y="5072252"/>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直線單箭頭接點 12">
            <a:extLst>
              <a:ext uri="{FF2B5EF4-FFF2-40B4-BE49-F238E27FC236}">
                <a16:creationId xmlns:a16="http://schemas.microsoft.com/office/drawing/2014/main" id="{C85B97AD-23A4-4C65-9FD5-68CBA6F9AEBF}"/>
              </a:ext>
            </a:extLst>
          </p:cNvPr>
          <p:cNvCxnSpPr/>
          <p:nvPr/>
        </p:nvCxnSpPr>
        <p:spPr>
          <a:xfrm>
            <a:off x="6481292" y="3047559"/>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9" name="矩形 13">
            <a:extLst>
              <a:ext uri="{FF2B5EF4-FFF2-40B4-BE49-F238E27FC236}">
                <a16:creationId xmlns:a16="http://schemas.microsoft.com/office/drawing/2014/main" id="{8AF28272-3550-47FB-AF29-881DC573312B}"/>
              </a:ext>
            </a:extLst>
          </p:cNvPr>
          <p:cNvSpPr/>
          <p:nvPr/>
        </p:nvSpPr>
        <p:spPr>
          <a:xfrm>
            <a:off x="1461290" y="352327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60" name="矩形 14">
            <a:extLst>
              <a:ext uri="{FF2B5EF4-FFF2-40B4-BE49-F238E27FC236}">
                <a16:creationId xmlns:a16="http://schemas.microsoft.com/office/drawing/2014/main" id="{A267A87F-08AD-42D8-8265-D97861DF99E8}"/>
              </a:ext>
            </a:extLst>
          </p:cNvPr>
          <p:cNvSpPr/>
          <p:nvPr/>
        </p:nvSpPr>
        <p:spPr>
          <a:xfrm>
            <a:off x="1467108" y="295294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61" name="Object 12">
            <a:extLst>
              <a:ext uri="{FF2B5EF4-FFF2-40B4-BE49-F238E27FC236}">
                <a16:creationId xmlns:a16="http://schemas.microsoft.com/office/drawing/2014/main" id="{80371A7A-1D01-475C-9E9C-E45750B8C1E3}"/>
              </a:ext>
            </a:extLst>
          </p:cNvPr>
          <p:cNvGraphicFramePr>
            <a:graphicFrameLocks noChangeAspect="1"/>
          </p:cNvGraphicFramePr>
          <p:nvPr>
            <p:extLst/>
          </p:nvPr>
        </p:nvGraphicFramePr>
        <p:xfrm>
          <a:off x="1479807" y="2857697"/>
          <a:ext cx="325438" cy="461962"/>
        </p:xfrm>
        <a:graphic>
          <a:graphicData uri="http://schemas.openxmlformats.org/presentationml/2006/ole">
            <mc:AlternateContent xmlns:mc="http://schemas.openxmlformats.org/markup-compatibility/2006">
              <mc:Choice xmlns:v="urn:schemas-microsoft-com:vml" Requires="v">
                <p:oleObj spid="_x0000_s6170" name="方程式" r:id="rId3" imgW="152280" imgH="215640" progId="Equation.3">
                  <p:embed/>
                </p:oleObj>
              </mc:Choice>
              <mc:Fallback>
                <p:oleObj name="方程式" r:id="rId3" imgW="152280" imgH="215640" progId="Equation.3">
                  <p:embed/>
                  <p:pic>
                    <p:nvPicPr>
                      <p:cNvPr id="161" name="Object 12">
                        <a:extLst>
                          <a:ext uri="{FF2B5EF4-FFF2-40B4-BE49-F238E27FC236}">
                            <a16:creationId xmlns:a16="http://schemas.microsoft.com/office/drawing/2014/main" id="{80371A7A-1D01-475C-9E9C-E45750B8C1E3}"/>
                          </a:ext>
                        </a:extLst>
                      </p:cNvPr>
                      <p:cNvPicPr>
                        <a:picLocks noChangeAspect="1" noChangeArrowheads="1"/>
                      </p:cNvPicPr>
                      <p:nvPr/>
                    </p:nvPicPr>
                    <p:blipFill>
                      <a:blip r:embed="rId4"/>
                      <a:srcRect/>
                      <a:stretch>
                        <a:fillRect/>
                      </a:stretch>
                    </p:blipFill>
                    <p:spPr bwMode="auto">
                      <a:xfrm>
                        <a:off x="1479807" y="285769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 name="Object 12">
            <a:extLst>
              <a:ext uri="{FF2B5EF4-FFF2-40B4-BE49-F238E27FC236}">
                <a16:creationId xmlns:a16="http://schemas.microsoft.com/office/drawing/2014/main" id="{9C2B7F22-320C-487C-99F4-EF09597C5556}"/>
              </a:ext>
            </a:extLst>
          </p:cNvPr>
          <p:cNvGraphicFramePr>
            <a:graphicFrameLocks noChangeAspect="1"/>
          </p:cNvGraphicFramePr>
          <p:nvPr>
            <p:extLst/>
          </p:nvPr>
        </p:nvGraphicFramePr>
        <p:xfrm>
          <a:off x="1485103" y="3440426"/>
          <a:ext cx="352425" cy="461963"/>
        </p:xfrm>
        <a:graphic>
          <a:graphicData uri="http://schemas.openxmlformats.org/presentationml/2006/ole">
            <mc:AlternateContent xmlns:mc="http://schemas.openxmlformats.org/markup-compatibility/2006">
              <mc:Choice xmlns:v="urn:schemas-microsoft-com:vml" Requires="v">
                <p:oleObj spid="_x0000_s6171" name="方程式" r:id="rId5" imgW="164880" imgH="215640" progId="Equation.3">
                  <p:embed/>
                </p:oleObj>
              </mc:Choice>
              <mc:Fallback>
                <p:oleObj name="方程式" r:id="rId5" imgW="164880" imgH="215640" progId="Equation.3">
                  <p:embed/>
                  <p:pic>
                    <p:nvPicPr>
                      <p:cNvPr id="162" name="Object 12">
                        <a:extLst>
                          <a:ext uri="{FF2B5EF4-FFF2-40B4-BE49-F238E27FC236}">
                            <a16:creationId xmlns:a16="http://schemas.microsoft.com/office/drawing/2014/main" id="{9C2B7F22-320C-487C-99F4-EF09597C5556}"/>
                          </a:ext>
                        </a:extLst>
                      </p:cNvPr>
                      <p:cNvPicPr>
                        <a:picLocks noChangeAspect="1" noChangeArrowheads="1"/>
                      </p:cNvPicPr>
                      <p:nvPr/>
                    </p:nvPicPr>
                    <p:blipFill>
                      <a:blip r:embed="rId6"/>
                      <a:srcRect/>
                      <a:stretch>
                        <a:fillRect/>
                      </a:stretch>
                    </p:blipFill>
                    <p:spPr bwMode="auto">
                      <a:xfrm>
                        <a:off x="1485103" y="344042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3" name="群組 77">
            <a:extLst>
              <a:ext uri="{FF2B5EF4-FFF2-40B4-BE49-F238E27FC236}">
                <a16:creationId xmlns:a16="http://schemas.microsoft.com/office/drawing/2014/main" id="{E1E7490B-F64A-4209-9618-650D21348E32}"/>
              </a:ext>
            </a:extLst>
          </p:cNvPr>
          <p:cNvGrpSpPr/>
          <p:nvPr/>
        </p:nvGrpSpPr>
        <p:grpSpPr>
          <a:xfrm>
            <a:off x="2403577" y="2323799"/>
            <a:ext cx="1134648" cy="3130011"/>
            <a:chOff x="2332137" y="1770729"/>
            <a:chExt cx="1134648" cy="3130011"/>
          </a:xfrm>
        </p:grpSpPr>
        <p:sp>
          <p:nvSpPr>
            <p:cNvPr id="164" name="矩形 60">
              <a:extLst>
                <a:ext uri="{FF2B5EF4-FFF2-40B4-BE49-F238E27FC236}">
                  <a16:creationId xmlns:a16="http://schemas.microsoft.com/office/drawing/2014/main" id="{03C5D3EE-2652-4EA5-8245-CEA9300898B6}"/>
                </a:ext>
              </a:extLst>
            </p:cNvPr>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65" name="文字方塊 3">
              <a:extLst>
                <a:ext uri="{FF2B5EF4-FFF2-40B4-BE49-F238E27FC236}">
                  <a16:creationId xmlns:a16="http://schemas.microsoft.com/office/drawing/2014/main" id="{26F0CDBD-9560-4F43-9134-F8C9F66BCF3D}"/>
                </a:ext>
              </a:extLst>
            </p:cNvPr>
            <p:cNvSpPr txBox="1"/>
            <p:nvPr/>
          </p:nvSpPr>
          <p:spPr>
            <a:xfrm>
              <a:off x="2332137" y="1770729"/>
              <a:ext cx="1134648" cy="461665"/>
            </a:xfrm>
            <a:prstGeom prst="rect">
              <a:avLst/>
            </a:prstGeom>
            <a:noFill/>
          </p:spPr>
          <p:txBody>
            <a:bodyPr wrap="square" rtlCol="0">
              <a:spAutoFit/>
            </a:bodyPr>
            <a:lstStyle/>
            <a:p>
              <a:pPr algn="ctr"/>
              <a:r>
                <a:rPr lang="en-US" altLang="zh-TW" sz="2400" dirty="0"/>
                <a:t>Layer 1</a:t>
              </a:r>
              <a:endParaRPr lang="zh-TW" altLang="en-US" sz="2400" dirty="0"/>
            </a:p>
          </p:txBody>
        </p:sp>
        <p:sp>
          <p:nvSpPr>
            <p:cNvPr id="166" name="橢圓 17">
              <a:extLst>
                <a:ext uri="{FF2B5EF4-FFF2-40B4-BE49-F238E27FC236}">
                  <a16:creationId xmlns:a16="http://schemas.microsoft.com/office/drawing/2014/main" id="{56ADDE82-1813-4E4C-97BC-9EBEC5C4E663}"/>
                </a:ext>
              </a:extLst>
            </p:cNvPr>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67" name="橢圓 18">
              <a:extLst>
                <a:ext uri="{FF2B5EF4-FFF2-40B4-BE49-F238E27FC236}">
                  <a16:creationId xmlns:a16="http://schemas.microsoft.com/office/drawing/2014/main" id="{9FA498C4-ABD4-4D86-913A-E99CC2385E47}"/>
                </a:ext>
              </a:extLst>
            </p:cNvPr>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68" name="橢圓 19">
              <a:extLst>
                <a:ext uri="{FF2B5EF4-FFF2-40B4-BE49-F238E27FC236}">
                  <a16:creationId xmlns:a16="http://schemas.microsoft.com/office/drawing/2014/main" id="{CC3232D4-F9E3-40CE-9C3E-DD64043001F9}"/>
                </a:ext>
              </a:extLst>
            </p:cNvPr>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69" name="文字方塊 20">
              <a:extLst>
                <a:ext uri="{FF2B5EF4-FFF2-40B4-BE49-F238E27FC236}">
                  <a16:creationId xmlns:a16="http://schemas.microsoft.com/office/drawing/2014/main" id="{81CB45B0-459A-4D2E-8A1E-CD2CBE628DFE}"/>
                </a:ext>
              </a:extLst>
            </p:cNvPr>
            <p:cNvSpPr txBox="1"/>
            <p:nvPr/>
          </p:nvSpPr>
          <p:spPr>
            <a:xfrm rot="5400000">
              <a:off x="2589637"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170" name="矩形 21">
            <a:extLst>
              <a:ext uri="{FF2B5EF4-FFF2-40B4-BE49-F238E27FC236}">
                <a16:creationId xmlns:a16="http://schemas.microsoft.com/office/drawing/2014/main" id="{2358F231-2DA6-4024-8B1F-4A151F10CED6}"/>
              </a:ext>
            </a:extLst>
          </p:cNvPr>
          <p:cNvSpPr/>
          <p:nvPr/>
        </p:nvSpPr>
        <p:spPr>
          <a:xfrm>
            <a:off x="1470815" y="492103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71" name="Object 12">
            <a:extLst>
              <a:ext uri="{FF2B5EF4-FFF2-40B4-BE49-F238E27FC236}">
                <a16:creationId xmlns:a16="http://schemas.microsoft.com/office/drawing/2014/main" id="{B1B9C618-EFB9-4794-8731-35CFCF65D329}"/>
              </a:ext>
            </a:extLst>
          </p:cNvPr>
          <p:cNvGraphicFramePr>
            <a:graphicFrameLocks noChangeAspect="1"/>
          </p:cNvGraphicFramePr>
          <p:nvPr>
            <p:extLst/>
          </p:nvPr>
        </p:nvGraphicFramePr>
        <p:xfrm>
          <a:off x="1467699" y="4824779"/>
          <a:ext cx="407988" cy="488950"/>
        </p:xfrm>
        <a:graphic>
          <a:graphicData uri="http://schemas.openxmlformats.org/presentationml/2006/ole">
            <mc:AlternateContent xmlns:mc="http://schemas.openxmlformats.org/markup-compatibility/2006">
              <mc:Choice xmlns:v="urn:schemas-microsoft-com:vml" Requires="v">
                <p:oleObj spid="_x0000_s6172" name="方程式" r:id="rId7" imgW="190440" imgH="228600" progId="Equation.3">
                  <p:embed/>
                </p:oleObj>
              </mc:Choice>
              <mc:Fallback>
                <p:oleObj name="方程式" r:id="rId7" imgW="190440" imgH="228600" progId="Equation.3">
                  <p:embed/>
                  <p:pic>
                    <p:nvPicPr>
                      <p:cNvPr id="171" name="Object 12">
                        <a:extLst>
                          <a:ext uri="{FF2B5EF4-FFF2-40B4-BE49-F238E27FC236}">
                            <a16:creationId xmlns:a16="http://schemas.microsoft.com/office/drawing/2014/main" id="{B1B9C618-EFB9-4794-8731-35CFCF65D329}"/>
                          </a:ext>
                        </a:extLst>
                      </p:cNvPr>
                      <p:cNvPicPr>
                        <a:picLocks noChangeAspect="1" noChangeArrowheads="1"/>
                      </p:cNvPicPr>
                      <p:nvPr/>
                    </p:nvPicPr>
                    <p:blipFill>
                      <a:blip r:embed="rId8"/>
                      <a:srcRect/>
                      <a:stretch>
                        <a:fillRect/>
                      </a:stretch>
                    </p:blipFill>
                    <p:spPr bwMode="auto">
                      <a:xfrm>
                        <a:off x="1467699" y="4824779"/>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 name="文字方塊 23">
            <a:extLst>
              <a:ext uri="{FF2B5EF4-FFF2-40B4-BE49-F238E27FC236}">
                <a16:creationId xmlns:a16="http://schemas.microsoft.com/office/drawing/2014/main" id="{9313509C-E783-4101-B47C-97257B998B73}"/>
              </a:ext>
            </a:extLst>
          </p:cNvPr>
          <p:cNvSpPr txBox="1"/>
          <p:nvPr/>
        </p:nvSpPr>
        <p:spPr>
          <a:xfrm rot="5400000">
            <a:off x="1346747" y="4205975"/>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173" name="群組 78">
            <a:extLst>
              <a:ext uri="{FF2B5EF4-FFF2-40B4-BE49-F238E27FC236}">
                <a16:creationId xmlns:a16="http://schemas.microsoft.com/office/drawing/2014/main" id="{C7F029AB-6317-41BD-8FA4-B71AD3BCE498}"/>
              </a:ext>
            </a:extLst>
          </p:cNvPr>
          <p:cNvGrpSpPr/>
          <p:nvPr/>
        </p:nvGrpSpPr>
        <p:grpSpPr>
          <a:xfrm>
            <a:off x="3728475" y="2323799"/>
            <a:ext cx="1134648" cy="3113664"/>
            <a:chOff x="3657035" y="1770729"/>
            <a:chExt cx="1134648" cy="3113664"/>
          </a:xfrm>
        </p:grpSpPr>
        <p:sp>
          <p:nvSpPr>
            <p:cNvPr id="174" name="矩形 61">
              <a:extLst>
                <a:ext uri="{FF2B5EF4-FFF2-40B4-BE49-F238E27FC236}">
                  <a16:creationId xmlns:a16="http://schemas.microsoft.com/office/drawing/2014/main" id="{3D219436-5CC9-4A63-9F23-43DE296A7855}"/>
                </a:ext>
              </a:extLst>
            </p:cNvPr>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75" name="文字方塊 4">
              <a:extLst>
                <a:ext uri="{FF2B5EF4-FFF2-40B4-BE49-F238E27FC236}">
                  <a16:creationId xmlns:a16="http://schemas.microsoft.com/office/drawing/2014/main" id="{286FEA3B-20D5-4B09-A723-01E12C819D28}"/>
                </a:ext>
              </a:extLst>
            </p:cNvPr>
            <p:cNvSpPr txBox="1"/>
            <p:nvPr/>
          </p:nvSpPr>
          <p:spPr>
            <a:xfrm>
              <a:off x="3657035" y="1770729"/>
              <a:ext cx="1134648" cy="461665"/>
            </a:xfrm>
            <a:prstGeom prst="rect">
              <a:avLst/>
            </a:prstGeom>
            <a:noFill/>
          </p:spPr>
          <p:txBody>
            <a:bodyPr wrap="square" rtlCol="0">
              <a:spAutoFit/>
            </a:bodyPr>
            <a:lstStyle/>
            <a:p>
              <a:pPr algn="ctr"/>
              <a:r>
                <a:rPr lang="en-US" altLang="zh-TW" sz="2400" dirty="0"/>
                <a:t>Layer 2</a:t>
              </a:r>
              <a:endParaRPr lang="zh-TW" altLang="en-US" sz="2400" dirty="0"/>
            </a:p>
          </p:txBody>
        </p:sp>
        <p:sp>
          <p:nvSpPr>
            <p:cNvPr id="176" name="橢圓 24">
              <a:extLst>
                <a:ext uri="{FF2B5EF4-FFF2-40B4-BE49-F238E27FC236}">
                  <a16:creationId xmlns:a16="http://schemas.microsoft.com/office/drawing/2014/main" id="{2E9E7415-63C3-4882-B59A-17E543E42F38}"/>
                </a:ext>
              </a:extLst>
            </p:cNvPr>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77" name="橢圓 25">
              <a:extLst>
                <a:ext uri="{FF2B5EF4-FFF2-40B4-BE49-F238E27FC236}">
                  <a16:creationId xmlns:a16="http://schemas.microsoft.com/office/drawing/2014/main" id="{0C9DB78B-2A67-45D0-A1D2-27863C6AC1E2}"/>
                </a:ext>
              </a:extLst>
            </p:cNvPr>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78" name="橢圓 26">
              <a:extLst>
                <a:ext uri="{FF2B5EF4-FFF2-40B4-BE49-F238E27FC236}">
                  <a16:creationId xmlns:a16="http://schemas.microsoft.com/office/drawing/2014/main" id="{D9A04112-15D7-4C2A-9934-DBAFBB45B6A6}"/>
                </a:ext>
              </a:extLst>
            </p:cNvPr>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79" name="文字方塊 27">
              <a:extLst>
                <a:ext uri="{FF2B5EF4-FFF2-40B4-BE49-F238E27FC236}">
                  <a16:creationId xmlns:a16="http://schemas.microsoft.com/office/drawing/2014/main" id="{1D2B8994-7239-43EF-B308-D99BCA3AB0ED}"/>
                </a:ext>
              </a:extLst>
            </p:cNvPr>
            <p:cNvSpPr txBox="1"/>
            <p:nvPr/>
          </p:nvSpPr>
          <p:spPr>
            <a:xfrm rot="5400000">
              <a:off x="3905199"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180" name="群組 79">
            <a:extLst>
              <a:ext uri="{FF2B5EF4-FFF2-40B4-BE49-F238E27FC236}">
                <a16:creationId xmlns:a16="http://schemas.microsoft.com/office/drawing/2014/main" id="{55E1049B-EEBF-44DD-B14F-5BA6A02A1B3D}"/>
              </a:ext>
            </a:extLst>
          </p:cNvPr>
          <p:cNvGrpSpPr/>
          <p:nvPr/>
        </p:nvGrpSpPr>
        <p:grpSpPr>
          <a:xfrm>
            <a:off x="5939821" y="2323799"/>
            <a:ext cx="1134648" cy="3130011"/>
            <a:chOff x="5868381" y="1770729"/>
            <a:chExt cx="1134648" cy="3130011"/>
          </a:xfrm>
        </p:grpSpPr>
        <p:sp>
          <p:nvSpPr>
            <p:cNvPr id="181" name="矩形 62">
              <a:extLst>
                <a:ext uri="{FF2B5EF4-FFF2-40B4-BE49-F238E27FC236}">
                  <a16:creationId xmlns:a16="http://schemas.microsoft.com/office/drawing/2014/main" id="{6B344E0E-A4C9-4B95-B31D-6429D66B2FF6}"/>
                </a:ext>
              </a:extLst>
            </p:cNvPr>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82" name="文字方塊 5">
              <a:extLst>
                <a:ext uri="{FF2B5EF4-FFF2-40B4-BE49-F238E27FC236}">
                  <a16:creationId xmlns:a16="http://schemas.microsoft.com/office/drawing/2014/main" id="{159B7555-94CB-47AD-AB5E-324790D1CF50}"/>
                </a:ext>
              </a:extLst>
            </p:cNvPr>
            <p:cNvSpPr txBox="1"/>
            <p:nvPr/>
          </p:nvSpPr>
          <p:spPr>
            <a:xfrm>
              <a:off x="5868381" y="1770729"/>
              <a:ext cx="1134648" cy="461665"/>
            </a:xfrm>
            <a:prstGeom prst="rect">
              <a:avLst/>
            </a:prstGeom>
            <a:noFill/>
          </p:spPr>
          <p:txBody>
            <a:bodyPr wrap="square" rtlCol="0">
              <a:spAutoFit/>
            </a:bodyPr>
            <a:lstStyle/>
            <a:p>
              <a:pPr algn="ctr"/>
              <a:r>
                <a:rPr lang="en-US" altLang="zh-TW" sz="2400" dirty="0"/>
                <a:t>Layer L</a:t>
              </a:r>
              <a:endParaRPr lang="zh-TW" altLang="en-US" sz="2400" dirty="0"/>
            </a:p>
          </p:txBody>
        </p:sp>
        <p:sp>
          <p:nvSpPr>
            <p:cNvPr id="183" name="橢圓 28">
              <a:extLst>
                <a:ext uri="{FF2B5EF4-FFF2-40B4-BE49-F238E27FC236}">
                  <a16:creationId xmlns:a16="http://schemas.microsoft.com/office/drawing/2014/main" id="{EFA201CA-4AD2-4717-9844-5C4876DB2B3F}"/>
                </a:ext>
              </a:extLst>
            </p:cNvPr>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84" name="橢圓 29">
              <a:extLst>
                <a:ext uri="{FF2B5EF4-FFF2-40B4-BE49-F238E27FC236}">
                  <a16:creationId xmlns:a16="http://schemas.microsoft.com/office/drawing/2014/main" id="{5E395885-AA93-4992-84A3-FC04D6BB1E6B}"/>
                </a:ext>
              </a:extLst>
            </p:cNvPr>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85" name="橢圓 30">
              <a:extLst>
                <a:ext uri="{FF2B5EF4-FFF2-40B4-BE49-F238E27FC236}">
                  <a16:creationId xmlns:a16="http://schemas.microsoft.com/office/drawing/2014/main" id="{9727DAF8-B21E-4620-95F0-A9501037DB29}"/>
                </a:ext>
              </a:extLst>
            </p:cNvPr>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86" name="文字方塊 31">
              <a:extLst>
                <a:ext uri="{FF2B5EF4-FFF2-40B4-BE49-F238E27FC236}">
                  <a16:creationId xmlns:a16="http://schemas.microsoft.com/office/drawing/2014/main" id="{532E6B0A-5A39-4640-AB4B-B71FB95E5C9D}"/>
                </a:ext>
              </a:extLst>
            </p:cNvPr>
            <p:cNvSpPr txBox="1"/>
            <p:nvPr/>
          </p:nvSpPr>
          <p:spPr>
            <a:xfrm rot="5400000">
              <a:off x="6129396" y="364247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187" name="文字方塊 32">
            <a:extLst>
              <a:ext uri="{FF2B5EF4-FFF2-40B4-BE49-F238E27FC236}">
                <a16:creationId xmlns:a16="http://schemas.microsoft.com/office/drawing/2014/main" id="{E68E955B-0B5B-463D-A8D1-2594E4462450}"/>
              </a:ext>
            </a:extLst>
          </p:cNvPr>
          <p:cNvSpPr txBox="1"/>
          <p:nvPr/>
        </p:nvSpPr>
        <p:spPr>
          <a:xfrm>
            <a:off x="4671563" y="27449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88" name="文字方塊 33">
            <a:extLst>
              <a:ext uri="{FF2B5EF4-FFF2-40B4-BE49-F238E27FC236}">
                <a16:creationId xmlns:a16="http://schemas.microsoft.com/office/drawing/2014/main" id="{12D91EED-53FB-469B-B1DA-7980725406E1}"/>
              </a:ext>
            </a:extLst>
          </p:cNvPr>
          <p:cNvSpPr txBox="1"/>
          <p:nvPr/>
        </p:nvSpPr>
        <p:spPr>
          <a:xfrm>
            <a:off x="4678512" y="350591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89" name="文字方塊 34">
            <a:extLst>
              <a:ext uri="{FF2B5EF4-FFF2-40B4-BE49-F238E27FC236}">
                <a16:creationId xmlns:a16="http://schemas.microsoft.com/office/drawing/2014/main" id="{36AA6733-FEFE-489C-A3C4-A21C598D8931}"/>
              </a:ext>
            </a:extLst>
          </p:cNvPr>
          <p:cNvSpPr txBox="1"/>
          <p:nvPr/>
        </p:nvSpPr>
        <p:spPr>
          <a:xfrm>
            <a:off x="4707528" y="4721254"/>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190" name="群組 80">
            <a:extLst>
              <a:ext uri="{FF2B5EF4-FFF2-40B4-BE49-F238E27FC236}">
                <a16:creationId xmlns:a16="http://schemas.microsoft.com/office/drawing/2014/main" id="{F767AA6C-14F2-44E3-B1F1-F699D603BE1A}"/>
              </a:ext>
            </a:extLst>
          </p:cNvPr>
          <p:cNvGrpSpPr/>
          <p:nvPr/>
        </p:nvGrpSpPr>
        <p:grpSpPr>
          <a:xfrm>
            <a:off x="3237982" y="3061275"/>
            <a:ext cx="753037" cy="2028469"/>
            <a:chOff x="3166542" y="2508205"/>
            <a:chExt cx="753037" cy="2028469"/>
          </a:xfrm>
        </p:grpSpPr>
        <p:cxnSp>
          <p:nvCxnSpPr>
            <p:cNvPr id="191" name="直線單箭頭接點 35">
              <a:extLst>
                <a:ext uri="{FF2B5EF4-FFF2-40B4-BE49-F238E27FC236}">
                  <a16:creationId xmlns:a16="http://schemas.microsoft.com/office/drawing/2014/main" id="{812176F2-C104-4E0D-8274-92471619658D}"/>
                </a:ext>
              </a:extLst>
            </p:cNvPr>
            <p:cNvCxnSpPr>
              <a:stCxn id="166" idx="6"/>
              <a:endCxn id="176" idx="2"/>
            </p:cNvCxnSpPr>
            <p:nvPr/>
          </p:nvCxnSpPr>
          <p:spPr>
            <a:xfrm>
              <a:off x="3175833" y="25082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線單箭頭接點 36">
              <a:extLst>
                <a:ext uri="{FF2B5EF4-FFF2-40B4-BE49-F238E27FC236}">
                  <a16:creationId xmlns:a16="http://schemas.microsoft.com/office/drawing/2014/main" id="{A39CE5FB-F82D-47A1-82FF-9284D1DF9C24}"/>
                </a:ext>
              </a:extLst>
            </p:cNvPr>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線單箭頭接點 37">
              <a:extLst>
                <a:ext uri="{FF2B5EF4-FFF2-40B4-BE49-F238E27FC236}">
                  <a16:creationId xmlns:a16="http://schemas.microsoft.com/office/drawing/2014/main" id="{F01A3984-A640-450F-8B54-E1ED61519D23}"/>
                </a:ext>
              </a:extLst>
            </p:cNvPr>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線單箭頭接點 38">
              <a:extLst>
                <a:ext uri="{FF2B5EF4-FFF2-40B4-BE49-F238E27FC236}">
                  <a16:creationId xmlns:a16="http://schemas.microsoft.com/office/drawing/2014/main" id="{A35CEA42-35C5-43CB-BB11-2A694823F77D}"/>
                </a:ext>
              </a:extLst>
            </p:cNvPr>
            <p:cNvCxnSpPr>
              <a:stCxn id="167" idx="6"/>
              <a:endCxn id="176" idx="2"/>
            </p:cNvCxnSpPr>
            <p:nvPr/>
          </p:nvCxnSpPr>
          <p:spPr>
            <a:xfrm flipV="1">
              <a:off x="3178175" y="250820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線單箭頭接點 39">
              <a:extLst>
                <a:ext uri="{FF2B5EF4-FFF2-40B4-BE49-F238E27FC236}">
                  <a16:creationId xmlns:a16="http://schemas.microsoft.com/office/drawing/2014/main" id="{0421C8BB-4948-49E8-9E4F-A0293F2CEA91}"/>
                </a:ext>
              </a:extLst>
            </p:cNvPr>
            <p:cNvCxnSpPr>
              <a:stCxn id="166" idx="6"/>
              <a:endCxn id="177" idx="2"/>
            </p:cNvCxnSpPr>
            <p:nvPr/>
          </p:nvCxnSpPr>
          <p:spPr>
            <a:xfrm>
              <a:off x="3175833" y="250820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線單箭頭接點 40">
              <a:extLst>
                <a:ext uri="{FF2B5EF4-FFF2-40B4-BE49-F238E27FC236}">
                  <a16:creationId xmlns:a16="http://schemas.microsoft.com/office/drawing/2014/main" id="{AFD9CB2B-07F4-4AFE-AFC7-931A5BCC3C50}"/>
                </a:ext>
              </a:extLst>
            </p:cNvPr>
            <p:cNvCxnSpPr>
              <a:stCxn id="166" idx="6"/>
              <a:endCxn id="178" idx="2"/>
            </p:cNvCxnSpPr>
            <p:nvPr/>
          </p:nvCxnSpPr>
          <p:spPr>
            <a:xfrm>
              <a:off x="3175833" y="250820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線單箭頭接點 41">
              <a:extLst>
                <a:ext uri="{FF2B5EF4-FFF2-40B4-BE49-F238E27FC236}">
                  <a16:creationId xmlns:a16="http://schemas.microsoft.com/office/drawing/2014/main" id="{7C89DEB4-DB6E-45DB-9B6D-E63B48BC0447}"/>
                </a:ext>
              </a:extLst>
            </p:cNvPr>
            <p:cNvCxnSpPr>
              <a:stCxn id="167" idx="6"/>
              <a:endCxn id="178" idx="2"/>
            </p:cNvCxnSpPr>
            <p:nvPr/>
          </p:nvCxnSpPr>
          <p:spPr>
            <a:xfrm>
              <a:off x="3178175" y="328677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線單箭頭接點 42">
              <a:extLst>
                <a:ext uri="{FF2B5EF4-FFF2-40B4-BE49-F238E27FC236}">
                  <a16:creationId xmlns:a16="http://schemas.microsoft.com/office/drawing/2014/main" id="{A1D84D0E-0D4F-4D31-A4B7-5B414FFEB579}"/>
                </a:ext>
              </a:extLst>
            </p:cNvPr>
            <p:cNvCxnSpPr>
              <a:stCxn id="168" idx="6"/>
              <a:endCxn id="176" idx="2"/>
            </p:cNvCxnSpPr>
            <p:nvPr/>
          </p:nvCxnSpPr>
          <p:spPr>
            <a:xfrm flipV="1">
              <a:off x="3166542" y="250820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線單箭頭接點 43">
              <a:extLst>
                <a:ext uri="{FF2B5EF4-FFF2-40B4-BE49-F238E27FC236}">
                  <a16:creationId xmlns:a16="http://schemas.microsoft.com/office/drawing/2014/main" id="{56EEF354-1B3E-46AA-9270-D210B6690B5A}"/>
                </a:ext>
              </a:extLst>
            </p:cNvPr>
            <p:cNvCxnSpPr>
              <a:stCxn id="168" idx="6"/>
              <a:endCxn id="177" idx="2"/>
            </p:cNvCxnSpPr>
            <p:nvPr/>
          </p:nvCxnSpPr>
          <p:spPr>
            <a:xfrm flipV="1">
              <a:off x="3166542" y="328677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00" name="直線單箭頭接點 44">
            <a:extLst>
              <a:ext uri="{FF2B5EF4-FFF2-40B4-BE49-F238E27FC236}">
                <a16:creationId xmlns:a16="http://schemas.microsoft.com/office/drawing/2014/main" id="{2A55D237-A97A-40F3-8404-111522816B63}"/>
              </a:ext>
            </a:extLst>
          </p:cNvPr>
          <p:cNvCxnSpPr>
            <a:endCxn id="166" idx="2"/>
          </p:cNvCxnSpPr>
          <p:nvPr/>
        </p:nvCxnSpPr>
        <p:spPr>
          <a:xfrm flipV="1">
            <a:off x="1813715" y="3076023"/>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線單箭頭接點 45">
            <a:extLst>
              <a:ext uri="{FF2B5EF4-FFF2-40B4-BE49-F238E27FC236}">
                <a16:creationId xmlns:a16="http://schemas.microsoft.com/office/drawing/2014/main" id="{C318AD3B-C83D-4A0C-B3F5-C2B2B909F1B9}"/>
              </a:ext>
            </a:extLst>
          </p:cNvPr>
          <p:cNvCxnSpPr>
            <a:stCxn id="160" idx="3"/>
            <a:endCxn id="167" idx="2"/>
          </p:cNvCxnSpPr>
          <p:nvPr/>
        </p:nvCxnSpPr>
        <p:spPr>
          <a:xfrm>
            <a:off x="1810008" y="3124397"/>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線單箭頭接點 46">
            <a:extLst>
              <a:ext uri="{FF2B5EF4-FFF2-40B4-BE49-F238E27FC236}">
                <a16:creationId xmlns:a16="http://schemas.microsoft.com/office/drawing/2014/main" id="{1FA9851C-137C-4434-BA4E-A97F77357B19}"/>
              </a:ext>
            </a:extLst>
          </p:cNvPr>
          <p:cNvCxnSpPr>
            <a:stCxn id="160" idx="3"/>
            <a:endCxn id="168" idx="2"/>
          </p:cNvCxnSpPr>
          <p:nvPr/>
        </p:nvCxnSpPr>
        <p:spPr>
          <a:xfrm>
            <a:off x="1810008" y="3124397"/>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線單箭頭接點 47">
            <a:extLst>
              <a:ext uri="{FF2B5EF4-FFF2-40B4-BE49-F238E27FC236}">
                <a16:creationId xmlns:a16="http://schemas.microsoft.com/office/drawing/2014/main" id="{31E61F0C-D6A7-4AA4-929B-BEE784200B45}"/>
              </a:ext>
            </a:extLst>
          </p:cNvPr>
          <p:cNvCxnSpPr>
            <a:stCxn id="162" idx="3"/>
            <a:endCxn id="166" idx="2"/>
          </p:cNvCxnSpPr>
          <p:nvPr/>
        </p:nvCxnSpPr>
        <p:spPr>
          <a:xfrm flipV="1">
            <a:off x="1837528" y="307602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線單箭頭接點 48">
            <a:extLst>
              <a:ext uri="{FF2B5EF4-FFF2-40B4-BE49-F238E27FC236}">
                <a16:creationId xmlns:a16="http://schemas.microsoft.com/office/drawing/2014/main" id="{2EDECFFF-740B-4506-947B-682CA7793A54}"/>
              </a:ext>
            </a:extLst>
          </p:cNvPr>
          <p:cNvCxnSpPr>
            <a:stCxn id="159" idx="3"/>
            <a:endCxn id="167" idx="2"/>
          </p:cNvCxnSpPr>
          <p:nvPr/>
        </p:nvCxnSpPr>
        <p:spPr>
          <a:xfrm>
            <a:off x="1804190" y="3694726"/>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線單箭頭接點 49">
            <a:extLst>
              <a:ext uri="{FF2B5EF4-FFF2-40B4-BE49-F238E27FC236}">
                <a16:creationId xmlns:a16="http://schemas.microsoft.com/office/drawing/2014/main" id="{B2EC4F32-99E9-47A9-B29A-B5D787365E77}"/>
              </a:ext>
            </a:extLst>
          </p:cNvPr>
          <p:cNvCxnSpPr>
            <a:stCxn id="159" idx="3"/>
            <a:endCxn id="168" idx="2"/>
          </p:cNvCxnSpPr>
          <p:nvPr/>
        </p:nvCxnSpPr>
        <p:spPr>
          <a:xfrm>
            <a:off x="1804190" y="3694726"/>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線單箭頭接點 50">
            <a:extLst>
              <a:ext uri="{FF2B5EF4-FFF2-40B4-BE49-F238E27FC236}">
                <a16:creationId xmlns:a16="http://schemas.microsoft.com/office/drawing/2014/main" id="{3B308013-E86E-4D11-A6AB-BCB0B130C614}"/>
              </a:ext>
            </a:extLst>
          </p:cNvPr>
          <p:cNvCxnSpPr>
            <a:stCxn id="171" idx="3"/>
            <a:endCxn id="166" idx="2"/>
          </p:cNvCxnSpPr>
          <p:nvPr/>
        </p:nvCxnSpPr>
        <p:spPr>
          <a:xfrm flipV="1">
            <a:off x="1875687" y="3076023"/>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直線單箭頭接點 51">
            <a:extLst>
              <a:ext uri="{FF2B5EF4-FFF2-40B4-BE49-F238E27FC236}">
                <a16:creationId xmlns:a16="http://schemas.microsoft.com/office/drawing/2014/main" id="{39F300C8-3905-4120-B1D1-E7EF302F04CA}"/>
              </a:ext>
            </a:extLst>
          </p:cNvPr>
          <p:cNvCxnSpPr>
            <a:stCxn id="171" idx="3"/>
            <a:endCxn id="167" idx="2"/>
          </p:cNvCxnSpPr>
          <p:nvPr/>
        </p:nvCxnSpPr>
        <p:spPr>
          <a:xfrm flipV="1">
            <a:off x="1849318" y="3854593"/>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直線單箭頭接點 52">
            <a:extLst>
              <a:ext uri="{FF2B5EF4-FFF2-40B4-BE49-F238E27FC236}">
                <a16:creationId xmlns:a16="http://schemas.microsoft.com/office/drawing/2014/main" id="{55CA2B3D-A304-41C0-9EEE-73340541FBF0}"/>
              </a:ext>
            </a:extLst>
          </p:cNvPr>
          <p:cNvCxnSpPr>
            <a:stCxn id="171" idx="3"/>
            <a:endCxn id="168" idx="2"/>
          </p:cNvCxnSpPr>
          <p:nvPr/>
        </p:nvCxnSpPr>
        <p:spPr>
          <a:xfrm>
            <a:off x="1849318" y="5069199"/>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9" name="文字方塊 53">
            <a:extLst>
              <a:ext uri="{FF2B5EF4-FFF2-40B4-BE49-F238E27FC236}">
                <a16:creationId xmlns:a16="http://schemas.microsoft.com/office/drawing/2014/main" id="{52D13D0B-3F95-4C50-955C-C6316E53908F}"/>
              </a:ext>
            </a:extLst>
          </p:cNvPr>
          <p:cNvSpPr txBox="1"/>
          <p:nvPr/>
        </p:nvSpPr>
        <p:spPr>
          <a:xfrm rot="5400000">
            <a:off x="7473854" y="4226520"/>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213" name="群組 81">
            <a:extLst>
              <a:ext uri="{FF2B5EF4-FFF2-40B4-BE49-F238E27FC236}">
                <a16:creationId xmlns:a16="http://schemas.microsoft.com/office/drawing/2014/main" id="{4091397A-3602-4165-AB63-362DF2B03CA1}"/>
              </a:ext>
            </a:extLst>
          </p:cNvPr>
          <p:cNvGrpSpPr/>
          <p:nvPr/>
        </p:nvGrpSpPr>
        <p:grpSpPr>
          <a:xfrm>
            <a:off x="5428534" y="3068884"/>
            <a:ext cx="753037" cy="2013721"/>
            <a:chOff x="5357094" y="2515814"/>
            <a:chExt cx="753037" cy="2013721"/>
          </a:xfrm>
        </p:grpSpPr>
        <p:cxnSp>
          <p:nvCxnSpPr>
            <p:cNvPr id="214" name="直線單箭頭接點 66">
              <a:extLst>
                <a:ext uri="{FF2B5EF4-FFF2-40B4-BE49-F238E27FC236}">
                  <a16:creationId xmlns:a16="http://schemas.microsoft.com/office/drawing/2014/main" id="{8EC13E53-C12B-4619-8EC1-4D293BA7F416}"/>
                </a:ext>
              </a:extLst>
            </p:cNvPr>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直線單箭頭接點 69">
              <a:extLst>
                <a:ext uri="{FF2B5EF4-FFF2-40B4-BE49-F238E27FC236}">
                  <a16:creationId xmlns:a16="http://schemas.microsoft.com/office/drawing/2014/main" id="{AE1E4616-0709-49DA-B611-C1806D72F3C4}"/>
                </a:ext>
              </a:extLst>
            </p:cNvPr>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直線單箭頭接點 70">
              <a:extLst>
                <a:ext uri="{FF2B5EF4-FFF2-40B4-BE49-F238E27FC236}">
                  <a16:creationId xmlns:a16="http://schemas.microsoft.com/office/drawing/2014/main" id="{E2D7970E-3CD6-44FE-B7AE-E5236F14702E}"/>
                </a:ext>
              </a:extLst>
            </p:cNvPr>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直線單箭頭接點 71">
              <a:extLst>
                <a:ext uri="{FF2B5EF4-FFF2-40B4-BE49-F238E27FC236}">
                  <a16:creationId xmlns:a16="http://schemas.microsoft.com/office/drawing/2014/main" id="{9F1E991C-A71C-4869-A24C-107AE989F727}"/>
                </a:ext>
              </a:extLst>
            </p:cNvPr>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直線單箭頭接點 72">
              <a:extLst>
                <a:ext uri="{FF2B5EF4-FFF2-40B4-BE49-F238E27FC236}">
                  <a16:creationId xmlns:a16="http://schemas.microsoft.com/office/drawing/2014/main" id="{22D452EE-8414-4467-8EA3-5C88BED4B8BB}"/>
                </a:ext>
              </a:extLst>
            </p:cNvPr>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直線單箭頭接點 73">
              <a:extLst>
                <a:ext uri="{FF2B5EF4-FFF2-40B4-BE49-F238E27FC236}">
                  <a16:creationId xmlns:a16="http://schemas.microsoft.com/office/drawing/2014/main" id="{9CF36981-81A5-46C1-8F32-97FBFA81F69D}"/>
                </a:ext>
              </a:extLst>
            </p:cNvPr>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直線單箭頭接點 74">
              <a:extLst>
                <a:ext uri="{FF2B5EF4-FFF2-40B4-BE49-F238E27FC236}">
                  <a16:creationId xmlns:a16="http://schemas.microsoft.com/office/drawing/2014/main" id="{D74F32F7-D552-4372-ACE5-47636A7EA308}"/>
                </a:ext>
              </a:extLst>
            </p:cNvPr>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直線單箭頭接點 75">
              <a:extLst>
                <a:ext uri="{FF2B5EF4-FFF2-40B4-BE49-F238E27FC236}">
                  <a16:creationId xmlns:a16="http://schemas.microsoft.com/office/drawing/2014/main" id="{1725B49F-3EFF-4DD3-8A78-5C3810C882A9}"/>
                </a:ext>
              </a:extLst>
            </p:cNvPr>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直線單箭頭接點 76">
              <a:extLst>
                <a:ext uri="{FF2B5EF4-FFF2-40B4-BE49-F238E27FC236}">
                  <a16:creationId xmlns:a16="http://schemas.microsoft.com/office/drawing/2014/main" id="{3255D94C-B4E1-42CC-A051-7829215F2C1A}"/>
                </a:ext>
              </a:extLst>
            </p:cNvPr>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4" name="文字方塊 54">
                <a:extLst>
                  <a:ext uri="{FF2B5EF4-FFF2-40B4-BE49-F238E27FC236}">
                    <a16:creationId xmlns:a16="http://schemas.microsoft.com/office/drawing/2014/main" id="{BF312663-0D73-43E7-A918-BF31E0BD451C}"/>
                  </a:ext>
                </a:extLst>
              </p:cNvPr>
              <p:cNvSpPr txBox="1"/>
              <p:nvPr/>
            </p:nvSpPr>
            <p:spPr>
              <a:xfrm>
                <a:off x="7542947" y="2707699"/>
                <a:ext cx="631069"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e>
                        <m:sub>
                          <m:r>
                            <a:rPr lang="en-US" sz="2800" b="0" i="1" smtClean="0">
                              <a:latin typeface="Cambria Math" panose="02040503050406030204" pitchFamily="18" charset="0"/>
                            </a:rPr>
                            <m:t>1</m:t>
                          </m:r>
                        </m:sub>
                      </m:sSub>
                    </m:oMath>
                  </m:oMathPara>
                </a14:m>
                <a:endParaRPr lang="zh-TW" altLang="en-US" sz="2800" baseline="-25000" dirty="0"/>
              </a:p>
            </p:txBody>
          </p:sp>
        </mc:Choice>
        <mc:Fallback xmlns="">
          <p:sp>
            <p:nvSpPr>
              <p:cNvPr id="224" name="文字方塊 54">
                <a:extLst>
                  <a:ext uri="{FF2B5EF4-FFF2-40B4-BE49-F238E27FC236}">
                    <a16:creationId xmlns:a16="http://schemas.microsoft.com/office/drawing/2014/main" id="{BF312663-0D73-43E7-A918-BF31E0BD451C}"/>
                  </a:ext>
                </a:extLst>
              </p:cNvPr>
              <p:cNvSpPr txBox="1">
                <a:spLocks noRot="1" noChangeAspect="1" noMove="1" noResize="1" noEditPoints="1" noAdjustHandles="1" noChangeArrowheads="1" noChangeShapeType="1" noTextEdit="1"/>
              </p:cNvSpPr>
              <p:nvPr/>
            </p:nvSpPr>
            <p:spPr>
              <a:xfrm>
                <a:off x="7542947" y="2707699"/>
                <a:ext cx="631069" cy="51328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5" name="文字方塊 55">
                <a:extLst>
                  <a:ext uri="{FF2B5EF4-FFF2-40B4-BE49-F238E27FC236}">
                    <a16:creationId xmlns:a16="http://schemas.microsoft.com/office/drawing/2014/main" id="{7455958A-2D30-4A23-B77B-F92D0E8D84B2}"/>
                  </a:ext>
                </a:extLst>
              </p:cNvPr>
              <p:cNvSpPr txBox="1"/>
              <p:nvPr/>
            </p:nvSpPr>
            <p:spPr>
              <a:xfrm>
                <a:off x="7531664" y="3505919"/>
                <a:ext cx="631069"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e>
                        <m:sub>
                          <m:r>
                            <a:rPr lang="en-US" sz="2800" b="0" i="1" smtClean="0">
                              <a:latin typeface="Cambria Math" panose="02040503050406030204" pitchFamily="18" charset="0"/>
                            </a:rPr>
                            <m:t>2</m:t>
                          </m:r>
                        </m:sub>
                      </m:sSub>
                    </m:oMath>
                  </m:oMathPara>
                </a14:m>
                <a:endParaRPr lang="zh-TW" altLang="en-US" sz="2800" baseline="-25000" dirty="0"/>
              </a:p>
            </p:txBody>
          </p:sp>
        </mc:Choice>
        <mc:Fallback xmlns="">
          <p:sp>
            <p:nvSpPr>
              <p:cNvPr id="225" name="文字方塊 55">
                <a:extLst>
                  <a:ext uri="{FF2B5EF4-FFF2-40B4-BE49-F238E27FC236}">
                    <a16:creationId xmlns:a16="http://schemas.microsoft.com/office/drawing/2014/main" id="{7455958A-2D30-4A23-B77B-F92D0E8D84B2}"/>
                  </a:ext>
                </a:extLst>
              </p:cNvPr>
              <p:cNvSpPr txBox="1">
                <a:spLocks noRot="1" noChangeAspect="1" noMove="1" noResize="1" noEditPoints="1" noAdjustHandles="1" noChangeArrowheads="1" noChangeShapeType="1" noTextEdit="1"/>
              </p:cNvSpPr>
              <p:nvPr/>
            </p:nvSpPr>
            <p:spPr>
              <a:xfrm>
                <a:off x="7531664" y="3505919"/>
                <a:ext cx="631069" cy="51328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6" name="文字方塊 56">
                <a:extLst>
                  <a:ext uri="{FF2B5EF4-FFF2-40B4-BE49-F238E27FC236}">
                    <a16:creationId xmlns:a16="http://schemas.microsoft.com/office/drawing/2014/main" id="{A55DAED7-0226-4B3A-999E-69878501DB12}"/>
                  </a:ext>
                </a:extLst>
              </p:cNvPr>
              <p:cNvSpPr txBox="1"/>
              <p:nvPr/>
            </p:nvSpPr>
            <p:spPr>
              <a:xfrm>
                <a:off x="7531664" y="4772151"/>
                <a:ext cx="631069"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e>
                        <m:sub>
                          <m:r>
                            <a:rPr lang="en-US" sz="2800" i="1">
                              <a:latin typeface="Cambria Math" panose="02040503050406030204" pitchFamily="18" charset="0"/>
                            </a:rPr>
                            <m:t>𝑛</m:t>
                          </m:r>
                        </m:sub>
                      </m:sSub>
                    </m:oMath>
                  </m:oMathPara>
                </a14:m>
                <a:endParaRPr lang="zh-TW" altLang="en-US" sz="2800" baseline="-25000" dirty="0"/>
              </a:p>
            </p:txBody>
          </p:sp>
        </mc:Choice>
        <mc:Fallback xmlns="">
          <p:sp>
            <p:nvSpPr>
              <p:cNvPr id="226" name="文字方塊 56">
                <a:extLst>
                  <a:ext uri="{FF2B5EF4-FFF2-40B4-BE49-F238E27FC236}">
                    <a16:creationId xmlns:a16="http://schemas.microsoft.com/office/drawing/2014/main" id="{A55DAED7-0226-4B3A-999E-69878501DB12}"/>
                  </a:ext>
                </a:extLst>
              </p:cNvPr>
              <p:cNvSpPr txBox="1">
                <a:spLocks noRot="1" noChangeAspect="1" noMove="1" noResize="1" noEditPoints="1" noAdjustHandles="1" noChangeArrowheads="1" noChangeShapeType="1" noTextEdit="1"/>
              </p:cNvSpPr>
              <p:nvPr/>
            </p:nvSpPr>
            <p:spPr>
              <a:xfrm>
                <a:off x="7531664" y="4772151"/>
                <a:ext cx="631069" cy="51328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5" name="Rectangle 84">
                <a:extLst>
                  <a:ext uri="{FF2B5EF4-FFF2-40B4-BE49-F238E27FC236}">
                    <a16:creationId xmlns:a16="http://schemas.microsoft.com/office/drawing/2014/main" id="{200264A5-39FC-4889-87A9-863DDA7286AE}"/>
                  </a:ext>
                </a:extLst>
              </p:cNvPr>
              <p:cNvSpPr/>
              <p:nvPr/>
            </p:nvSpPr>
            <p:spPr>
              <a:xfrm>
                <a:off x="3667313" y="323799"/>
                <a:ext cx="4497000" cy="61901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1" i="0" smtClean="0">
                                  <a:latin typeface="Cambria Math" panose="02040503050406030204" pitchFamily="18" charset="0"/>
                                </a:rPr>
                                <m:t>𝐖</m:t>
                              </m:r>
                            </m:e>
                            <m:sup>
                              <m:r>
                                <a:rPr lang="en-US" b="0" i="1" smtClean="0">
                                  <a:latin typeface="Cambria Math" panose="02040503050406030204" pitchFamily="18" charset="0"/>
                                </a:rPr>
                                <m:t>𝐿</m:t>
                              </m:r>
                              <m:r>
                                <a:rPr lang="en-US" b="0" i="1" smtClean="0">
                                  <a:latin typeface="Cambria Math" panose="02040503050406030204" pitchFamily="18" charset="0"/>
                                </a:rPr>
                                <m:t>−1</m:t>
                              </m:r>
                            </m:sup>
                          </m:sSup>
                        </m:den>
                      </m:f>
                      <m:r>
                        <a:rPr lang="en-US" i="1">
                          <a:latin typeface="Cambria Math" panose="02040503050406030204" pitchFamily="18" charset="0"/>
                        </a:rPr>
                        <m:t>=</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m:t>
                          </m:r>
                          <m:r>
                            <a:rPr lang="en-US" altLang="zh-TW" i="1">
                              <a:latin typeface="Cambria Math" panose="02040503050406030204" pitchFamily="18" charset="0"/>
                            </a:rPr>
                            <m:t>(</m:t>
                          </m:r>
                          <m:sSup>
                            <m:sSupPr>
                              <m:ctrlPr>
                                <a:rPr lang="en-US" i="1">
                                  <a:latin typeface="Cambria Math" panose="02040503050406030204" pitchFamily="18" charset="0"/>
                                </a:rPr>
                              </m:ctrlPr>
                            </m:sSupPr>
                            <m:e>
                              <m:r>
                                <a:rPr lang="en-US" b="1" i="0" smtClean="0">
                                  <a:latin typeface="Cambria Math" panose="02040503050406030204" pitchFamily="18" charset="0"/>
                                </a:rPr>
                                <m:t>𝐖</m:t>
                              </m:r>
                            </m:e>
                            <m:sup>
                              <m:r>
                                <a:rPr lang="en-US" i="1">
                                  <a:latin typeface="Cambria Math" panose="02040503050406030204" pitchFamily="18" charset="0"/>
                                </a:rPr>
                                <m:t>𝐿</m:t>
                              </m:r>
                            </m:sup>
                          </m:sSup>
                          <m:r>
                            <a:rPr lang="en-US" i="1">
                              <a:latin typeface="Cambria Math" panose="02040503050406030204" pitchFamily="18" charset="0"/>
                            </a:rPr>
                            <m:t>)</m:t>
                          </m:r>
                        </m:e>
                        <m:sup>
                          <m:r>
                            <a:rPr lang="en-US" altLang="zh-TW" i="1">
                              <a:latin typeface="Cambria Math" panose="02040503050406030204" pitchFamily="18" charset="0"/>
                            </a:rPr>
                            <m:t>𝑇</m:t>
                          </m:r>
                        </m:sup>
                      </m:sSup>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𝐿</m:t>
                              </m:r>
                            </m:sup>
                          </m:sSup>
                        </m:den>
                      </m:f>
                      <m:r>
                        <a:rPr lang="en-US" b="0" i="1" smtClean="0">
                          <a:latin typeface="Cambria Math" panose="02040503050406030204" pitchFamily="18" charset="0"/>
                        </a:rPr>
                        <m:t>)</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m:t>
                          </m:r>
                          <m:r>
                            <a:rPr lang="zh-TW" altLang="en-US" i="1">
                              <a:latin typeface="Cambria Math" panose="02040503050406030204" pitchFamily="18" charset="0"/>
                            </a:rPr>
                            <m:t>𝜎</m:t>
                          </m:r>
                        </m:e>
                        <m:sup>
                          <m:r>
                            <a:rPr lang="en-US" altLang="zh-TW" i="1">
                              <a:latin typeface="Cambria Math" panose="02040503050406030204" pitchFamily="18" charset="0"/>
                            </a:rPr>
                            <m:t>′</m:t>
                          </m:r>
                        </m:sup>
                      </m:sSup>
                      <m:d>
                        <m:dPr>
                          <m:ctrlPr>
                            <a:rPr lang="en-US" altLang="zh-TW"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𝐿</m:t>
                              </m:r>
                              <m:r>
                                <a:rPr lang="en-US" b="0" i="1" smtClean="0">
                                  <a:latin typeface="Cambria Math" panose="02040503050406030204" pitchFamily="18" charset="0"/>
                                </a:rPr>
                                <m:t>−1</m:t>
                              </m:r>
                            </m:sup>
                          </m:sSup>
                        </m:e>
                      </m:d>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𝒂</m:t>
                              </m:r>
                            </m:e>
                            <m:sup>
                              <m:r>
                                <a:rPr lang="en-US" i="1">
                                  <a:latin typeface="Cambria Math" panose="02040503050406030204" pitchFamily="18" charset="0"/>
                                </a:rPr>
                                <m:t>𝐿</m:t>
                              </m:r>
                              <m:r>
                                <a:rPr lang="en-US" i="1">
                                  <a:latin typeface="Cambria Math" panose="02040503050406030204" pitchFamily="18" charset="0"/>
                                </a:rPr>
                                <m:t>−2</m:t>
                              </m:r>
                            </m:sup>
                          </m:sSup>
                          <m:r>
                            <a:rPr lang="en-US" b="0" i="1" smtClean="0">
                              <a:latin typeface="Cambria Math" panose="02040503050406030204" pitchFamily="18" charset="0"/>
                            </a:rPr>
                            <m:t>)</m:t>
                          </m:r>
                        </m:e>
                        <m:sup>
                          <m:r>
                            <a:rPr lang="en-US" altLang="zh-TW" b="0" i="1" smtClean="0">
                              <a:latin typeface="Cambria Math" panose="02040503050406030204" pitchFamily="18" charset="0"/>
                            </a:rPr>
                            <m:t>𝑇</m:t>
                          </m:r>
                        </m:sup>
                      </m:sSup>
                    </m:oMath>
                  </m:oMathPara>
                </a14:m>
                <a:endParaRPr lang="en-US" dirty="0"/>
              </a:p>
            </p:txBody>
          </p:sp>
        </mc:Choice>
        <mc:Fallback>
          <p:sp>
            <p:nvSpPr>
              <p:cNvPr id="85" name="Rectangle 84">
                <a:extLst>
                  <a:ext uri="{FF2B5EF4-FFF2-40B4-BE49-F238E27FC236}">
                    <a16:creationId xmlns:a16="http://schemas.microsoft.com/office/drawing/2014/main" id="{200264A5-39FC-4889-87A9-863DDA7286AE}"/>
                  </a:ext>
                </a:extLst>
              </p:cNvPr>
              <p:cNvSpPr>
                <a:spLocks noRot="1" noChangeAspect="1" noMove="1" noResize="1" noEditPoints="1" noAdjustHandles="1" noChangeArrowheads="1" noChangeShapeType="1" noTextEdit="1"/>
              </p:cNvSpPr>
              <p:nvPr/>
            </p:nvSpPr>
            <p:spPr>
              <a:xfrm>
                <a:off x="3667313" y="323799"/>
                <a:ext cx="4497000" cy="619016"/>
              </a:xfrm>
              <a:prstGeom prst="rect">
                <a:avLst/>
              </a:prstGeom>
              <a:blipFill>
                <a:blip r:embed="rId12"/>
                <a:stretch>
                  <a:fillRect/>
                </a:stretch>
              </a:blipFill>
            </p:spPr>
            <p:txBody>
              <a:bodyPr/>
              <a:lstStyle/>
              <a:p>
                <a:r>
                  <a:rPr lang="en-US">
                    <a:noFill/>
                  </a:rPr>
                  <a:t> </a:t>
                </a:r>
              </a:p>
            </p:txBody>
          </p:sp>
        </mc:Fallback>
      </mc:AlternateContent>
      <p:sp>
        <p:nvSpPr>
          <p:cNvPr id="86" name="Rectangle 85">
            <a:extLst>
              <a:ext uri="{FF2B5EF4-FFF2-40B4-BE49-F238E27FC236}">
                <a16:creationId xmlns:a16="http://schemas.microsoft.com/office/drawing/2014/main" id="{3329A3B7-43E0-449C-860C-B92F6A06BE2F}"/>
              </a:ext>
            </a:extLst>
          </p:cNvPr>
          <p:cNvSpPr/>
          <p:nvPr/>
        </p:nvSpPr>
        <p:spPr>
          <a:xfrm>
            <a:off x="6221690" y="196606"/>
            <a:ext cx="1838227" cy="87340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Arrow Connector 86">
            <a:extLst>
              <a:ext uri="{FF2B5EF4-FFF2-40B4-BE49-F238E27FC236}">
                <a16:creationId xmlns:a16="http://schemas.microsoft.com/office/drawing/2014/main" id="{DA2A4990-5CFC-46DF-913E-FA395F2E5FFC}"/>
              </a:ext>
            </a:extLst>
          </p:cNvPr>
          <p:cNvCxnSpPr>
            <a:cxnSpLocks/>
          </p:cNvCxnSpPr>
          <p:nvPr/>
        </p:nvCxnSpPr>
        <p:spPr>
          <a:xfrm flipH="1" flipV="1">
            <a:off x="7140803" y="1197201"/>
            <a:ext cx="146116" cy="2686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C7535C57-B357-4360-9F3D-9D010016DA50}"/>
              </a:ext>
            </a:extLst>
          </p:cNvPr>
          <p:cNvSpPr txBox="1"/>
          <p:nvPr/>
        </p:nvSpPr>
        <p:spPr>
          <a:xfrm>
            <a:off x="6453505" y="1464696"/>
            <a:ext cx="2038763" cy="646331"/>
          </a:xfrm>
          <a:prstGeom prst="rect">
            <a:avLst/>
          </a:prstGeom>
          <a:noFill/>
        </p:spPr>
        <p:txBody>
          <a:bodyPr wrap="none" rtlCol="0">
            <a:spAutoFit/>
          </a:bodyPr>
          <a:lstStyle/>
          <a:p>
            <a:r>
              <a:rPr lang="en-US" dirty="0"/>
              <a:t>From previous layer</a:t>
            </a:r>
          </a:p>
          <a:p>
            <a:r>
              <a:rPr lang="en-US" dirty="0"/>
              <a:t>Feed forward</a:t>
            </a:r>
          </a:p>
        </p:txBody>
      </p:sp>
      <p:sp>
        <p:nvSpPr>
          <p:cNvPr id="89" name="Rectangle 88">
            <a:extLst>
              <a:ext uri="{FF2B5EF4-FFF2-40B4-BE49-F238E27FC236}">
                <a16:creationId xmlns:a16="http://schemas.microsoft.com/office/drawing/2014/main" id="{D34E976F-F1BF-4B8A-ACEE-7E70DB9D17CC}"/>
              </a:ext>
            </a:extLst>
          </p:cNvPr>
          <p:cNvSpPr/>
          <p:nvPr/>
        </p:nvSpPr>
        <p:spPr>
          <a:xfrm>
            <a:off x="4807669" y="196606"/>
            <a:ext cx="1272619" cy="87340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Arrow Connector 89">
            <a:extLst>
              <a:ext uri="{FF2B5EF4-FFF2-40B4-BE49-F238E27FC236}">
                <a16:creationId xmlns:a16="http://schemas.microsoft.com/office/drawing/2014/main" id="{EE2FD419-D7C4-4C7B-A4D0-CA3147CC511F}"/>
              </a:ext>
            </a:extLst>
          </p:cNvPr>
          <p:cNvCxnSpPr>
            <a:cxnSpLocks/>
          </p:cNvCxnSpPr>
          <p:nvPr/>
        </p:nvCxnSpPr>
        <p:spPr>
          <a:xfrm flipV="1">
            <a:off x="5420412" y="1197201"/>
            <a:ext cx="141402" cy="2922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64E1CF7E-B421-4A5B-8445-3654ACAE0FD3}"/>
              </a:ext>
            </a:extLst>
          </p:cNvPr>
          <p:cNvSpPr txBox="1"/>
          <p:nvPr/>
        </p:nvSpPr>
        <p:spPr>
          <a:xfrm>
            <a:off x="4528721" y="1465865"/>
            <a:ext cx="1814407" cy="646331"/>
          </a:xfrm>
          <a:prstGeom prst="rect">
            <a:avLst/>
          </a:prstGeom>
          <a:noFill/>
        </p:spPr>
        <p:txBody>
          <a:bodyPr wrap="none" rtlCol="0">
            <a:spAutoFit/>
          </a:bodyPr>
          <a:lstStyle/>
          <a:p>
            <a:r>
              <a:rPr lang="en-US" dirty="0"/>
              <a:t>From next layer</a:t>
            </a:r>
          </a:p>
          <a:p>
            <a:r>
              <a:rPr lang="en-US" dirty="0"/>
              <a:t>Back propagation</a:t>
            </a:r>
          </a:p>
        </p:txBody>
      </p:sp>
      <p:cxnSp>
        <p:nvCxnSpPr>
          <p:cNvPr id="5" name="Straight Arrow Connector 4">
            <a:extLst>
              <a:ext uri="{FF2B5EF4-FFF2-40B4-BE49-F238E27FC236}">
                <a16:creationId xmlns:a16="http://schemas.microsoft.com/office/drawing/2014/main" id="{15CB7F2A-5E0C-41BB-AE65-84A064B07ACE}"/>
              </a:ext>
            </a:extLst>
          </p:cNvPr>
          <p:cNvCxnSpPr/>
          <p:nvPr/>
        </p:nvCxnSpPr>
        <p:spPr>
          <a:xfrm>
            <a:off x="1642265" y="2196445"/>
            <a:ext cx="1214057"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82162A3-5EF5-4C8A-83AC-D9F27A6FAE8D}"/>
              </a:ext>
            </a:extLst>
          </p:cNvPr>
          <p:cNvCxnSpPr/>
          <p:nvPr/>
        </p:nvCxnSpPr>
        <p:spPr>
          <a:xfrm>
            <a:off x="3538225" y="2205872"/>
            <a:ext cx="1084653"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4284ACD-A3B2-4F50-866E-0D3E148C8A70}"/>
              </a:ext>
            </a:extLst>
          </p:cNvPr>
          <p:cNvCxnSpPr/>
          <p:nvPr/>
        </p:nvCxnSpPr>
        <p:spPr>
          <a:xfrm>
            <a:off x="5092156" y="2196445"/>
            <a:ext cx="1591448"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7A85B8E-480C-4876-9960-CF8166635E28}"/>
              </a:ext>
            </a:extLst>
          </p:cNvPr>
          <p:cNvCxnSpPr/>
          <p:nvPr/>
        </p:nvCxnSpPr>
        <p:spPr>
          <a:xfrm flipH="1">
            <a:off x="5326144" y="6400800"/>
            <a:ext cx="1814659" cy="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04D323F-3DCA-4304-A71C-DC161F6B577A}"/>
              </a:ext>
            </a:extLst>
          </p:cNvPr>
          <p:cNvCxnSpPr/>
          <p:nvPr/>
        </p:nvCxnSpPr>
        <p:spPr>
          <a:xfrm flipH="1">
            <a:off x="3728475" y="6419654"/>
            <a:ext cx="1079194" cy="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3046308-5D59-4A1D-BFB5-5E09E8B8D96A}"/>
              </a:ext>
            </a:extLst>
          </p:cNvPr>
          <p:cNvCxnSpPr/>
          <p:nvPr/>
        </p:nvCxnSpPr>
        <p:spPr>
          <a:xfrm flipH="1">
            <a:off x="1849318" y="6400800"/>
            <a:ext cx="1186113" cy="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469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C15F-4371-4A17-8A63-C7B385D4B819}"/>
              </a:ext>
            </a:extLst>
          </p:cNvPr>
          <p:cNvSpPr>
            <a:spLocks noGrp="1"/>
          </p:cNvSpPr>
          <p:nvPr>
            <p:ph type="title"/>
          </p:nvPr>
        </p:nvSpPr>
        <p:spPr/>
        <p:txBody>
          <a:bodyPr/>
          <a:lstStyle/>
          <a:p>
            <a:r>
              <a:rPr lang="en-US" dirty="0"/>
              <a:t>Neural networks</a:t>
            </a:r>
          </a:p>
        </p:txBody>
      </p:sp>
      <p:sp>
        <p:nvSpPr>
          <p:cNvPr id="3" name="Content Placeholder 2">
            <a:extLst>
              <a:ext uri="{FF2B5EF4-FFF2-40B4-BE49-F238E27FC236}">
                <a16:creationId xmlns:a16="http://schemas.microsoft.com/office/drawing/2014/main" id="{0B28397B-A27A-454E-8AEA-8E12FA3BC381}"/>
              </a:ext>
            </a:extLst>
          </p:cNvPr>
          <p:cNvSpPr>
            <a:spLocks noGrp="1"/>
          </p:cNvSpPr>
          <p:nvPr>
            <p:ph idx="1"/>
          </p:nvPr>
        </p:nvSpPr>
        <p:spPr/>
        <p:txBody>
          <a:bodyPr/>
          <a:lstStyle/>
          <a:p>
            <a:r>
              <a:rPr lang="en-US" dirty="0"/>
              <a:t>2 Questions:</a:t>
            </a:r>
          </a:p>
          <a:p>
            <a:pPr lvl="1">
              <a:buFontTx/>
              <a:buChar char="-"/>
            </a:pPr>
            <a:r>
              <a:rPr lang="en-US" dirty="0"/>
              <a:t>Why weight initialization is important?</a:t>
            </a:r>
          </a:p>
          <a:p>
            <a:pPr lvl="1">
              <a:buFontTx/>
              <a:buChar char="-"/>
            </a:pPr>
            <a:r>
              <a:rPr lang="en-US" dirty="0"/>
              <a:t>Do you trust yourself in back propagation?</a:t>
            </a:r>
          </a:p>
        </p:txBody>
      </p:sp>
    </p:spTree>
    <p:extLst>
      <p:ext uri="{BB962C8B-B14F-4D97-AF65-F5344CB8AC3E}">
        <p14:creationId xmlns:p14="http://schemas.microsoft.com/office/powerpoint/2010/main" val="917347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16CC6-7258-4621-A4F5-C32553D8D7FA}"/>
              </a:ext>
            </a:extLst>
          </p:cNvPr>
          <p:cNvSpPr>
            <a:spLocks noGrp="1"/>
          </p:cNvSpPr>
          <p:nvPr>
            <p:ph type="title"/>
          </p:nvPr>
        </p:nvSpPr>
        <p:spPr/>
        <p:txBody>
          <a:bodyPr/>
          <a:lstStyle/>
          <a:p>
            <a:r>
              <a:rPr lang="en-US" dirty="0"/>
              <a:t>Logistic regression</a:t>
            </a:r>
          </a:p>
        </p:txBody>
      </p:sp>
      <p:grpSp>
        <p:nvGrpSpPr>
          <p:cNvPr id="5" name="Group 4">
            <a:extLst>
              <a:ext uri="{FF2B5EF4-FFF2-40B4-BE49-F238E27FC236}">
                <a16:creationId xmlns:a16="http://schemas.microsoft.com/office/drawing/2014/main" id="{6CA7B392-675C-4F70-848B-A00775E7F728}"/>
              </a:ext>
            </a:extLst>
          </p:cNvPr>
          <p:cNvGrpSpPr/>
          <p:nvPr/>
        </p:nvGrpSpPr>
        <p:grpSpPr>
          <a:xfrm>
            <a:off x="628650" y="2571126"/>
            <a:ext cx="7886700" cy="2591324"/>
            <a:chOff x="826767" y="3551515"/>
            <a:chExt cx="7886700" cy="2591324"/>
          </a:xfrm>
        </p:grpSpPr>
        <mc:AlternateContent xmlns:mc="http://schemas.openxmlformats.org/markup-compatibility/2006" xmlns:a14="http://schemas.microsoft.com/office/drawing/2010/main">
          <mc:Choice Requires="a14">
            <p:graphicFrame>
              <p:nvGraphicFramePr>
                <p:cNvPr id="6" name="Content Placeholder 11">
                  <a:extLst>
                    <a:ext uri="{FF2B5EF4-FFF2-40B4-BE49-F238E27FC236}">
                      <a16:creationId xmlns:a16="http://schemas.microsoft.com/office/drawing/2014/main" id="{39B5047A-FD0B-47F9-8485-A60A936890FA}"/>
                    </a:ext>
                  </a:extLst>
                </p:cNvPr>
                <p:cNvGraphicFramePr>
                  <a:graphicFrameLocks/>
                </p:cNvGraphicFramePr>
                <p:nvPr>
                  <p:extLst>
                    <p:ext uri="{D42A27DB-BD31-4B8C-83A1-F6EECF244321}">
                      <p14:modId xmlns:p14="http://schemas.microsoft.com/office/powerpoint/2010/main" val="3625937831"/>
                    </p:ext>
                  </p:extLst>
                </p:nvPr>
              </p:nvGraphicFramePr>
              <p:xfrm>
                <a:off x="826767" y="3551515"/>
                <a:ext cx="7886700" cy="2591324"/>
              </p:xfrm>
              <a:graphic>
                <a:graphicData uri="http://schemas.openxmlformats.org/drawingml/2006/table">
                  <a:tbl>
                    <a:tblPr firstRow="1" bandRow="1">
                      <a:tableStyleId>{5C22544A-7EE6-4342-B048-85BDC9FD1C3A}</a:tableStyleId>
                    </a:tblPr>
                    <a:tblGrid>
                      <a:gridCol w="1220028">
                        <a:extLst>
                          <a:ext uri="{9D8B030D-6E8A-4147-A177-3AD203B41FA5}">
                            <a16:colId xmlns:a16="http://schemas.microsoft.com/office/drawing/2014/main" val="2297345274"/>
                          </a:ext>
                        </a:extLst>
                      </a:gridCol>
                      <a:gridCol w="1967948">
                        <a:extLst>
                          <a:ext uri="{9D8B030D-6E8A-4147-A177-3AD203B41FA5}">
                            <a16:colId xmlns:a16="http://schemas.microsoft.com/office/drawing/2014/main" val="941651270"/>
                          </a:ext>
                        </a:extLst>
                      </a:gridCol>
                      <a:gridCol w="2069824">
                        <a:extLst>
                          <a:ext uri="{9D8B030D-6E8A-4147-A177-3AD203B41FA5}">
                            <a16:colId xmlns:a16="http://schemas.microsoft.com/office/drawing/2014/main" val="1463080743"/>
                          </a:ext>
                        </a:extLst>
                      </a:gridCol>
                      <a:gridCol w="2628900">
                        <a:extLst>
                          <a:ext uri="{9D8B030D-6E8A-4147-A177-3AD203B41FA5}">
                            <a16:colId xmlns:a16="http://schemas.microsoft.com/office/drawing/2014/main" val="1128230113"/>
                          </a:ext>
                        </a:extLst>
                      </a:gridCol>
                    </a:tblGrid>
                    <a:tr h="524388">
                      <a:tc>
                        <a:txBody>
                          <a:bodyPr/>
                          <a:lstStyle/>
                          <a:p>
                            <a:pPr algn="ctr"/>
                            <a:r>
                              <a:rPr lang="en-US" dirty="0"/>
                              <a:t>Model</a:t>
                            </a:r>
                          </a:p>
                        </a:txBody>
                        <a:tcPr/>
                      </a:tc>
                      <a:tc>
                        <a:txBody>
                          <a:bodyPr/>
                          <a:lstStyle/>
                          <a:p>
                            <a:pPr algn="ctr"/>
                            <a:r>
                              <a:rPr lang="en-US" dirty="0"/>
                              <a:t>PLA</a:t>
                            </a:r>
                          </a:p>
                        </a:txBody>
                        <a:tcPr/>
                      </a:tc>
                      <a:tc>
                        <a:txBody>
                          <a:bodyPr/>
                          <a:lstStyle/>
                          <a:p>
                            <a:pPr algn="ctr"/>
                            <a:r>
                              <a:rPr lang="en-US" dirty="0"/>
                              <a:t>Linear regression</a:t>
                            </a:r>
                          </a:p>
                        </a:txBody>
                        <a:tcPr/>
                      </a:tc>
                      <a:tc>
                        <a:txBody>
                          <a:bodyPr/>
                          <a:lstStyle/>
                          <a:p>
                            <a:pPr algn="ctr"/>
                            <a:r>
                              <a:rPr lang="en-US" dirty="0"/>
                              <a:t>Logistic regression</a:t>
                            </a:r>
                          </a:p>
                        </a:txBody>
                        <a:tcPr/>
                      </a:tc>
                      <a:extLst>
                        <a:ext uri="{0D108BD9-81ED-4DB2-BD59-A6C34878D82A}">
                          <a16:rowId xmlns:a16="http://schemas.microsoft.com/office/drawing/2014/main" val="2999025730"/>
                        </a:ext>
                      </a:extLst>
                    </a:tr>
                    <a:tr h="524388">
                      <a:tc>
                        <a:txBody>
                          <a:bodyPr/>
                          <a:lstStyle/>
                          <a:p>
                            <a:pPr algn="ctr"/>
                            <a:r>
                              <a:rPr lang="en-US" dirty="0"/>
                              <a:t>Prediction function</a:t>
                            </a:r>
                          </a:p>
                        </a:txBody>
                        <a:tcPr/>
                      </a:tc>
                      <a:tc>
                        <a:txBody>
                          <a:bodyPr/>
                          <a:lstStyle/>
                          <a:p>
                            <a:pPr algn="ctr"/>
                            <a14:m>
                              <m:oMathPara xmlns:m="http://schemas.openxmlformats.org/officeDocument/2006/math">
                                <m:oMathParaPr>
                                  <m:jc m:val="center"/>
                                </m:oMathParaPr>
                                <m:oMath xmlns:m="http://schemas.openxmlformats.org/officeDocument/2006/math">
                                  <m:sSub>
                                    <m:sSubPr>
                                      <m:ctrlPr>
                                        <a:rPr lang="en-US" sz="1800" i="1" smtClean="0">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𝑦</m:t>
                                          </m:r>
                                        </m:e>
                                      </m:acc>
                                    </m:e>
                                    <m:sub>
                                      <m:r>
                                        <a:rPr lang="en-US" sz="1800" b="0" i="1" smtClean="0">
                                          <a:latin typeface="Cambria Math" panose="02040503050406030204" pitchFamily="18" charset="0"/>
                                        </a:rPr>
                                        <m:t>𝑛</m:t>
                                      </m:r>
                                    </m:sub>
                                  </m:sSub>
                                  <m:r>
                                    <a:rPr lang="en-US" sz="1800" i="1">
                                      <a:latin typeface="Cambria Math" panose="02040503050406030204" pitchFamily="18" charset="0"/>
                                    </a:rPr>
                                    <m:t>=</m:t>
                                  </m:r>
                                  <m:r>
                                    <a:rPr lang="en-US" sz="1800" i="1">
                                      <a:latin typeface="Cambria Math" panose="02040503050406030204" pitchFamily="18" charset="0"/>
                                    </a:rPr>
                                    <m:t>𝑠𝑖𝑔𝑛</m:t>
                                  </m:r>
                                  <m:d>
                                    <m:dPr>
                                      <m:ctrlPr>
                                        <a:rPr lang="en-US" sz="1800" i="1">
                                          <a:latin typeface="Cambria Math" panose="02040503050406030204" pitchFamily="18" charset="0"/>
                                        </a:rPr>
                                      </m:ctrlPr>
                                    </m:dPr>
                                    <m:e>
                                      <m:sSup>
                                        <m:sSupPr>
                                          <m:ctrlPr>
                                            <a:rPr lang="en-US" sz="1800" b="1" i="1">
                                              <a:latin typeface="Cambria Math" panose="02040503050406030204" pitchFamily="18" charset="0"/>
                                            </a:rPr>
                                          </m:ctrlPr>
                                        </m:sSupPr>
                                        <m:e>
                                          <m:r>
                                            <a:rPr lang="en-US" sz="1800" b="1">
                                              <a:latin typeface="Cambria Math" panose="02040503050406030204" pitchFamily="18" charset="0"/>
                                            </a:rPr>
                                            <m:t>𝐰</m:t>
                                          </m:r>
                                        </m:e>
                                        <m:sup>
                                          <m:r>
                                            <a:rPr lang="en-US" sz="1800" b="1">
                                              <a:latin typeface="Cambria Math" panose="02040503050406030204" pitchFamily="18" charset="0"/>
                                            </a:rPr>
                                            <m:t>𝐓</m:t>
                                          </m:r>
                                        </m:sup>
                                      </m:sSup>
                                      <m:sSub>
                                        <m:sSubPr>
                                          <m:ctrlPr>
                                            <a:rPr lang="en-US" sz="1800" b="1" i="1" smtClean="0">
                                              <a:latin typeface="Cambria Math" panose="02040503050406030204" pitchFamily="18" charset="0"/>
                                            </a:rPr>
                                          </m:ctrlPr>
                                        </m:sSubPr>
                                        <m:e>
                                          <m:r>
                                            <a:rPr lang="en-US" sz="1800" b="1">
                                              <a:latin typeface="Cambria Math" panose="02040503050406030204" pitchFamily="18" charset="0"/>
                                            </a:rPr>
                                            <m:t>𝐱</m:t>
                                          </m:r>
                                        </m:e>
                                        <m:sub>
                                          <m:r>
                                            <a:rPr lang="en-US" sz="1800" b="1" i="1" smtClean="0">
                                              <a:latin typeface="Cambria Math" panose="02040503050406030204" pitchFamily="18" charset="0"/>
                                            </a:rPr>
                                            <m:t>𝒏</m:t>
                                          </m:r>
                                        </m:sub>
                                      </m:sSub>
                                    </m:e>
                                  </m:d>
                                </m:oMath>
                              </m:oMathPara>
                            </a14:m>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288029271"/>
                        </a:ext>
                      </a:extLst>
                    </a:tr>
                    <a:tr h="902468">
                      <a:tc>
                        <a:txBody>
                          <a:bodyPr/>
                          <a:lstStyle/>
                          <a:p>
                            <a:pPr algn="ctr"/>
                            <a:r>
                              <a:rPr lang="en-US" dirty="0"/>
                              <a:t>Error</a:t>
                            </a:r>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652406452"/>
                        </a:ext>
                      </a:extLst>
                    </a:tr>
                    <a:tr h="524388">
                      <a:tc>
                        <a:txBody>
                          <a:bodyPr/>
                          <a:lstStyle/>
                          <a:p>
                            <a:pPr algn="ctr"/>
                            <a:r>
                              <a:rPr lang="en-US" dirty="0"/>
                              <a:t>Algorithm</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951926835"/>
                        </a:ext>
                      </a:extLst>
                    </a:tr>
                  </a:tbl>
                </a:graphicData>
              </a:graphic>
            </p:graphicFrame>
          </mc:Choice>
          <mc:Fallback xmlns="">
            <p:graphicFrame>
              <p:nvGraphicFramePr>
                <p:cNvPr id="6" name="Content Placeholder 11">
                  <a:extLst>
                    <a:ext uri="{FF2B5EF4-FFF2-40B4-BE49-F238E27FC236}">
                      <a16:creationId xmlns:a16="http://schemas.microsoft.com/office/drawing/2014/main" id="{39B5047A-FD0B-47F9-8485-A60A936890FA}"/>
                    </a:ext>
                  </a:extLst>
                </p:cNvPr>
                <p:cNvGraphicFramePr>
                  <a:graphicFrameLocks/>
                </p:cNvGraphicFramePr>
                <p:nvPr>
                  <p:extLst>
                    <p:ext uri="{D42A27DB-BD31-4B8C-83A1-F6EECF244321}">
                      <p14:modId xmlns:p14="http://schemas.microsoft.com/office/powerpoint/2010/main" val="3625937831"/>
                    </p:ext>
                  </p:extLst>
                </p:nvPr>
              </p:nvGraphicFramePr>
              <p:xfrm>
                <a:off x="826767" y="3551515"/>
                <a:ext cx="7886700" cy="2591324"/>
              </p:xfrm>
              <a:graphic>
                <a:graphicData uri="http://schemas.openxmlformats.org/drawingml/2006/table">
                  <a:tbl>
                    <a:tblPr firstRow="1" bandRow="1">
                      <a:tableStyleId>{5C22544A-7EE6-4342-B048-85BDC9FD1C3A}</a:tableStyleId>
                    </a:tblPr>
                    <a:tblGrid>
                      <a:gridCol w="1220028">
                        <a:extLst>
                          <a:ext uri="{9D8B030D-6E8A-4147-A177-3AD203B41FA5}">
                            <a16:colId xmlns:a16="http://schemas.microsoft.com/office/drawing/2014/main" val="2297345274"/>
                          </a:ext>
                        </a:extLst>
                      </a:gridCol>
                      <a:gridCol w="1967948">
                        <a:extLst>
                          <a:ext uri="{9D8B030D-6E8A-4147-A177-3AD203B41FA5}">
                            <a16:colId xmlns:a16="http://schemas.microsoft.com/office/drawing/2014/main" val="941651270"/>
                          </a:ext>
                        </a:extLst>
                      </a:gridCol>
                      <a:gridCol w="2069824">
                        <a:extLst>
                          <a:ext uri="{9D8B030D-6E8A-4147-A177-3AD203B41FA5}">
                            <a16:colId xmlns:a16="http://schemas.microsoft.com/office/drawing/2014/main" val="1463080743"/>
                          </a:ext>
                        </a:extLst>
                      </a:gridCol>
                      <a:gridCol w="2628900">
                        <a:extLst>
                          <a:ext uri="{9D8B030D-6E8A-4147-A177-3AD203B41FA5}">
                            <a16:colId xmlns:a16="http://schemas.microsoft.com/office/drawing/2014/main" val="1128230113"/>
                          </a:ext>
                        </a:extLst>
                      </a:gridCol>
                    </a:tblGrid>
                    <a:tr h="524388">
                      <a:tc>
                        <a:txBody>
                          <a:bodyPr/>
                          <a:lstStyle/>
                          <a:p>
                            <a:pPr algn="ctr"/>
                            <a:r>
                              <a:rPr lang="en-US" dirty="0"/>
                              <a:t>Model</a:t>
                            </a:r>
                          </a:p>
                        </a:txBody>
                        <a:tcPr/>
                      </a:tc>
                      <a:tc>
                        <a:txBody>
                          <a:bodyPr/>
                          <a:lstStyle/>
                          <a:p>
                            <a:pPr algn="ctr"/>
                            <a:r>
                              <a:rPr lang="en-US" dirty="0"/>
                              <a:t>PLA</a:t>
                            </a:r>
                          </a:p>
                        </a:txBody>
                        <a:tcPr/>
                      </a:tc>
                      <a:tc>
                        <a:txBody>
                          <a:bodyPr/>
                          <a:lstStyle/>
                          <a:p>
                            <a:pPr algn="ctr"/>
                            <a:r>
                              <a:rPr lang="en-US" dirty="0"/>
                              <a:t>Linear regression</a:t>
                            </a:r>
                          </a:p>
                        </a:txBody>
                        <a:tcPr/>
                      </a:tc>
                      <a:tc>
                        <a:txBody>
                          <a:bodyPr/>
                          <a:lstStyle/>
                          <a:p>
                            <a:pPr algn="ctr"/>
                            <a:r>
                              <a:rPr lang="en-US" dirty="0"/>
                              <a:t>Logistic regression</a:t>
                            </a:r>
                          </a:p>
                        </a:txBody>
                        <a:tcPr/>
                      </a:tc>
                      <a:extLst>
                        <a:ext uri="{0D108BD9-81ED-4DB2-BD59-A6C34878D82A}">
                          <a16:rowId xmlns:a16="http://schemas.microsoft.com/office/drawing/2014/main" val="2999025730"/>
                        </a:ext>
                      </a:extLst>
                    </a:tr>
                    <a:tr h="640080">
                      <a:tc>
                        <a:txBody>
                          <a:bodyPr/>
                          <a:lstStyle/>
                          <a:p>
                            <a:pPr algn="ctr"/>
                            <a:r>
                              <a:rPr lang="en-US" dirty="0"/>
                              <a:t>Prediction function</a:t>
                            </a:r>
                          </a:p>
                        </a:txBody>
                        <a:tcPr/>
                      </a:tc>
                      <a:tc>
                        <a:txBody>
                          <a:bodyPr/>
                          <a:lstStyle/>
                          <a:p>
                            <a:endParaRPr lang="en-US"/>
                          </a:p>
                        </a:txBody>
                        <a:tcPr>
                          <a:blipFill>
                            <a:blip r:embed="rId2"/>
                            <a:stretch>
                              <a:fillRect l="-62229" t="-86667" r="-240248" b="-225714"/>
                            </a:stretch>
                          </a:blipFill>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288029271"/>
                        </a:ext>
                      </a:extLst>
                    </a:tr>
                    <a:tr h="902468">
                      <a:tc>
                        <a:txBody>
                          <a:bodyPr/>
                          <a:lstStyle/>
                          <a:p>
                            <a:pPr algn="ctr"/>
                            <a:r>
                              <a:rPr lang="en-US" dirty="0"/>
                              <a:t>Error</a:t>
                            </a:r>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652406452"/>
                        </a:ext>
                      </a:extLst>
                    </a:tr>
                    <a:tr h="524388">
                      <a:tc>
                        <a:txBody>
                          <a:bodyPr/>
                          <a:lstStyle/>
                          <a:p>
                            <a:pPr algn="ctr"/>
                            <a:r>
                              <a:rPr lang="en-US" dirty="0"/>
                              <a:t>Algorithm</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951926835"/>
                        </a:ext>
                      </a:extLst>
                    </a:tr>
                  </a:tbl>
                </a:graphicData>
              </a:graphic>
            </p:graphicFrame>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709CCB2-ED34-47BF-B14D-BD7F2483021E}"/>
                    </a:ext>
                  </a:extLst>
                </p:cNvPr>
                <p:cNvSpPr/>
                <p:nvPr/>
              </p:nvSpPr>
              <p:spPr>
                <a:xfrm>
                  <a:off x="4321833" y="4121748"/>
                  <a:ext cx="1333890" cy="3742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𝑛</m:t>
                            </m:r>
                          </m:sub>
                        </m:sSub>
                        <m:r>
                          <a:rPr lang="en-US" i="1">
                            <a:latin typeface="Cambria Math" panose="02040503050406030204" pitchFamily="18" charset="0"/>
                          </a:rPr>
                          <m:t>=</m:t>
                        </m:r>
                        <m:sSup>
                          <m:sSupPr>
                            <m:ctrlPr>
                              <a:rPr lang="en-US" b="1" i="1">
                                <a:latin typeface="Cambria Math" panose="02040503050406030204" pitchFamily="18" charset="0"/>
                              </a:rPr>
                            </m:ctrlPr>
                          </m:sSupPr>
                          <m:e>
                            <m:r>
                              <a:rPr lang="en-US" b="1">
                                <a:latin typeface="Cambria Math" panose="02040503050406030204" pitchFamily="18" charset="0"/>
                              </a:rPr>
                              <m:t>𝐰</m:t>
                            </m:r>
                          </m:e>
                          <m:sup>
                            <m:r>
                              <a:rPr lang="en-US" b="1">
                                <a:latin typeface="Cambria Math" panose="02040503050406030204" pitchFamily="18" charset="0"/>
                              </a:rPr>
                              <m:t>𝐓</m:t>
                            </m:r>
                          </m:sup>
                        </m:sSup>
                        <m:sSub>
                          <m:sSubPr>
                            <m:ctrlPr>
                              <a:rPr lang="en-US" b="1" i="1">
                                <a:latin typeface="Cambria Math" panose="02040503050406030204" pitchFamily="18" charset="0"/>
                              </a:rPr>
                            </m:ctrlPr>
                          </m:sSubPr>
                          <m:e>
                            <m:r>
                              <a:rPr lang="en-US" b="1">
                                <a:latin typeface="Cambria Math" panose="02040503050406030204" pitchFamily="18" charset="0"/>
                              </a:rPr>
                              <m:t>𝐱</m:t>
                            </m:r>
                          </m:e>
                          <m:sub>
                            <m:r>
                              <a:rPr lang="en-US" b="1" i="1">
                                <a:latin typeface="Cambria Math" panose="02040503050406030204" pitchFamily="18" charset="0"/>
                              </a:rPr>
                              <m:t>𝒏</m:t>
                            </m:r>
                          </m:sub>
                        </m:sSub>
                      </m:oMath>
                    </m:oMathPara>
                  </a14:m>
                  <a:endParaRPr lang="en-US" dirty="0"/>
                </a:p>
              </p:txBody>
            </p:sp>
          </mc:Choice>
          <mc:Fallback xmlns="">
            <p:sp>
              <p:nvSpPr>
                <p:cNvPr id="7" name="Rectangle 6">
                  <a:extLst>
                    <a:ext uri="{FF2B5EF4-FFF2-40B4-BE49-F238E27FC236}">
                      <a16:creationId xmlns:a16="http://schemas.microsoft.com/office/drawing/2014/main" id="{E709CCB2-ED34-47BF-B14D-BD7F2483021E}"/>
                    </a:ext>
                  </a:extLst>
                </p:cNvPr>
                <p:cNvSpPr>
                  <a:spLocks noRot="1" noChangeAspect="1" noMove="1" noResize="1" noEditPoints="1" noAdjustHandles="1" noChangeArrowheads="1" noChangeShapeType="1" noTextEdit="1"/>
                </p:cNvSpPr>
                <p:nvPr/>
              </p:nvSpPr>
              <p:spPr>
                <a:xfrm>
                  <a:off x="4321833" y="4121748"/>
                  <a:ext cx="1333890" cy="374270"/>
                </a:xfrm>
                <a:prstGeom prst="rect">
                  <a:avLst/>
                </a:prstGeom>
                <a:blipFill>
                  <a:blip r:embed="rId3"/>
                  <a:stretch>
                    <a:fillRect t="-4839"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6D6EF04-81C9-4A17-A76D-2483B41E58C0}"/>
                    </a:ext>
                  </a:extLst>
                </p:cNvPr>
                <p:cNvSpPr txBox="1"/>
                <p:nvPr/>
              </p:nvSpPr>
              <p:spPr>
                <a:xfrm>
                  <a:off x="2395521" y="4767018"/>
                  <a:ext cx="1258357"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e>
                            </m:d>
                          </m:e>
                        </m:nary>
                      </m:oMath>
                    </m:oMathPara>
                  </a14:m>
                  <a:endParaRPr lang="en-US" dirty="0"/>
                </a:p>
              </p:txBody>
            </p:sp>
          </mc:Choice>
          <mc:Fallback xmlns="">
            <p:sp>
              <p:nvSpPr>
                <p:cNvPr id="8" name="TextBox 7">
                  <a:extLst>
                    <a:ext uri="{FF2B5EF4-FFF2-40B4-BE49-F238E27FC236}">
                      <a16:creationId xmlns:a16="http://schemas.microsoft.com/office/drawing/2014/main" id="{C6D6EF04-81C9-4A17-A76D-2483B41E58C0}"/>
                    </a:ext>
                  </a:extLst>
                </p:cNvPr>
                <p:cNvSpPr txBox="1">
                  <a:spLocks noRot="1" noChangeAspect="1" noMove="1" noResize="1" noEditPoints="1" noAdjustHandles="1" noChangeArrowheads="1" noChangeShapeType="1" noTextEdit="1"/>
                </p:cNvSpPr>
                <p:nvPr/>
              </p:nvSpPr>
              <p:spPr>
                <a:xfrm>
                  <a:off x="2395521" y="4767018"/>
                  <a:ext cx="1258357" cy="75623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9BE15970-CB87-4E4E-A14D-FB6F7D68C2F2}"/>
                    </a:ext>
                  </a:extLst>
                </p:cNvPr>
                <p:cNvSpPr/>
                <p:nvPr/>
              </p:nvSpPr>
              <p:spPr>
                <a:xfrm>
                  <a:off x="4042541" y="4709502"/>
                  <a:ext cx="2017073" cy="87126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b="0" i="1" smtClean="0">
                                <a:latin typeface="Cambria Math" panose="02040503050406030204" pitchFamily="18" charset="0"/>
                              </a:rPr>
                              <m:t>𝑁</m:t>
                            </m:r>
                          </m:sup>
                          <m:e>
                            <m:r>
                              <a:rPr lang="en-US" i="1">
                                <a:latin typeface="Cambria Math" panose="02040503050406030204" pitchFamily="18" charset="0"/>
                              </a:rPr>
                              <m:t>(</m:t>
                            </m:r>
                          </m:e>
                        </m:nary>
                        <m:sSup>
                          <m:sSupPr>
                            <m:ctrlPr>
                              <a:rPr lang="en-US" b="1" i="1">
                                <a:latin typeface="Cambria Math" panose="02040503050406030204" pitchFamily="18" charset="0"/>
                              </a:rPr>
                            </m:ctrlPr>
                          </m:sSup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b="1">
                                <a:latin typeface="Cambria Math" panose="02040503050406030204" pitchFamily="18" charset="0"/>
                              </a:rPr>
                              <m:t>)</m:t>
                            </m:r>
                          </m:e>
                          <m:sup>
                            <m:r>
                              <a:rPr lang="en-US" b="0" i="1" smtClean="0">
                                <a:latin typeface="Cambria Math" panose="02040503050406030204" pitchFamily="18" charset="0"/>
                              </a:rPr>
                              <m:t>2</m:t>
                            </m:r>
                          </m:sup>
                        </m:sSup>
                      </m:oMath>
                    </m:oMathPara>
                  </a14:m>
                  <a:endParaRPr lang="en-US" dirty="0"/>
                </a:p>
              </p:txBody>
            </p:sp>
          </mc:Choice>
          <mc:Fallback xmlns="">
            <p:sp>
              <p:nvSpPr>
                <p:cNvPr id="9" name="Rectangle 8">
                  <a:extLst>
                    <a:ext uri="{FF2B5EF4-FFF2-40B4-BE49-F238E27FC236}">
                      <a16:creationId xmlns:a16="http://schemas.microsoft.com/office/drawing/2014/main" id="{9BE15970-CB87-4E4E-A14D-FB6F7D68C2F2}"/>
                    </a:ext>
                  </a:extLst>
                </p:cNvPr>
                <p:cNvSpPr>
                  <a:spLocks noRot="1" noChangeAspect="1" noMove="1" noResize="1" noEditPoints="1" noAdjustHandles="1" noChangeArrowheads="1" noChangeShapeType="1" noTextEdit="1"/>
                </p:cNvSpPr>
                <p:nvPr/>
              </p:nvSpPr>
              <p:spPr>
                <a:xfrm>
                  <a:off x="4042541" y="4709502"/>
                  <a:ext cx="2017073" cy="87126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0C99F021-0697-44C6-950A-27B9E2018147}"/>
                    </a:ext>
                  </a:extLst>
                </p:cNvPr>
                <p:cNvSpPr/>
                <p:nvPr/>
              </p:nvSpPr>
              <p:spPr>
                <a:xfrm>
                  <a:off x="2006856" y="5668128"/>
                  <a:ext cx="20356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𝐰</m:t>
                            </m:r>
                          </m:e>
                          <m:sub>
                            <m:r>
                              <a:rPr lang="en-US" b="1">
                                <a:latin typeface="Cambria Math" panose="02040503050406030204" pitchFamily="18" charset="0"/>
                              </a:rPr>
                              <m:t>𝐭</m:t>
                            </m:r>
                            <m:r>
                              <a:rPr lang="en-US" b="1">
                                <a:latin typeface="Cambria Math" panose="02040503050406030204" pitchFamily="18" charset="0"/>
                              </a:rPr>
                              <m:t>+</m:t>
                            </m:r>
                            <m:r>
                              <a:rPr lang="en-US" b="1">
                                <a:latin typeface="Cambria Math" panose="02040503050406030204" pitchFamily="18" charset="0"/>
                              </a:rPr>
                              <m:t>𝟏</m:t>
                            </m:r>
                          </m:sub>
                        </m:sSub>
                        <m:r>
                          <a:rPr lang="en-US" i="1">
                            <a:latin typeface="Cambria Math" panose="02040503050406030204" pitchFamily="18" charset="0"/>
                            <a:ea typeface="Cambria Math" panose="02040503050406030204" pitchFamily="18" charset="0"/>
                          </a:rPr>
                          <m:t>←</m:t>
                        </m:r>
                        <m:sSub>
                          <m:sSubPr>
                            <m:ctrlPr>
                              <a:rPr lang="en-US" b="1" i="1">
                                <a:latin typeface="Cambria Math" panose="02040503050406030204" pitchFamily="18" charset="0"/>
                              </a:rPr>
                            </m:ctrlPr>
                          </m:sSubPr>
                          <m:e>
                            <m:r>
                              <a:rPr lang="en-US" b="1">
                                <a:latin typeface="Cambria Math" panose="02040503050406030204" pitchFamily="18" charset="0"/>
                              </a:rPr>
                              <m:t>𝐰</m:t>
                            </m:r>
                          </m:e>
                          <m:sub>
                            <m:r>
                              <a:rPr lang="en-US" b="1">
                                <a:latin typeface="Cambria Math" panose="02040503050406030204" pitchFamily="18" charset="0"/>
                              </a:rPr>
                              <m:t>𝐭</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sSub>
                          <m:sSubPr>
                            <m:ctrlPr>
                              <a:rPr lang="en-US" b="1" i="1">
                                <a:latin typeface="Cambria Math" panose="02040503050406030204" pitchFamily="18" charset="0"/>
                              </a:rPr>
                            </m:ctrlPr>
                          </m:sSubPr>
                          <m:e>
                            <m:r>
                              <a:rPr lang="en-US" b="1">
                                <a:latin typeface="Cambria Math" panose="02040503050406030204" pitchFamily="18" charset="0"/>
                              </a:rPr>
                              <m:t>𝐱</m:t>
                            </m:r>
                          </m:e>
                          <m:sub>
                            <m:r>
                              <a:rPr lang="en-US" b="1">
                                <a:latin typeface="Cambria Math" panose="02040503050406030204" pitchFamily="18" charset="0"/>
                              </a:rPr>
                              <m:t>𝐧</m:t>
                            </m:r>
                          </m:sub>
                        </m:sSub>
                      </m:oMath>
                    </m:oMathPara>
                  </a14:m>
                  <a:endParaRPr lang="en-US" dirty="0"/>
                </a:p>
              </p:txBody>
            </p:sp>
          </mc:Choice>
          <mc:Fallback xmlns="">
            <p:sp>
              <p:nvSpPr>
                <p:cNvPr id="10" name="Rectangle 9">
                  <a:extLst>
                    <a:ext uri="{FF2B5EF4-FFF2-40B4-BE49-F238E27FC236}">
                      <a16:creationId xmlns:a16="http://schemas.microsoft.com/office/drawing/2014/main" id="{0C99F021-0697-44C6-950A-27B9E2018147}"/>
                    </a:ext>
                  </a:extLst>
                </p:cNvPr>
                <p:cNvSpPr>
                  <a:spLocks noRot="1" noChangeAspect="1" noMove="1" noResize="1" noEditPoints="1" noAdjustHandles="1" noChangeArrowheads="1" noChangeShapeType="1" noTextEdit="1"/>
                </p:cNvSpPr>
                <p:nvPr/>
              </p:nvSpPr>
              <p:spPr>
                <a:xfrm>
                  <a:off x="2006856" y="5668128"/>
                  <a:ext cx="2035685" cy="369332"/>
                </a:xfrm>
                <a:prstGeom prst="rect">
                  <a:avLst/>
                </a:prstGeom>
                <a:blipFill>
                  <a:blip r:embed="rId6"/>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59EB8252-EBE6-4488-AF3A-346990AC97DC}"/>
                    </a:ext>
                  </a:extLst>
                </p:cNvPr>
                <p:cNvSpPr/>
                <p:nvPr/>
              </p:nvSpPr>
              <p:spPr>
                <a:xfrm>
                  <a:off x="4413460" y="5697007"/>
                  <a:ext cx="11506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𝐰</m:t>
                        </m:r>
                        <m:r>
                          <a:rPr lang="en-US" i="1">
                            <a:latin typeface="Cambria Math" panose="02040503050406030204" pitchFamily="18" charset="0"/>
                          </a:rPr>
                          <m:t>=</m:t>
                        </m:r>
                        <m:sSup>
                          <m:sSupPr>
                            <m:ctrlPr>
                              <a:rPr lang="en-US" b="1" i="1">
                                <a:latin typeface="Cambria Math" panose="02040503050406030204" pitchFamily="18" charset="0"/>
                              </a:rPr>
                            </m:ctrlPr>
                          </m:sSupPr>
                          <m:e>
                            <m:r>
                              <a:rPr lang="en-US" b="1">
                                <a:latin typeface="Cambria Math" panose="02040503050406030204" pitchFamily="18" charset="0"/>
                              </a:rPr>
                              <m:t>𝐗</m:t>
                            </m:r>
                          </m:e>
                          <m:sup>
                            <m:r>
                              <a:rPr lang="en-US" b="1" i="1">
                                <a:latin typeface="Cambria Math" panose="02040503050406030204" pitchFamily="18" charset="0"/>
                              </a:rPr>
                              <m:t>+</m:t>
                            </m:r>
                          </m:sup>
                        </m:sSup>
                        <m:r>
                          <a:rPr lang="en-US" b="1">
                            <a:latin typeface="Cambria Math" panose="02040503050406030204" pitchFamily="18" charset="0"/>
                          </a:rPr>
                          <m:t>𝐘</m:t>
                        </m:r>
                      </m:oMath>
                    </m:oMathPara>
                  </a14:m>
                  <a:endParaRPr lang="en-US" dirty="0"/>
                </a:p>
              </p:txBody>
            </p:sp>
          </mc:Choice>
          <mc:Fallback xmlns="">
            <p:sp>
              <p:nvSpPr>
                <p:cNvPr id="11" name="Rectangle 10">
                  <a:extLst>
                    <a:ext uri="{FF2B5EF4-FFF2-40B4-BE49-F238E27FC236}">
                      <a16:creationId xmlns:a16="http://schemas.microsoft.com/office/drawing/2014/main" id="{59EB8252-EBE6-4488-AF3A-346990AC97DC}"/>
                    </a:ext>
                  </a:extLst>
                </p:cNvPr>
                <p:cNvSpPr>
                  <a:spLocks noRot="1" noChangeAspect="1" noMove="1" noResize="1" noEditPoints="1" noAdjustHandles="1" noChangeArrowheads="1" noChangeShapeType="1" noTextEdit="1"/>
                </p:cNvSpPr>
                <p:nvPr/>
              </p:nvSpPr>
              <p:spPr>
                <a:xfrm>
                  <a:off x="4413460" y="5697007"/>
                  <a:ext cx="1150635"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259E8C62-1E9C-4C1F-AA9E-1AA0DDCEA487}"/>
                    </a:ext>
                  </a:extLst>
                </p:cNvPr>
                <p:cNvSpPr/>
                <p:nvPr/>
              </p:nvSpPr>
              <p:spPr>
                <a:xfrm>
                  <a:off x="6484169" y="4126686"/>
                  <a:ext cx="18154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𝑛</m:t>
                            </m:r>
                          </m:sub>
                        </m:sSub>
                        <m:r>
                          <a:rPr lang="en-US" i="1">
                            <a:latin typeface="Cambria Math" panose="02040503050406030204" pitchFamily="18" charset="0"/>
                          </a:rPr>
                          <m:t>=</m:t>
                        </m:r>
                        <m:r>
                          <a:rPr lang="zh-TW" altLang="en-US" i="1">
                            <a:latin typeface="Cambria Math" panose="02040503050406030204" pitchFamily="18" charset="0"/>
                          </a:rPr>
                          <m:t>𝜎</m:t>
                        </m:r>
                        <m:d>
                          <m:dPr>
                            <m:ctrlPr>
                              <a:rPr lang="en-US" altLang="zh-TW" i="1">
                                <a:latin typeface="Cambria Math" panose="02040503050406030204" pitchFamily="18" charset="0"/>
                              </a:rPr>
                            </m:ctrlPr>
                          </m:dPr>
                          <m:e>
                            <m:r>
                              <a:rPr lang="en-US" altLang="zh-TW" b="1">
                                <a:latin typeface="Cambria Math" panose="02040503050406030204" pitchFamily="18" charset="0"/>
                              </a:rPr>
                              <m:t>𝐰𝐱</m:t>
                            </m:r>
                            <m:r>
                              <a:rPr lang="en-US" altLang="zh-TW" i="1">
                                <a:latin typeface="Cambria Math" panose="02040503050406030204" pitchFamily="18" charset="0"/>
                              </a:rPr>
                              <m:t>+</m:t>
                            </m:r>
                            <m:r>
                              <a:rPr lang="en-US" altLang="zh-TW" i="1">
                                <a:latin typeface="Cambria Math" panose="02040503050406030204" pitchFamily="18" charset="0"/>
                              </a:rPr>
                              <m:t>𝑏</m:t>
                            </m:r>
                          </m:e>
                        </m:d>
                      </m:oMath>
                    </m:oMathPara>
                  </a14:m>
                  <a:endParaRPr lang="en-US" dirty="0"/>
                </a:p>
              </p:txBody>
            </p:sp>
          </mc:Choice>
          <mc:Fallback xmlns="">
            <p:sp>
              <p:nvSpPr>
                <p:cNvPr id="12" name="Rectangle 11">
                  <a:extLst>
                    <a:ext uri="{FF2B5EF4-FFF2-40B4-BE49-F238E27FC236}">
                      <a16:creationId xmlns:a16="http://schemas.microsoft.com/office/drawing/2014/main" id="{259E8C62-1E9C-4C1F-AA9E-1AA0DDCEA487}"/>
                    </a:ext>
                  </a:extLst>
                </p:cNvPr>
                <p:cNvSpPr>
                  <a:spLocks noRot="1" noChangeAspect="1" noMove="1" noResize="1" noEditPoints="1" noAdjustHandles="1" noChangeArrowheads="1" noChangeShapeType="1" noTextEdit="1"/>
                </p:cNvSpPr>
                <p:nvPr/>
              </p:nvSpPr>
              <p:spPr>
                <a:xfrm>
                  <a:off x="6484169" y="4126686"/>
                  <a:ext cx="1815432" cy="369332"/>
                </a:xfrm>
                <a:prstGeom prst="rect">
                  <a:avLst/>
                </a:prstGeom>
                <a:blipFill>
                  <a:blip r:embed="rId8"/>
                  <a:stretch>
                    <a:fillRect t="-6557" b="-6557"/>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BA0C2F19-EF61-4A5E-8610-C8232F8C203E}"/>
                </a:ext>
              </a:extLst>
            </p:cNvPr>
            <p:cNvSpPr txBox="1"/>
            <p:nvPr/>
          </p:nvSpPr>
          <p:spPr>
            <a:xfrm>
              <a:off x="6448277" y="4993871"/>
              <a:ext cx="2097113" cy="369332"/>
            </a:xfrm>
            <a:prstGeom prst="rect">
              <a:avLst/>
            </a:prstGeom>
            <a:noFill/>
          </p:spPr>
          <p:txBody>
            <a:bodyPr wrap="none" rtlCol="0">
              <a:spAutoFit/>
            </a:bodyPr>
            <a:lstStyle/>
            <a:p>
              <a:r>
                <a:rPr lang="en-US" dirty="0"/>
                <a:t>Maximum likelihood</a:t>
              </a:r>
            </a:p>
          </p:txBody>
        </p:sp>
        <p:sp>
          <p:nvSpPr>
            <p:cNvPr id="14" name="TextBox 13">
              <a:extLst>
                <a:ext uri="{FF2B5EF4-FFF2-40B4-BE49-F238E27FC236}">
                  <a16:creationId xmlns:a16="http://schemas.microsoft.com/office/drawing/2014/main" id="{D9B8491E-A1C0-478E-B3DE-1BE1D9CAF568}"/>
                </a:ext>
              </a:extLst>
            </p:cNvPr>
            <p:cNvSpPr txBox="1"/>
            <p:nvPr/>
          </p:nvSpPr>
          <p:spPr>
            <a:xfrm>
              <a:off x="7138450" y="5698236"/>
              <a:ext cx="473206" cy="369332"/>
            </a:xfrm>
            <a:prstGeom prst="rect">
              <a:avLst/>
            </a:prstGeom>
            <a:noFill/>
          </p:spPr>
          <p:txBody>
            <a:bodyPr wrap="none" rtlCol="0">
              <a:spAutoFit/>
            </a:bodyPr>
            <a:lstStyle/>
            <a:p>
              <a:r>
                <a:rPr lang="en-US" dirty="0"/>
                <a:t>GD</a:t>
              </a:r>
            </a:p>
          </p:txBody>
        </p:sp>
      </p:grpSp>
    </p:spTree>
    <p:extLst>
      <p:ext uri="{BB962C8B-B14F-4D97-AF65-F5344CB8AC3E}">
        <p14:creationId xmlns:p14="http://schemas.microsoft.com/office/powerpoint/2010/main" val="851973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D624C-C2CB-4C24-BA4F-827631015683}"/>
              </a:ext>
            </a:extLst>
          </p:cNvPr>
          <p:cNvSpPr>
            <a:spLocks noGrp="1"/>
          </p:cNvSpPr>
          <p:nvPr>
            <p:ph type="title"/>
          </p:nvPr>
        </p:nvSpPr>
        <p:spPr/>
        <p:txBody>
          <a:bodyPr/>
          <a:lstStyle/>
          <a:p>
            <a:r>
              <a:rPr lang="en-US" dirty="0"/>
              <a:t>Weight initialization</a:t>
            </a:r>
          </a:p>
        </p:txBody>
      </p:sp>
      <p:sp>
        <p:nvSpPr>
          <p:cNvPr id="3" name="Content Placeholder 2">
            <a:extLst>
              <a:ext uri="{FF2B5EF4-FFF2-40B4-BE49-F238E27FC236}">
                <a16:creationId xmlns:a16="http://schemas.microsoft.com/office/drawing/2014/main" id="{57B09445-A79E-46FB-822C-D14C4D4ABE9E}"/>
              </a:ext>
            </a:extLst>
          </p:cNvPr>
          <p:cNvSpPr>
            <a:spLocks noGrp="1"/>
          </p:cNvSpPr>
          <p:nvPr>
            <p:ph idx="1"/>
          </p:nvPr>
        </p:nvSpPr>
        <p:spPr>
          <a:xfrm>
            <a:off x="628650" y="1915837"/>
            <a:ext cx="7886700" cy="4351338"/>
          </a:xfrm>
        </p:spPr>
        <p:txBody>
          <a:bodyPr/>
          <a:lstStyle/>
          <a:p>
            <a:r>
              <a:rPr lang="en-US" dirty="0"/>
              <a:t>If we use sigmoid functions as activation functions:</a:t>
            </a:r>
          </a:p>
          <a:p>
            <a:endParaRPr lang="en-US" dirty="0"/>
          </a:p>
          <a:p>
            <a:endParaRPr lang="en-US" dirty="0"/>
          </a:p>
          <a:p>
            <a:endParaRPr lang="en-US" dirty="0"/>
          </a:p>
          <a:p>
            <a:endParaRPr lang="en-US" dirty="0"/>
          </a:p>
          <a:p>
            <a:endParaRPr lang="en-US" dirty="0"/>
          </a:p>
          <a:p>
            <a:r>
              <a:rPr lang="en-US" dirty="0"/>
              <a:t>For gradient descent:</a:t>
            </a:r>
          </a:p>
          <a:p>
            <a:endParaRPr lang="en-US" dirty="0"/>
          </a:p>
        </p:txBody>
      </p:sp>
      <p:grpSp>
        <p:nvGrpSpPr>
          <p:cNvPr id="4" name="群組 15">
            <a:extLst>
              <a:ext uri="{FF2B5EF4-FFF2-40B4-BE49-F238E27FC236}">
                <a16:creationId xmlns:a16="http://schemas.microsoft.com/office/drawing/2014/main" id="{ABE9D449-81DF-4BAB-B698-621438D6CD10}"/>
              </a:ext>
            </a:extLst>
          </p:cNvPr>
          <p:cNvGrpSpPr/>
          <p:nvPr/>
        </p:nvGrpSpPr>
        <p:grpSpPr>
          <a:xfrm>
            <a:off x="3004087" y="2558761"/>
            <a:ext cx="3135826" cy="2174963"/>
            <a:chOff x="5472656" y="2887794"/>
            <a:chExt cx="3135826" cy="2174963"/>
          </a:xfrm>
        </p:grpSpPr>
        <p:pic>
          <p:nvPicPr>
            <p:cNvPr id="5" name="圖片 6">
              <a:extLst>
                <a:ext uri="{FF2B5EF4-FFF2-40B4-BE49-F238E27FC236}">
                  <a16:creationId xmlns:a16="http://schemas.microsoft.com/office/drawing/2014/main" id="{2B8211AC-B089-41F1-A162-FDFFC62146B4}"/>
                </a:ext>
              </a:extLst>
            </p:cNvPr>
            <p:cNvPicPr>
              <a:picLocks noChangeAspect="1"/>
            </p:cNvPicPr>
            <p:nvPr/>
          </p:nvPicPr>
          <p:blipFill>
            <a:blip r:embed="rId3"/>
            <a:stretch>
              <a:fillRect/>
            </a:stretch>
          </p:blipFill>
          <p:spPr>
            <a:xfrm>
              <a:off x="5472656" y="2887794"/>
              <a:ext cx="3042694" cy="2174963"/>
            </a:xfrm>
            <a:prstGeom prst="rect">
              <a:avLst/>
            </a:prstGeom>
          </p:spPr>
        </p:pic>
        <p:graphicFrame>
          <p:nvGraphicFramePr>
            <p:cNvPr id="6" name="Object 12">
              <a:extLst>
                <a:ext uri="{FF2B5EF4-FFF2-40B4-BE49-F238E27FC236}">
                  <a16:creationId xmlns:a16="http://schemas.microsoft.com/office/drawing/2014/main" id="{6A035688-BDB4-4558-8A45-A2EC8C39E62B}"/>
                </a:ext>
              </a:extLst>
            </p:cNvPr>
            <p:cNvGraphicFramePr>
              <a:graphicFrameLocks noChangeAspect="1"/>
            </p:cNvGraphicFramePr>
            <p:nvPr>
              <p:extLst>
                <p:ext uri="{D42A27DB-BD31-4B8C-83A1-F6EECF244321}">
                  <p14:modId xmlns:p14="http://schemas.microsoft.com/office/powerpoint/2010/main" val="1634495240"/>
                </p:ext>
              </p:extLst>
            </p:nvPr>
          </p:nvGraphicFramePr>
          <p:xfrm>
            <a:off x="6126292" y="2887794"/>
            <a:ext cx="539750" cy="369888"/>
          </p:xfrm>
          <a:graphic>
            <a:graphicData uri="http://schemas.openxmlformats.org/presentationml/2006/ole">
              <mc:AlternateContent xmlns:mc="http://schemas.openxmlformats.org/markup-compatibility/2006">
                <mc:Choice xmlns:v="urn:schemas-microsoft-com:vml" Requires="v">
                  <p:oleObj spid="_x0000_s7180" name="方程式" r:id="rId4" imgW="317160" imgH="215640" progId="Equation.3">
                    <p:embed/>
                  </p:oleObj>
                </mc:Choice>
                <mc:Fallback>
                  <p:oleObj name="方程式" r:id="rId4" imgW="317160" imgH="215640" progId="Equation.3">
                    <p:embed/>
                    <p:pic>
                      <p:nvPicPr>
                        <p:cNvPr id="8" name="Object 12">
                          <a:extLst>
                            <a:ext uri="{FF2B5EF4-FFF2-40B4-BE49-F238E27FC236}">
                              <a16:creationId xmlns:a16="http://schemas.microsoft.com/office/drawing/2014/main" id="{7BA92264-5CBA-4256-909E-DC01D115BD64}"/>
                            </a:ext>
                          </a:extLst>
                        </p:cNvPr>
                        <p:cNvPicPr>
                          <a:picLocks noChangeAspect="1" noChangeArrowheads="1"/>
                        </p:cNvPicPr>
                        <p:nvPr/>
                      </p:nvPicPr>
                      <p:blipFill>
                        <a:blip r:embed="rId5"/>
                        <a:srcRect/>
                        <a:stretch>
                          <a:fillRect/>
                        </a:stretch>
                      </p:blipFill>
                      <p:spPr bwMode="auto">
                        <a:xfrm>
                          <a:off x="6126292" y="2887794"/>
                          <a:ext cx="539750" cy="369888"/>
                        </a:xfrm>
                        <a:prstGeom prst="rect">
                          <a:avLst/>
                        </a:prstGeom>
                        <a:noFill/>
                        <a:extLst/>
                      </p:spPr>
                    </p:pic>
                  </p:oleObj>
                </mc:Fallback>
              </mc:AlternateContent>
            </a:graphicData>
          </a:graphic>
        </p:graphicFrame>
        <p:graphicFrame>
          <p:nvGraphicFramePr>
            <p:cNvPr id="7" name="Object 6">
              <a:extLst>
                <a:ext uri="{FF2B5EF4-FFF2-40B4-BE49-F238E27FC236}">
                  <a16:creationId xmlns:a16="http://schemas.microsoft.com/office/drawing/2014/main" id="{8D8646B1-EC6D-4942-93AD-4BD8582E6A29}"/>
                </a:ext>
              </a:extLst>
            </p:cNvPr>
            <p:cNvGraphicFramePr>
              <a:graphicFrameLocks noChangeAspect="1"/>
            </p:cNvGraphicFramePr>
            <p:nvPr>
              <p:extLst>
                <p:ext uri="{D42A27DB-BD31-4B8C-83A1-F6EECF244321}">
                  <p14:modId xmlns:p14="http://schemas.microsoft.com/office/powerpoint/2010/main" val="399082407"/>
                </p:ext>
              </p:extLst>
            </p:nvPr>
          </p:nvGraphicFramePr>
          <p:xfrm>
            <a:off x="8392582" y="4689516"/>
            <a:ext cx="215900" cy="217487"/>
          </p:xfrm>
          <a:graphic>
            <a:graphicData uri="http://schemas.openxmlformats.org/presentationml/2006/ole">
              <mc:AlternateContent xmlns:mc="http://schemas.openxmlformats.org/markup-compatibility/2006">
                <mc:Choice xmlns:v="urn:schemas-microsoft-com:vml" Requires="v">
                  <p:oleObj spid="_x0000_s7181" name="方程式" r:id="rId6" imgW="126720" imgH="126720" progId="Equation.3">
                    <p:embed/>
                  </p:oleObj>
                </mc:Choice>
                <mc:Fallback>
                  <p:oleObj name="方程式" r:id="rId6" imgW="126720" imgH="126720" progId="Equation.3">
                    <p:embed/>
                    <p:pic>
                      <p:nvPicPr>
                        <p:cNvPr id="9" name="Object 8">
                          <a:extLst>
                            <a:ext uri="{FF2B5EF4-FFF2-40B4-BE49-F238E27FC236}">
                              <a16:creationId xmlns:a16="http://schemas.microsoft.com/office/drawing/2014/main" id="{9EF2E0D3-9A90-42CE-A2E9-06CCE7553663}"/>
                            </a:ext>
                          </a:extLst>
                        </p:cNvPr>
                        <p:cNvPicPr>
                          <a:picLocks noChangeAspect="1" noChangeArrowheads="1"/>
                        </p:cNvPicPr>
                        <p:nvPr/>
                      </p:nvPicPr>
                      <p:blipFill>
                        <a:blip r:embed="rId7"/>
                        <a:srcRect/>
                        <a:stretch>
                          <a:fillRect/>
                        </a:stretch>
                      </p:blipFill>
                      <p:spPr bwMode="auto">
                        <a:xfrm>
                          <a:off x="8392582" y="4689516"/>
                          <a:ext cx="215900" cy="217487"/>
                        </a:xfrm>
                        <a:prstGeom prst="rect">
                          <a:avLst/>
                        </a:prstGeom>
                        <a:noFill/>
                        <a:extLst/>
                      </p:spPr>
                    </p:pic>
                  </p:oleObj>
                </mc:Fallback>
              </mc:AlternateContent>
            </a:graphicData>
          </a:graphic>
        </p:graphicFrame>
      </p:grpSp>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F9F15CCA-0692-487C-8AA4-6AD9C37C5533}"/>
                  </a:ext>
                </a:extLst>
              </p:cNvPr>
              <p:cNvSpPr/>
              <p:nvPr/>
            </p:nvSpPr>
            <p:spPr>
              <a:xfrm>
                <a:off x="2276934" y="5491699"/>
                <a:ext cx="4497000" cy="61901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1" i="0" smtClean="0">
                                  <a:latin typeface="Cambria Math" panose="02040503050406030204" pitchFamily="18" charset="0"/>
                                </a:rPr>
                                <m:t>𝐖</m:t>
                              </m:r>
                            </m:e>
                            <m:sup>
                              <m:r>
                                <a:rPr lang="en-US" b="0" i="1" smtClean="0">
                                  <a:latin typeface="Cambria Math" panose="02040503050406030204" pitchFamily="18" charset="0"/>
                                </a:rPr>
                                <m:t>𝐿</m:t>
                              </m:r>
                              <m:r>
                                <a:rPr lang="en-US" b="0" i="1" smtClean="0">
                                  <a:latin typeface="Cambria Math" panose="02040503050406030204" pitchFamily="18" charset="0"/>
                                </a:rPr>
                                <m:t>−1</m:t>
                              </m:r>
                            </m:sup>
                          </m:sSup>
                        </m:den>
                      </m:f>
                      <m:r>
                        <a:rPr lang="en-US" i="1">
                          <a:latin typeface="Cambria Math" panose="02040503050406030204" pitchFamily="18" charset="0"/>
                        </a:rPr>
                        <m:t>=</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m:t>
                          </m:r>
                          <m:r>
                            <a:rPr lang="en-US" altLang="zh-TW" i="1">
                              <a:latin typeface="Cambria Math" panose="02040503050406030204" pitchFamily="18" charset="0"/>
                            </a:rPr>
                            <m:t>(</m:t>
                          </m:r>
                          <m:sSup>
                            <m:sSupPr>
                              <m:ctrlPr>
                                <a:rPr lang="en-US" i="1">
                                  <a:latin typeface="Cambria Math" panose="02040503050406030204" pitchFamily="18" charset="0"/>
                                </a:rPr>
                              </m:ctrlPr>
                            </m:sSupPr>
                            <m:e>
                              <m:r>
                                <a:rPr lang="en-US" b="1" i="0" smtClean="0">
                                  <a:latin typeface="Cambria Math" panose="02040503050406030204" pitchFamily="18" charset="0"/>
                                </a:rPr>
                                <m:t>𝐖</m:t>
                              </m:r>
                            </m:e>
                            <m:sup>
                              <m:r>
                                <a:rPr lang="en-US" i="1">
                                  <a:latin typeface="Cambria Math" panose="02040503050406030204" pitchFamily="18" charset="0"/>
                                </a:rPr>
                                <m:t>𝐿</m:t>
                              </m:r>
                            </m:sup>
                          </m:sSup>
                          <m:r>
                            <a:rPr lang="en-US" i="1">
                              <a:latin typeface="Cambria Math" panose="02040503050406030204" pitchFamily="18" charset="0"/>
                            </a:rPr>
                            <m:t>)</m:t>
                          </m:r>
                        </m:e>
                        <m:sup>
                          <m:r>
                            <a:rPr lang="en-US" altLang="zh-TW" i="1">
                              <a:latin typeface="Cambria Math" panose="02040503050406030204" pitchFamily="18" charset="0"/>
                            </a:rPr>
                            <m:t>𝑇</m:t>
                          </m:r>
                        </m:sup>
                      </m:sSup>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𝐿</m:t>
                              </m:r>
                            </m:sup>
                          </m:sSup>
                        </m:den>
                      </m:f>
                      <m:r>
                        <a:rPr lang="en-US" b="0" i="1" smtClean="0">
                          <a:latin typeface="Cambria Math" panose="02040503050406030204" pitchFamily="18" charset="0"/>
                        </a:rPr>
                        <m:t>)</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m:t>
                          </m:r>
                          <m:r>
                            <a:rPr lang="zh-TW" altLang="en-US" i="1">
                              <a:latin typeface="Cambria Math" panose="02040503050406030204" pitchFamily="18" charset="0"/>
                            </a:rPr>
                            <m:t>𝜎</m:t>
                          </m:r>
                        </m:e>
                        <m:sup>
                          <m:r>
                            <a:rPr lang="en-US" altLang="zh-TW" i="1">
                              <a:latin typeface="Cambria Math" panose="02040503050406030204" pitchFamily="18" charset="0"/>
                            </a:rPr>
                            <m:t>′</m:t>
                          </m:r>
                        </m:sup>
                      </m:sSup>
                      <m:d>
                        <m:dPr>
                          <m:ctrlPr>
                            <a:rPr lang="en-US" altLang="zh-TW"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𝐿</m:t>
                              </m:r>
                              <m:r>
                                <a:rPr lang="en-US" b="0" i="1" smtClean="0">
                                  <a:latin typeface="Cambria Math" panose="02040503050406030204" pitchFamily="18" charset="0"/>
                                </a:rPr>
                                <m:t>−1</m:t>
                              </m:r>
                            </m:sup>
                          </m:sSup>
                        </m:e>
                      </m:d>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𝒂</m:t>
                              </m:r>
                            </m:e>
                            <m:sup>
                              <m:r>
                                <a:rPr lang="en-US" i="1">
                                  <a:latin typeface="Cambria Math" panose="02040503050406030204" pitchFamily="18" charset="0"/>
                                </a:rPr>
                                <m:t>𝐿</m:t>
                              </m:r>
                              <m:r>
                                <a:rPr lang="en-US" i="1">
                                  <a:latin typeface="Cambria Math" panose="02040503050406030204" pitchFamily="18" charset="0"/>
                                </a:rPr>
                                <m:t>−2</m:t>
                              </m:r>
                            </m:sup>
                          </m:sSup>
                          <m:r>
                            <a:rPr lang="en-US" b="0" i="1" smtClean="0">
                              <a:latin typeface="Cambria Math" panose="02040503050406030204" pitchFamily="18" charset="0"/>
                            </a:rPr>
                            <m:t>)</m:t>
                          </m:r>
                        </m:e>
                        <m:sup>
                          <m:r>
                            <a:rPr lang="en-US" altLang="zh-TW" b="0" i="1" smtClean="0">
                              <a:latin typeface="Cambria Math" panose="02040503050406030204" pitchFamily="18" charset="0"/>
                            </a:rPr>
                            <m:t>𝑇</m:t>
                          </m:r>
                        </m:sup>
                      </m:sSup>
                    </m:oMath>
                  </m:oMathPara>
                </a14:m>
                <a:endParaRPr lang="en-US" dirty="0"/>
              </a:p>
            </p:txBody>
          </p:sp>
        </mc:Choice>
        <mc:Fallback>
          <p:sp>
            <p:nvSpPr>
              <p:cNvPr id="8" name="Rectangle 7">
                <a:extLst>
                  <a:ext uri="{FF2B5EF4-FFF2-40B4-BE49-F238E27FC236}">
                    <a16:creationId xmlns:a16="http://schemas.microsoft.com/office/drawing/2014/main" id="{F9F15CCA-0692-487C-8AA4-6AD9C37C5533}"/>
                  </a:ext>
                </a:extLst>
              </p:cNvPr>
              <p:cNvSpPr>
                <a:spLocks noRot="1" noChangeAspect="1" noMove="1" noResize="1" noEditPoints="1" noAdjustHandles="1" noChangeArrowheads="1" noChangeShapeType="1" noTextEdit="1"/>
              </p:cNvSpPr>
              <p:nvPr/>
            </p:nvSpPr>
            <p:spPr>
              <a:xfrm>
                <a:off x="2276934" y="5491699"/>
                <a:ext cx="4497000" cy="619016"/>
              </a:xfrm>
              <a:prstGeom prst="rect">
                <a:avLst/>
              </a:prstGeom>
              <a:blipFill>
                <a:blip r:embed="rId8"/>
                <a:stretch>
                  <a:fillRect/>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787781E8-1A54-4DAD-8531-60D9D34518F3}"/>
              </a:ext>
            </a:extLst>
          </p:cNvPr>
          <p:cNvSpPr/>
          <p:nvPr/>
        </p:nvSpPr>
        <p:spPr>
          <a:xfrm>
            <a:off x="4854804" y="5627802"/>
            <a:ext cx="923827" cy="41477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AF0DB623-21AD-404A-9A89-D0E00422E1D4}"/>
              </a:ext>
            </a:extLst>
          </p:cNvPr>
          <p:cNvCxnSpPr/>
          <p:nvPr/>
        </p:nvCxnSpPr>
        <p:spPr>
          <a:xfrm>
            <a:off x="5066229" y="2837468"/>
            <a:ext cx="965734"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4F5EA111-6B2B-42FE-A27B-8B74BFB864A8}"/>
              </a:ext>
            </a:extLst>
          </p:cNvPr>
          <p:cNvCxnSpPr/>
          <p:nvPr/>
        </p:nvCxnSpPr>
        <p:spPr>
          <a:xfrm>
            <a:off x="2691989" y="4469226"/>
            <a:ext cx="965734"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338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0F39-F037-40EF-84A7-30DFF144702E}"/>
              </a:ext>
            </a:extLst>
          </p:cNvPr>
          <p:cNvSpPr>
            <a:spLocks noGrp="1"/>
          </p:cNvSpPr>
          <p:nvPr>
            <p:ph type="title"/>
          </p:nvPr>
        </p:nvSpPr>
        <p:spPr/>
        <p:txBody>
          <a:bodyPr/>
          <a:lstStyle/>
          <a:p>
            <a:r>
              <a:rPr lang="en-US" dirty="0"/>
              <a:t>Weight initialization</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B51C5916-883A-4600-91FC-E9532C603B2A}"/>
                  </a:ext>
                </a:extLst>
              </p:cNvPr>
              <p:cNvSpPr/>
              <p:nvPr/>
            </p:nvSpPr>
            <p:spPr>
              <a:xfrm>
                <a:off x="2323500" y="1690689"/>
                <a:ext cx="4497000" cy="61901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1" i="0" smtClean="0">
                                  <a:latin typeface="Cambria Math" panose="02040503050406030204" pitchFamily="18" charset="0"/>
                                </a:rPr>
                                <m:t>𝐖</m:t>
                              </m:r>
                            </m:e>
                            <m:sup>
                              <m:r>
                                <a:rPr lang="en-US" b="0" i="1" smtClean="0">
                                  <a:latin typeface="Cambria Math" panose="02040503050406030204" pitchFamily="18" charset="0"/>
                                </a:rPr>
                                <m:t>𝐿</m:t>
                              </m:r>
                              <m:r>
                                <a:rPr lang="en-US" b="0" i="1" smtClean="0">
                                  <a:latin typeface="Cambria Math" panose="02040503050406030204" pitchFamily="18" charset="0"/>
                                </a:rPr>
                                <m:t>−1</m:t>
                              </m:r>
                            </m:sup>
                          </m:sSup>
                        </m:den>
                      </m:f>
                      <m:r>
                        <a:rPr lang="en-US" i="1">
                          <a:latin typeface="Cambria Math" panose="02040503050406030204" pitchFamily="18" charset="0"/>
                        </a:rPr>
                        <m:t>=</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m:t>
                          </m:r>
                          <m:r>
                            <a:rPr lang="en-US" altLang="zh-TW" i="1">
                              <a:latin typeface="Cambria Math" panose="02040503050406030204" pitchFamily="18" charset="0"/>
                            </a:rPr>
                            <m:t>(</m:t>
                          </m:r>
                          <m:sSup>
                            <m:sSupPr>
                              <m:ctrlPr>
                                <a:rPr lang="en-US" i="1">
                                  <a:latin typeface="Cambria Math" panose="02040503050406030204" pitchFamily="18" charset="0"/>
                                </a:rPr>
                              </m:ctrlPr>
                            </m:sSupPr>
                            <m:e>
                              <m:r>
                                <a:rPr lang="en-US" b="1" i="0" smtClean="0">
                                  <a:latin typeface="Cambria Math" panose="02040503050406030204" pitchFamily="18" charset="0"/>
                                </a:rPr>
                                <m:t>𝐖</m:t>
                              </m:r>
                            </m:e>
                            <m:sup>
                              <m:r>
                                <a:rPr lang="en-US" i="1">
                                  <a:latin typeface="Cambria Math" panose="02040503050406030204" pitchFamily="18" charset="0"/>
                                </a:rPr>
                                <m:t>𝐿</m:t>
                              </m:r>
                            </m:sup>
                          </m:sSup>
                          <m:r>
                            <a:rPr lang="en-US" i="1">
                              <a:latin typeface="Cambria Math" panose="02040503050406030204" pitchFamily="18" charset="0"/>
                            </a:rPr>
                            <m:t>)</m:t>
                          </m:r>
                        </m:e>
                        <m:sup>
                          <m:r>
                            <a:rPr lang="en-US" altLang="zh-TW" i="1">
                              <a:latin typeface="Cambria Math" panose="02040503050406030204" pitchFamily="18" charset="0"/>
                            </a:rPr>
                            <m:t>𝑇</m:t>
                          </m:r>
                        </m:sup>
                      </m:sSup>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𝐿</m:t>
                              </m:r>
                            </m:sup>
                          </m:sSup>
                        </m:den>
                      </m:f>
                      <m:r>
                        <a:rPr lang="en-US" b="0" i="1" smtClean="0">
                          <a:latin typeface="Cambria Math" panose="02040503050406030204" pitchFamily="18" charset="0"/>
                        </a:rPr>
                        <m:t>)</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m:t>
                          </m:r>
                          <m:r>
                            <a:rPr lang="zh-TW" altLang="en-US" i="1">
                              <a:latin typeface="Cambria Math" panose="02040503050406030204" pitchFamily="18" charset="0"/>
                            </a:rPr>
                            <m:t>𝜎</m:t>
                          </m:r>
                        </m:e>
                        <m:sup>
                          <m:r>
                            <a:rPr lang="en-US" altLang="zh-TW" i="1">
                              <a:latin typeface="Cambria Math" panose="02040503050406030204" pitchFamily="18" charset="0"/>
                            </a:rPr>
                            <m:t>′</m:t>
                          </m:r>
                        </m:sup>
                      </m:sSup>
                      <m:d>
                        <m:dPr>
                          <m:ctrlPr>
                            <a:rPr lang="en-US" altLang="zh-TW"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𝐿</m:t>
                              </m:r>
                              <m:r>
                                <a:rPr lang="en-US" b="0" i="1" smtClean="0">
                                  <a:latin typeface="Cambria Math" panose="02040503050406030204" pitchFamily="18" charset="0"/>
                                </a:rPr>
                                <m:t>−1</m:t>
                              </m:r>
                            </m:sup>
                          </m:sSup>
                        </m:e>
                      </m:d>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𝒂</m:t>
                              </m:r>
                            </m:e>
                            <m:sup>
                              <m:r>
                                <a:rPr lang="en-US" i="1">
                                  <a:latin typeface="Cambria Math" panose="02040503050406030204" pitchFamily="18" charset="0"/>
                                </a:rPr>
                                <m:t>𝐿</m:t>
                              </m:r>
                              <m:r>
                                <a:rPr lang="en-US" i="1">
                                  <a:latin typeface="Cambria Math" panose="02040503050406030204" pitchFamily="18" charset="0"/>
                                </a:rPr>
                                <m:t>−2</m:t>
                              </m:r>
                            </m:sup>
                          </m:sSup>
                          <m:r>
                            <a:rPr lang="en-US" b="0" i="1" smtClean="0">
                              <a:latin typeface="Cambria Math" panose="02040503050406030204" pitchFamily="18" charset="0"/>
                            </a:rPr>
                            <m:t>)</m:t>
                          </m:r>
                        </m:e>
                        <m:sup>
                          <m:r>
                            <a:rPr lang="en-US" altLang="zh-TW" b="0" i="1" smtClean="0">
                              <a:latin typeface="Cambria Math" panose="02040503050406030204" pitchFamily="18" charset="0"/>
                            </a:rPr>
                            <m:t>𝑇</m:t>
                          </m:r>
                        </m:sup>
                      </m:sSup>
                    </m:oMath>
                  </m:oMathPara>
                </a14:m>
                <a:endParaRPr lang="en-US" dirty="0"/>
              </a:p>
            </p:txBody>
          </p:sp>
        </mc:Choice>
        <mc:Fallback>
          <p:sp>
            <p:nvSpPr>
              <p:cNvPr id="4" name="Rectangle 3">
                <a:extLst>
                  <a:ext uri="{FF2B5EF4-FFF2-40B4-BE49-F238E27FC236}">
                    <a16:creationId xmlns:a16="http://schemas.microsoft.com/office/drawing/2014/main" id="{B51C5916-883A-4600-91FC-E9532C603B2A}"/>
                  </a:ext>
                </a:extLst>
              </p:cNvPr>
              <p:cNvSpPr>
                <a:spLocks noRot="1" noChangeAspect="1" noMove="1" noResize="1" noEditPoints="1" noAdjustHandles="1" noChangeArrowheads="1" noChangeShapeType="1" noTextEdit="1"/>
              </p:cNvSpPr>
              <p:nvPr/>
            </p:nvSpPr>
            <p:spPr>
              <a:xfrm>
                <a:off x="2323500" y="1690689"/>
                <a:ext cx="4497000" cy="6190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470C66A-B30E-4AC3-A542-44E8BC4DB326}"/>
                  </a:ext>
                </a:extLst>
              </p:cNvPr>
              <p:cNvSpPr txBox="1"/>
              <p:nvPr/>
            </p:nvSpPr>
            <p:spPr>
              <a:xfrm>
                <a:off x="3300401" y="2512242"/>
                <a:ext cx="254319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𝐿</m:t>
                          </m:r>
                          <m:r>
                            <a:rPr lang="en-US" i="1">
                              <a:latin typeface="Cambria Math" panose="02040503050406030204" pitchFamily="18" charset="0"/>
                            </a:rPr>
                            <m:t>−1</m:t>
                          </m:r>
                        </m:sup>
                      </m:sSup>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𝐖</m:t>
                          </m:r>
                        </m:e>
                        <m:sup>
                          <m:r>
                            <a:rPr lang="en-US" b="0" i="1" smtClean="0">
                              <a:latin typeface="Cambria Math" panose="02040503050406030204" pitchFamily="18" charset="0"/>
                            </a:rPr>
                            <m:t>𝐿</m:t>
                          </m:r>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𝒂</m:t>
                          </m:r>
                        </m:e>
                        <m:sup>
                          <m:r>
                            <a:rPr lang="en-US" b="0" i="1" smtClean="0">
                              <a:latin typeface="Cambria Math" panose="02040503050406030204" pitchFamily="18" charset="0"/>
                            </a:rPr>
                            <m:t>𝐿</m:t>
                          </m:r>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smtClean="0">
                              <a:latin typeface="Cambria Math" panose="02040503050406030204" pitchFamily="18" charset="0"/>
                            </a:rPr>
                            <m:t>𝒃</m:t>
                          </m:r>
                        </m:e>
                        <m:sup>
                          <m:r>
                            <a:rPr lang="en-US" i="1">
                              <a:latin typeface="Cambria Math" panose="02040503050406030204" pitchFamily="18" charset="0"/>
                            </a:rPr>
                            <m:t>𝐿</m:t>
                          </m:r>
                          <m:r>
                            <a:rPr lang="en-US" i="1">
                              <a:latin typeface="Cambria Math" panose="02040503050406030204" pitchFamily="18" charset="0"/>
                            </a:rPr>
                            <m:t>−1</m:t>
                          </m:r>
                        </m:sup>
                      </m:sSup>
                    </m:oMath>
                  </m:oMathPara>
                </a14:m>
                <a:endParaRPr lang="en-US" dirty="0"/>
              </a:p>
            </p:txBody>
          </p:sp>
        </mc:Choice>
        <mc:Fallback>
          <p:sp>
            <p:nvSpPr>
              <p:cNvPr id="5" name="TextBox 4">
                <a:extLst>
                  <a:ext uri="{FF2B5EF4-FFF2-40B4-BE49-F238E27FC236}">
                    <a16:creationId xmlns:a16="http://schemas.microsoft.com/office/drawing/2014/main" id="{4470C66A-B30E-4AC3-A542-44E8BC4DB326}"/>
                  </a:ext>
                </a:extLst>
              </p:cNvPr>
              <p:cNvSpPr txBox="1">
                <a:spLocks noRot="1" noChangeAspect="1" noMove="1" noResize="1" noEditPoints="1" noAdjustHandles="1" noChangeArrowheads="1" noChangeShapeType="1" noTextEdit="1"/>
              </p:cNvSpPr>
              <p:nvPr/>
            </p:nvSpPr>
            <p:spPr>
              <a:xfrm>
                <a:off x="3300401" y="2512242"/>
                <a:ext cx="2543197" cy="276999"/>
              </a:xfrm>
              <a:prstGeom prst="rect">
                <a:avLst/>
              </a:prstGeom>
              <a:blipFill>
                <a:blip r:embed="rId4"/>
                <a:stretch>
                  <a:fillRect l="-957" t="-4348" r="-478" b="-8696"/>
                </a:stretch>
              </a:blipFill>
            </p:spPr>
            <p:txBody>
              <a:bodyPr/>
              <a:lstStyle/>
              <a:p>
                <a:r>
                  <a:rPr lang="en-US">
                    <a:noFill/>
                  </a:rPr>
                  <a:t> </a:t>
                </a:r>
              </a:p>
            </p:txBody>
          </p:sp>
        </mc:Fallback>
      </mc:AlternateContent>
      <p:grpSp>
        <p:nvGrpSpPr>
          <p:cNvPr id="6" name="群組 15">
            <a:extLst>
              <a:ext uri="{FF2B5EF4-FFF2-40B4-BE49-F238E27FC236}">
                <a16:creationId xmlns:a16="http://schemas.microsoft.com/office/drawing/2014/main" id="{B608E950-F22B-434D-8617-D79E489AEF8C}"/>
              </a:ext>
            </a:extLst>
          </p:cNvPr>
          <p:cNvGrpSpPr/>
          <p:nvPr/>
        </p:nvGrpSpPr>
        <p:grpSpPr>
          <a:xfrm>
            <a:off x="5252587" y="3388320"/>
            <a:ext cx="3135826" cy="2174963"/>
            <a:chOff x="5472656" y="2887794"/>
            <a:chExt cx="3135826" cy="2174963"/>
          </a:xfrm>
        </p:grpSpPr>
        <p:pic>
          <p:nvPicPr>
            <p:cNvPr id="7" name="圖片 6">
              <a:extLst>
                <a:ext uri="{FF2B5EF4-FFF2-40B4-BE49-F238E27FC236}">
                  <a16:creationId xmlns:a16="http://schemas.microsoft.com/office/drawing/2014/main" id="{AB8AABDB-28A6-4738-9502-9AC4A32B1C09}"/>
                </a:ext>
              </a:extLst>
            </p:cNvPr>
            <p:cNvPicPr>
              <a:picLocks noChangeAspect="1"/>
            </p:cNvPicPr>
            <p:nvPr/>
          </p:nvPicPr>
          <p:blipFill>
            <a:blip r:embed="rId5"/>
            <a:stretch>
              <a:fillRect/>
            </a:stretch>
          </p:blipFill>
          <p:spPr>
            <a:xfrm>
              <a:off x="5472656" y="2887794"/>
              <a:ext cx="3042694" cy="2174963"/>
            </a:xfrm>
            <a:prstGeom prst="rect">
              <a:avLst/>
            </a:prstGeom>
          </p:spPr>
        </p:pic>
        <p:graphicFrame>
          <p:nvGraphicFramePr>
            <p:cNvPr id="8" name="Object 12">
              <a:extLst>
                <a:ext uri="{FF2B5EF4-FFF2-40B4-BE49-F238E27FC236}">
                  <a16:creationId xmlns:a16="http://schemas.microsoft.com/office/drawing/2014/main" id="{8F768766-901A-4460-9B2F-7264EAA0D83C}"/>
                </a:ext>
              </a:extLst>
            </p:cNvPr>
            <p:cNvGraphicFramePr>
              <a:graphicFrameLocks noChangeAspect="1"/>
            </p:cNvGraphicFramePr>
            <p:nvPr>
              <p:extLst>
                <p:ext uri="{D42A27DB-BD31-4B8C-83A1-F6EECF244321}">
                  <p14:modId xmlns:p14="http://schemas.microsoft.com/office/powerpoint/2010/main" val="973704334"/>
                </p:ext>
              </p:extLst>
            </p:nvPr>
          </p:nvGraphicFramePr>
          <p:xfrm>
            <a:off x="6126292" y="2887794"/>
            <a:ext cx="539750" cy="369888"/>
          </p:xfrm>
          <a:graphic>
            <a:graphicData uri="http://schemas.openxmlformats.org/presentationml/2006/ole">
              <mc:AlternateContent xmlns:mc="http://schemas.openxmlformats.org/markup-compatibility/2006">
                <mc:Choice xmlns:v="urn:schemas-microsoft-com:vml" Requires="v">
                  <p:oleObj spid="_x0000_s8204" name="方程式" r:id="rId6" imgW="317160" imgH="215640" progId="Equation.3">
                    <p:embed/>
                  </p:oleObj>
                </mc:Choice>
                <mc:Fallback>
                  <p:oleObj name="方程式" r:id="rId6" imgW="317160" imgH="215640" progId="Equation.3">
                    <p:embed/>
                    <p:pic>
                      <p:nvPicPr>
                        <p:cNvPr id="6" name="Object 12">
                          <a:extLst>
                            <a:ext uri="{FF2B5EF4-FFF2-40B4-BE49-F238E27FC236}">
                              <a16:creationId xmlns:a16="http://schemas.microsoft.com/office/drawing/2014/main" id="{6A035688-BDB4-4558-8A45-A2EC8C39E62B}"/>
                            </a:ext>
                          </a:extLst>
                        </p:cNvPr>
                        <p:cNvPicPr>
                          <a:picLocks noChangeAspect="1" noChangeArrowheads="1"/>
                        </p:cNvPicPr>
                        <p:nvPr/>
                      </p:nvPicPr>
                      <p:blipFill>
                        <a:blip r:embed="rId7"/>
                        <a:srcRect/>
                        <a:stretch>
                          <a:fillRect/>
                        </a:stretch>
                      </p:blipFill>
                      <p:spPr bwMode="auto">
                        <a:xfrm>
                          <a:off x="6126292" y="2887794"/>
                          <a:ext cx="539750" cy="369888"/>
                        </a:xfrm>
                        <a:prstGeom prst="rect">
                          <a:avLst/>
                        </a:prstGeom>
                        <a:noFill/>
                        <a:extLst/>
                      </p:spPr>
                    </p:pic>
                  </p:oleObj>
                </mc:Fallback>
              </mc:AlternateContent>
            </a:graphicData>
          </a:graphic>
        </p:graphicFrame>
        <p:graphicFrame>
          <p:nvGraphicFramePr>
            <p:cNvPr id="9" name="Object 8">
              <a:extLst>
                <a:ext uri="{FF2B5EF4-FFF2-40B4-BE49-F238E27FC236}">
                  <a16:creationId xmlns:a16="http://schemas.microsoft.com/office/drawing/2014/main" id="{553EBF8A-594C-46D2-9D56-6C0349AE8BD4}"/>
                </a:ext>
              </a:extLst>
            </p:cNvPr>
            <p:cNvGraphicFramePr>
              <a:graphicFrameLocks noChangeAspect="1"/>
            </p:cNvGraphicFramePr>
            <p:nvPr>
              <p:extLst>
                <p:ext uri="{D42A27DB-BD31-4B8C-83A1-F6EECF244321}">
                  <p14:modId xmlns:p14="http://schemas.microsoft.com/office/powerpoint/2010/main" val="555788811"/>
                </p:ext>
              </p:extLst>
            </p:nvPr>
          </p:nvGraphicFramePr>
          <p:xfrm>
            <a:off x="8392582" y="4689516"/>
            <a:ext cx="215900" cy="217487"/>
          </p:xfrm>
          <a:graphic>
            <a:graphicData uri="http://schemas.openxmlformats.org/presentationml/2006/ole">
              <mc:AlternateContent xmlns:mc="http://schemas.openxmlformats.org/markup-compatibility/2006">
                <mc:Choice xmlns:v="urn:schemas-microsoft-com:vml" Requires="v">
                  <p:oleObj spid="_x0000_s8205" name="方程式" r:id="rId8" imgW="126720" imgH="126720" progId="Equation.3">
                    <p:embed/>
                  </p:oleObj>
                </mc:Choice>
                <mc:Fallback>
                  <p:oleObj name="方程式" r:id="rId8" imgW="126720" imgH="126720" progId="Equation.3">
                    <p:embed/>
                    <p:pic>
                      <p:nvPicPr>
                        <p:cNvPr id="7" name="Object 6">
                          <a:extLst>
                            <a:ext uri="{FF2B5EF4-FFF2-40B4-BE49-F238E27FC236}">
                              <a16:creationId xmlns:a16="http://schemas.microsoft.com/office/drawing/2014/main" id="{8D8646B1-EC6D-4942-93AD-4BD8582E6A29}"/>
                            </a:ext>
                          </a:extLst>
                        </p:cNvPr>
                        <p:cNvPicPr>
                          <a:picLocks noChangeAspect="1" noChangeArrowheads="1"/>
                        </p:cNvPicPr>
                        <p:nvPr/>
                      </p:nvPicPr>
                      <p:blipFill>
                        <a:blip r:embed="rId9"/>
                        <a:srcRect/>
                        <a:stretch>
                          <a:fillRect/>
                        </a:stretch>
                      </p:blipFill>
                      <p:spPr bwMode="auto">
                        <a:xfrm>
                          <a:off x="8392582" y="4689516"/>
                          <a:ext cx="215900" cy="217487"/>
                        </a:xfrm>
                        <a:prstGeom prst="rect">
                          <a:avLst/>
                        </a:prstGeom>
                        <a:noFill/>
                        <a:extLst/>
                      </p:spPr>
                    </p:pic>
                  </p:oleObj>
                </mc:Fallback>
              </mc:AlternateContent>
            </a:graphicData>
          </a:graphic>
        </p:graphicFrame>
      </p:gr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1B1C4BE-BE48-4B8F-92EA-BE7E4F02BA76}"/>
                  </a:ext>
                </a:extLst>
              </p:cNvPr>
              <p:cNvSpPr txBox="1"/>
              <p:nvPr/>
            </p:nvSpPr>
            <p:spPr>
              <a:xfrm>
                <a:off x="395927" y="3573264"/>
                <a:ext cx="4925579" cy="769441"/>
              </a:xfrm>
              <a:prstGeom prst="rect">
                <a:avLst/>
              </a:prstGeom>
              <a:noFill/>
            </p:spPr>
            <p:txBody>
              <a:bodyPr wrap="none" rtlCol="0">
                <a:spAutoFit/>
              </a:bodyPr>
              <a:lstStyle/>
              <a:p>
                <a:r>
                  <a:rPr lang="en-US" sz="2200" dirty="0"/>
                  <a:t>If weight initialized too small or too large:</a:t>
                </a:r>
              </a:p>
              <a:p>
                <a:pPr algn="ctr"/>
                <a14:m>
                  <m:oMath xmlns:m="http://schemas.openxmlformats.org/officeDocument/2006/math">
                    <m:sSup>
                      <m:sSupPr>
                        <m:ctrlPr>
                          <a:rPr lang="en-US" altLang="zh-TW" sz="2200" i="1">
                            <a:latin typeface="Cambria Math" panose="02040503050406030204" pitchFamily="18" charset="0"/>
                          </a:rPr>
                        </m:ctrlPr>
                      </m:sSupPr>
                      <m:e>
                        <m:r>
                          <a:rPr lang="zh-TW" altLang="en-US" sz="2200" i="1">
                            <a:latin typeface="Cambria Math" panose="02040503050406030204" pitchFamily="18" charset="0"/>
                          </a:rPr>
                          <m:t>𝜎</m:t>
                        </m:r>
                      </m:e>
                      <m:sup>
                        <m:r>
                          <a:rPr lang="en-US" altLang="zh-TW" sz="2200" i="1">
                            <a:latin typeface="Cambria Math" panose="02040503050406030204" pitchFamily="18" charset="0"/>
                          </a:rPr>
                          <m:t>′</m:t>
                        </m:r>
                      </m:sup>
                    </m:sSup>
                    <m:d>
                      <m:dPr>
                        <m:ctrlPr>
                          <a:rPr lang="en-US" altLang="zh-TW"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b="1" i="1">
                                <a:latin typeface="Cambria Math" panose="02040503050406030204" pitchFamily="18" charset="0"/>
                              </a:rPr>
                              <m:t>𝒛</m:t>
                            </m:r>
                          </m:e>
                          <m:sup>
                            <m:r>
                              <a:rPr lang="en-US" sz="2200" i="1">
                                <a:latin typeface="Cambria Math" panose="02040503050406030204" pitchFamily="18" charset="0"/>
                              </a:rPr>
                              <m:t>𝐿</m:t>
                            </m:r>
                            <m:r>
                              <a:rPr lang="en-US" sz="2200" i="1">
                                <a:latin typeface="Cambria Math" panose="02040503050406030204" pitchFamily="18" charset="0"/>
                              </a:rPr>
                              <m:t>−1</m:t>
                            </m:r>
                          </m:sup>
                        </m:sSup>
                      </m:e>
                    </m:d>
                  </m:oMath>
                </a14:m>
                <a:r>
                  <a:rPr lang="en-US" sz="2200" dirty="0">
                    <a:sym typeface="Wingdings" panose="05000000000000000000" pitchFamily="2" charset="2"/>
                  </a:rPr>
                  <a:t>  0</a:t>
                </a:r>
                <a:endParaRPr lang="en-US" sz="2200" dirty="0"/>
              </a:p>
            </p:txBody>
          </p:sp>
        </mc:Choice>
        <mc:Fallback>
          <p:sp>
            <p:nvSpPr>
              <p:cNvPr id="10" name="TextBox 9">
                <a:extLst>
                  <a:ext uri="{FF2B5EF4-FFF2-40B4-BE49-F238E27FC236}">
                    <a16:creationId xmlns:a16="http://schemas.microsoft.com/office/drawing/2014/main" id="{51B1C4BE-BE48-4B8F-92EA-BE7E4F02BA76}"/>
                  </a:ext>
                </a:extLst>
              </p:cNvPr>
              <p:cNvSpPr txBox="1">
                <a:spLocks noRot="1" noChangeAspect="1" noMove="1" noResize="1" noEditPoints="1" noAdjustHandles="1" noChangeArrowheads="1" noChangeShapeType="1" noTextEdit="1"/>
              </p:cNvSpPr>
              <p:nvPr/>
            </p:nvSpPr>
            <p:spPr>
              <a:xfrm>
                <a:off x="395927" y="3573264"/>
                <a:ext cx="4925579" cy="769441"/>
              </a:xfrm>
              <a:prstGeom prst="rect">
                <a:avLst/>
              </a:prstGeom>
              <a:blipFill>
                <a:blip r:embed="rId10"/>
                <a:stretch>
                  <a:fillRect l="-1609" t="-5556" r="-743" b="-15873"/>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8A4778E0-9872-4D38-AAE5-20659FDBBFDC}"/>
              </a:ext>
            </a:extLst>
          </p:cNvPr>
          <p:cNvSpPr txBox="1"/>
          <p:nvPr/>
        </p:nvSpPr>
        <p:spPr>
          <a:xfrm>
            <a:off x="1122599" y="4759155"/>
            <a:ext cx="3472233" cy="430887"/>
          </a:xfrm>
          <a:prstGeom prst="rect">
            <a:avLst/>
          </a:prstGeom>
          <a:noFill/>
        </p:spPr>
        <p:txBody>
          <a:bodyPr wrap="none" rtlCol="0">
            <a:spAutoFit/>
          </a:bodyPr>
          <a:lstStyle/>
          <a:p>
            <a:r>
              <a:rPr lang="en-US" sz="2200" dirty="0"/>
              <a:t>Too slow! Gradient vanishing</a:t>
            </a:r>
          </a:p>
        </p:txBody>
      </p:sp>
      <p:sp>
        <p:nvSpPr>
          <p:cNvPr id="12" name="Rectangle 11">
            <a:extLst>
              <a:ext uri="{FF2B5EF4-FFF2-40B4-BE49-F238E27FC236}">
                <a16:creationId xmlns:a16="http://schemas.microsoft.com/office/drawing/2014/main" id="{F3C90314-454A-4F2F-8CCD-D55DF864F295}"/>
              </a:ext>
            </a:extLst>
          </p:cNvPr>
          <p:cNvSpPr/>
          <p:nvPr/>
        </p:nvSpPr>
        <p:spPr>
          <a:xfrm>
            <a:off x="4878446" y="1815437"/>
            <a:ext cx="923827" cy="41477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6475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0F39-F037-40EF-84A7-30DFF144702E}"/>
              </a:ext>
            </a:extLst>
          </p:cNvPr>
          <p:cNvSpPr>
            <a:spLocks noGrp="1"/>
          </p:cNvSpPr>
          <p:nvPr>
            <p:ph type="title"/>
          </p:nvPr>
        </p:nvSpPr>
        <p:spPr/>
        <p:txBody>
          <a:bodyPr/>
          <a:lstStyle/>
          <a:p>
            <a:r>
              <a:rPr lang="en-US" dirty="0"/>
              <a:t>Weight initialization</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B51C5916-883A-4600-91FC-E9532C603B2A}"/>
                  </a:ext>
                </a:extLst>
              </p:cNvPr>
              <p:cNvSpPr/>
              <p:nvPr/>
            </p:nvSpPr>
            <p:spPr>
              <a:xfrm>
                <a:off x="2323500" y="1690689"/>
                <a:ext cx="4497000" cy="61901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1" i="0" smtClean="0">
                                  <a:latin typeface="Cambria Math" panose="02040503050406030204" pitchFamily="18" charset="0"/>
                                </a:rPr>
                                <m:t>𝐖</m:t>
                              </m:r>
                            </m:e>
                            <m:sup>
                              <m:r>
                                <a:rPr lang="en-US" b="0" i="1" smtClean="0">
                                  <a:latin typeface="Cambria Math" panose="02040503050406030204" pitchFamily="18" charset="0"/>
                                </a:rPr>
                                <m:t>𝐿</m:t>
                              </m:r>
                              <m:r>
                                <a:rPr lang="en-US" b="0" i="1" smtClean="0">
                                  <a:latin typeface="Cambria Math" panose="02040503050406030204" pitchFamily="18" charset="0"/>
                                </a:rPr>
                                <m:t>−1</m:t>
                              </m:r>
                            </m:sup>
                          </m:sSup>
                        </m:den>
                      </m:f>
                      <m:r>
                        <a:rPr lang="en-US" i="1">
                          <a:latin typeface="Cambria Math" panose="02040503050406030204" pitchFamily="18" charset="0"/>
                        </a:rPr>
                        <m:t>=</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m:t>
                          </m:r>
                          <m:r>
                            <a:rPr lang="en-US" altLang="zh-TW" i="1">
                              <a:latin typeface="Cambria Math" panose="02040503050406030204" pitchFamily="18" charset="0"/>
                            </a:rPr>
                            <m:t>(</m:t>
                          </m:r>
                          <m:sSup>
                            <m:sSupPr>
                              <m:ctrlPr>
                                <a:rPr lang="en-US" i="1">
                                  <a:latin typeface="Cambria Math" panose="02040503050406030204" pitchFamily="18" charset="0"/>
                                </a:rPr>
                              </m:ctrlPr>
                            </m:sSupPr>
                            <m:e>
                              <m:r>
                                <a:rPr lang="en-US" b="1" i="0" smtClean="0">
                                  <a:latin typeface="Cambria Math" panose="02040503050406030204" pitchFamily="18" charset="0"/>
                                </a:rPr>
                                <m:t>𝐖</m:t>
                              </m:r>
                            </m:e>
                            <m:sup>
                              <m:r>
                                <a:rPr lang="en-US" i="1">
                                  <a:latin typeface="Cambria Math" panose="02040503050406030204" pitchFamily="18" charset="0"/>
                                </a:rPr>
                                <m:t>𝐿</m:t>
                              </m:r>
                            </m:sup>
                          </m:sSup>
                          <m:r>
                            <a:rPr lang="en-US" i="1">
                              <a:latin typeface="Cambria Math" panose="02040503050406030204" pitchFamily="18" charset="0"/>
                            </a:rPr>
                            <m:t>)</m:t>
                          </m:r>
                        </m:e>
                        <m:sup>
                          <m:r>
                            <a:rPr lang="en-US" altLang="zh-TW" i="1">
                              <a:latin typeface="Cambria Math" panose="02040503050406030204" pitchFamily="18" charset="0"/>
                            </a:rPr>
                            <m:t>𝑇</m:t>
                          </m:r>
                        </m:sup>
                      </m:sSup>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𝐿</m:t>
                              </m:r>
                            </m:sup>
                          </m:sSup>
                        </m:den>
                      </m:f>
                      <m:r>
                        <a:rPr lang="en-US" b="0" i="1" smtClean="0">
                          <a:latin typeface="Cambria Math" panose="02040503050406030204" pitchFamily="18" charset="0"/>
                        </a:rPr>
                        <m:t>)</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m:t>
                          </m:r>
                          <m:r>
                            <a:rPr lang="zh-TW" altLang="en-US" i="1">
                              <a:latin typeface="Cambria Math" panose="02040503050406030204" pitchFamily="18" charset="0"/>
                            </a:rPr>
                            <m:t>𝜎</m:t>
                          </m:r>
                        </m:e>
                        <m:sup>
                          <m:r>
                            <a:rPr lang="en-US" altLang="zh-TW" i="1">
                              <a:latin typeface="Cambria Math" panose="02040503050406030204" pitchFamily="18" charset="0"/>
                            </a:rPr>
                            <m:t>′</m:t>
                          </m:r>
                        </m:sup>
                      </m:sSup>
                      <m:d>
                        <m:dPr>
                          <m:ctrlPr>
                            <a:rPr lang="en-US" altLang="zh-TW"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𝐿</m:t>
                              </m:r>
                              <m:r>
                                <a:rPr lang="en-US" b="0" i="1" smtClean="0">
                                  <a:latin typeface="Cambria Math" panose="02040503050406030204" pitchFamily="18" charset="0"/>
                                </a:rPr>
                                <m:t>−1</m:t>
                              </m:r>
                            </m:sup>
                          </m:sSup>
                        </m:e>
                      </m:d>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𝒂</m:t>
                              </m:r>
                            </m:e>
                            <m:sup>
                              <m:r>
                                <a:rPr lang="en-US" i="1">
                                  <a:latin typeface="Cambria Math" panose="02040503050406030204" pitchFamily="18" charset="0"/>
                                </a:rPr>
                                <m:t>𝐿</m:t>
                              </m:r>
                              <m:r>
                                <a:rPr lang="en-US" i="1">
                                  <a:latin typeface="Cambria Math" panose="02040503050406030204" pitchFamily="18" charset="0"/>
                                </a:rPr>
                                <m:t>−2</m:t>
                              </m:r>
                            </m:sup>
                          </m:sSup>
                          <m:r>
                            <a:rPr lang="en-US" b="0" i="1" smtClean="0">
                              <a:latin typeface="Cambria Math" panose="02040503050406030204" pitchFamily="18" charset="0"/>
                            </a:rPr>
                            <m:t>)</m:t>
                          </m:r>
                        </m:e>
                        <m:sup>
                          <m:r>
                            <a:rPr lang="en-US" altLang="zh-TW" b="0" i="1" smtClean="0">
                              <a:latin typeface="Cambria Math" panose="02040503050406030204" pitchFamily="18" charset="0"/>
                            </a:rPr>
                            <m:t>𝑇</m:t>
                          </m:r>
                        </m:sup>
                      </m:sSup>
                    </m:oMath>
                  </m:oMathPara>
                </a14:m>
                <a:endParaRPr lang="en-US" dirty="0"/>
              </a:p>
            </p:txBody>
          </p:sp>
        </mc:Choice>
        <mc:Fallback>
          <p:sp>
            <p:nvSpPr>
              <p:cNvPr id="4" name="Rectangle 3">
                <a:extLst>
                  <a:ext uri="{FF2B5EF4-FFF2-40B4-BE49-F238E27FC236}">
                    <a16:creationId xmlns:a16="http://schemas.microsoft.com/office/drawing/2014/main" id="{B51C5916-883A-4600-91FC-E9532C603B2A}"/>
                  </a:ext>
                </a:extLst>
              </p:cNvPr>
              <p:cNvSpPr>
                <a:spLocks noRot="1" noChangeAspect="1" noMove="1" noResize="1" noEditPoints="1" noAdjustHandles="1" noChangeArrowheads="1" noChangeShapeType="1" noTextEdit="1"/>
              </p:cNvSpPr>
              <p:nvPr/>
            </p:nvSpPr>
            <p:spPr>
              <a:xfrm>
                <a:off x="2323500" y="1690689"/>
                <a:ext cx="4497000" cy="6190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470C66A-B30E-4AC3-A542-44E8BC4DB326}"/>
                  </a:ext>
                </a:extLst>
              </p:cNvPr>
              <p:cNvSpPr txBox="1"/>
              <p:nvPr/>
            </p:nvSpPr>
            <p:spPr>
              <a:xfrm>
                <a:off x="3300401" y="2512242"/>
                <a:ext cx="254319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𝐿</m:t>
                          </m:r>
                          <m:r>
                            <a:rPr lang="en-US" i="1">
                              <a:latin typeface="Cambria Math" panose="02040503050406030204" pitchFamily="18" charset="0"/>
                            </a:rPr>
                            <m:t>−1</m:t>
                          </m:r>
                        </m:sup>
                      </m:sSup>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𝐖</m:t>
                          </m:r>
                        </m:e>
                        <m:sup>
                          <m:r>
                            <a:rPr lang="en-US" b="0" i="1" smtClean="0">
                              <a:latin typeface="Cambria Math" panose="02040503050406030204" pitchFamily="18" charset="0"/>
                            </a:rPr>
                            <m:t>𝐿</m:t>
                          </m:r>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𝒂</m:t>
                          </m:r>
                        </m:e>
                        <m:sup>
                          <m:r>
                            <a:rPr lang="en-US" b="0" i="1" smtClean="0">
                              <a:latin typeface="Cambria Math" panose="02040503050406030204" pitchFamily="18" charset="0"/>
                            </a:rPr>
                            <m:t>𝐿</m:t>
                          </m:r>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smtClean="0">
                              <a:latin typeface="Cambria Math" panose="02040503050406030204" pitchFamily="18" charset="0"/>
                            </a:rPr>
                            <m:t>𝒃</m:t>
                          </m:r>
                        </m:e>
                        <m:sup>
                          <m:r>
                            <a:rPr lang="en-US" i="1">
                              <a:latin typeface="Cambria Math" panose="02040503050406030204" pitchFamily="18" charset="0"/>
                            </a:rPr>
                            <m:t>𝐿</m:t>
                          </m:r>
                          <m:r>
                            <a:rPr lang="en-US" i="1">
                              <a:latin typeface="Cambria Math" panose="02040503050406030204" pitchFamily="18" charset="0"/>
                            </a:rPr>
                            <m:t>−1</m:t>
                          </m:r>
                        </m:sup>
                      </m:sSup>
                    </m:oMath>
                  </m:oMathPara>
                </a14:m>
                <a:endParaRPr lang="en-US" dirty="0"/>
              </a:p>
            </p:txBody>
          </p:sp>
        </mc:Choice>
        <mc:Fallback>
          <p:sp>
            <p:nvSpPr>
              <p:cNvPr id="5" name="TextBox 4">
                <a:extLst>
                  <a:ext uri="{FF2B5EF4-FFF2-40B4-BE49-F238E27FC236}">
                    <a16:creationId xmlns:a16="http://schemas.microsoft.com/office/drawing/2014/main" id="{4470C66A-B30E-4AC3-A542-44E8BC4DB326}"/>
                  </a:ext>
                </a:extLst>
              </p:cNvPr>
              <p:cNvSpPr txBox="1">
                <a:spLocks noRot="1" noChangeAspect="1" noMove="1" noResize="1" noEditPoints="1" noAdjustHandles="1" noChangeArrowheads="1" noChangeShapeType="1" noTextEdit="1"/>
              </p:cNvSpPr>
              <p:nvPr/>
            </p:nvSpPr>
            <p:spPr>
              <a:xfrm>
                <a:off x="3300401" y="2512242"/>
                <a:ext cx="2543197" cy="276999"/>
              </a:xfrm>
              <a:prstGeom prst="rect">
                <a:avLst/>
              </a:prstGeom>
              <a:blipFill>
                <a:blip r:embed="rId4"/>
                <a:stretch>
                  <a:fillRect l="-957" t="-4348" r="-478" b="-8696"/>
                </a:stretch>
              </a:blipFill>
            </p:spPr>
            <p:txBody>
              <a:bodyPr/>
              <a:lstStyle/>
              <a:p>
                <a:r>
                  <a:rPr lang="en-US">
                    <a:noFill/>
                  </a:rPr>
                  <a:t> </a:t>
                </a:r>
              </a:p>
            </p:txBody>
          </p:sp>
        </mc:Fallback>
      </mc:AlternateContent>
      <p:grpSp>
        <p:nvGrpSpPr>
          <p:cNvPr id="6" name="群組 15">
            <a:extLst>
              <a:ext uri="{FF2B5EF4-FFF2-40B4-BE49-F238E27FC236}">
                <a16:creationId xmlns:a16="http://schemas.microsoft.com/office/drawing/2014/main" id="{B608E950-F22B-434D-8617-D79E489AEF8C}"/>
              </a:ext>
            </a:extLst>
          </p:cNvPr>
          <p:cNvGrpSpPr/>
          <p:nvPr/>
        </p:nvGrpSpPr>
        <p:grpSpPr>
          <a:xfrm>
            <a:off x="5252587" y="3388320"/>
            <a:ext cx="3135826" cy="2174963"/>
            <a:chOff x="5472656" y="2887794"/>
            <a:chExt cx="3135826" cy="2174963"/>
          </a:xfrm>
        </p:grpSpPr>
        <p:pic>
          <p:nvPicPr>
            <p:cNvPr id="7" name="圖片 6">
              <a:extLst>
                <a:ext uri="{FF2B5EF4-FFF2-40B4-BE49-F238E27FC236}">
                  <a16:creationId xmlns:a16="http://schemas.microsoft.com/office/drawing/2014/main" id="{AB8AABDB-28A6-4738-9502-9AC4A32B1C09}"/>
                </a:ext>
              </a:extLst>
            </p:cNvPr>
            <p:cNvPicPr>
              <a:picLocks noChangeAspect="1"/>
            </p:cNvPicPr>
            <p:nvPr/>
          </p:nvPicPr>
          <p:blipFill>
            <a:blip r:embed="rId5"/>
            <a:stretch>
              <a:fillRect/>
            </a:stretch>
          </p:blipFill>
          <p:spPr>
            <a:xfrm>
              <a:off x="5472656" y="2887794"/>
              <a:ext cx="3042694" cy="2174963"/>
            </a:xfrm>
            <a:prstGeom prst="rect">
              <a:avLst/>
            </a:prstGeom>
          </p:spPr>
        </p:pic>
        <p:graphicFrame>
          <p:nvGraphicFramePr>
            <p:cNvPr id="8" name="Object 12">
              <a:extLst>
                <a:ext uri="{FF2B5EF4-FFF2-40B4-BE49-F238E27FC236}">
                  <a16:creationId xmlns:a16="http://schemas.microsoft.com/office/drawing/2014/main" id="{8F768766-901A-4460-9B2F-7264EAA0D83C}"/>
                </a:ext>
              </a:extLst>
            </p:cNvPr>
            <p:cNvGraphicFramePr>
              <a:graphicFrameLocks noChangeAspect="1"/>
            </p:cNvGraphicFramePr>
            <p:nvPr>
              <p:extLst/>
            </p:nvPr>
          </p:nvGraphicFramePr>
          <p:xfrm>
            <a:off x="6126292" y="2887794"/>
            <a:ext cx="539750" cy="369888"/>
          </p:xfrm>
          <a:graphic>
            <a:graphicData uri="http://schemas.openxmlformats.org/presentationml/2006/ole">
              <mc:AlternateContent xmlns:mc="http://schemas.openxmlformats.org/markup-compatibility/2006">
                <mc:Choice xmlns:v="urn:schemas-microsoft-com:vml" Requires="v">
                  <p:oleObj spid="_x0000_s9228" name="方程式" r:id="rId6" imgW="317160" imgH="215640" progId="Equation.3">
                    <p:embed/>
                  </p:oleObj>
                </mc:Choice>
                <mc:Fallback>
                  <p:oleObj name="方程式" r:id="rId6" imgW="317160" imgH="215640" progId="Equation.3">
                    <p:embed/>
                    <p:pic>
                      <p:nvPicPr>
                        <p:cNvPr id="8" name="Object 12">
                          <a:extLst>
                            <a:ext uri="{FF2B5EF4-FFF2-40B4-BE49-F238E27FC236}">
                              <a16:creationId xmlns:a16="http://schemas.microsoft.com/office/drawing/2014/main" id="{8F768766-901A-4460-9B2F-7264EAA0D83C}"/>
                            </a:ext>
                          </a:extLst>
                        </p:cNvPr>
                        <p:cNvPicPr>
                          <a:picLocks noChangeAspect="1" noChangeArrowheads="1"/>
                        </p:cNvPicPr>
                        <p:nvPr/>
                      </p:nvPicPr>
                      <p:blipFill>
                        <a:blip r:embed="rId7"/>
                        <a:srcRect/>
                        <a:stretch>
                          <a:fillRect/>
                        </a:stretch>
                      </p:blipFill>
                      <p:spPr bwMode="auto">
                        <a:xfrm>
                          <a:off x="6126292" y="2887794"/>
                          <a:ext cx="539750" cy="369888"/>
                        </a:xfrm>
                        <a:prstGeom prst="rect">
                          <a:avLst/>
                        </a:prstGeom>
                        <a:noFill/>
                        <a:extLst/>
                      </p:spPr>
                    </p:pic>
                  </p:oleObj>
                </mc:Fallback>
              </mc:AlternateContent>
            </a:graphicData>
          </a:graphic>
        </p:graphicFrame>
        <p:graphicFrame>
          <p:nvGraphicFramePr>
            <p:cNvPr id="9" name="Object 8">
              <a:extLst>
                <a:ext uri="{FF2B5EF4-FFF2-40B4-BE49-F238E27FC236}">
                  <a16:creationId xmlns:a16="http://schemas.microsoft.com/office/drawing/2014/main" id="{553EBF8A-594C-46D2-9D56-6C0349AE8BD4}"/>
                </a:ext>
              </a:extLst>
            </p:cNvPr>
            <p:cNvGraphicFramePr>
              <a:graphicFrameLocks noChangeAspect="1"/>
            </p:cNvGraphicFramePr>
            <p:nvPr>
              <p:extLst/>
            </p:nvPr>
          </p:nvGraphicFramePr>
          <p:xfrm>
            <a:off x="8392582" y="4689516"/>
            <a:ext cx="215900" cy="217487"/>
          </p:xfrm>
          <a:graphic>
            <a:graphicData uri="http://schemas.openxmlformats.org/presentationml/2006/ole">
              <mc:AlternateContent xmlns:mc="http://schemas.openxmlformats.org/markup-compatibility/2006">
                <mc:Choice xmlns:v="urn:schemas-microsoft-com:vml" Requires="v">
                  <p:oleObj spid="_x0000_s9229" name="方程式" r:id="rId8" imgW="126720" imgH="126720" progId="Equation.3">
                    <p:embed/>
                  </p:oleObj>
                </mc:Choice>
                <mc:Fallback>
                  <p:oleObj name="方程式" r:id="rId8" imgW="126720" imgH="126720" progId="Equation.3">
                    <p:embed/>
                    <p:pic>
                      <p:nvPicPr>
                        <p:cNvPr id="9" name="Object 8">
                          <a:extLst>
                            <a:ext uri="{FF2B5EF4-FFF2-40B4-BE49-F238E27FC236}">
                              <a16:creationId xmlns:a16="http://schemas.microsoft.com/office/drawing/2014/main" id="{553EBF8A-594C-46D2-9D56-6C0349AE8BD4}"/>
                            </a:ext>
                          </a:extLst>
                        </p:cNvPr>
                        <p:cNvPicPr>
                          <a:picLocks noChangeAspect="1" noChangeArrowheads="1"/>
                        </p:cNvPicPr>
                        <p:nvPr/>
                      </p:nvPicPr>
                      <p:blipFill>
                        <a:blip r:embed="rId9"/>
                        <a:srcRect/>
                        <a:stretch>
                          <a:fillRect/>
                        </a:stretch>
                      </p:blipFill>
                      <p:spPr bwMode="auto">
                        <a:xfrm>
                          <a:off x="8392582" y="4689516"/>
                          <a:ext cx="215900" cy="217487"/>
                        </a:xfrm>
                        <a:prstGeom prst="rect">
                          <a:avLst/>
                        </a:prstGeom>
                        <a:noFill/>
                        <a:extLst/>
                      </p:spPr>
                    </p:pic>
                  </p:oleObj>
                </mc:Fallback>
              </mc:AlternateContent>
            </a:graphicData>
          </a:graphic>
        </p:graphicFrame>
      </p:gr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1B1C4BE-BE48-4B8F-92EA-BE7E4F02BA76}"/>
                  </a:ext>
                </a:extLst>
              </p:cNvPr>
              <p:cNvSpPr txBox="1"/>
              <p:nvPr/>
            </p:nvSpPr>
            <p:spPr>
              <a:xfrm>
                <a:off x="1075144" y="3573264"/>
                <a:ext cx="3496855" cy="769441"/>
              </a:xfrm>
              <a:prstGeom prst="rect">
                <a:avLst/>
              </a:prstGeom>
              <a:noFill/>
            </p:spPr>
            <p:txBody>
              <a:bodyPr wrap="none" rtlCol="0">
                <a:spAutoFit/>
              </a:bodyPr>
              <a:lstStyle/>
              <a:p>
                <a:r>
                  <a:rPr lang="en-US" sz="2200" dirty="0"/>
                  <a:t>If weight initialized too large:</a:t>
                </a:r>
              </a:p>
              <a:p>
                <a:pPr algn="ctr"/>
                <a14:m>
                  <m:oMath xmlns:m="http://schemas.openxmlformats.org/officeDocument/2006/math">
                    <m:sSup>
                      <m:sSupPr>
                        <m:ctrlPr>
                          <a:rPr lang="en-US" altLang="zh-TW" sz="2200" i="1">
                            <a:latin typeface="Cambria Math" panose="02040503050406030204" pitchFamily="18" charset="0"/>
                          </a:rPr>
                        </m:ctrlPr>
                      </m:sSupPr>
                      <m:e>
                        <m:r>
                          <a:rPr lang="zh-TW" altLang="en-US" sz="2200" i="1">
                            <a:latin typeface="Cambria Math" panose="02040503050406030204" pitchFamily="18" charset="0"/>
                          </a:rPr>
                          <m:t>𝜎</m:t>
                        </m:r>
                      </m:e>
                      <m:sup>
                        <m:r>
                          <a:rPr lang="en-US" altLang="zh-TW" sz="2200" i="1">
                            <a:latin typeface="Cambria Math" panose="02040503050406030204" pitchFamily="18" charset="0"/>
                          </a:rPr>
                          <m:t>′</m:t>
                        </m:r>
                      </m:sup>
                    </m:sSup>
                    <m:d>
                      <m:dPr>
                        <m:ctrlPr>
                          <a:rPr lang="en-US" altLang="zh-TW"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b="1" i="1">
                                <a:latin typeface="Cambria Math" panose="02040503050406030204" pitchFamily="18" charset="0"/>
                              </a:rPr>
                              <m:t>𝒛</m:t>
                            </m:r>
                          </m:e>
                          <m:sup>
                            <m:r>
                              <a:rPr lang="en-US" sz="2200" i="1">
                                <a:latin typeface="Cambria Math" panose="02040503050406030204" pitchFamily="18" charset="0"/>
                              </a:rPr>
                              <m:t>𝐿</m:t>
                            </m:r>
                            <m:r>
                              <a:rPr lang="en-US" sz="2200" i="1">
                                <a:latin typeface="Cambria Math" panose="02040503050406030204" pitchFamily="18" charset="0"/>
                              </a:rPr>
                              <m:t>−1</m:t>
                            </m:r>
                          </m:sup>
                        </m:sSup>
                      </m:e>
                    </m:d>
                  </m:oMath>
                </a14:m>
                <a:r>
                  <a:rPr lang="en-US" sz="2200" dirty="0">
                    <a:sym typeface="Wingdings" panose="05000000000000000000" pitchFamily="2" charset="2"/>
                  </a:rPr>
                  <a:t>  </a:t>
                </a:r>
                <a14:m>
                  <m:oMath xmlns:m="http://schemas.openxmlformats.org/officeDocument/2006/math">
                    <m:r>
                      <a:rPr lang="en-US" sz="2200" i="1" smtClean="0">
                        <a:latin typeface="Cambria Math" panose="02040503050406030204" pitchFamily="18" charset="0"/>
                        <a:ea typeface="Cambria Math" panose="02040503050406030204" pitchFamily="18" charset="0"/>
                        <a:sym typeface="Wingdings" panose="05000000000000000000" pitchFamily="2" charset="2"/>
                      </a:rPr>
                      <m:t>+∞</m:t>
                    </m:r>
                  </m:oMath>
                </a14:m>
                <a:endParaRPr lang="en-US" sz="2200" dirty="0"/>
              </a:p>
            </p:txBody>
          </p:sp>
        </mc:Choice>
        <mc:Fallback>
          <p:sp>
            <p:nvSpPr>
              <p:cNvPr id="10" name="TextBox 9">
                <a:extLst>
                  <a:ext uri="{FF2B5EF4-FFF2-40B4-BE49-F238E27FC236}">
                    <a16:creationId xmlns:a16="http://schemas.microsoft.com/office/drawing/2014/main" id="{51B1C4BE-BE48-4B8F-92EA-BE7E4F02BA76}"/>
                  </a:ext>
                </a:extLst>
              </p:cNvPr>
              <p:cNvSpPr txBox="1">
                <a:spLocks noRot="1" noChangeAspect="1" noMove="1" noResize="1" noEditPoints="1" noAdjustHandles="1" noChangeArrowheads="1" noChangeShapeType="1" noTextEdit="1"/>
              </p:cNvSpPr>
              <p:nvPr/>
            </p:nvSpPr>
            <p:spPr>
              <a:xfrm>
                <a:off x="1075144" y="3573264"/>
                <a:ext cx="3496855" cy="769441"/>
              </a:xfrm>
              <a:prstGeom prst="rect">
                <a:avLst/>
              </a:prstGeom>
              <a:blipFill>
                <a:blip r:embed="rId10"/>
                <a:stretch>
                  <a:fillRect l="-2265" t="-5556" r="-1394" b="-15079"/>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8A4778E0-9872-4D38-AAE5-20659FDBBFDC}"/>
              </a:ext>
            </a:extLst>
          </p:cNvPr>
          <p:cNvSpPr txBox="1"/>
          <p:nvPr/>
        </p:nvSpPr>
        <p:spPr>
          <a:xfrm>
            <a:off x="1099766" y="4620803"/>
            <a:ext cx="3593356" cy="430887"/>
          </a:xfrm>
          <a:prstGeom prst="rect">
            <a:avLst/>
          </a:prstGeom>
          <a:noFill/>
        </p:spPr>
        <p:txBody>
          <a:bodyPr wrap="none" rtlCol="0">
            <a:spAutoFit/>
          </a:bodyPr>
          <a:lstStyle/>
          <a:p>
            <a:r>
              <a:rPr lang="en-US" sz="2200" dirty="0"/>
              <a:t>Too quick! Gradient exploding</a:t>
            </a:r>
          </a:p>
        </p:txBody>
      </p:sp>
      <p:sp>
        <p:nvSpPr>
          <p:cNvPr id="12" name="Rectangle 11">
            <a:extLst>
              <a:ext uri="{FF2B5EF4-FFF2-40B4-BE49-F238E27FC236}">
                <a16:creationId xmlns:a16="http://schemas.microsoft.com/office/drawing/2014/main" id="{F3C90314-454A-4F2F-8CCD-D55DF864F295}"/>
              </a:ext>
            </a:extLst>
          </p:cNvPr>
          <p:cNvSpPr/>
          <p:nvPr/>
        </p:nvSpPr>
        <p:spPr>
          <a:xfrm>
            <a:off x="3629321" y="1875633"/>
            <a:ext cx="518474" cy="32081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767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CD6A-989A-474E-AFE3-3396F98298BF}"/>
              </a:ext>
            </a:extLst>
          </p:cNvPr>
          <p:cNvSpPr>
            <a:spLocks noGrp="1"/>
          </p:cNvSpPr>
          <p:nvPr>
            <p:ph type="title"/>
          </p:nvPr>
        </p:nvSpPr>
        <p:spPr/>
        <p:txBody>
          <a:bodyPr/>
          <a:lstStyle/>
          <a:p>
            <a:r>
              <a:rPr lang="en-US" dirty="0"/>
              <a:t>Neural networks</a:t>
            </a:r>
          </a:p>
        </p:txBody>
      </p:sp>
      <p:sp>
        <p:nvSpPr>
          <p:cNvPr id="3" name="Content Placeholder 2">
            <a:extLst>
              <a:ext uri="{FF2B5EF4-FFF2-40B4-BE49-F238E27FC236}">
                <a16:creationId xmlns:a16="http://schemas.microsoft.com/office/drawing/2014/main" id="{DBB525E5-0C17-4D05-BFC1-B00157EDE28F}"/>
              </a:ext>
            </a:extLst>
          </p:cNvPr>
          <p:cNvSpPr>
            <a:spLocks noGrp="1"/>
          </p:cNvSpPr>
          <p:nvPr>
            <p:ph idx="1"/>
          </p:nvPr>
        </p:nvSpPr>
        <p:spPr/>
        <p:txBody>
          <a:bodyPr>
            <a:normAutofit lnSpcReduction="10000"/>
          </a:bodyPr>
          <a:lstStyle/>
          <a:p>
            <a:r>
              <a:rPr lang="en-US" dirty="0"/>
              <a:t>How to build neural networks?</a:t>
            </a:r>
          </a:p>
          <a:p>
            <a:r>
              <a:rPr lang="en-US" dirty="0"/>
              <a:t>Step 1: decide the structure of your network (depth, the number of neurons in each layer…)</a:t>
            </a:r>
          </a:p>
          <a:p>
            <a:r>
              <a:rPr lang="en-US" dirty="0"/>
              <a:t>Step 2: decide your activation function</a:t>
            </a:r>
          </a:p>
          <a:p>
            <a:r>
              <a:rPr lang="en-US" dirty="0"/>
              <a:t>Step 3: initialize your </a:t>
            </a:r>
            <a:r>
              <a:rPr lang="en-US" b="1" dirty="0"/>
              <a:t>w</a:t>
            </a:r>
            <a:r>
              <a:rPr lang="en-US" dirty="0"/>
              <a:t> and b</a:t>
            </a:r>
          </a:p>
          <a:p>
            <a:r>
              <a:rPr lang="en-US" dirty="0"/>
              <a:t>Step 4: Train! </a:t>
            </a:r>
          </a:p>
          <a:p>
            <a:pPr marL="0" indent="0">
              <a:buNone/>
            </a:pPr>
            <a:r>
              <a:rPr lang="en-US" dirty="0"/>
              <a:t>	- Forward propagation</a:t>
            </a:r>
          </a:p>
          <a:p>
            <a:pPr marL="0" indent="0">
              <a:buNone/>
            </a:pPr>
            <a:r>
              <a:rPr lang="en-US" dirty="0"/>
              <a:t>	- Backpropagation</a:t>
            </a:r>
          </a:p>
          <a:p>
            <a:r>
              <a:rPr lang="en-US" dirty="0"/>
              <a:t>Step 5: Generalization</a:t>
            </a:r>
          </a:p>
          <a:p>
            <a:pPr marL="0" indent="0">
              <a:buNone/>
            </a:pPr>
            <a:endParaRPr lang="en-US" dirty="0"/>
          </a:p>
        </p:txBody>
      </p:sp>
    </p:spTree>
    <p:extLst>
      <p:ext uri="{BB962C8B-B14F-4D97-AF65-F5344CB8AC3E}">
        <p14:creationId xmlns:p14="http://schemas.microsoft.com/office/powerpoint/2010/main" val="55215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5237F-3A9C-451D-B104-A022CA6B381F}"/>
              </a:ext>
            </a:extLst>
          </p:cNvPr>
          <p:cNvSpPr>
            <a:spLocks noGrp="1"/>
          </p:cNvSpPr>
          <p:nvPr>
            <p:ph type="title"/>
          </p:nvPr>
        </p:nvSpPr>
        <p:spPr/>
        <p:txBody>
          <a:bodyPr/>
          <a:lstStyle/>
          <a:p>
            <a:r>
              <a:rPr lang="en-US" dirty="0"/>
              <a:t>Gradient check</a:t>
            </a:r>
          </a:p>
        </p:txBody>
      </p:sp>
      <p:sp>
        <p:nvSpPr>
          <p:cNvPr id="3" name="Content Placeholder 2">
            <a:extLst>
              <a:ext uri="{FF2B5EF4-FFF2-40B4-BE49-F238E27FC236}">
                <a16:creationId xmlns:a16="http://schemas.microsoft.com/office/drawing/2014/main" id="{9D964A02-A057-4213-B648-4ED1F8D80F3B}"/>
              </a:ext>
            </a:extLst>
          </p:cNvPr>
          <p:cNvSpPr>
            <a:spLocks noGrp="1"/>
          </p:cNvSpPr>
          <p:nvPr>
            <p:ph idx="1"/>
          </p:nvPr>
        </p:nvSpPr>
        <p:spPr/>
        <p:txBody>
          <a:bodyPr/>
          <a:lstStyle/>
          <a:p>
            <a:r>
              <a:rPr lang="en-US" dirty="0"/>
              <a:t>How to make sure our code works?</a:t>
            </a:r>
          </a:p>
          <a:p>
            <a:r>
              <a:rPr lang="en-US" dirty="0"/>
              <a:t>Definition of gradient:</a:t>
            </a:r>
          </a:p>
          <a:p>
            <a:endParaRPr lang="en-US" dirty="0"/>
          </a:p>
          <a:p>
            <a:endParaRPr lang="en-US" dirty="0"/>
          </a:p>
          <a:p>
            <a:endParaRPr lang="en-US" dirty="0"/>
          </a:p>
          <a:p>
            <a:endParaRPr lang="en-US" dirty="0"/>
          </a:p>
          <a:p>
            <a:r>
              <a:rPr lang="en-US" dirty="0"/>
              <a:t>We can use this to check our gradients!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5885542-2578-46F4-8A57-C4453F2B8BBF}"/>
                  </a:ext>
                </a:extLst>
              </p:cNvPr>
              <p:cNvSpPr txBox="1"/>
              <p:nvPr/>
            </p:nvSpPr>
            <p:spPr>
              <a:xfrm>
                <a:off x="2728450" y="3011863"/>
                <a:ext cx="3691204" cy="121289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i="1" smtClean="0">
                              <a:latin typeface="Cambria Math" panose="02040503050406030204" pitchFamily="18" charset="0"/>
                            </a:rPr>
                            <m:t>𝜕</m:t>
                          </m:r>
                          <m:r>
                            <a:rPr lang="en-US" sz="2000" b="0" i="1" smtClean="0">
                              <a:latin typeface="Cambria Math" panose="02040503050406030204" pitchFamily="18" charset="0"/>
                            </a:rPr>
                            <m:t>𝑓</m:t>
                          </m:r>
                        </m:num>
                        <m:den>
                          <m:r>
                            <a:rPr lang="en-US" sz="2000" i="1" smtClean="0">
                              <a:latin typeface="Cambria Math" panose="02040503050406030204" pitchFamily="18" charset="0"/>
                            </a:rPr>
                            <m:t>𝜕</m:t>
                          </m:r>
                          <m:r>
                            <a:rPr lang="en-US" sz="2000" i="1" smtClean="0">
                              <a:latin typeface="Cambria Math" panose="02040503050406030204" pitchFamily="18" charset="0"/>
                            </a:rPr>
                            <m:t>𝑥</m:t>
                          </m:r>
                        </m:den>
                      </m:f>
                      <m:r>
                        <a:rPr lang="en-US" sz="2000" b="0" i="1" smtClean="0">
                          <a:latin typeface="Cambria Math" panose="02040503050406030204" pitchFamily="18" charset="0"/>
                        </a:rPr>
                        <m:t>=</m:t>
                      </m:r>
                      <m:func>
                        <m:funcPr>
                          <m:ctrlPr>
                            <a:rPr lang="pt-BR" sz="2000" b="0" i="1" smtClean="0">
                              <a:latin typeface="Cambria Math" panose="02040503050406030204" pitchFamily="18" charset="0"/>
                            </a:rPr>
                          </m:ctrlPr>
                        </m:funcPr>
                        <m:fName>
                          <m:limLow>
                            <m:limLowPr>
                              <m:ctrlPr>
                                <a:rPr lang="pt-BR" sz="2000" b="0" i="1" smtClean="0">
                                  <a:latin typeface="Cambria Math" panose="02040503050406030204" pitchFamily="18" charset="0"/>
                                </a:rPr>
                              </m:ctrlPr>
                            </m:limLowPr>
                            <m:e>
                              <m:r>
                                <m:rPr>
                                  <m:sty m:val="p"/>
                                </m:rPr>
                                <a:rPr lang="pt-BR" sz="2000" b="0" i="0" smtClean="0">
                                  <a:latin typeface="Cambria Math" panose="02040503050406030204" pitchFamily="18" charset="0"/>
                                </a:rPr>
                                <m:t>lim</m:t>
                              </m:r>
                            </m:e>
                            <m:lim>
                              <m:r>
                                <a:rPr lang="pt-BR" sz="2000" b="0" i="1" smtClean="0">
                                  <a:latin typeface="Cambria Math" panose="02040503050406030204" pitchFamily="18" charset="0"/>
                                  <a:ea typeface="Cambria Math" panose="02040503050406030204" pitchFamily="18" charset="0"/>
                                </a:rPr>
                                <m:t>𝜀</m:t>
                              </m:r>
                              <m:r>
                                <a:rPr lang="pt-BR" sz="2000" b="0" i="1" smtClean="0">
                                  <a:latin typeface="Cambria Math" panose="02040503050406030204" pitchFamily="18" charset="0"/>
                                </a:rPr>
                                <m:t>→∞</m:t>
                              </m:r>
                            </m:lim>
                          </m:limLow>
                        </m:fName>
                        <m:e>
                          <m:f>
                            <m:fPr>
                              <m:ctrlPr>
                                <a:rPr lang="pt-BR" sz="2000" b="0" i="1" smtClean="0">
                                  <a:latin typeface="Cambria Math" panose="02040503050406030204" pitchFamily="18" charset="0"/>
                                </a:rPr>
                              </m:ctrlPr>
                            </m:fPr>
                            <m:num>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𝜀</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𝜀</m:t>
                                  </m:r>
                                </m:e>
                              </m:d>
                            </m:num>
                            <m:den>
                              <m:r>
                                <a:rPr lang="en-US" sz="2000" b="0" i="1" smtClean="0">
                                  <a:latin typeface="Cambria Math" panose="02040503050406030204" pitchFamily="18" charset="0"/>
                                </a:rPr>
                                <m:t>2</m:t>
                              </m:r>
                              <m:r>
                                <a:rPr lang="pt-BR" sz="2000" i="1">
                                  <a:latin typeface="Cambria Math" panose="02040503050406030204" pitchFamily="18" charset="0"/>
                                  <a:ea typeface="Cambria Math" panose="02040503050406030204" pitchFamily="18" charset="0"/>
                                </a:rPr>
                                <m:t>𝜀</m:t>
                              </m:r>
                            </m:den>
                          </m:f>
                        </m:e>
                      </m:func>
                    </m:oMath>
                  </m:oMathPara>
                </a14:m>
                <a:endParaRPr lang="en-US" sz="2000" dirty="0"/>
              </a:p>
              <a:p>
                <a:endParaRPr lang="en-US" sz="2000" dirty="0"/>
              </a:p>
              <a:p>
                <a:pPr algn="ctr"/>
                <a:r>
                  <a:rPr lang="en-US" sz="2000" dirty="0"/>
                  <a:t>With </a:t>
                </a:r>
                <a14:m>
                  <m:oMath xmlns:m="http://schemas.openxmlformats.org/officeDocument/2006/math">
                    <m:r>
                      <a:rPr lang="pt-BR" sz="2000" i="1">
                        <a:latin typeface="Cambria Math" panose="02040503050406030204" pitchFamily="18" charset="0"/>
                        <a:ea typeface="Cambria Math" panose="02040503050406030204" pitchFamily="18" charset="0"/>
                      </a:rPr>
                      <m:t>𝜀</m:t>
                    </m:r>
                    <m:r>
                      <a:rPr lang="en-US" sz="2000" b="0" i="1" smtClean="0">
                        <a:latin typeface="Cambria Math" panose="02040503050406030204" pitchFamily="18" charset="0"/>
                        <a:ea typeface="Cambria Math" panose="02040503050406030204" pitchFamily="18" charset="0"/>
                      </a:rPr>
                      <m:t>&gt;0</m:t>
                    </m:r>
                  </m:oMath>
                </a14:m>
                <a:endParaRPr lang="en-US" sz="2000" dirty="0"/>
              </a:p>
            </p:txBody>
          </p:sp>
        </mc:Choice>
        <mc:Fallback>
          <p:sp>
            <p:nvSpPr>
              <p:cNvPr id="4" name="TextBox 3">
                <a:extLst>
                  <a:ext uri="{FF2B5EF4-FFF2-40B4-BE49-F238E27FC236}">
                    <a16:creationId xmlns:a16="http://schemas.microsoft.com/office/drawing/2014/main" id="{55885542-2578-46F4-8A57-C4453F2B8BBF}"/>
                  </a:ext>
                </a:extLst>
              </p:cNvPr>
              <p:cNvSpPr txBox="1">
                <a:spLocks noRot="1" noChangeAspect="1" noMove="1" noResize="1" noEditPoints="1" noAdjustHandles="1" noChangeArrowheads="1" noChangeShapeType="1" noTextEdit="1"/>
              </p:cNvSpPr>
              <p:nvPr/>
            </p:nvSpPr>
            <p:spPr>
              <a:xfrm>
                <a:off x="2728450" y="3011863"/>
                <a:ext cx="3691204" cy="1212896"/>
              </a:xfrm>
              <a:prstGeom prst="rect">
                <a:avLst/>
              </a:prstGeom>
              <a:blipFill>
                <a:blip r:embed="rId2"/>
                <a:stretch>
                  <a:fillRect b="-12060"/>
                </a:stretch>
              </a:blipFill>
            </p:spPr>
            <p:txBody>
              <a:bodyPr/>
              <a:lstStyle/>
              <a:p>
                <a:r>
                  <a:rPr lang="en-US">
                    <a:noFill/>
                  </a:rPr>
                  <a:t> </a:t>
                </a:r>
              </a:p>
            </p:txBody>
          </p:sp>
        </mc:Fallback>
      </mc:AlternateContent>
    </p:spTree>
    <p:extLst>
      <p:ext uri="{BB962C8B-B14F-4D97-AF65-F5344CB8AC3E}">
        <p14:creationId xmlns:p14="http://schemas.microsoft.com/office/powerpoint/2010/main" val="421668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1B4E-CF18-4F90-9577-4CC5B66CE0AA}"/>
              </a:ext>
            </a:extLst>
          </p:cNvPr>
          <p:cNvSpPr>
            <a:spLocks noGrp="1"/>
          </p:cNvSpPr>
          <p:nvPr>
            <p:ph type="title"/>
          </p:nvPr>
        </p:nvSpPr>
        <p:spPr/>
        <p:txBody>
          <a:bodyPr/>
          <a:lstStyle/>
          <a:p>
            <a:r>
              <a:rPr lang="en-US" dirty="0"/>
              <a:t>Gradient check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0E3B7BB-5D4F-4647-81B1-365089AF4362}"/>
                  </a:ext>
                </a:extLst>
              </p:cNvPr>
              <p:cNvSpPr>
                <a:spLocks noGrp="1"/>
              </p:cNvSpPr>
              <p:nvPr>
                <p:ph idx="1"/>
              </p:nvPr>
            </p:nvSpPr>
            <p:spPr/>
            <p:txBody>
              <a:bodyPr>
                <a:normAutofit fontScale="92500"/>
              </a:bodyPr>
              <a:lstStyle/>
              <a:p>
                <a:r>
                  <a:rPr lang="en-US" dirty="0"/>
                  <a:t>Step 1 : flat the gradient matrixes to a 1-D array </a:t>
                </a:r>
                <a:r>
                  <a:rPr lang="en-US" dirty="0" err="1"/>
                  <a:t>Gd</a:t>
                </a:r>
                <a:r>
                  <a:rPr lang="en-US" baseline="-25000" dirty="0" err="1"/>
                  <a:t>code</a:t>
                </a:r>
                <a:endParaRPr lang="en-US" baseline="-25000" dirty="0"/>
              </a:p>
              <a:p>
                <a:r>
                  <a:rPr lang="en-US" dirty="0"/>
                  <a:t>Step 2: for each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𝑖𝑗</m:t>
                        </m:r>
                      </m:sub>
                    </m:sSub>
                  </m:oMath>
                </a14:m>
                <a:r>
                  <a:rPr lang="en-US" dirty="0"/>
                  <a:t>, calculate </a:t>
                </a:r>
              </a:p>
              <a:p>
                <a:endParaRPr lang="en-US" dirty="0"/>
              </a:p>
              <a:p>
                <a:endParaRPr lang="en-US" dirty="0"/>
              </a:p>
              <a:p>
                <a:pPr marL="0" indent="0">
                  <a:buNone/>
                </a:pPr>
                <a:r>
                  <a:rPr lang="en-US" dirty="0"/>
                  <a:t>And gather as the same form of </a:t>
                </a:r>
                <a:r>
                  <a:rPr lang="en-US" dirty="0" err="1"/>
                  <a:t>Gd</a:t>
                </a:r>
                <a:r>
                  <a:rPr lang="en-US" baseline="-25000" dirty="0" err="1"/>
                  <a:t>code</a:t>
                </a:r>
                <a:r>
                  <a:rPr lang="en-US" dirty="0"/>
                  <a:t> as </a:t>
                </a:r>
                <a:r>
                  <a:rPr lang="en-US" dirty="0" err="1"/>
                  <a:t>Gd</a:t>
                </a:r>
                <a:r>
                  <a:rPr lang="en-US" baseline="-25000" dirty="0" err="1"/>
                  <a:t>approx</a:t>
                </a:r>
                <a:endParaRPr lang="en-US" dirty="0"/>
              </a:p>
              <a:p>
                <a:r>
                  <a:rPr lang="en-US" dirty="0"/>
                  <a:t>Step 3: calculate whether</a:t>
                </a:r>
              </a:p>
              <a:p>
                <a:endParaRPr lang="en-US" dirty="0"/>
              </a:p>
              <a:p>
                <a:endParaRPr lang="en-US" dirty="0"/>
              </a:p>
              <a:p>
                <a:pPr marL="0" indent="0">
                  <a:buNone/>
                </a:pPr>
                <a:r>
                  <a:rPr lang="en-US" dirty="0"/>
                  <a:t>If the equation satisfies, then our code is correct!</a:t>
                </a:r>
              </a:p>
            </p:txBody>
          </p:sp>
        </mc:Choice>
        <mc:Fallback>
          <p:sp>
            <p:nvSpPr>
              <p:cNvPr id="3" name="Content Placeholder 2">
                <a:extLst>
                  <a:ext uri="{FF2B5EF4-FFF2-40B4-BE49-F238E27FC236}">
                    <a16:creationId xmlns:a16="http://schemas.microsoft.com/office/drawing/2014/main" id="{50E3B7BB-5D4F-4647-81B1-365089AF4362}"/>
                  </a:ext>
                </a:extLst>
              </p:cNvPr>
              <p:cNvSpPr>
                <a:spLocks noGrp="1" noRot="1" noChangeAspect="1" noMove="1" noResize="1" noEditPoints="1" noAdjustHandles="1" noChangeArrowheads="1" noChangeShapeType="1" noTextEdit="1"/>
              </p:cNvSpPr>
              <p:nvPr>
                <p:ph idx="1"/>
              </p:nvPr>
            </p:nvSpPr>
            <p:spPr>
              <a:blipFill>
                <a:blip r:embed="rId2"/>
                <a:stretch>
                  <a:fillRect l="-1391" t="-2101" b="-364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39EA04AA-15F8-4600-B962-494B3AB967E5}"/>
                  </a:ext>
                </a:extLst>
              </p:cNvPr>
              <p:cNvSpPr/>
              <p:nvPr/>
            </p:nvSpPr>
            <p:spPr>
              <a:xfrm>
                <a:off x="2884134" y="2911335"/>
                <a:ext cx="3375731" cy="74847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𝑖𝑗</m:t>
                              </m:r>
                            </m:sub>
                          </m:sSub>
                        </m:den>
                      </m:f>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𝐸</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𝑖𝑗</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𝜀</m:t>
                              </m:r>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𝜀</m:t>
                          </m:r>
                        </m:den>
                      </m:f>
                    </m:oMath>
                  </m:oMathPara>
                </a14:m>
                <a:endParaRPr lang="en-US" dirty="0"/>
              </a:p>
            </p:txBody>
          </p:sp>
        </mc:Choice>
        <mc:Fallback>
          <p:sp>
            <p:nvSpPr>
              <p:cNvPr id="5" name="Rectangle 4">
                <a:extLst>
                  <a:ext uri="{FF2B5EF4-FFF2-40B4-BE49-F238E27FC236}">
                    <a16:creationId xmlns:a16="http://schemas.microsoft.com/office/drawing/2014/main" id="{39EA04AA-15F8-4600-B962-494B3AB967E5}"/>
                  </a:ext>
                </a:extLst>
              </p:cNvPr>
              <p:cNvSpPr>
                <a:spLocks noRot="1" noChangeAspect="1" noMove="1" noResize="1" noEditPoints="1" noAdjustHandles="1" noChangeArrowheads="1" noChangeShapeType="1" noTextEdit="1"/>
              </p:cNvSpPr>
              <p:nvPr/>
            </p:nvSpPr>
            <p:spPr>
              <a:xfrm>
                <a:off x="2884134" y="2911335"/>
                <a:ext cx="3375731" cy="7484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58C18BB-2987-4F52-8CBD-0148B673A574}"/>
                  </a:ext>
                </a:extLst>
              </p:cNvPr>
              <p:cNvSpPr txBox="1"/>
              <p:nvPr/>
            </p:nvSpPr>
            <p:spPr>
              <a:xfrm>
                <a:off x="2206447" y="4850058"/>
                <a:ext cx="4731103" cy="6118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𝑛𝑜𝑟𝑚</m:t>
                              </m:r>
                              <m:r>
                                <a:rPr lang="en-US" i="1">
                                  <a:latin typeface="Cambria Math" panose="02040503050406030204" pitchFamily="18" charset="0"/>
                                </a:rPr>
                                <m:t>(</m:t>
                              </m:r>
                              <m:r>
                                <a:rPr lang="en-US" i="1">
                                  <a:latin typeface="Cambria Math" panose="02040503050406030204" pitchFamily="18" charset="0"/>
                                </a:rPr>
                                <m:t>𝐺𝑑</m:t>
                              </m:r>
                            </m:e>
                            <m:sub>
                              <m:r>
                                <a:rPr lang="en-US" i="1">
                                  <a:latin typeface="Cambria Math" panose="02040503050406030204" pitchFamily="18" charset="0"/>
                                </a:rPr>
                                <m:t>𝑐𝑜𝑑𝑒</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𝐺𝑑</m:t>
                              </m:r>
                            </m:e>
                            <m:sub>
                              <m:r>
                                <a:rPr lang="en-US" i="1">
                                  <a:latin typeface="Cambria Math" panose="02040503050406030204" pitchFamily="18" charset="0"/>
                                </a:rPr>
                                <m:t>𝑎𝑝𝑝𝑟𝑜𝑥</m:t>
                              </m:r>
                            </m:sub>
                          </m:sSub>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𝑛𝑜𝑟𝑚</m:t>
                              </m:r>
                              <m:r>
                                <a:rPr lang="en-US" i="1">
                                  <a:latin typeface="Cambria Math" panose="02040503050406030204" pitchFamily="18" charset="0"/>
                                </a:rPr>
                                <m:t>(</m:t>
                              </m:r>
                              <m:r>
                                <a:rPr lang="en-US" i="1">
                                  <a:latin typeface="Cambria Math" panose="02040503050406030204" pitchFamily="18" charset="0"/>
                                </a:rPr>
                                <m:t>𝐺𝑑</m:t>
                              </m:r>
                            </m:e>
                            <m:sub>
                              <m:r>
                                <a:rPr lang="en-US" i="1">
                                  <a:latin typeface="Cambria Math" panose="02040503050406030204" pitchFamily="18" charset="0"/>
                                </a:rPr>
                                <m:t>𝑐𝑜𝑑𝑒</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𝑛𝑜𝑟𝑚</m:t>
                              </m:r>
                              <m:r>
                                <a:rPr lang="en-US" i="1">
                                  <a:latin typeface="Cambria Math" panose="02040503050406030204" pitchFamily="18" charset="0"/>
                                </a:rPr>
                                <m:t>(</m:t>
                              </m:r>
                              <m:r>
                                <a:rPr lang="en-US" i="1">
                                  <a:latin typeface="Cambria Math" panose="02040503050406030204" pitchFamily="18" charset="0"/>
                                </a:rPr>
                                <m:t>𝐺𝑑</m:t>
                              </m:r>
                            </m:e>
                            <m:sub>
                              <m:r>
                                <a:rPr lang="en-US" b="0" i="1" smtClean="0">
                                  <a:latin typeface="Cambria Math" panose="02040503050406030204" pitchFamily="18" charset="0"/>
                                </a:rPr>
                                <m:t>𝑎𝑝𝑝𝑟𝑜𝑥</m:t>
                              </m:r>
                            </m:sub>
                          </m:sSub>
                          <m:r>
                            <a:rPr lang="en-US" b="0" i="1" smtClean="0">
                              <a:latin typeface="Cambria Math" panose="02040503050406030204" pitchFamily="18" charset="0"/>
                            </a:rPr>
                            <m:t>)</m:t>
                          </m:r>
                        </m:den>
                      </m:f>
                      <m:r>
                        <a:rPr lang="en-US" b="0" i="1" smtClean="0">
                          <a:latin typeface="Cambria Math" panose="02040503050406030204" pitchFamily="18" charset="0"/>
                        </a:rPr>
                        <m:t>&lt;</m:t>
                      </m:r>
                      <m:r>
                        <a:rPr lang="en-US" b="0" i="1" smtClean="0">
                          <a:latin typeface="Cambria Math" panose="02040503050406030204" pitchFamily="18" charset="0"/>
                        </a:rPr>
                        <m:t>𝑡h𝑟𝑒𝑠h𝑜𝑙𝑑</m:t>
                      </m:r>
                    </m:oMath>
                  </m:oMathPara>
                </a14:m>
                <a:endParaRPr lang="en-US" dirty="0"/>
              </a:p>
            </p:txBody>
          </p:sp>
        </mc:Choice>
        <mc:Fallback>
          <p:sp>
            <p:nvSpPr>
              <p:cNvPr id="6" name="TextBox 5">
                <a:extLst>
                  <a:ext uri="{FF2B5EF4-FFF2-40B4-BE49-F238E27FC236}">
                    <a16:creationId xmlns:a16="http://schemas.microsoft.com/office/drawing/2014/main" id="{E58C18BB-2987-4F52-8CBD-0148B673A574}"/>
                  </a:ext>
                </a:extLst>
              </p:cNvPr>
              <p:cNvSpPr txBox="1">
                <a:spLocks noRot="1" noChangeAspect="1" noMove="1" noResize="1" noEditPoints="1" noAdjustHandles="1" noChangeArrowheads="1" noChangeShapeType="1" noTextEdit="1"/>
              </p:cNvSpPr>
              <p:nvPr/>
            </p:nvSpPr>
            <p:spPr>
              <a:xfrm>
                <a:off x="2206447" y="4850058"/>
                <a:ext cx="4731103" cy="611899"/>
              </a:xfrm>
              <a:prstGeom prst="rect">
                <a:avLst/>
              </a:prstGeom>
              <a:blipFill>
                <a:blip r:embed="rId4"/>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AA59218B-FB37-41F5-A511-F5063ED0C879}"/>
              </a:ext>
            </a:extLst>
          </p:cNvPr>
          <p:cNvSpPr/>
          <p:nvPr/>
        </p:nvSpPr>
        <p:spPr>
          <a:xfrm>
            <a:off x="6787299" y="3059328"/>
            <a:ext cx="933253" cy="452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10^(-5)</a:t>
            </a:r>
          </a:p>
        </p:txBody>
      </p:sp>
      <p:sp>
        <p:nvSpPr>
          <p:cNvPr id="8" name="Rectangle 7">
            <a:extLst>
              <a:ext uri="{FF2B5EF4-FFF2-40B4-BE49-F238E27FC236}">
                <a16:creationId xmlns:a16="http://schemas.microsoft.com/office/drawing/2014/main" id="{63EAD922-81EB-409F-AE46-64D7E31816F1}"/>
              </a:ext>
            </a:extLst>
          </p:cNvPr>
          <p:cNvSpPr/>
          <p:nvPr/>
        </p:nvSpPr>
        <p:spPr>
          <a:xfrm>
            <a:off x="7071675" y="4929763"/>
            <a:ext cx="933253" cy="452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10^(-7)</a:t>
            </a:r>
          </a:p>
        </p:txBody>
      </p:sp>
    </p:spTree>
    <p:extLst>
      <p:ext uri="{BB962C8B-B14F-4D97-AF65-F5344CB8AC3E}">
        <p14:creationId xmlns:p14="http://schemas.microsoft.com/office/powerpoint/2010/main" val="1973251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4566-1F95-4A86-A0FF-5E38164E9AC1}"/>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0DAD94B8-0A1C-46B8-8A73-4C40FC3C701E}"/>
              </a:ext>
            </a:extLst>
          </p:cNvPr>
          <p:cNvSpPr>
            <a:spLocks noGrp="1"/>
          </p:cNvSpPr>
          <p:nvPr>
            <p:ph idx="1"/>
          </p:nvPr>
        </p:nvSpPr>
        <p:spPr/>
        <p:txBody>
          <a:bodyPr/>
          <a:lstStyle/>
          <a:p>
            <a:pPr marL="0" indent="0">
              <a:buNone/>
            </a:pPr>
            <a:endParaRPr lang="en-US" dirty="0"/>
          </a:p>
          <a:p>
            <a:r>
              <a:rPr lang="en-US" dirty="0"/>
              <a:t>Topic of next lecture: Tips on Neural network, </a:t>
            </a:r>
            <a:r>
              <a:rPr lang="en-US" dirty="0" err="1"/>
              <a:t>keras</a:t>
            </a:r>
            <a:endParaRPr lang="en-US" dirty="0"/>
          </a:p>
          <a:p>
            <a:pPr marL="0" indent="0">
              <a:buNone/>
            </a:pPr>
            <a:endParaRPr lang="en-US" dirty="0"/>
          </a:p>
          <a:p>
            <a:pPr marL="0" indent="0">
              <a:buNone/>
            </a:pPr>
            <a:endParaRPr lang="en-US" dirty="0"/>
          </a:p>
        </p:txBody>
      </p:sp>
      <p:pic>
        <p:nvPicPr>
          <p:cNvPr id="6146" name="Picture 2" descr="Image result">
            <a:extLst>
              <a:ext uri="{FF2B5EF4-FFF2-40B4-BE49-F238E27FC236}">
                <a16:creationId xmlns:a16="http://schemas.microsoft.com/office/drawing/2014/main" id="{952463DE-11A4-472D-BE85-7FA7AE2B98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5085" y="3238948"/>
            <a:ext cx="2676979" cy="340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962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1537-2775-4DE9-898E-7A59A2925B77}"/>
              </a:ext>
            </a:extLst>
          </p:cNvPr>
          <p:cNvSpPr>
            <a:spLocks noGrp="1"/>
          </p:cNvSpPr>
          <p:nvPr>
            <p:ph type="title"/>
          </p:nvPr>
        </p:nvSpPr>
        <p:spPr/>
        <p:txBody>
          <a:bodyPr/>
          <a:lstStyle/>
          <a:p>
            <a:r>
              <a:rPr lang="en-US" dirty="0"/>
              <a:t>Perceptron</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CF95E4D-DCBB-4BA8-9853-1ABC87D07BC7}"/>
                  </a:ext>
                </a:extLst>
              </p:cNvPr>
              <p:cNvSpPr/>
              <p:nvPr/>
            </p:nvSpPr>
            <p:spPr>
              <a:xfrm>
                <a:off x="1958009" y="1740177"/>
                <a:ext cx="1490870" cy="59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1</m:t>
                          </m:r>
                        </m:sub>
                      </m:sSub>
                    </m:oMath>
                  </m:oMathPara>
                </a14:m>
                <a:endParaRPr lang="en-US" sz="2600" dirty="0"/>
              </a:p>
            </p:txBody>
          </p:sp>
        </mc:Choice>
        <mc:Fallback xmlns="">
          <p:sp>
            <p:nvSpPr>
              <p:cNvPr id="4" name="Rectangle 3">
                <a:extLst>
                  <a:ext uri="{FF2B5EF4-FFF2-40B4-BE49-F238E27FC236}">
                    <a16:creationId xmlns:a16="http://schemas.microsoft.com/office/drawing/2014/main" id="{0CF95E4D-DCBB-4BA8-9853-1ABC87D07BC7}"/>
                  </a:ext>
                </a:extLst>
              </p:cNvPr>
              <p:cNvSpPr>
                <a:spLocks noRot="1" noChangeAspect="1" noMove="1" noResize="1" noEditPoints="1" noAdjustHandles="1" noChangeArrowheads="1" noChangeShapeType="1" noTextEdit="1"/>
              </p:cNvSpPr>
              <p:nvPr/>
            </p:nvSpPr>
            <p:spPr>
              <a:xfrm>
                <a:off x="1958009" y="1740177"/>
                <a:ext cx="1490870" cy="59634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AAC7CBA0-66BD-42BE-9986-ED97454EF19A}"/>
                  </a:ext>
                </a:extLst>
              </p:cNvPr>
              <p:cNvSpPr/>
              <p:nvPr/>
            </p:nvSpPr>
            <p:spPr>
              <a:xfrm>
                <a:off x="1958009" y="2573413"/>
                <a:ext cx="1490870" cy="59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600" i="1" smtClean="0">
                              <a:latin typeface="Cambria Math" panose="02040503050406030204" pitchFamily="18" charset="0"/>
                            </a:rPr>
                          </m:ctrlPr>
                        </m:sSubPr>
                        <m:e>
                          <m:r>
                            <a:rPr lang="en-US" sz="2600" i="1">
                              <a:latin typeface="Cambria Math" panose="02040503050406030204" pitchFamily="18" charset="0"/>
                            </a:rPr>
                            <m:t>𝑥</m:t>
                          </m:r>
                        </m:e>
                        <m:sub>
                          <m:r>
                            <a:rPr lang="en-US" sz="2600" b="0" i="1" smtClean="0">
                              <a:latin typeface="Cambria Math" panose="02040503050406030204" pitchFamily="18" charset="0"/>
                            </a:rPr>
                            <m:t>2</m:t>
                          </m:r>
                        </m:sub>
                      </m:sSub>
                    </m:oMath>
                  </m:oMathPara>
                </a14:m>
                <a:endParaRPr lang="en-US" sz="2600" dirty="0"/>
              </a:p>
            </p:txBody>
          </p:sp>
        </mc:Choice>
        <mc:Fallback xmlns="">
          <p:sp>
            <p:nvSpPr>
              <p:cNvPr id="5" name="Rectangle 4">
                <a:extLst>
                  <a:ext uri="{FF2B5EF4-FFF2-40B4-BE49-F238E27FC236}">
                    <a16:creationId xmlns:a16="http://schemas.microsoft.com/office/drawing/2014/main" id="{AAC7CBA0-66BD-42BE-9986-ED97454EF19A}"/>
                  </a:ext>
                </a:extLst>
              </p:cNvPr>
              <p:cNvSpPr>
                <a:spLocks noRot="1" noChangeAspect="1" noMove="1" noResize="1" noEditPoints="1" noAdjustHandles="1" noChangeArrowheads="1" noChangeShapeType="1" noTextEdit="1"/>
              </p:cNvSpPr>
              <p:nvPr/>
            </p:nvSpPr>
            <p:spPr>
              <a:xfrm>
                <a:off x="1958009" y="2573413"/>
                <a:ext cx="1490870" cy="5963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F07CEC6-9439-445B-9958-9A83DAFFE5C1}"/>
                  </a:ext>
                </a:extLst>
              </p:cNvPr>
              <p:cNvSpPr/>
              <p:nvPr/>
            </p:nvSpPr>
            <p:spPr>
              <a:xfrm>
                <a:off x="1958009" y="4609950"/>
                <a:ext cx="1490870" cy="59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600" i="1" smtClean="0">
                              <a:latin typeface="Cambria Math" panose="02040503050406030204" pitchFamily="18" charset="0"/>
                            </a:rPr>
                          </m:ctrlPr>
                        </m:sSubPr>
                        <m:e>
                          <m:r>
                            <a:rPr lang="en-US" sz="2600" i="1">
                              <a:latin typeface="Cambria Math" panose="02040503050406030204" pitchFamily="18" charset="0"/>
                            </a:rPr>
                            <m:t>𝑥</m:t>
                          </m:r>
                        </m:e>
                        <m:sub>
                          <m:r>
                            <a:rPr lang="en-US" sz="2600" b="0" i="1" smtClean="0">
                              <a:latin typeface="Cambria Math" panose="02040503050406030204" pitchFamily="18" charset="0"/>
                            </a:rPr>
                            <m:t>𝑛</m:t>
                          </m:r>
                          <m:r>
                            <a:rPr lang="en-US" sz="2600" b="0" i="1" smtClean="0">
                              <a:latin typeface="Cambria Math" panose="02040503050406030204" pitchFamily="18" charset="0"/>
                            </a:rPr>
                            <m:t>−1</m:t>
                          </m:r>
                        </m:sub>
                      </m:sSub>
                    </m:oMath>
                  </m:oMathPara>
                </a14:m>
                <a:endParaRPr lang="en-US" sz="2600" dirty="0"/>
              </a:p>
            </p:txBody>
          </p:sp>
        </mc:Choice>
        <mc:Fallback xmlns="">
          <p:sp>
            <p:nvSpPr>
              <p:cNvPr id="6" name="Rectangle 5">
                <a:extLst>
                  <a:ext uri="{FF2B5EF4-FFF2-40B4-BE49-F238E27FC236}">
                    <a16:creationId xmlns:a16="http://schemas.microsoft.com/office/drawing/2014/main" id="{5F07CEC6-9439-445B-9958-9A83DAFFE5C1}"/>
                  </a:ext>
                </a:extLst>
              </p:cNvPr>
              <p:cNvSpPr>
                <a:spLocks noRot="1" noChangeAspect="1" noMove="1" noResize="1" noEditPoints="1" noAdjustHandles="1" noChangeArrowheads="1" noChangeShapeType="1" noTextEdit="1"/>
              </p:cNvSpPr>
              <p:nvPr/>
            </p:nvSpPr>
            <p:spPr>
              <a:xfrm>
                <a:off x="1958009" y="4609950"/>
                <a:ext cx="1490870" cy="59634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0F8AA95-99BA-4F7B-8049-3B7CD6F47B66}"/>
                  </a:ext>
                </a:extLst>
              </p:cNvPr>
              <p:cNvSpPr/>
              <p:nvPr/>
            </p:nvSpPr>
            <p:spPr>
              <a:xfrm>
                <a:off x="1958009" y="5467770"/>
                <a:ext cx="1490870" cy="59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600" i="1" smtClean="0">
                              <a:latin typeface="Cambria Math" panose="02040503050406030204" pitchFamily="18" charset="0"/>
                            </a:rPr>
                          </m:ctrlPr>
                        </m:sSubPr>
                        <m:e>
                          <m:r>
                            <a:rPr lang="en-US" sz="2600" i="1">
                              <a:latin typeface="Cambria Math" panose="02040503050406030204" pitchFamily="18" charset="0"/>
                            </a:rPr>
                            <m:t>𝑥</m:t>
                          </m:r>
                        </m:e>
                        <m:sub>
                          <m:r>
                            <a:rPr lang="en-US" sz="2600" b="0" i="1" smtClean="0">
                              <a:latin typeface="Cambria Math" panose="02040503050406030204" pitchFamily="18" charset="0"/>
                            </a:rPr>
                            <m:t>𝑛</m:t>
                          </m:r>
                        </m:sub>
                      </m:sSub>
                    </m:oMath>
                  </m:oMathPara>
                </a14:m>
                <a:endParaRPr lang="en-US" sz="2600" dirty="0"/>
              </a:p>
            </p:txBody>
          </p:sp>
        </mc:Choice>
        <mc:Fallback xmlns="">
          <p:sp>
            <p:nvSpPr>
              <p:cNvPr id="7" name="Rectangle 6">
                <a:extLst>
                  <a:ext uri="{FF2B5EF4-FFF2-40B4-BE49-F238E27FC236}">
                    <a16:creationId xmlns:a16="http://schemas.microsoft.com/office/drawing/2014/main" id="{A0F8AA95-99BA-4F7B-8049-3B7CD6F47B66}"/>
                  </a:ext>
                </a:extLst>
              </p:cNvPr>
              <p:cNvSpPr>
                <a:spLocks noRot="1" noChangeAspect="1" noMove="1" noResize="1" noEditPoints="1" noAdjustHandles="1" noChangeArrowheads="1" noChangeShapeType="1" noTextEdit="1"/>
              </p:cNvSpPr>
              <p:nvPr/>
            </p:nvSpPr>
            <p:spPr>
              <a:xfrm>
                <a:off x="1958009" y="5467770"/>
                <a:ext cx="1490870" cy="596348"/>
              </a:xfrm>
              <a:prstGeom prst="rect">
                <a:avLst/>
              </a:prstGeom>
              <a:blipFill>
                <a:blip r:embed="rId5"/>
                <a:stretch>
                  <a:fillRect/>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1D3CF883-E449-4142-B1F8-ED414BADBE0E}"/>
              </a:ext>
            </a:extLst>
          </p:cNvPr>
          <p:cNvSpPr/>
          <p:nvPr/>
        </p:nvSpPr>
        <p:spPr>
          <a:xfrm>
            <a:off x="4850296" y="3380893"/>
            <a:ext cx="1013791" cy="1013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p>
        </p:txBody>
      </p:sp>
      <p:cxnSp>
        <p:nvCxnSpPr>
          <p:cNvPr id="9" name="Straight Arrow Connector 8">
            <a:extLst>
              <a:ext uri="{FF2B5EF4-FFF2-40B4-BE49-F238E27FC236}">
                <a16:creationId xmlns:a16="http://schemas.microsoft.com/office/drawing/2014/main" id="{B98FB45E-544E-4E6D-A90F-0DF1ECB0757D}"/>
              </a:ext>
            </a:extLst>
          </p:cNvPr>
          <p:cNvCxnSpPr>
            <a:cxnSpLocks/>
            <a:stCxn id="4" idx="3"/>
            <a:endCxn id="8" idx="1"/>
          </p:cNvCxnSpPr>
          <p:nvPr/>
        </p:nvCxnSpPr>
        <p:spPr>
          <a:xfrm>
            <a:off x="3448879" y="2038351"/>
            <a:ext cx="1549883" cy="14910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8B0EC9A-6445-497C-94F7-5139F3A5D5B5}"/>
              </a:ext>
            </a:extLst>
          </p:cNvPr>
          <p:cNvCxnSpPr>
            <a:cxnSpLocks/>
            <a:stCxn id="5" idx="3"/>
          </p:cNvCxnSpPr>
          <p:nvPr/>
        </p:nvCxnSpPr>
        <p:spPr>
          <a:xfrm>
            <a:off x="3448879" y="2871587"/>
            <a:ext cx="1401417" cy="8074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AFF7CCE-7C7A-4C20-A33D-737FD92DBC15}"/>
              </a:ext>
            </a:extLst>
          </p:cNvPr>
          <p:cNvCxnSpPr>
            <a:cxnSpLocks/>
            <a:stCxn id="6" idx="3"/>
          </p:cNvCxnSpPr>
          <p:nvPr/>
        </p:nvCxnSpPr>
        <p:spPr>
          <a:xfrm flipV="1">
            <a:off x="3448879" y="4050304"/>
            <a:ext cx="1401417" cy="8578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DD43A03-6A3D-44DC-B26D-118B9D506575}"/>
              </a:ext>
            </a:extLst>
          </p:cNvPr>
          <p:cNvCxnSpPr>
            <a:cxnSpLocks/>
            <a:stCxn id="7" idx="3"/>
            <a:endCxn id="8" idx="3"/>
          </p:cNvCxnSpPr>
          <p:nvPr/>
        </p:nvCxnSpPr>
        <p:spPr>
          <a:xfrm flipV="1">
            <a:off x="3448879" y="4246218"/>
            <a:ext cx="1549883" cy="15197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EF47725-496B-454C-ACF1-D1B582AF9EB1}"/>
                  </a:ext>
                </a:extLst>
              </p:cNvPr>
              <p:cNvSpPr txBox="1"/>
              <p:nvPr/>
            </p:nvSpPr>
            <p:spPr>
              <a:xfrm>
                <a:off x="3771784" y="2013767"/>
                <a:ext cx="6460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𝑤</m:t>
                          </m:r>
                        </m:e>
                        <m:sub>
                          <m:r>
                            <a:rPr lang="en-US" altLang="zh-CN" b="0" i="1" dirty="0" smtClean="0">
                              <a:latin typeface="Cambria Math" panose="02040503050406030204" pitchFamily="18" charset="0"/>
                            </a:rPr>
                            <m:t>1</m:t>
                          </m:r>
                        </m:sub>
                      </m:sSub>
                    </m:oMath>
                  </m:oMathPara>
                </a14:m>
                <a:endParaRPr lang="en-US" dirty="0"/>
              </a:p>
            </p:txBody>
          </p:sp>
        </mc:Choice>
        <mc:Fallback xmlns="">
          <p:sp>
            <p:nvSpPr>
              <p:cNvPr id="13" name="TextBox 12">
                <a:extLst>
                  <a:ext uri="{FF2B5EF4-FFF2-40B4-BE49-F238E27FC236}">
                    <a16:creationId xmlns:a16="http://schemas.microsoft.com/office/drawing/2014/main" id="{6EF47725-496B-454C-ACF1-D1B582AF9EB1}"/>
                  </a:ext>
                </a:extLst>
              </p:cNvPr>
              <p:cNvSpPr txBox="1">
                <a:spLocks noRot="1" noChangeAspect="1" noMove="1" noResize="1" noEditPoints="1" noAdjustHandles="1" noChangeArrowheads="1" noChangeShapeType="1" noTextEdit="1"/>
              </p:cNvSpPr>
              <p:nvPr/>
            </p:nvSpPr>
            <p:spPr>
              <a:xfrm>
                <a:off x="3771784" y="2013767"/>
                <a:ext cx="646044" cy="369332"/>
              </a:xfrm>
              <a:prstGeom prst="rect">
                <a:avLst/>
              </a:prstGeom>
              <a:blipFill>
                <a:blip r:embed="rId6"/>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716A8F22-C04D-4848-B686-EDB2A3C61330}"/>
              </a:ext>
            </a:extLst>
          </p:cNvPr>
          <p:cNvCxnSpPr>
            <a:cxnSpLocks/>
            <a:stCxn id="8" idx="6"/>
          </p:cNvCxnSpPr>
          <p:nvPr/>
        </p:nvCxnSpPr>
        <p:spPr>
          <a:xfrm>
            <a:off x="5864087" y="3887789"/>
            <a:ext cx="81500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DEC9389-00C7-42AE-B859-376F290825FC}"/>
              </a:ext>
            </a:extLst>
          </p:cNvPr>
          <p:cNvSpPr txBox="1"/>
          <p:nvPr/>
        </p:nvSpPr>
        <p:spPr>
          <a:xfrm>
            <a:off x="2618963" y="3278325"/>
            <a:ext cx="159026" cy="1292662"/>
          </a:xfrm>
          <a:prstGeom prst="rect">
            <a:avLst/>
          </a:prstGeom>
          <a:noFill/>
        </p:spPr>
        <p:txBody>
          <a:bodyPr wrap="square" rtlCol="0">
            <a:spAutoFit/>
          </a:bodyPr>
          <a:lstStyle/>
          <a:p>
            <a:r>
              <a:rPr lang="en-US" sz="2600" b="1" dirty="0"/>
              <a:t>.</a:t>
            </a:r>
          </a:p>
          <a:p>
            <a:r>
              <a:rPr lang="en-US" sz="2600" b="1" dirty="0"/>
              <a:t>.</a:t>
            </a:r>
          </a:p>
          <a:p>
            <a:r>
              <a:rPr lang="en-US" sz="2600" b="1" dirty="0"/>
              <a:t>.</a:t>
            </a: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ABBA5356-6C82-46C5-8E4C-76137EB043FC}"/>
                  </a:ext>
                </a:extLst>
              </p:cNvPr>
              <p:cNvSpPr/>
              <p:nvPr/>
            </p:nvSpPr>
            <p:spPr>
              <a:xfrm>
                <a:off x="3841243" y="2780987"/>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𝑤</m:t>
                          </m:r>
                        </m:e>
                        <m:sub>
                          <m:r>
                            <a:rPr lang="en-US" altLang="zh-CN" b="0" i="1" dirty="0" smtClean="0">
                              <a:latin typeface="Cambria Math" panose="02040503050406030204" pitchFamily="18" charset="0"/>
                            </a:rPr>
                            <m:t>2</m:t>
                          </m:r>
                        </m:sub>
                      </m:sSub>
                    </m:oMath>
                  </m:oMathPara>
                </a14:m>
                <a:endParaRPr lang="en-US" dirty="0"/>
              </a:p>
            </p:txBody>
          </p:sp>
        </mc:Choice>
        <mc:Fallback xmlns="">
          <p:sp>
            <p:nvSpPr>
              <p:cNvPr id="23" name="Rectangle 22">
                <a:extLst>
                  <a:ext uri="{FF2B5EF4-FFF2-40B4-BE49-F238E27FC236}">
                    <a16:creationId xmlns:a16="http://schemas.microsoft.com/office/drawing/2014/main" id="{ABBA5356-6C82-46C5-8E4C-76137EB043FC}"/>
                  </a:ext>
                </a:extLst>
              </p:cNvPr>
              <p:cNvSpPr>
                <a:spLocks noRot="1" noChangeAspect="1" noMove="1" noResize="1" noEditPoints="1" noAdjustHandles="1" noChangeArrowheads="1" noChangeShapeType="1" noTextEdit="1"/>
              </p:cNvSpPr>
              <p:nvPr/>
            </p:nvSpPr>
            <p:spPr>
              <a:xfrm>
                <a:off x="3841243" y="2780987"/>
                <a:ext cx="50712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5F644732-D4A1-4C03-AEE5-329C2AD4AB08}"/>
                  </a:ext>
                </a:extLst>
              </p:cNvPr>
              <p:cNvSpPr/>
              <p:nvPr/>
            </p:nvSpPr>
            <p:spPr>
              <a:xfrm>
                <a:off x="3724385" y="4018219"/>
                <a:ext cx="7408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𝑤</m:t>
                          </m:r>
                        </m:e>
                        <m:sub>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−1</m:t>
                          </m:r>
                        </m:sub>
                      </m:sSub>
                    </m:oMath>
                  </m:oMathPara>
                </a14:m>
                <a:endParaRPr lang="en-US" dirty="0"/>
              </a:p>
            </p:txBody>
          </p:sp>
        </mc:Choice>
        <mc:Fallback xmlns="">
          <p:sp>
            <p:nvSpPr>
              <p:cNvPr id="24" name="Rectangle 23">
                <a:extLst>
                  <a:ext uri="{FF2B5EF4-FFF2-40B4-BE49-F238E27FC236}">
                    <a16:creationId xmlns:a16="http://schemas.microsoft.com/office/drawing/2014/main" id="{5F644732-D4A1-4C03-AEE5-329C2AD4AB08}"/>
                  </a:ext>
                </a:extLst>
              </p:cNvPr>
              <p:cNvSpPr>
                <a:spLocks noRot="1" noChangeAspect="1" noMove="1" noResize="1" noEditPoints="1" noAdjustHandles="1" noChangeArrowheads="1" noChangeShapeType="1" noTextEdit="1"/>
              </p:cNvSpPr>
              <p:nvPr/>
            </p:nvSpPr>
            <p:spPr>
              <a:xfrm>
                <a:off x="3724385" y="4018219"/>
                <a:ext cx="740844"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2C1576CB-D9E7-455E-B7E4-ADEDC2624713}"/>
                  </a:ext>
                </a:extLst>
              </p:cNvPr>
              <p:cNvSpPr/>
              <p:nvPr/>
            </p:nvSpPr>
            <p:spPr>
              <a:xfrm>
                <a:off x="3724385" y="4723458"/>
                <a:ext cx="5142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𝑤</m:t>
                          </m:r>
                        </m:e>
                        <m:sub>
                          <m:r>
                            <a:rPr lang="en-US" altLang="zh-CN" b="0" i="1" dirty="0" smtClean="0">
                              <a:latin typeface="Cambria Math" panose="02040503050406030204" pitchFamily="18" charset="0"/>
                            </a:rPr>
                            <m:t>𝑛</m:t>
                          </m:r>
                        </m:sub>
                      </m:sSub>
                    </m:oMath>
                  </m:oMathPara>
                </a14:m>
                <a:endParaRPr lang="en-US" dirty="0"/>
              </a:p>
            </p:txBody>
          </p:sp>
        </mc:Choice>
        <mc:Fallback xmlns="">
          <p:sp>
            <p:nvSpPr>
              <p:cNvPr id="25" name="Rectangle 24">
                <a:extLst>
                  <a:ext uri="{FF2B5EF4-FFF2-40B4-BE49-F238E27FC236}">
                    <a16:creationId xmlns:a16="http://schemas.microsoft.com/office/drawing/2014/main" id="{2C1576CB-D9E7-455E-B7E4-ADEDC2624713}"/>
                  </a:ext>
                </a:extLst>
              </p:cNvPr>
              <p:cNvSpPr>
                <a:spLocks noRot="1" noChangeAspect="1" noMove="1" noResize="1" noEditPoints="1" noAdjustHandles="1" noChangeArrowheads="1" noChangeShapeType="1" noTextEdit="1"/>
              </p:cNvSpPr>
              <p:nvPr/>
            </p:nvSpPr>
            <p:spPr>
              <a:xfrm>
                <a:off x="3724385" y="4723458"/>
                <a:ext cx="514243" cy="369332"/>
              </a:xfrm>
              <a:prstGeom prst="rect">
                <a:avLst/>
              </a:prstGeom>
              <a:blipFill>
                <a:blip r:embed="rId9"/>
                <a:stretch>
                  <a:fillRect/>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F42D2EA6-4AEE-4334-AD16-0A826F96741B}"/>
              </a:ext>
            </a:extLst>
          </p:cNvPr>
          <p:cNvSpPr txBox="1"/>
          <p:nvPr/>
        </p:nvSpPr>
        <p:spPr>
          <a:xfrm>
            <a:off x="5172695" y="2965653"/>
            <a:ext cx="496957" cy="492443"/>
          </a:xfrm>
          <a:prstGeom prst="rect">
            <a:avLst/>
          </a:prstGeom>
          <a:noFill/>
        </p:spPr>
        <p:txBody>
          <a:bodyPr wrap="square" rtlCol="0">
            <a:spAutoFit/>
          </a:bodyPr>
          <a:lstStyle/>
          <a:p>
            <a:r>
              <a:rPr lang="en-US" sz="2600" i="1" dirty="0"/>
              <a:t>b</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C233566-A7CA-4EA7-B4EF-38286366794F}"/>
                  </a:ext>
                </a:extLst>
              </p:cNvPr>
              <p:cNvSpPr txBox="1"/>
              <p:nvPr/>
            </p:nvSpPr>
            <p:spPr>
              <a:xfrm>
                <a:off x="6768547" y="3641566"/>
                <a:ext cx="496957"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600" i="1" dirty="0" smtClean="0">
                              <a:latin typeface="Cambria Math" panose="02040503050406030204" pitchFamily="18" charset="0"/>
                            </a:rPr>
                          </m:ctrlPr>
                        </m:accPr>
                        <m:e>
                          <m:r>
                            <a:rPr lang="en-US" sz="2600" b="0" i="1" dirty="0" smtClean="0">
                              <a:latin typeface="Cambria Math" panose="02040503050406030204" pitchFamily="18" charset="0"/>
                            </a:rPr>
                            <m:t>𝑦</m:t>
                          </m:r>
                        </m:e>
                      </m:acc>
                    </m:oMath>
                  </m:oMathPara>
                </a14:m>
                <a:endParaRPr lang="en-US" sz="2600" i="1" dirty="0"/>
              </a:p>
            </p:txBody>
          </p:sp>
        </mc:Choice>
        <mc:Fallback xmlns="">
          <p:sp>
            <p:nvSpPr>
              <p:cNvPr id="27" name="TextBox 26">
                <a:extLst>
                  <a:ext uri="{FF2B5EF4-FFF2-40B4-BE49-F238E27FC236}">
                    <a16:creationId xmlns:a16="http://schemas.microsoft.com/office/drawing/2014/main" id="{9C233566-A7CA-4EA7-B4EF-38286366794F}"/>
                  </a:ext>
                </a:extLst>
              </p:cNvPr>
              <p:cNvSpPr txBox="1">
                <a:spLocks noRot="1" noChangeAspect="1" noMove="1" noResize="1" noEditPoints="1" noAdjustHandles="1" noChangeArrowheads="1" noChangeShapeType="1" noTextEdit="1"/>
              </p:cNvSpPr>
              <p:nvPr/>
            </p:nvSpPr>
            <p:spPr>
              <a:xfrm>
                <a:off x="6768547" y="3641566"/>
                <a:ext cx="496957" cy="49244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C9555C4-E151-455E-896A-A8840E39F181}"/>
                  </a:ext>
                </a:extLst>
              </p:cNvPr>
              <p:cNvSpPr txBox="1"/>
              <p:nvPr/>
            </p:nvSpPr>
            <p:spPr>
              <a:xfrm>
                <a:off x="4850296" y="5048238"/>
                <a:ext cx="5066525" cy="1270925"/>
              </a:xfrm>
              <a:prstGeom prst="rect">
                <a:avLst/>
              </a:prstGeom>
              <a:noFill/>
            </p:spPr>
            <p:txBody>
              <a:bodyPr wrap="square" lIns="0" tIns="0" rIns="0" bIns="0" rtlCol="0">
                <a:spAutoFit/>
              </a:bodyPr>
              <a:lstStyle/>
              <a:p>
                <a:r>
                  <a:rPr lang="en-US" sz="2000" dirty="0"/>
                  <a:t>PLA: </a:t>
                </a:r>
                <a14:m>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𝑛</m:t>
                        </m:r>
                      </m:sub>
                    </m:sSub>
                    <m:r>
                      <a:rPr lang="en-US" sz="2000" b="0" i="1" smtClean="0">
                        <a:latin typeface="Cambria Math" panose="02040503050406030204" pitchFamily="18" charset="0"/>
                      </a:rPr>
                      <m:t>=</m:t>
                    </m:r>
                    <m:r>
                      <a:rPr lang="en-US" sz="2000" i="1">
                        <a:latin typeface="Cambria Math" panose="02040503050406030204" pitchFamily="18" charset="0"/>
                      </a:rPr>
                      <m:t>𝑠𝑖𝑔𝑛</m:t>
                    </m:r>
                    <m:d>
                      <m:dPr>
                        <m:ctrlPr>
                          <a:rPr lang="en-US" sz="2000" i="1">
                            <a:latin typeface="Cambria Math" panose="02040503050406030204" pitchFamily="18" charset="0"/>
                          </a:rPr>
                        </m:ctrlPr>
                      </m:dPr>
                      <m:e>
                        <m:sSup>
                          <m:sSupPr>
                            <m:ctrlPr>
                              <a:rPr lang="en-US" sz="2000" b="1" i="1">
                                <a:latin typeface="Cambria Math" panose="02040503050406030204" pitchFamily="18" charset="0"/>
                              </a:rPr>
                            </m:ctrlPr>
                          </m:sSupPr>
                          <m:e>
                            <m:r>
                              <a:rPr lang="en-US" sz="2000" b="1">
                                <a:latin typeface="Cambria Math" panose="02040503050406030204" pitchFamily="18" charset="0"/>
                              </a:rPr>
                              <m:t>𝐰</m:t>
                            </m:r>
                          </m:e>
                          <m:sup>
                            <m:r>
                              <a:rPr lang="en-US" sz="2000" b="1">
                                <a:latin typeface="Cambria Math" panose="02040503050406030204" pitchFamily="18" charset="0"/>
                              </a:rPr>
                              <m:t>𝐓</m:t>
                            </m:r>
                          </m:sup>
                        </m:sSup>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b="1" i="1">
                                <a:latin typeface="Cambria Math" panose="02040503050406030204" pitchFamily="18" charset="0"/>
                              </a:rPr>
                              <m:t>𝒏</m:t>
                            </m:r>
                          </m:sub>
                        </m:sSub>
                        <m:r>
                          <a:rPr lang="en-US" sz="2000" b="0" i="1" smtClean="0">
                            <a:latin typeface="Cambria Math" panose="02040503050406030204" pitchFamily="18" charset="0"/>
                          </a:rPr>
                          <m:t>+</m:t>
                        </m:r>
                        <m:r>
                          <a:rPr lang="en-US" sz="2000" i="1">
                            <a:latin typeface="Cambria Math" panose="02040503050406030204" pitchFamily="18" charset="0"/>
                          </a:rPr>
                          <m:t>𝑏</m:t>
                        </m:r>
                      </m:e>
                    </m:d>
                  </m:oMath>
                </a14:m>
                <a:endParaRPr lang="en-US" sz="2000" dirty="0"/>
              </a:p>
              <a:p>
                <a:r>
                  <a:rPr lang="en-US" sz="2000" dirty="0"/>
                  <a:t>Linear regression: </a:t>
                </a:r>
                <a14:m>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𝑛</m:t>
                        </m:r>
                      </m:sub>
                    </m:sSub>
                    <m:r>
                      <a:rPr lang="en-US" sz="2000" i="1">
                        <a:latin typeface="Cambria Math" panose="02040503050406030204" pitchFamily="18" charset="0"/>
                      </a:rPr>
                      <m:t>=</m:t>
                    </m:r>
                    <m:sSup>
                      <m:sSupPr>
                        <m:ctrlPr>
                          <a:rPr lang="en-US" sz="2000" b="1" i="1">
                            <a:latin typeface="Cambria Math" panose="02040503050406030204" pitchFamily="18" charset="0"/>
                          </a:rPr>
                        </m:ctrlPr>
                      </m:sSupPr>
                      <m:e>
                        <m:r>
                          <a:rPr lang="en-US" sz="2000" b="1">
                            <a:latin typeface="Cambria Math" panose="02040503050406030204" pitchFamily="18" charset="0"/>
                          </a:rPr>
                          <m:t>𝐰</m:t>
                        </m:r>
                      </m:e>
                      <m:sup>
                        <m:r>
                          <a:rPr lang="en-US" sz="2000" b="1">
                            <a:latin typeface="Cambria Math" panose="02040503050406030204" pitchFamily="18" charset="0"/>
                          </a:rPr>
                          <m:t>𝐓</m:t>
                        </m:r>
                      </m:sup>
                    </m:sSup>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b="1" i="1">
                            <a:latin typeface="Cambria Math" panose="02040503050406030204" pitchFamily="18" charset="0"/>
                          </a:rPr>
                          <m:t>𝒏</m:t>
                        </m:r>
                      </m:sub>
                    </m:sSub>
                    <m:r>
                      <a:rPr lang="en-US" sz="2000" b="1" i="1" smtClean="0">
                        <a:latin typeface="Cambria Math" panose="02040503050406030204" pitchFamily="18" charset="0"/>
                      </a:rPr>
                      <m:t>+</m:t>
                    </m:r>
                    <m:r>
                      <a:rPr lang="en-US" sz="2000" b="0" i="1" smtClean="0">
                        <a:latin typeface="Cambria Math" panose="02040503050406030204" pitchFamily="18" charset="0"/>
                      </a:rPr>
                      <m:t>𝑏</m:t>
                    </m:r>
                  </m:oMath>
                </a14:m>
                <a:r>
                  <a:rPr lang="en-US" sz="2000" dirty="0"/>
                  <a:t> </a:t>
                </a:r>
              </a:p>
              <a:p>
                <a:r>
                  <a:rPr lang="en-US" sz="2000" dirty="0"/>
                  <a:t>Logistic regression: </a:t>
                </a:r>
                <a14:m>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𝑛</m:t>
                        </m:r>
                      </m:sub>
                    </m:sSub>
                    <m:r>
                      <a:rPr lang="en-US" sz="2000" i="1">
                        <a:latin typeface="Cambria Math" panose="02040503050406030204" pitchFamily="18" charset="0"/>
                      </a:rPr>
                      <m:t>=</m:t>
                    </m:r>
                    <m:r>
                      <a:rPr lang="zh-TW" altLang="en-US" sz="2000" i="1">
                        <a:latin typeface="Cambria Math" panose="02040503050406030204" pitchFamily="18" charset="0"/>
                      </a:rPr>
                      <m:t>𝜎</m:t>
                    </m:r>
                    <m:d>
                      <m:dPr>
                        <m:ctrlPr>
                          <a:rPr lang="en-US" altLang="zh-TW" sz="2000" i="1">
                            <a:latin typeface="Cambria Math" panose="02040503050406030204" pitchFamily="18" charset="0"/>
                          </a:rPr>
                        </m:ctrlPr>
                      </m:dPr>
                      <m:e>
                        <m:r>
                          <a:rPr lang="en-US" altLang="zh-TW" sz="2000" b="1">
                            <a:latin typeface="Cambria Math" panose="02040503050406030204" pitchFamily="18" charset="0"/>
                          </a:rPr>
                          <m:t>𝐰𝐱</m:t>
                        </m:r>
                        <m:r>
                          <a:rPr lang="en-US" altLang="zh-TW" sz="2000" i="1">
                            <a:latin typeface="Cambria Math" panose="02040503050406030204" pitchFamily="18" charset="0"/>
                          </a:rPr>
                          <m:t>+</m:t>
                        </m:r>
                        <m:r>
                          <a:rPr lang="en-US" altLang="zh-TW" sz="2000" i="1">
                            <a:latin typeface="Cambria Math" panose="02040503050406030204" pitchFamily="18" charset="0"/>
                          </a:rPr>
                          <m:t>𝑏</m:t>
                        </m:r>
                      </m:e>
                    </m:d>
                  </m:oMath>
                </a14:m>
                <a:endParaRPr lang="en-US" sz="2000" dirty="0"/>
              </a:p>
              <a:p>
                <a:endParaRPr lang="en-US" sz="2000" dirty="0"/>
              </a:p>
            </p:txBody>
          </p:sp>
        </mc:Choice>
        <mc:Fallback xmlns="">
          <p:sp>
            <p:nvSpPr>
              <p:cNvPr id="28" name="TextBox 27">
                <a:extLst>
                  <a:ext uri="{FF2B5EF4-FFF2-40B4-BE49-F238E27FC236}">
                    <a16:creationId xmlns:a16="http://schemas.microsoft.com/office/drawing/2014/main" id="{8C9555C4-E151-455E-896A-A8840E39F181}"/>
                  </a:ext>
                </a:extLst>
              </p:cNvPr>
              <p:cNvSpPr txBox="1">
                <a:spLocks noRot="1" noChangeAspect="1" noMove="1" noResize="1" noEditPoints="1" noAdjustHandles="1" noChangeArrowheads="1" noChangeShapeType="1" noTextEdit="1"/>
              </p:cNvSpPr>
              <p:nvPr/>
            </p:nvSpPr>
            <p:spPr>
              <a:xfrm>
                <a:off x="4850296" y="5048238"/>
                <a:ext cx="5066525" cy="1270925"/>
              </a:xfrm>
              <a:prstGeom prst="rect">
                <a:avLst/>
              </a:prstGeom>
              <a:blipFill>
                <a:blip r:embed="rId11"/>
                <a:stretch>
                  <a:fillRect l="-3129" t="-4306"/>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F366481B-5A77-47B3-8287-FCDDCF750FEE}"/>
              </a:ext>
            </a:extLst>
          </p:cNvPr>
          <p:cNvGrpSpPr/>
          <p:nvPr/>
        </p:nvGrpSpPr>
        <p:grpSpPr>
          <a:xfrm>
            <a:off x="4960905" y="2095"/>
            <a:ext cx="4609197" cy="3136127"/>
            <a:chOff x="4960905" y="2095"/>
            <a:chExt cx="4609197" cy="3136127"/>
          </a:xfrm>
        </p:grpSpPr>
        <p:pic>
          <p:nvPicPr>
            <p:cNvPr id="1026" name="Picture 2" descr="Image result for biological perceptron">
              <a:extLst>
                <a:ext uri="{FF2B5EF4-FFF2-40B4-BE49-F238E27FC236}">
                  <a16:creationId xmlns:a16="http://schemas.microsoft.com/office/drawing/2014/main" id="{D9718E62-17C4-40D6-A3A4-BF7B3A8BF3C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60905" y="257474"/>
              <a:ext cx="4609197" cy="2880748"/>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27254E87-2F0C-4C0B-BFB3-54E2CDA3A23D}"/>
                </a:ext>
              </a:extLst>
            </p:cNvPr>
            <p:cNvSpPr/>
            <p:nvPr/>
          </p:nvSpPr>
          <p:spPr>
            <a:xfrm>
              <a:off x="5515145" y="2095"/>
              <a:ext cx="3425105" cy="369332"/>
            </a:xfrm>
            <a:prstGeom prst="rect">
              <a:avLst/>
            </a:prstGeom>
          </p:spPr>
          <p:txBody>
            <a:bodyPr wrap="none">
              <a:spAutoFit/>
            </a:bodyPr>
            <a:lstStyle/>
            <a:p>
              <a:r>
                <a:rPr lang="en-US" dirty="0"/>
                <a:t>https://appliedgo.net/perceptron/</a:t>
              </a:r>
            </a:p>
          </p:txBody>
        </p:sp>
      </p:grpSp>
    </p:spTree>
    <p:extLst>
      <p:ext uri="{BB962C8B-B14F-4D97-AF65-F5344CB8AC3E}">
        <p14:creationId xmlns:p14="http://schemas.microsoft.com/office/powerpoint/2010/main" val="2249064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312EF-FFC5-4906-BE46-E19C05671811}"/>
              </a:ext>
            </a:extLst>
          </p:cNvPr>
          <p:cNvSpPr>
            <a:spLocks noGrp="1"/>
          </p:cNvSpPr>
          <p:nvPr>
            <p:ph type="title"/>
          </p:nvPr>
        </p:nvSpPr>
        <p:spPr>
          <a:xfrm>
            <a:off x="600370" y="83503"/>
            <a:ext cx="7886700" cy="1325563"/>
          </a:xfrm>
        </p:spPr>
        <p:txBody>
          <a:bodyPr/>
          <a:lstStyle/>
          <a:p>
            <a:r>
              <a:rPr lang="en-US" dirty="0"/>
              <a:t>N</a:t>
            </a:r>
            <a:r>
              <a:rPr lang="en-US" altLang="zh-CN" dirty="0"/>
              <a:t>eural networks</a:t>
            </a:r>
            <a:endParaRPr lang="en-US" dirty="0"/>
          </a:p>
        </p:txBody>
      </p:sp>
      <p:sp>
        <p:nvSpPr>
          <p:cNvPr id="4" name="Oval 3">
            <a:extLst>
              <a:ext uri="{FF2B5EF4-FFF2-40B4-BE49-F238E27FC236}">
                <a16:creationId xmlns:a16="http://schemas.microsoft.com/office/drawing/2014/main" id="{E5D22EF4-8444-4ABC-9E76-71A524D5BEF4}"/>
              </a:ext>
            </a:extLst>
          </p:cNvPr>
          <p:cNvSpPr/>
          <p:nvPr/>
        </p:nvSpPr>
        <p:spPr>
          <a:xfrm>
            <a:off x="926827" y="2064471"/>
            <a:ext cx="490194" cy="4901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1DA57E3-1983-4F40-A2D5-B788C323457C}"/>
              </a:ext>
            </a:extLst>
          </p:cNvPr>
          <p:cNvSpPr/>
          <p:nvPr/>
        </p:nvSpPr>
        <p:spPr>
          <a:xfrm>
            <a:off x="940967" y="3773865"/>
            <a:ext cx="490194" cy="4901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94A67FA-E950-46BE-93CF-88C235908E05}"/>
              </a:ext>
            </a:extLst>
          </p:cNvPr>
          <p:cNvSpPr/>
          <p:nvPr/>
        </p:nvSpPr>
        <p:spPr>
          <a:xfrm>
            <a:off x="926827" y="2919168"/>
            <a:ext cx="490194" cy="4901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AFE08F6-F661-4983-9A1B-A070B09D16AE}"/>
              </a:ext>
            </a:extLst>
          </p:cNvPr>
          <p:cNvSpPr/>
          <p:nvPr/>
        </p:nvSpPr>
        <p:spPr>
          <a:xfrm>
            <a:off x="940967" y="5337148"/>
            <a:ext cx="490194" cy="4901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03F5AFE-3969-4555-A248-7F14F82924E6}"/>
              </a:ext>
            </a:extLst>
          </p:cNvPr>
          <p:cNvSpPr/>
          <p:nvPr/>
        </p:nvSpPr>
        <p:spPr>
          <a:xfrm>
            <a:off x="4118786" y="3315459"/>
            <a:ext cx="490194" cy="49019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ACDC1-505F-4BC6-8B5E-56002BB5BBFD}"/>
              </a:ext>
            </a:extLst>
          </p:cNvPr>
          <p:cNvSpPr/>
          <p:nvPr/>
        </p:nvSpPr>
        <p:spPr>
          <a:xfrm>
            <a:off x="926827" y="6135430"/>
            <a:ext cx="490194" cy="4901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660DD60-13A9-484F-B862-84C2F72345AD}"/>
              </a:ext>
            </a:extLst>
          </p:cNvPr>
          <p:cNvSpPr txBox="1"/>
          <p:nvPr/>
        </p:nvSpPr>
        <p:spPr>
          <a:xfrm>
            <a:off x="1058802" y="4291804"/>
            <a:ext cx="254524" cy="923330"/>
          </a:xfrm>
          <a:prstGeom prst="rect">
            <a:avLst/>
          </a:prstGeom>
          <a:noFill/>
        </p:spPr>
        <p:txBody>
          <a:bodyPr wrap="square" rtlCol="0">
            <a:spAutoFit/>
          </a:bodyPr>
          <a:lstStyle/>
          <a:p>
            <a:r>
              <a:rPr lang="en-US" altLang="zh-CN" b="1" dirty="0"/>
              <a:t>.</a:t>
            </a:r>
          </a:p>
          <a:p>
            <a:r>
              <a:rPr lang="en-US" altLang="zh-CN" b="1" dirty="0"/>
              <a:t>.</a:t>
            </a:r>
          </a:p>
          <a:p>
            <a:r>
              <a:rPr lang="en-US" altLang="zh-CN" b="1" dirty="0"/>
              <a:t>.</a:t>
            </a:r>
          </a:p>
        </p:txBody>
      </p:sp>
      <p:cxnSp>
        <p:nvCxnSpPr>
          <p:cNvPr id="12" name="Straight Arrow Connector 11">
            <a:extLst>
              <a:ext uri="{FF2B5EF4-FFF2-40B4-BE49-F238E27FC236}">
                <a16:creationId xmlns:a16="http://schemas.microsoft.com/office/drawing/2014/main" id="{DBE9CC87-6460-4D5E-BC1F-293787A8C1AD}"/>
              </a:ext>
            </a:extLst>
          </p:cNvPr>
          <p:cNvCxnSpPr>
            <a:stCxn id="4" idx="6"/>
            <a:endCxn id="8" idx="2"/>
          </p:cNvCxnSpPr>
          <p:nvPr/>
        </p:nvCxnSpPr>
        <p:spPr>
          <a:xfrm>
            <a:off x="1417021" y="2309568"/>
            <a:ext cx="2701765" cy="125098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DFD8B18-CAA2-4B95-94CB-C70888CD90D5}"/>
              </a:ext>
            </a:extLst>
          </p:cNvPr>
          <p:cNvCxnSpPr>
            <a:stCxn id="6" idx="6"/>
            <a:endCxn id="8" idx="2"/>
          </p:cNvCxnSpPr>
          <p:nvPr/>
        </p:nvCxnSpPr>
        <p:spPr>
          <a:xfrm>
            <a:off x="1417021" y="3164265"/>
            <a:ext cx="2701765" cy="39629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4DB197C-D0B9-4773-9769-63577AD1B95F}"/>
              </a:ext>
            </a:extLst>
          </p:cNvPr>
          <p:cNvCxnSpPr>
            <a:stCxn id="5" idx="6"/>
            <a:endCxn id="8" idx="2"/>
          </p:cNvCxnSpPr>
          <p:nvPr/>
        </p:nvCxnSpPr>
        <p:spPr>
          <a:xfrm flipV="1">
            <a:off x="1431161" y="3560556"/>
            <a:ext cx="2687625" cy="45840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B847096-C8B9-4641-B68F-83399CB3D065}"/>
              </a:ext>
            </a:extLst>
          </p:cNvPr>
          <p:cNvCxnSpPr>
            <a:stCxn id="7" idx="6"/>
            <a:endCxn id="8" idx="2"/>
          </p:cNvCxnSpPr>
          <p:nvPr/>
        </p:nvCxnSpPr>
        <p:spPr>
          <a:xfrm flipV="1">
            <a:off x="1431161" y="3560556"/>
            <a:ext cx="2687625" cy="202168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9F85534-F939-453E-AEFC-283A59DA90B8}"/>
              </a:ext>
            </a:extLst>
          </p:cNvPr>
          <p:cNvCxnSpPr>
            <a:stCxn id="9" idx="6"/>
            <a:endCxn id="8" idx="2"/>
          </p:cNvCxnSpPr>
          <p:nvPr/>
        </p:nvCxnSpPr>
        <p:spPr>
          <a:xfrm flipV="1">
            <a:off x="1417021" y="3560556"/>
            <a:ext cx="2701765" cy="28199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51B24A7-1E2D-4F7C-B3FB-15F294080705}"/>
              </a:ext>
            </a:extLst>
          </p:cNvPr>
          <p:cNvSpPr txBox="1"/>
          <p:nvPr/>
        </p:nvSpPr>
        <p:spPr>
          <a:xfrm>
            <a:off x="1013627" y="1349157"/>
            <a:ext cx="314510" cy="430887"/>
          </a:xfrm>
          <a:prstGeom prst="rect">
            <a:avLst/>
          </a:prstGeom>
          <a:noFill/>
        </p:spPr>
        <p:txBody>
          <a:bodyPr wrap="none" rtlCol="0">
            <a:spAutoFit/>
          </a:bodyPr>
          <a:lstStyle/>
          <a:p>
            <a:r>
              <a:rPr lang="en-US" sz="2200" b="1" dirty="0"/>
              <a:t>x</a:t>
            </a:r>
          </a:p>
        </p:txBody>
      </p:sp>
      <p:sp>
        <p:nvSpPr>
          <p:cNvPr id="22" name="TextBox 21">
            <a:extLst>
              <a:ext uri="{FF2B5EF4-FFF2-40B4-BE49-F238E27FC236}">
                <a16:creationId xmlns:a16="http://schemas.microsoft.com/office/drawing/2014/main" id="{3262C406-70BD-4FF8-A9DF-64D470102C1B}"/>
              </a:ext>
            </a:extLst>
          </p:cNvPr>
          <p:cNvSpPr txBox="1"/>
          <p:nvPr/>
        </p:nvSpPr>
        <p:spPr>
          <a:xfrm>
            <a:off x="1969121" y="1971576"/>
            <a:ext cx="394660" cy="430887"/>
          </a:xfrm>
          <a:prstGeom prst="rect">
            <a:avLst/>
          </a:prstGeom>
          <a:noFill/>
        </p:spPr>
        <p:txBody>
          <a:bodyPr wrap="none" rtlCol="0">
            <a:spAutoFit/>
          </a:bodyPr>
          <a:lstStyle/>
          <a:p>
            <a:r>
              <a:rPr lang="en-US" sz="2200" b="1" dirty="0"/>
              <a:t>w</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418C966-B321-43F6-B110-6D239E1ADBB8}"/>
                  </a:ext>
                </a:extLst>
              </p:cNvPr>
              <p:cNvSpPr txBox="1"/>
              <p:nvPr/>
            </p:nvSpPr>
            <p:spPr>
              <a:xfrm>
                <a:off x="5019980" y="1674105"/>
                <a:ext cx="5066525" cy="1270925"/>
              </a:xfrm>
              <a:prstGeom prst="rect">
                <a:avLst/>
              </a:prstGeom>
              <a:noFill/>
            </p:spPr>
            <p:txBody>
              <a:bodyPr wrap="square" lIns="0" tIns="0" rIns="0" bIns="0" rtlCol="0">
                <a:spAutoFit/>
              </a:bodyPr>
              <a:lstStyle/>
              <a:p>
                <a:r>
                  <a:rPr lang="en-US" sz="2000" dirty="0"/>
                  <a:t>PLA: </a:t>
                </a:r>
                <a14:m>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𝑛</m:t>
                        </m:r>
                      </m:sub>
                    </m:sSub>
                    <m:r>
                      <a:rPr lang="en-US" sz="2000" b="0" i="1" smtClean="0">
                        <a:latin typeface="Cambria Math" panose="02040503050406030204" pitchFamily="18" charset="0"/>
                      </a:rPr>
                      <m:t>=</m:t>
                    </m:r>
                    <m:r>
                      <a:rPr lang="en-US" sz="2000" i="1">
                        <a:latin typeface="Cambria Math" panose="02040503050406030204" pitchFamily="18" charset="0"/>
                      </a:rPr>
                      <m:t>𝑠𝑖𝑔𝑛</m:t>
                    </m:r>
                    <m:d>
                      <m:dPr>
                        <m:ctrlPr>
                          <a:rPr lang="en-US" sz="2000" i="1">
                            <a:latin typeface="Cambria Math" panose="02040503050406030204" pitchFamily="18" charset="0"/>
                          </a:rPr>
                        </m:ctrlPr>
                      </m:dPr>
                      <m:e>
                        <m:sSup>
                          <m:sSupPr>
                            <m:ctrlPr>
                              <a:rPr lang="en-US" sz="2000" b="1" i="1">
                                <a:latin typeface="Cambria Math" panose="02040503050406030204" pitchFamily="18" charset="0"/>
                              </a:rPr>
                            </m:ctrlPr>
                          </m:sSupPr>
                          <m:e>
                            <m:r>
                              <a:rPr lang="en-US" sz="2000" b="1">
                                <a:latin typeface="Cambria Math" panose="02040503050406030204" pitchFamily="18" charset="0"/>
                              </a:rPr>
                              <m:t>𝐰</m:t>
                            </m:r>
                          </m:e>
                          <m:sup>
                            <m:r>
                              <a:rPr lang="en-US" sz="2000" b="1">
                                <a:latin typeface="Cambria Math" panose="02040503050406030204" pitchFamily="18" charset="0"/>
                              </a:rPr>
                              <m:t>𝐓</m:t>
                            </m:r>
                          </m:sup>
                        </m:sSup>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b="1" i="1">
                                <a:latin typeface="Cambria Math" panose="02040503050406030204" pitchFamily="18" charset="0"/>
                              </a:rPr>
                              <m:t>𝒏</m:t>
                            </m:r>
                          </m:sub>
                        </m:sSub>
                        <m:r>
                          <a:rPr lang="en-US" sz="2000" b="0" i="1" smtClean="0">
                            <a:latin typeface="Cambria Math" panose="02040503050406030204" pitchFamily="18" charset="0"/>
                          </a:rPr>
                          <m:t>+</m:t>
                        </m:r>
                        <m:r>
                          <a:rPr lang="en-US" sz="2000" i="1">
                            <a:latin typeface="Cambria Math" panose="02040503050406030204" pitchFamily="18" charset="0"/>
                          </a:rPr>
                          <m:t>𝑏</m:t>
                        </m:r>
                      </m:e>
                    </m:d>
                  </m:oMath>
                </a14:m>
                <a:endParaRPr lang="en-US" sz="2000" dirty="0"/>
              </a:p>
              <a:p>
                <a:r>
                  <a:rPr lang="en-US" sz="2000" dirty="0"/>
                  <a:t>Linear regression: </a:t>
                </a:r>
                <a14:m>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𝑛</m:t>
                        </m:r>
                      </m:sub>
                    </m:sSub>
                    <m:r>
                      <a:rPr lang="en-US" sz="2000" i="1">
                        <a:latin typeface="Cambria Math" panose="02040503050406030204" pitchFamily="18" charset="0"/>
                      </a:rPr>
                      <m:t>=</m:t>
                    </m:r>
                    <m:sSup>
                      <m:sSupPr>
                        <m:ctrlPr>
                          <a:rPr lang="en-US" sz="2000" b="1" i="1">
                            <a:latin typeface="Cambria Math" panose="02040503050406030204" pitchFamily="18" charset="0"/>
                          </a:rPr>
                        </m:ctrlPr>
                      </m:sSupPr>
                      <m:e>
                        <m:r>
                          <a:rPr lang="en-US" sz="2000" b="1">
                            <a:latin typeface="Cambria Math" panose="02040503050406030204" pitchFamily="18" charset="0"/>
                          </a:rPr>
                          <m:t>𝐰</m:t>
                        </m:r>
                      </m:e>
                      <m:sup>
                        <m:r>
                          <a:rPr lang="en-US" sz="2000" b="1">
                            <a:latin typeface="Cambria Math" panose="02040503050406030204" pitchFamily="18" charset="0"/>
                          </a:rPr>
                          <m:t>𝐓</m:t>
                        </m:r>
                      </m:sup>
                    </m:sSup>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b="1" i="1">
                            <a:latin typeface="Cambria Math" panose="02040503050406030204" pitchFamily="18" charset="0"/>
                          </a:rPr>
                          <m:t>𝒏</m:t>
                        </m:r>
                      </m:sub>
                    </m:sSub>
                    <m:r>
                      <a:rPr lang="en-US" sz="2000" b="1" i="1" smtClean="0">
                        <a:latin typeface="Cambria Math" panose="02040503050406030204" pitchFamily="18" charset="0"/>
                      </a:rPr>
                      <m:t>+</m:t>
                    </m:r>
                    <m:r>
                      <a:rPr lang="en-US" sz="2000" b="0" i="1" smtClean="0">
                        <a:latin typeface="Cambria Math" panose="02040503050406030204" pitchFamily="18" charset="0"/>
                      </a:rPr>
                      <m:t>𝑏</m:t>
                    </m:r>
                  </m:oMath>
                </a14:m>
                <a:r>
                  <a:rPr lang="en-US" sz="2000" dirty="0"/>
                  <a:t> </a:t>
                </a:r>
              </a:p>
              <a:p>
                <a:r>
                  <a:rPr lang="en-US" sz="2000" dirty="0"/>
                  <a:t>Logistic regression: </a:t>
                </a:r>
                <a14:m>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𝑛</m:t>
                        </m:r>
                      </m:sub>
                    </m:sSub>
                    <m:r>
                      <a:rPr lang="en-US" sz="2000" i="1">
                        <a:latin typeface="Cambria Math" panose="02040503050406030204" pitchFamily="18" charset="0"/>
                      </a:rPr>
                      <m:t>=</m:t>
                    </m:r>
                    <m:r>
                      <a:rPr lang="zh-TW" altLang="en-US" sz="2000" i="1">
                        <a:latin typeface="Cambria Math" panose="02040503050406030204" pitchFamily="18" charset="0"/>
                      </a:rPr>
                      <m:t>𝜎</m:t>
                    </m:r>
                    <m:d>
                      <m:dPr>
                        <m:ctrlPr>
                          <a:rPr lang="en-US" altLang="zh-TW" sz="2000" i="1">
                            <a:latin typeface="Cambria Math" panose="02040503050406030204" pitchFamily="18" charset="0"/>
                          </a:rPr>
                        </m:ctrlPr>
                      </m:dPr>
                      <m:e>
                        <m:r>
                          <a:rPr lang="en-US" altLang="zh-TW" sz="2000" b="1">
                            <a:latin typeface="Cambria Math" panose="02040503050406030204" pitchFamily="18" charset="0"/>
                          </a:rPr>
                          <m:t>𝐰𝐱</m:t>
                        </m:r>
                        <m:r>
                          <a:rPr lang="en-US" altLang="zh-TW" sz="2000" i="1">
                            <a:latin typeface="Cambria Math" panose="02040503050406030204" pitchFamily="18" charset="0"/>
                          </a:rPr>
                          <m:t>+</m:t>
                        </m:r>
                        <m:r>
                          <a:rPr lang="en-US" altLang="zh-TW" sz="2000" i="1">
                            <a:latin typeface="Cambria Math" panose="02040503050406030204" pitchFamily="18" charset="0"/>
                          </a:rPr>
                          <m:t>𝑏</m:t>
                        </m:r>
                      </m:e>
                    </m:d>
                  </m:oMath>
                </a14:m>
                <a:endParaRPr lang="en-US" sz="2000" dirty="0"/>
              </a:p>
              <a:p>
                <a:endParaRPr lang="en-US" sz="2000" dirty="0"/>
              </a:p>
            </p:txBody>
          </p:sp>
        </mc:Choice>
        <mc:Fallback xmlns="">
          <p:sp>
            <p:nvSpPr>
              <p:cNvPr id="23" name="TextBox 22">
                <a:extLst>
                  <a:ext uri="{FF2B5EF4-FFF2-40B4-BE49-F238E27FC236}">
                    <a16:creationId xmlns:a16="http://schemas.microsoft.com/office/drawing/2014/main" id="{D418C966-B321-43F6-B110-6D239E1ADBB8}"/>
                  </a:ext>
                </a:extLst>
              </p:cNvPr>
              <p:cNvSpPr txBox="1">
                <a:spLocks noRot="1" noChangeAspect="1" noMove="1" noResize="1" noEditPoints="1" noAdjustHandles="1" noChangeArrowheads="1" noChangeShapeType="1" noTextEdit="1"/>
              </p:cNvSpPr>
              <p:nvPr/>
            </p:nvSpPr>
            <p:spPr>
              <a:xfrm>
                <a:off x="5019980" y="1674105"/>
                <a:ext cx="5066525" cy="1270925"/>
              </a:xfrm>
              <a:prstGeom prst="rect">
                <a:avLst/>
              </a:prstGeom>
              <a:blipFill>
                <a:blip r:embed="rId2"/>
                <a:stretch>
                  <a:fillRect l="-3005" t="-4327"/>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F1099D57-A5C5-4878-B238-72BD25A967F8}"/>
              </a:ext>
            </a:extLst>
          </p:cNvPr>
          <p:cNvSpPr txBox="1"/>
          <p:nvPr/>
        </p:nvSpPr>
        <p:spPr>
          <a:xfrm rot="882148">
            <a:off x="4591028" y="3343023"/>
            <a:ext cx="1966500" cy="369332"/>
          </a:xfrm>
          <a:prstGeom prst="rect">
            <a:avLst/>
          </a:prstGeom>
          <a:noFill/>
        </p:spPr>
        <p:txBody>
          <a:bodyPr wrap="none" rtlCol="0">
            <a:spAutoFit/>
          </a:bodyPr>
          <a:lstStyle/>
          <a:p>
            <a:r>
              <a:rPr lang="en-US" dirty="0"/>
              <a:t>Activation function</a:t>
            </a:r>
          </a:p>
        </p:txBody>
      </p:sp>
      <p:cxnSp>
        <p:nvCxnSpPr>
          <p:cNvPr id="26" name="Straight Arrow Connector 25">
            <a:extLst>
              <a:ext uri="{FF2B5EF4-FFF2-40B4-BE49-F238E27FC236}">
                <a16:creationId xmlns:a16="http://schemas.microsoft.com/office/drawing/2014/main" id="{6700B13C-4343-471C-A9E0-8D8FC9791C30}"/>
              </a:ext>
            </a:extLst>
          </p:cNvPr>
          <p:cNvCxnSpPr>
            <a:cxnSpLocks/>
            <a:stCxn id="8" idx="6"/>
            <a:endCxn id="27" idx="1"/>
          </p:cNvCxnSpPr>
          <p:nvPr/>
        </p:nvCxnSpPr>
        <p:spPr>
          <a:xfrm>
            <a:off x="4608980" y="3560556"/>
            <a:ext cx="1967303" cy="530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8D137B7E-5EC7-4F42-AF0B-FCFA839F1E64}"/>
                  </a:ext>
                </a:extLst>
              </p:cNvPr>
              <p:cNvSpPr/>
              <p:nvPr/>
            </p:nvSpPr>
            <p:spPr>
              <a:xfrm>
                <a:off x="6504496" y="4018962"/>
                <a:ext cx="490194" cy="4901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𝑦</m:t>
                              </m:r>
                            </m:e>
                          </m:acc>
                        </m:e>
                        <m:sub>
                          <m:r>
                            <a:rPr lang="en-US" i="1">
                              <a:solidFill>
                                <a:schemeClr val="tx1"/>
                              </a:solidFill>
                              <a:latin typeface="Cambria Math" panose="02040503050406030204" pitchFamily="18" charset="0"/>
                            </a:rPr>
                            <m:t>𝑛</m:t>
                          </m:r>
                        </m:sub>
                      </m:sSub>
                    </m:oMath>
                  </m:oMathPara>
                </a14:m>
                <a:endParaRPr lang="en-US" dirty="0"/>
              </a:p>
            </p:txBody>
          </p:sp>
        </mc:Choice>
        <mc:Fallback xmlns="">
          <p:sp>
            <p:nvSpPr>
              <p:cNvPr id="27" name="Oval 26">
                <a:extLst>
                  <a:ext uri="{FF2B5EF4-FFF2-40B4-BE49-F238E27FC236}">
                    <a16:creationId xmlns:a16="http://schemas.microsoft.com/office/drawing/2014/main" id="{8D137B7E-5EC7-4F42-AF0B-FCFA839F1E64}"/>
                  </a:ext>
                </a:extLst>
              </p:cNvPr>
              <p:cNvSpPr>
                <a:spLocks noRot="1" noChangeAspect="1" noMove="1" noResize="1" noEditPoints="1" noAdjustHandles="1" noChangeArrowheads="1" noChangeShapeType="1" noTextEdit="1"/>
              </p:cNvSpPr>
              <p:nvPr/>
            </p:nvSpPr>
            <p:spPr>
              <a:xfrm>
                <a:off x="6504496" y="4018962"/>
                <a:ext cx="490194" cy="490194"/>
              </a:xfrm>
              <a:prstGeom prst="ellipse">
                <a:avLst/>
              </a:prstGeom>
              <a:blipFill>
                <a:blip r:embed="rId3"/>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8E862C97-11E4-4749-952A-677699589066}"/>
              </a:ext>
            </a:extLst>
          </p:cNvPr>
          <p:cNvSpPr/>
          <p:nvPr/>
        </p:nvSpPr>
        <p:spPr>
          <a:xfrm>
            <a:off x="4118786" y="4755332"/>
            <a:ext cx="490194" cy="49019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8EAC8685-FD71-4893-8B11-7C2A5B7C18B8}"/>
              </a:ext>
            </a:extLst>
          </p:cNvPr>
          <p:cNvCxnSpPr>
            <a:stCxn id="4" idx="6"/>
            <a:endCxn id="28" idx="2"/>
          </p:cNvCxnSpPr>
          <p:nvPr/>
        </p:nvCxnSpPr>
        <p:spPr>
          <a:xfrm>
            <a:off x="1417021" y="2309568"/>
            <a:ext cx="2701765" cy="2690861"/>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DD11BA3-DC23-495A-97AB-E8DC6A3C47AA}"/>
              </a:ext>
            </a:extLst>
          </p:cNvPr>
          <p:cNvCxnSpPr>
            <a:stCxn id="6" idx="6"/>
            <a:endCxn id="28" idx="2"/>
          </p:cNvCxnSpPr>
          <p:nvPr/>
        </p:nvCxnSpPr>
        <p:spPr>
          <a:xfrm>
            <a:off x="1417021" y="3164265"/>
            <a:ext cx="2701765" cy="183616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3795A77-55FC-4965-B03F-F93EAFCAA667}"/>
              </a:ext>
            </a:extLst>
          </p:cNvPr>
          <p:cNvCxnSpPr>
            <a:stCxn id="5" idx="6"/>
            <a:endCxn id="28" idx="2"/>
          </p:cNvCxnSpPr>
          <p:nvPr/>
        </p:nvCxnSpPr>
        <p:spPr>
          <a:xfrm>
            <a:off x="1431161" y="4018962"/>
            <a:ext cx="2687625" cy="981467"/>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877E7F4-3E77-4273-A1CA-CA9AD42A215C}"/>
              </a:ext>
            </a:extLst>
          </p:cNvPr>
          <p:cNvCxnSpPr>
            <a:stCxn id="7" idx="6"/>
            <a:endCxn id="28" idx="2"/>
          </p:cNvCxnSpPr>
          <p:nvPr/>
        </p:nvCxnSpPr>
        <p:spPr>
          <a:xfrm flipV="1">
            <a:off x="1431161" y="5000429"/>
            <a:ext cx="2687625" cy="58181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8A5786E-14AC-4546-804D-CB60E8436907}"/>
              </a:ext>
            </a:extLst>
          </p:cNvPr>
          <p:cNvCxnSpPr>
            <a:stCxn id="9" idx="6"/>
            <a:endCxn id="28" idx="2"/>
          </p:cNvCxnSpPr>
          <p:nvPr/>
        </p:nvCxnSpPr>
        <p:spPr>
          <a:xfrm flipV="1">
            <a:off x="1417021" y="5000429"/>
            <a:ext cx="2701765" cy="138009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91EB6FD3-1909-4813-ACAC-016621C9EFAE}"/>
              </a:ext>
            </a:extLst>
          </p:cNvPr>
          <p:cNvSpPr txBox="1"/>
          <p:nvPr/>
        </p:nvSpPr>
        <p:spPr>
          <a:xfrm>
            <a:off x="1999137" y="6111008"/>
            <a:ext cx="475066" cy="430887"/>
          </a:xfrm>
          <a:prstGeom prst="rect">
            <a:avLst/>
          </a:prstGeom>
          <a:noFill/>
        </p:spPr>
        <p:txBody>
          <a:bodyPr wrap="none" rtlCol="0">
            <a:spAutoFit/>
          </a:bodyPr>
          <a:lstStyle/>
          <a:p>
            <a:r>
              <a:rPr lang="en-US" sz="2200" b="1" dirty="0"/>
              <a:t>w’</a:t>
            </a:r>
          </a:p>
        </p:txBody>
      </p:sp>
      <p:cxnSp>
        <p:nvCxnSpPr>
          <p:cNvPr id="42" name="Straight Arrow Connector 41">
            <a:extLst>
              <a:ext uri="{FF2B5EF4-FFF2-40B4-BE49-F238E27FC236}">
                <a16:creationId xmlns:a16="http://schemas.microsoft.com/office/drawing/2014/main" id="{471F0BCA-10EC-41FF-874F-1955FF5DB360}"/>
              </a:ext>
            </a:extLst>
          </p:cNvPr>
          <p:cNvCxnSpPr>
            <a:stCxn id="28" idx="6"/>
            <a:endCxn id="27" idx="3"/>
          </p:cNvCxnSpPr>
          <p:nvPr/>
        </p:nvCxnSpPr>
        <p:spPr>
          <a:xfrm flipV="1">
            <a:off x="4608980" y="4437369"/>
            <a:ext cx="1967303" cy="5630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A4916ED-F493-4260-A06A-AF77E42FB904}"/>
              </a:ext>
            </a:extLst>
          </p:cNvPr>
          <p:cNvSpPr txBox="1"/>
          <p:nvPr/>
        </p:nvSpPr>
        <p:spPr>
          <a:xfrm>
            <a:off x="5019980" y="5766098"/>
            <a:ext cx="1055610" cy="369332"/>
          </a:xfrm>
          <a:prstGeom prst="rect">
            <a:avLst/>
          </a:prstGeom>
          <a:noFill/>
        </p:spPr>
        <p:txBody>
          <a:bodyPr wrap="none" rtlCol="0">
            <a:spAutoFit/>
          </a:bodyPr>
          <a:lstStyle/>
          <a:p>
            <a:r>
              <a:rPr lang="en-US" dirty="0"/>
              <a:t>But</a:t>
            </a:r>
            <a:r>
              <a:rPr lang="zh-CN" altLang="en-US" dirty="0"/>
              <a:t> </a:t>
            </a:r>
            <a:r>
              <a:rPr lang="en-US" altLang="zh-CN" dirty="0"/>
              <a:t>why?</a:t>
            </a:r>
            <a:endParaRPr lang="en-US" dirty="0"/>
          </a:p>
        </p:txBody>
      </p:sp>
    </p:spTree>
    <p:extLst>
      <p:ext uri="{BB962C8B-B14F-4D97-AF65-F5344CB8AC3E}">
        <p14:creationId xmlns:p14="http://schemas.microsoft.com/office/powerpoint/2010/main" val="93989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8" grpId="0" animBg="1"/>
      <p:bldP spid="40" grpId="0"/>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p:cNvGrpSpPr/>
          <p:nvPr/>
        </p:nvGrpSpPr>
        <p:grpSpPr>
          <a:xfrm>
            <a:off x="4962612" y="3516210"/>
            <a:ext cx="3561818" cy="3206261"/>
            <a:chOff x="4962612" y="3516210"/>
            <a:chExt cx="3561818" cy="3206261"/>
          </a:xfrm>
        </p:grpSpPr>
        <p:pic>
          <p:nvPicPr>
            <p:cNvPr id="4" name="圖片 3"/>
            <p:cNvPicPr>
              <a:picLocks noChangeAspect="1"/>
            </p:cNvPicPr>
            <p:nvPr/>
          </p:nvPicPr>
          <p:blipFill>
            <a:blip r:embed="rId4"/>
            <a:stretch>
              <a:fillRect/>
            </a:stretch>
          </p:blipFill>
          <p:spPr>
            <a:xfrm>
              <a:off x="5102840" y="3669596"/>
              <a:ext cx="3421590" cy="2970942"/>
            </a:xfrm>
            <a:prstGeom prst="rect">
              <a:avLst/>
            </a:prstGeom>
          </p:spPr>
        </p:pic>
        <p:graphicFrame>
          <p:nvGraphicFramePr>
            <p:cNvPr id="30" name="Object 12"/>
            <p:cNvGraphicFramePr>
              <a:graphicFrameLocks noChangeAspect="1"/>
            </p:cNvGraphicFramePr>
            <p:nvPr>
              <p:extLst/>
            </p:nvPr>
          </p:nvGraphicFramePr>
          <p:xfrm>
            <a:off x="8019078" y="6127158"/>
            <a:ext cx="425450" cy="595313"/>
          </p:xfrm>
          <a:graphic>
            <a:graphicData uri="http://schemas.openxmlformats.org/presentationml/2006/ole">
              <mc:AlternateContent xmlns:mc="http://schemas.openxmlformats.org/markup-compatibility/2006">
                <mc:Choice xmlns:v="urn:schemas-microsoft-com:vml" Requires="v">
                  <p:oleObj spid="_x0000_s1290" name="方程式" r:id="rId5" imgW="152280" imgH="215640" progId="Equation.3">
                    <p:embed/>
                  </p:oleObj>
                </mc:Choice>
                <mc:Fallback>
                  <p:oleObj name="方程式" r:id="rId5" imgW="152280" imgH="215640" progId="Equation.3">
                    <p:embed/>
                    <p:pic>
                      <p:nvPicPr>
                        <p:cNvPr id="30" name="Object 12"/>
                        <p:cNvPicPr>
                          <a:picLocks noChangeAspect="1" noChangeArrowheads="1"/>
                        </p:cNvPicPr>
                        <p:nvPr/>
                      </p:nvPicPr>
                      <p:blipFill>
                        <a:blip r:embed="rId6"/>
                        <a:srcRect/>
                        <a:stretch>
                          <a:fillRect/>
                        </a:stretch>
                      </p:blipFill>
                      <p:spPr bwMode="auto">
                        <a:xfrm>
                          <a:off x="8019078" y="6127158"/>
                          <a:ext cx="425450" cy="595313"/>
                        </a:xfrm>
                        <a:prstGeom prst="rect">
                          <a:avLst/>
                        </a:prstGeom>
                        <a:solidFill>
                          <a:schemeClr val="bg1"/>
                        </a:solidFill>
                        <a:extLst/>
                      </p:spPr>
                    </p:pic>
                  </p:oleObj>
                </mc:Fallback>
              </mc:AlternateContent>
            </a:graphicData>
          </a:graphic>
        </p:graphicFrame>
        <p:graphicFrame>
          <p:nvGraphicFramePr>
            <p:cNvPr id="31" name="Object 12"/>
            <p:cNvGraphicFramePr>
              <a:graphicFrameLocks noChangeAspect="1"/>
            </p:cNvGraphicFramePr>
            <p:nvPr>
              <p:extLst/>
            </p:nvPr>
          </p:nvGraphicFramePr>
          <p:xfrm>
            <a:off x="4962612" y="3516210"/>
            <a:ext cx="457200" cy="595313"/>
          </p:xfrm>
          <a:graphic>
            <a:graphicData uri="http://schemas.openxmlformats.org/presentationml/2006/ole">
              <mc:AlternateContent xmlns:mc="http://schemas.openxmlformats.org/markup-compatibility/2006">
                <mc:Choice xmlns:v="urn:schemas-microsoft-com:vml" Requires="v">
                  <p:oleObj spid="_x0000_s1291" name="方程式" r:id="rId7" imgW="164880" imgH="215640" progId="Equation.3">
                    <p:embed/>
                  </p:oleObj>
                </mc:Choice>
                <mc:Fallback>
                  <p:oleObj name="方程式" r:id="rId7" imgW="164880" imgH="215640" progId="Equation.3">
                    <p:embed/>
                    <p:pic>
                      <p:nvPicPr>
                        <p:cNvPr id="31" name="Object 12"/>
                        <p:cNvPicPr>
                          <a:picLocks noChangeAspect="1" noChangeArrowheads="1"/>
                        </p:cNvPicPr>
                        <p:nvPr/>
                      </p:nvPicPr>
                      <p:blipFill>
                        <a:blip r:embed="rId8"/>
                        <a:srcRect/>
                        <a:stretch>
                          <a:fillRect/>
                        </a:stretch>
                      </p:blipFill>
                      <p:spPr bwMode="auto">
                        <a:xfrm>
                          <a:off x="4962612" y="3516210"/>
                          <a:ext cx="457200" cy="595313"/>
                        </a:xfrm>
                        <a:prstGeom prst="rect">
                          <a:avLst/>
                        </a:prstGeom>
                        <a:solidFill>
                          <a:schemeClr val="bg1"/>
                        </a:solidFill>
                        <a:extLst/>
                      </p:spPr>
                    </p:pic>
                  </p:oleObj>
                </mc:Fallback>
              </mc:AlternateContent>
            </a:graphicData>
          </a:graphic>
        </p:graphicFrame>
      </p:grpSp>
      <p:sp>
        <p:nvSpPr>
          <p:cNvPr id="2" name="標題 1"/>
          <p:cNvSpPr>
            <a:spLocks noGrp="1"/>
          </p:cNvSpPr>
          <p:nvPr>
            <p:ph type="title"/>
          </p:nvPr>
        </p:nvSpPr>
        <p:spPr/>
        <p:txBody>
          <a:bodyPr/>
          <a:lstStyle/>
          <a:p>
            <a:r>
              <a:rPr lang="en-US" altLang="zh-TW" dirty="0"/>
              <a:t>Feature transform</a:t>
            </a:r>
            <a:endParaRPr lang="zh-TW" altLang="en-US" dirty="0"/>
          </a:p>
        </p:txBody>
      </p:sp>
      <p:graphicFrame>
        <p:nvGraphicFramePr>
          <p:cNvPr id="47" name="表格 46"/>
          <p:cNvGraphicFramePr>
            <a:graphicFrameLocks noGrp="1"/>
          </p:cNvGraphicFramePr>
          <p:nvPr>
            <p:extLst/>
          </p:nvPr>
        </p:nvGraphicFramePr>
        <p:xfrm>
          <a:off x="729402" y="3718925"/>
          <a:ext cx="3659532" cy="2743200"/>
        </p:xfrm>
        <a:graphic>
          <a:graphicData uri="http://schemas.openxmlformats.org/drawingml/2006/table">
            <a:tbl>
              <a:tblPr firstRow="1" bandRow="1">
                <a:tableStyleId>{775DCB02-9BB8-47FD-8907-85C794F793BA}</a:tableStyleId>
              </a:tblPr>
              <a:tblGrid>
                <a:gridCol w="1219844">
                  <a:extLst>
                    <a:ext uri="{9D8B030D-6E8A-4147-A177-3AD203B41FA5}">
                      <a16:colId xmlns:a16="http://schemas.microsoft.com/office/drawing/2014/main" val="20000"/>
                    </a:ext>
                  </a:extLst>
                </a:gridCol>
                <a:gridCol w="1219844">
                  <a:extLst>
                    <a:ext uri="{9D8B030D-6E8A-4147-A177-3AD203B41FA5}">
                      <a16:colId xmlns:a16="http://schemas.microsoft.com/office/drawing/2014/main" val="20001"/>
                    </a:ext>
                  </a:extLst>
                </a:gridCol>
                <a:gridCol w="1219844">
                  <a:extLst>
                    <a:ext uri="{9D8B030D-6E8A-4147-A177-3AD203B41FA5}">
                      <a16:colId xmlns:a16="http://schemas.microsoft.com/office/drawing/2014/main" val="20002"/>
                    </a:ext>
                  </a:extLst>
                </a:gridCol>
              </a:tblGrid>
              <a:tr h="370840">
                <a:tc gridSpan="2">
                  <a:txBody>
                    <a:bodyPr/>
                    <a:lstStyle/>
                    <a:p>
                      <a:pPr algn="ctr"/>
                      <a:r>
                        <a:rPr lang="en-US" altLang="zh-TW" sz="2400" dirty="0"/>
                        <a:t>Input Feature</a:t>
                      </a:r>
                      <a:endParaRPr lang="zh-TW" altLang="en-US" sz="2400" dirty="0"/>
                    </a:p>
                  </a:txBody>
                  <a:tcPr/>
                </a:tc>
                <a:tc hMerge="1">
                  <a:txBody>
                    <a:bodyPr/>
                    <a:lstStyle/>
                    <a:p>
                      <a:endParaRPr lang="zh-TW" altLang="en-US" dirty="0"/>
                    </a:p>
                  </a:txBody>
                  <a:tcPr/>
                </a:tc>
                <a:tc rowSpan="2">
                  <a:txBody>
                    <a:bodyPr/>
                    <a:lstStyle/>
                    <a:p>
                      <a:pPr algn="ctr"/>
                      <a:r>
                        <a:rPr lang="en-US" altLang="zh-TW" sz="2400" dirty="0"/>
                        <a:t>Label</a:t>
                      </a:r>
                      <a:endParaRPr lang="zh-TW" altLang="en-US" sz="2400" dirty="0"/>
                    </a:p>
                  </a:txBody>
                  <a:tcPr anchor="ctr"/>
                </a:tc>
                <a:extLst>
                  <a:ext uri="{0D108BD9-81ED-4DB2-BD59-A6C34878D82A}">
                    <a16:rowId xmlns:a16="http://schemas.microsoft.com/office/drawing/2014/main" val="10000"/>
                  </a:ext>
                </a:extLst>
              </a:tr>
              <a:tr h="370840">
                <a:tc>
                  <a:txBody>
                    <a:bodyPr/>
                    <a:lstStyle/>
                    <a:p>
                      <a:pPr algn="ctr"/>
                      <a:r>
                        <a:rPr lang="en-US" altLang="zh-TW" sz="2400" baseline="0" dirty="0"/>
                        <a:t>x</a:t>
                      </a:r>
                      <a:r>
                        <a:rPr lang="en-US" altLang="zh-TW" sz="2400" baseline="-25000" dirty="0"/>
                        <a:t>1</a:t>
                      </a:r>
                      <a:endParaRPr lang="zh-TW" altLang="en-US" sz="2400" dirty="0"/>
                    </a:p>
                  </a:txBody>
                  <a:tcPr/>
                </a:tc>
                <a:tc>
                  <a:txBody>
                    <a:bodyPr/>
                    <a:lstStyle/>
                    <a:p>
                      <a:pPr algn="ctr"/>
                      <a:r>
                        <a:rPr lang="en-US" altLang="zh-TW" sz="2400" baseline="0" dirty="0"/>
                        <a:t>x</a:t>
                      </a:r>
                      <a:r>
                        <a:rPr lang="en-US" altLang="zh-TW" sz="2400" baseline="-25000" dirty="0"/>
                        <a:t>2</a:t>
                      </a:r>
                      <a:endParaRPr lang="zh-TW" altLang="en-US" sz="2400" dirty="0"/>
                    </a:p>
                  </a:txBody>
                  <a:tcPr/>
                </a:tc>
                <a:tc vMerge="1">
                  <a:txBody>
                    <a:bodyPr/>
                    <a:lstStyle/>
                    <a:p>
                      <a:pPr algn="ctr"/>
                      <a:endParaRPr lang="zh-TW" altLang="en-US" sz="2400" dirty="0"/>
                    </a:p>
                  </a:txBody>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a:tc>
                <a:tc>
                  <a:txBody>
                    <a:bodyPr/>
                    <a:lstStyle/>
                    <a:p>
                      <a:pPr algn="ctr"/>
                      <a:r>
                        <a:rPr lang="en-US" altLang="zh-TW" sz="2400" dirty="0"/>
                        <a:t>0</a:t>
                      </a:r>
                      <a:endParaRPr lang="zh-TW" altLang="en-US" sz="2400" dirty="0"/>
                    </a:p>
                  </a:txBody>
                  <a:tcPr/>
                </a:tc>
                <a:tc>
                  <a:txBody>
                    <a:bodyPr/>
                    <a:lstStyle/>
                    <a:p>
                      <a:pPr algn="ctr"/>
                      <a:r>
                        <a:rPr lang="en-US" altLang="zh-TW" sz="2400" dirty="0">
                          <a:solidFill>
                            <a:srgbClr val="0000FF"/>
                          </a:solidFill>
                        </a:rPr>
                        <a:t>Class</a:t>
                      </a:r>
                      <a:r>
                        <a:rPr lang="en-US" altLang="zh-TW" sz="2400" baseline="0" dirty="0">
                          <a:solidFill>
                            <a:srgbClr val="0000FF"/>
                          </a:solidFill>
                        </a:rPr>
                        <a:t> 2</a:t>
                      </a:r>
                      <a:endParaRPr lang="zh-TW" altLang="en-US" sz="2400" dirty="0">
                        <a:solidFill>
                          <a:srgbClr val="0000FF"/>
                        </a:solidFill>
                      </a:endParaRPr>
                    </a:p>
                  </a:txBody>
                  <a:tcPr/>
                </a:tc>
                <a:extLst>
                  <a:ext uri="{0D108BD9-81ED-4DB2-BD59-A6C34878D82A}">
                    <a16:rowId xmlns:a16="http://schemas.microsoft.com/office/drawing/2014/main" val="10002"/>
                  </a:ext>
                </a:extLst>
              </a:tr>
              <a:tr h="370840">
                <a:tc>
                  <a:txBody>
                    <a:bodyPr/>
                    <a:lstStyle/>
                    <a:p>
                      <a:pPr algn="ctr"/>
                      <a:r>
                        <a:rPr lang="en-US" altLang="zh-TW" sz="2400" dirty="0"/>
                        <a:t>0</a:t>
                      </a:r>
                      <a:endParaRPr lang="zh-TW" altLang="en-US" sz="2400" dirty="0"/>
                    </a:p>
                  </a:txBody>
                  <a:tcPr/>
                </a:tc>
                <a:tc>
                  <a:txBody>
                    <a:bodyPr/>
                    <a:lstStyle/>
                    <a:p>
                      <a:pPr algn="ctr"/>
                      <a:r>
                        <a:rPr lang="en-US" altLang="zh-TW" sz="2400" dirty="0"/>
                        <a:t>1</a:t>
                      </a:r>
                      <a:endParaRPr lang="zh-TW" altLang="en-US" sz="2400" dirty="0"/>
                    </a:p>
                  </a:txBody>
                  <a:tcPr/>
                </a:tc>
                <a:tc>
                  <a:txBody>
                    <a:bodyPr/>
                    <a:lstStyle/>
                    <a:p>
                      <a:pPr algn="ctr"/>
                      <a:r>
                        <a:rPr lang="en-US" altLang="zh-TW" sz="2400" dirty="0">
                          <a:solidFill>
                            <a:srgbClr val="FF0000"/>
                          </a:solidFill>
                        </a:rPr>
                        <a:t>Class 1</a:t>
                      </a:r>
                      <a:endParaRPr lang="zh-TW" altLang="en-US" sz="2400" dirty="0">
                        <a:solidFill>
                          <a:srgbClr val="FF0000"/>
                        </a:solidFill>
                      </a:endParaRPr>
                    </a:p>
                  </a:txBody>
                  <a:tcPr/>
                </a:tc>
                <a:extLst>
                  <a:ext uri="{0D108BD9-81ED-4DB2-BD59-A6C34878D82A}">
                    <a16:rowId xmlns:a16="http://schemas.microsoft.com/office/drawing/2014/main" val="10003"/>
                  </a:ext>
                </a:extLst>
              </a:tr>
              <a:tr h="370840">
                <a:tc>
                  <a:txBody>
                    <a:bodyPr/>
                    <a:lstStyle/>
                    <a:p>
                      <a:pPr algn="ctr"/>
                      <a:r>
                        <a:rPr lang="en-US" altLang="zh-TW" sz="2400" dirty="0"/>
                        <a:t>1</a:t>
                      </a:r>
                      <a:endParaRPr lang="zh-TW" altLang="en-US" sz="2400" dirty="0"/>
                    </a:p>
                  </a:txBody>
                  <a:tcPr/>
                </a:tc>
                <a:tc>
                  <a:txBody>
                    <a:bodyPr/>
                    <a:lstStyle/>
                    <a:p>
                      <a:pPr algn="ctr"/>
                      <a:r>
                        <a:rPr lang="en-US" altLang="zh-TW" sz="2400" dirty="0"/>
                        <a:t>0</a:t>
                      </a:r>
                      <a:endParaRPr lang="zh-TW" altLang="en-US" sz="2400" dirty="0"/>
                    </a:p>
                  </a:txBody>
                  <a:tcPr/>
                </a:tc>
                <a:tc>
                  <a:txBody>
                    <a:bodyPr/>
                    <a:lstStyle/>
                    <a:p>
                      <a:pPr algn="ctr"/>
                      <a:r>
                        <a:rPr lang="en-US" altLang="zh-TW" sz="2400" dirty="0">
                          <a:solidFill>
                            <a:srgbClr val="FF0000"/>
                          </a:solidFill>
                        </a:rPr>
                        <a:t>Class</a:t>
                      </a:r>
                      <a:r>
                        <a:rPr lang="en-US" altLang="zh-TW" sz="2400" baseline="0" dirty="0">
                          <a:solidFill>
                            <a:srgbClr val="FF0000"/>
                          </a:solidFill>
                        </a:rPr>
                        <a:t> 1</a:t>
                      </a:r>
                      <a:endParaRPr lang="zh-TW" altLang="en-US" sz="2400" dirty="0">
                        <a:solidFill>
                          <a:srgbClr val="FF0000"/>
                        </a:solidFill>
                      </a:endParaRPr>
                    </a:p>
                  </a:txBody>
                  <a:tcPr/>
                </a:tc>
                <a:extLst>
                  <a:ext uri="{0D108BD9-81ED-4DB2-BD59-A6C34878D82A}">
                    <a16:rowId xmlns:a16="http://schemas.microsoft.com/office/drawing/2014/main" val="10004"/>
                  </a:ext>
                </a:extLst>
              </a:tr>
              <a:tr h="370840">
                <a:tc>
                  <a:txBody>
                    <a:bodyPr/>
                    <a:lstStyle/>
                    <a:p>
                      <a:pPr algn="ctr"/>
                      <a:r>
                        <a:rPr lang="en-US" altLang="zh-TW" sz="2400" dirty="0"/>
                        <a:t>1</a:t>
                      </a:r>
                      <a:endParaRPr lang="zh-TW" altLang="en-US" sz="2400" dirty="0"/>
                    </a:p>
                  </a:txBody>
                  <a:tcPr/>
                </a:tc>
                <a:tc>
                  <a:txBody>
                    <a:bodyPr/>
                    <a:lstStyle/>
                    <a:p>
                      <a:pPr algn="ctr"/>
                      <a:r>
                        <a:rPr lang="en-US" altLang="zh-TW" sz="2400" dirty="0"/>
                        <a:t>1</a:t>
                      </a:r>
                      <a:endParaRPr lang="zh-TW" altLang="en-US" sz="2400" dirty="0"/>
                    </a:p>
                  </a:txBody>
                  <a:tcPr/>
                </a:tc>
                <a:tc>
                  <a:txBody>
                    <a:bodyPr/>
                    <a:lstStyle/>
                    <a:p>
                      <a:pPr algn="ctr"/>
                      <a:r>
                        <a:rPr lang="en-US" altLang="zh-TW" sz="2400" dirty="0">
                          <a:solidFill>
                            <a:srgbClr val="0000FF"/>
                          </a:solidFill>
                        </a:rPr>
                        <a:t>Class</a:t>
                      </a:r>
                      <a:r>
                        <a:rPr lang="en-US" altLang="zh-TW" sz="2400" baseline="0" dirty="0">
                          <a:solidFill>
                            <a:srgbClr val="0000FF"/>
                          </a:solidFill>
                        </a:rPr>
                        <a:t> 2</a:t>
                      </a:r>
                      <a:endParaRPr lang="zh-TW" altLang="en-US" sz="2400" dirty="0">
                        <a:solidFill>
                          <a:srgbClr val="0000FF"/>
                        </a:solidFill>
                      </a:endParaRPr>
                    </a:p>
                  </a:txBody>
                  <a:tcPr/>
                </a:tc>
                <a:extLst>
                  <a:ext uri="{0D108BD9-81ED-4DB2-BD59-A6C34878D82A}">
                    <a16:rowId xmlns:a16="http://schemas.microsoft.com/office/drawing/2014/main" val="10005"/>
                  </a:ext>
                </a:extLst>
              </a:tr>
            </a:tbl>
          </a:graphicData>
        </a:graphic>
      </p:graphicFrame>
      <p:grpSp>
        <p:nvGrpSpPr>
          <p:cNvPr id="42" name="群組 41"/>
          <p:cNvGrpSpPr/>
          <p:nvPr/>
        </p:nvGrpSpPr>
        <p:grpSpPr>
          <a:xfrm>
            <a:off x="331554" y="1599940"/>
            <a:ext cx="4384090" cy="1993608"/>
            <a:chOff x="4950833" y="25634"/>
            <a:chExt cx="4384090" cy="1993608"/>
          </a:xfrm>
        </p:grpSpPr>
        <p:sp>
          <p:nvSpPr>
            <p:cNvPr id="9" name="橢圓 8"/>
            <p:cNvSpPr/>
            <p:nvPr/>
          </p:nvSpPr>
          <p:spPr>
            <a:xfrm>
              <a:off x="7313925" y="590377"/>
              <a:ext cx="772783" cy="77278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graphicFrame>
          <p:nvGraphicFramePr>
            <p:cNvPr id="10" name="Object 12"/>
            <p:cNvGraphicFramePr>
              <a:graphicFrameLocks noChangeAspect="1"/>
            </p:cNvGraphicFramePr>
            <p:nvPr>
              <p:extLst/>
            </p:nvPr>
          </p:nvGraphicFramePr>
          <p:xfrm>
            <a:off x="8982054" y="772456"/>
            <a:ext cx="352869" cy="414081"/>
          </p:xfrm>
          <a:graphic>
            <a:graphicData uri="http://schemas.openxmlformats.org/presentationml/2006/ole">
              <mc:AlternateContent xmlns:mc="http://schemas.openxmlformats.org/markup-compatibility/2006">
                <mc:Choice xmlns:v="urn:schemas-microsoft-com:vml" Requires="v">
                  <p:oleObj spid="_x0000_s1292" name="方程式" r:id="rId9" imgW="139680" imgH="164880" progId="Equation.3">
                    <p:embed/>
                  </p:oleObj>
                </mc:Choice>
                <mc:Fallback>
                  <p:oleObj name="方程式" r:id="rId9" imgW="139680" imgH="164880" progId="Equation.3">
                    <p:embed/>
                    <p:pic>
                      <p:nvPicPr>
                        <p:cNvPr id="10" name="Object 12"/>
                        <p:cNvPicPr>
                          <a:picLocks noChangeAspect="1" noChangeArrowheads="1"/>
                        </p:cNvPicPr>
                        <p:nvPr/>
                      </p:nvPicPr>
                      <p:blipFill>
                        <a:blip r:embed="rId10"/>
                        <a:srcRect/>
                        <a:stretch>
                          <a:fillRect/>
                        </a:stretch>
                      </p:blipFill>
                      <p:spPr bwMode="auto">
                        <a:xfrm>
                          <a:off x="8982054" y="772456"/>
                          <a:ext cx="352869" cy="414081"/>
                        </a:xfrm>
                        <a:prstGeom prst="rect">
                          <a:avLst/>
                        </a:prstGeom>
                        <a:noFill/>
                        <a:extLst/>
                      </p:spPr>
                    </p:pic>
                  </p:oleObj>
                </mc:Fallback>
              </mc:AlternateContent>
            </a:graphicData>
          </a:graphic>
        </p:graphicFrame>
        <p:grpSp>
          <p:nvGrpSpPr>
            <p:cNvPr id="11" name="群組 10"/>
            <p:cNvGrpSpPr/>
            <p:nvPr/>
          </p:nvGrpSpPr>
          <p:grpSpPr>
            <a:xfrm>
              <a:off x="6179997" y="730888"/>
              <a:ext cx="520319" cy="520319"/>
              <a:chOff x="3342651" y="3507082"/>
              <a:chExt cx="520319" cy="520319"/>
            </a:xfrm>
          </p:grpSpPr>
          <p:sp>
            <p:nvSpPr>
              <p:cNvPr id="12" name="矩形 11"/>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3"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1293" name="方程式" r:id="rId11" imgW="139680" imgH="139680" progId="Equation.3">
                      <p:embed/>
                    </p:oleObj>
                  </mc:Choice>
                  <mc:Fallback>
                    <p:oleObj name="方程式" r:id="rId11" imgW="139680" imgH="139680" progId="Equation.3">
                      <p:embed/>
                      <p:pic>
                        <p:nvPicPr>
                          <p:cNvPr id="13" name="Object 12"/>
                          <p:cNvPicPr>
                            <a:picLocks noChangeAspect="1" noChangeArrowheads="1"/>
                          </p:cNvPicPr>
                          <p:nvPr/>
                        </p:nvPicPr>
                        <p:blipFill>
                          <a:blip r:embed="rId12"/>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14" name="Object 12"/>
            <p:cNvGraphicFramePr>
              <a:graphicFrameLocks noChangeAspect="1"/>
            </p:cNvGraphicFramePr>
            <p:nvPr>
              <p:extLst/>
            </p:nvPr>
          </p:nvGraphicFramePr>
          <p:xfrm>
            <a:off x="6844972" y="555469"/>
            <a:ext cx="352425" cy="350837"/>
          </p:xfrm>
          <a:graphic>
            <a:graphicData uri="http://schemas.openxmlformats.org/presentationml/2006/ole">
              <mc:AlternateContent xmlns:mc="http://schemas.openxmlformats.org/markup-compatibility/2006">
                <mc:Choice xmlns:v="urn:schemas-microsoft-com:vml" Requires="v">
                  <p:oleObj spid="_x0000_s1294" name="方程式" r:id="rId13" imgW="126720" imgH="126720" progId="Equation.3">
                    <p:embed/>
                  </p:oleObj>
                </mc:Choice>
                <mc:Fallback>
                  <p:oleObj name="方程式" r:id="rId13" imgW="126720" imgH="126720" progId="Equation.3">
                    <p:embed/>
                    <p:pic>
                      <p:nvPicPr>
                        <p:cNvPr id="14" name="Object 12"/>
                        <p:cNvPicPr>
                          <a:picLocks noChangeAspect="1" noChangeArrowheads="1"/>
                        </p:cNvPicPr>
                        <p:nvPr/>
                      </p:nvPicPr>
                      <p:blipFill>
                        <a:blip r:embed="rId14"/>
                        <a:srcRect/>
                        <a:stretch>
                          <a:fillRect/>
                        </a:stretch>
                      </p:blipFill>
                      <p:spPr bwMode="auto">
                        <a:xfrm>
                          <a:off x="6844972" y="555469"/>
                          <a:ext cx="352425" cy="350837"/>
                        </a:xfrm>
                        <a:prstGeom prst="rect">
                          <a:avLst/>
                        </a:prstGeom>
                        <a:noFill/>
                        <a:extLst/>
                      </p:spPr>
                    </p:pic>
                  </p:oleObj>
                </mc:Fallback>
              </mc:AlternateContent>
            </a:graphicData>
          </a:graphic>
        </p:graphicFrame>
        <p:graphicFrame>
          <p:nvGraphicFramePr>
            <p:cNvPr id="15" name="Object 12"/>
            <p:cNvGraphicFramePr>
              <a:graphicFrameLocks noChangeAspect="1"/>
            </p:cNvGraphicFramePr>
            <p:nvPr>
              <p:extLst/>
            </p:nvPr>
          </p:nvGraphicFramePr>
          <p:xfrm>
            <a:off x="5408033" y="25634"/>
            <a:ext cx="493713" cy="595313"/>
          </p:xfrm>
          <a:graphic>
            <a:graphicData uri="http://schemas.openxmlformats.org/presentationml/2006/ole">
              <mc:AlternateContent xmlns:mc="http://schemas.openxmlformats.org/markup-compatibility/2006">
                <mc:Choice xmlns:v="urn:schemas-microsoft-com:vml" Requires="v">
                  <p:oleObj spid="_x0000_s1295" name="方程式" r:id="rId15" imgW="177480" imgH="215640" progId="Equation.3">
                    <p:embed/>
                  </p:oleObj>
                </mc:Choice>
                <mc:Fallback>
                  <p:oleObj name="方程式" r:id="rId15" imgW="177480" imgH="215640" progId="Equation.3">
                    <p:embed/>
                    <p:pic>
                      <p:nvPicPr>
                        <p:cNvPr id="15" name="Object 12"/>
                        <p:cNvPicPr>
                          <a:picLocks noChangeAspect="1" noChangeArrowheads="1"/>
                        </p:cNvPicPr>
                        <p:nvPr/>
                      </p:nvPicPr>
                      <p:blipFill>
                        <a:blip r:embed="rId16"/>
                        <a:srcRect/>
                        <a:stretch>
                          <a:fillRect/>
                        </a:stretch>
                      </p:blipFill>
                      <p:spPr bwMode="auto">
                        <a:xfrm>
                          <a:off x="5408033" y="25634"/>
                          <a:ext cx="493713" cy="595313"/>
                        </a:xfrm>
                        <a:prstGeom prst="rect">
                          <a:avLst/>
                        </a:prstGeom>
                        <a:noFill/>
                        <a:extLst/>
                      </p:spPr>
                    </p:pic>
                  </p:oleObj>
                </mc:Fallback>
              </mc:AlternateContent>
            </a:graphicData>
          </a:graphic>
        </p:graphicFrame>
        <p:graphicFrame>
          <p:nvGraphicFramePr>
            <p:cNvPr id="16" name="Object 12"/>
            <p:cNvGraphicFramePr>
              <a:graphicFrameLocks noChangeAspect="1"/>
            </p:cNvGraphicFramePr>
            <p:nvPr>
              <p:extLst/>
            </p:nvPr>
          </p:nvGraphicFramePr>
          <p:xfrm>
            <a:off x="5355663" y="757683"/>
            <a:ext cx="528638" cy="595313"/>
          </p:xfrm>
          <a:graphic>
            <a:graphicData uri="http://schemas.openxmlformats.org/presentationml/2006/ole">
              <mc:AlternateContent xmlns:mc="http://schemas.openxmlformats.org/markup-compatibility/2006">
                <mc:Choice xmlns:v="urn:schemas-microsoft-com:vml" Requires="v">
                  <p:oleObj spid="_x0000_s1296" name="方程式" r:id="rId17" imgW="190440" imgH="215640" progId="Equation.3">
                    <p:embed/>
                  </p:oleObj>
                </mc:Choice>
                <mc:Fallback>
                  <p:oleObj name="方程式" r:id="rId17" imgW="190440" imgH="215640" progId="Equation.3">
                    <p:embed/>
                    <p:pic>
                      <p:nvPicPr>
                        <p:cNvPr id="16" name="Object 12"/>
                        <p:cNvPicPr>
                          <a:picLocks noChangeAspect="1" noChangeArrowheads="1"/>
                        </p:cNvPicPr>
                        <p:nvPr/>
                      </p:nvPicPr>
                      <p:blipFill>
                        <a:blip r:embed="rId18"/>
                        <a:srcRect/>
                        <a:stretch>
                          <a:fillRect/>
                        </a:stretch>
                      </p:blipFill>
                      <p:spPr bwMode="auto">
                        <a:xfrm>
                          <a:off x="5355663" y="757683"/>
                          <a:ext cx="528638" cy="595313"/>
                        </a:xfrm>
                        <a:prstGeom prst="rect">
                          <a:avLst/>
                        </a:prstGeom>
                        <a:noFill/>
                        <a:extLst/>
                      </p:spPr>
                    </p:pic>
                  </p:oleObj>
                </mc:Fallback>
              </mc:AlternateContent>
            </a:graphicData>
          </a:graphic>
        </p:graphicFrame>
        <p:cxnSp>
          <p:nvCxnSpPr>
            <p:cNvPr id="18" name="直線單箭頭接點 17"/>
            <p:cNvCxnSpPr>
              <a:stCxn id="9" idx="6"/>
            </p:cNvCxnSpPr>
            <p:nvPr/>
          </p:nvCxnSpPr>
          <p:spPr>
            <a:xfrm>
              <a:off x="8086708" y="976769"/>
              <a:ext cx="86323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V="1">
              <a:off x="6712011" y="998547"/>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12" idx="1"/>
            </p:cNvCxnSpPr>
            <p:nvPr/>
          </p:nvCxnSpPr>
          <p:spPr>
            <a:xfrm>
              <a:off x="5389072" y="393260"/>
              <a:ext cx="790925" cy="5977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12" idx="1"/>
            </p:cNvCxnSpPr>
            <p:nvPr/>
          </p:nvCxnSpPr>
          <p:spPr>
            <a:xfrm flipV="1">
              <a:off x="5383680" y="991048"/>
              <a:ext cx="796317" cy="6537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Object 12"/>
            <p:cNvGraphicFramePr>
              <a:graphicFrameLocks noChangeAspect="1"/>
            </p:cNvGraphicFramePr>
            <p:nvPr>
              <p:extLst/>
            </p:nvPr>
          </p:nvGraphicFramePr>
          <p:xfrm>
            <a:off x="4982583" y="25634"/>
            <a:ext cx="425450" cy="595313"/>
          </p:xfrm>
          <a:graphic>
            <a:graphicData uri="http://schemas.openxmlformats.org/presentationml/2006/ole">
              <mc:AlternateContent xmlns:mc="http://schemas.openxmlformats.org/markup-compatibility/2006">
                <mc:Choice xmlns:v="urn:schemas-microsoft-com:vml" Requires="v">
                  <p:oleObj spid="_x0000_s1297" name="方程式" r:id="rId19" imgW="152280" imgH="215640" progId="Equation.3">
                    <p:embed/>
                  </p:oleObj>
                </mc:Choice>
                <mc:Fallback>
                  <p:oleObj name="方程式" r:id="rId19" imgW="152280" imgH="215640" progId="Equation.3">
                    <p:embed/>
                    <p:pic>
                      <p:nvPicPr>
                        <p:cNvPr id="24" name="Object 12"/>
                        <p:cNvPicPr>
                          <a:picLocks noChangeAspect="1" noChangeArrowheads="1"/>
                        </p:cNvPicPr>
                        <p:nvPr/>
                      </p:nvPicPr>
                      <p:blipFill>
                        <a:blip r:embed="rId6"/>
                        <a:srcRect/>
                        <a:stretch>
                          <a:fillRect/>
                        </a:stretch>
                      </p:blipFill>
                      <p:spPr bwMode="auto">
                        <a:xfrm>
                          <a:off x="4982583" y="25634"/>
                          <a:ext cx="425450" cy="595313"/>
                        </a:xfrm>
                        <a:prstGeom prst="rect">
                          <a:avLst/>
                        </a:prstGeom>
                        <a:noFill/>
                        <a:extLst/>
                      </p:spPr>
                    </p:pic>
                  </p:oleObj>
                </mc:Fallback>
              </mc:AlternateContent>
            </a:graphicData>
          </a:graphic>
        </p:graphicFrame>
        <p:graphicFrame>
          <p:nvGraphicFramePr>
            <p:cNvPr id="25" name="Object 12"/>
            <p:cNvGraphicFramePr>
              <a:graphicFrameLocks noChangeAspect="1"/>
            </p:cNvGraphicFramePr>
            <p:nvPr>
              <p:extLst/>
            </p:nvPr>
          </p:nvGraphicFramePr>
          <p:xfrm>
            <a:off x="4950833" y="1282830"/>
            <a:ext cx="457200" cy="595313"/>
          </p:xfrm>
          <a:graphic>
            <a:graphicData uri="http://schemas.openxmlformats.org/presentationml/2006/ole">
              <mc:AlternateContent xmlns:mc="http://schemas.openxmlformats.org/markup-compatibility/2006">
                <mc:Choice xmlns:v="urn:schemas-microsoft-com:vml" Requires="v">
                  <p:oleObj spid="_x0000_s1298" name="方程式" r:id="rId20" imgW="164880" imgH="215640" progId="Equation.3">
                    <p:embed/>
                  </p:oleObj>
                </mc:Choice>
                <mc:Fallback>
                  <p:oleObj name="方程式" r:id="rId20" imgW="164880" imgH="215640" progId="Equation.3">
                    <p:embed/>
                    <p:pic>
                      <p:nvPicPr>
                        <p:cNvPr id="25" name="Object 12"/>
                        <p:cNvPicPr>
                          <a:picLocks noChangeAspect="1" noChangeArrowheads="1"/>
                        </p:cNvPicPr>
                        <p:nvPr/>
                      </p:nvPicPr>
                      <p:blipFill>
                        <a:blip r:embed="rId8"/>
                        <a:srcRect/>
                        <a:stretch>
                          <a:fillRect/>
                        </a:stretch>
                      </p:blipFill>
                      <p:spPr bwMode="auto">
                        <a:xfrm>
                          <a:off x="4950833" y="1282830"/>
                          <a:ext cx="457200" cy="595313"/>
                        </a:xfrm>
                        <a:prstGeom prst="rect">
                          <a:avLst/>
                        </a:prstGeom>
                        <a:noFill/>
                        <a:extLst/>
                      </p:spPr>
                    </p:pic>
                  </p:oleObj>
                </mc:Fallback>
              </mc:AlternateContent>
            </a:graphicData>
          </a:graphic>
        </p:graphicFrame>
        <p:sp>
          <p:nvSpPr>
            <p:cNvPr id="5" name="手繪多邊形 4"/>
            <p:cNvSpPr/>
            <p:nvPr/>
          </p:nvSpPr>
          <p:spPr>
            <a:xfrm>
              <a:off x="7409391" y="786616"/>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6" name="Object 12"/>
            <p:cNvGraphicFramePr>
              <a:graphicFrameLocks noChangeAspect="1"/>
            </p:cNvGraphicFramePr>
            <p:nvPr>
              <p:extLst/>
            </p:nvPr>
          </p:nvGraphicFramePr>
          <p:xfrm>
            <a:off x="6256991" y="1528705"/>
            <a:ext cx="352425" cy="490537"/>
          </p:xfrm>
          <a:graphic>
            <a:graphicData uri="http://schemas.openxmlformats.org/presentationml/2006/ole">
              <mc:AlternateContent xmlns:mc="http://schemas.openxmlformats.org/markup-compatibility/2006">
                <mc:Choice xmlns:v="urn:schemas-microsoft-com:vml" Requires="v">
                  <p:oleObj spid="_x0000_s1299" name="方程式" r:id="rId21" imgW="126720" imgH="177480" progId="Equation.3">
                    <p:embed/>
                  </p:oleObj>
                </mc:Choice>
                <mc:Fallback>
                  <p:oleObj name="方程式" r:id="rId21" imgW="126720" imgH="177480" progId="Equation.3">
                    <p:embed/>
                    <p:pic>
                      <p:nvPicPr>
                        <p:cNvPr id="36" name="Object 12"/>
                        <p:cNvPicPr>
                          <a:picLocks noChangeAspect="1" noChangeArrowheads="1"/>
                        </p:cNvPicPr>
                        <p:nvPr/>
                      </p:nvPicPr>
                      <p:blipFill>
                        <a:blip r:embed="rId22"/>
                        <a:srcRect/>
                        <a:stretch>
                          <a:fillRect/>
                        </a:stretch>
                      </p:blipFill>
                      <p:spPr bwMode="auto">
                        <a:xfrm>
                          <a:off x="6256991" y="1528705"/>
                          <a:ext cx="352425" cy="490537"/>
                        </a:xfrm>
                        <a:prstGeom prst="rect">
                          <a:avLst/>
                        </a:prstGeom>
                        <a:noFill/>
                        <a:extLst/>
                      </p:spPr>
                    </p:pic>
                  </p:oleObj>
                </mc:Fallback>
              </mc:AlternateContent>
            </a:graphicData>
          </a:graphic>
        </p:graphicFrame>
        <p:cxnSp>
          <p:nvCxnSpPr>
            <p:cNvPr id="37" name="直線單箭頭接點 36"/>
            <p:cNvCxnSpPr/>
            <p:nvPr/>
          </p:nvCxnSpPr>
          <p:spPr>
            <a:xfrm flipV="1">
              <a:off x="6440156" y="1251207"/>
              <a:ext cx="0" cy="2922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8" name="Object 12"/>
          <p:cNvGraphicFramePr>
            <a:graphicFrameLocks noChangeAspect="1"/>
          </p:cNvGraphicFramePr>
          <p:nvPr>
            <p:extLst/>
          </p:nvPr>
        </p:nvGraphicFramePr>
        <p:xfrm>
          <a:off x="4828110" y="1849664"/>
          <a:ext cx="2759075" cy="1133475"/>
        </p:xfrm>
        <a:graphic>
          <a:graphicData uri="http://schemas.openxmlformats.org/presentationml/2006/ole">
            <mc:AlternateContent xmlns:mc="http://schemas.openxmlformats.org/markup-compatibility/2006">
              <mc:Choice xmlns:v="urn:schemas-microsoft-com:vml" Requires="v">
                <p:oleObj spid="_x0000_s1300" name="方程式" r:id="rId23" imgW="1104840" imgH="457200" progId="Equation.3">
                  <p:embed/>
                </p:oleObj>
              </mc:Choice>
              <mc:Fallback>
                <p:oleObj name="方程式" r:id="rId23" imgW="1104840" imgH="457200" progId="Equation.3">
                  <p:embed/>
                  <p:pic>
                    <p:nvPicPr>
                      <p:cNvPr id="38" name="Object 12"/>
                      <p:cNvPicPr>
                        <a:picLocks noChangeAspect="1" noChangeArrowheads="1"/>
                      </p:cNvPicPr>
                      <p:nvPr/>
                    </p:nvPicPr>
                    <p:blipFill>
                      <a:blip r:embed="rId24"/>
                      <a:srcRect/>
                      <a:stretch>
                        <a:fillRect/>
                      </a:stretch>
                    </p:blipFill>
                    <p:spPr bwMode="auto">
                      <a:xfrm>
                        <a:off x="4828110" y="1849664"/>
                        <a:ext cx="2759075" cy="1133475"/>
                      </a:xfrm>
                      <a:prstGeom prst="rect">
                        <a:avLst/>
                      </a:prstGeom>
                      <a:noFill/>
                      <a:extLst/>
                    </p:spPr>
                  </p:pic>
                </p:oleObj>
              </mc:Fallback>
            </mc:AlternateContent>
          </a:graphicData>
        </a:graphic>
      </p:graphicFrame>
      <p:graphicFrame>
        <p:nvGraphicFramePr>
          <p:cNvPr id="39" name="Object 12"/>
          <p:cNvGraphicFramePr>
            <a:graphicFrameLocks noChangeAspect="1"/>
          </p:cNvGraphicFramePr>
          <p:nvPr>
            <p:extLst/>
          </p:nvPr>
        </p:nvGraphicFramePr>
        <p:xfrm>
          <a:off x="1646158" y="1433142"/>
          <a:ext cx="2998787" cy="552450"/>
        </p:xfrm>
        <a:graphic>
          <a:graphicData uri="http://schemas.openxmlformats.org/presentationml/2006/ole">
            <mc:AlternateContent xmlns:mc="http://schemas.openxmlformats.org/markup-compatibility/2006">
              <mc:Choice xmlns:v="urn:schemas-microsoft-com:vml" Requires="v">
                <p:oleObj spid="_x0000_s1301" name="方程式" r:id="rId25" imgW="1168200" imgH="215640" progId="Equation.3">
                  <p:embed/>
                </p:oleObj>
              </mc:Choice>
              <mc:Fallback>
                <p:oleObj name="方程式" r:id="rId25" imgW="1168200" imgH="215640" progId="Equation.3">
                  <p:embed/>
                  <p:pic>
                    <p:nvPicPr>
                      <p:cNvPr id="39" name="Object 12"/>
                      <p:cNvPicPr>
                        <a:picLocks noChangeAspect="1" noChangeArrowheads="1"/>
                      </p:cNvPicPr>
                      <p:nvPr/>
                    </p:nvPicPr>
                    <p:blipFill>
                      <a:blip r:embed="rId26"/>
                      <a:srcRect/>
                      <a:stretch>
                        <a:fillRect/>
                      </a:stretch>
                    </p:blipFill>
                    <p:spPr bwMode="auto">
                      <a:xfrm>
                        <a:off x="1646158" y="1433142"/>
                        <a:ext cx="2998787" cy="552450"/>
                      </a:xfrm>
                      <a:prstGeom prst="rect">
                        <a:avLst/>
                      </a:prstGeom>
                      <a:noFill/>
                      <a:extLst/>
                    </p:spPr>
                  </p:pic>
                </p:oleObj>
              </mc:Fallback>
            </mc:AlternateContent>
          </a:graphicData>
        </a:graphic>
      </p:graphicFrame>
      <p:sp>
        <p:nvSpPr>
          <p:cNvPr id="6" name="文字方塊 5"/>
          <p:cNvSpPr txBox="1"/>
          <p:nvPr/>
        </p:nvSpPr>
        <p:spPr>
          <a:xfrm>
            <a:off x="5419812" y="4269447"/>
            <a:ext cx="78404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TW" sz="2400" dirty="0"/>
              <a:t>z ≥ 0</a:t>
            </a:r>
            <a:endParaRPr lang="zh-TW" altLang="en-US" sz="2400" dirty="0"/>
          </a:p>
        </p:txBody>
      </p:sp>
      <p:sp>
        <p:nvSpPr>
          <p:cNvPr id="35" name="文字方塊 34"/>
          <p:cNvSpPr txBox="1"/>
          <p:nvPr/>
        </p:nvSpPr>
        <p:spPr>
          <a:xfrm>
            <a:off x="7439788" y="5475378"/>
            <a:ext cx="82471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TW" sz="2400" dirty="0"/>
              <a:t>z ≥ 0</a:t>
            </a:r>
            <a:endParaRPr lang="zh-TW" altLang="en-US" sz="2400" dirty="0"/>
          </a:p>
        </p:txBody>
      </p:sp>
      <p:sp>
        <p:nvSpPr>
          <p:cNvPr id="40" name="文字方塊 39"/>
          <p:cNvSpPr txBox="1"/>
          <p:nvPr/>
        </p:nvSpPr>
        <p:spPr>
          <a:xfrm>
            <a:off x="7458400" y="4276285"/>
            <a:ext cx="8061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TW" sz="2400" dirty="0"/>
              <a:t>z &lt; 0</a:t>
            </a:r>
            <a:endParaRPr lang="zh-TW" altLang="en-US" sz="2400" dirty="0"/>
          </a:p>
        </p:txBody>
      </p:sp>
      <p:sp>
        <p:nvSpPr>
          <p:cNvPr id="41" name="文字方塊 40"/>
          <p:cNvSpPr txBox="1"/>
          <p:nvPr/>
        </p:nvSpPr>
        <p:spPr>
          <a:xfrm>
            <a:off x="5409495" y="5475379"/>
            <a:ext cx="794357"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TW" sz="2400" dirty="0"/>
              <a:t>z &lt; 0</a:t>
            </a:r>
            <a:endParaRPr lang="zh-TW" altLang="en-US" sz="2400" dirty="0"/>
          </a:p>
        </p:txBody>
      </p:sp>
      <p:sp>
        <p:nvSpPr>
          <p:cNvPr id="7" name="矩形 6"/>
          <p:cNvSpPr/>
          <p:nvPr/>
        </p:nvSpPr>
        <p:spPr>
          <a:xfrm>
            <a:off x="5913749" y="3341268"/>
            <a:ext cx="1799772" cy="59465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TW" sz="2800" dirty="0"/>
              <a:t>Can we?</a:t>
            </a:r>
            <a:endParaRPr lang="zh-TW" altLang="en-US" sz="2800" dirty="0"/>
          </a:p>
        </p:txBody>
      </p:sp>
      <mc:AlternateContent xmlns:mc="http://schemas.openxmlformats.org/markup-compatibility/2006" xmlns:a14="http://schemas.microsoft.com/office/drawing/2010/main">
        <mc:Choice Requires="a14">
          <p:sp>
            <p:nvSpPr>
              <p:cNvPr id="8" name="文字方塊 7"/>
              <p:cNvSpPr txBox="1"/>
              <p:nvPr/>
            </p:nvSpPr>
            <p:spPr>
              <a:xfrm>
                <a:off x="7738779" y="1936590"/>
                <a:ext cx="105144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7738779" y="1936590"/>
                <a:ext cx="1051442" cy="369332"/>
              </a:xfrm>
              <a:prstGeom prst="rect">
                <a:avLst/>
              </a:prstGeom>
              <a:blipFill>
                <a:blip r:embed="rId27"/>
                <a:stretch>
                  <a:fillRect l="-9827" r="-10405" b="-3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文字方塊 33"/>
              <p:cNvSpPr txBox="1"/>
              <p:nvPr/>
            </p:nvSpPr>
            <p:spPr>
              <a:xfrm>
                <a:off x="7738779" y="2495643"/>
                <a:ext cx="105144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r>
                        <a:rPr lang="en-US" altLang="zh-TW" sz="2400" b="0" i="1" smtClean="0">
                          <a:latin typeface="Cambria Math" panose="02040503050406030204" pitchFamily="18" charset="0"/>
                          <a:ea typeface="Cambria Math" panose="02040503050406030204" pitchFamily="18" charset="0"/>
                        </a:rPr>
                        <m:t>&lt;0)</m:t>
                      </m:r>
                    </m:oMath>
                  </m:oMathPara>
                </a14:m>
                <a:endParaRPr lang="zh-TW" altLang="en-US" sz="2400" dirty="0"/>
              </a:p>
            </p:txBody>
          </p:sp>
        </mc:Choice>
        <mc:Fallback xmlns="">
          <p:sp>
            <p:nvSpPr>
              <p:cNvPr id="34" name="文字方塊 33"/>
              <p:cNvSpPr txBox="1">
                <a:spLocks noRot="1" noChangeAspect="1" noMove="1" noResize="1" noEditPoints="1" noAdjustHandles="1" noChangeArrowheads="1" noChangeShapeType="1" noTextEdit="1"/>
              </p:cNvSpPr>
              <p:nvPr/>
            </p:nvSpPr>
            <p:spPr>
              <a:xfrm>
                <a:off x="7738779" y="2495643"/>
                <a:ext cx="1051442" cy="369332"/>
              </a:xfrm>
              <a:prstGeom prst="rect">
                <a:avLst/>
              </a:prstGeom>
              <a:blipFill>
                <a:blip r:embed="rId28"/>
                <a:stretch>
                  <a:fillRect l="-9827" r="-10405" b="-34426"/>
                </a:stretch>
              </a:blipFill>
            </p:spPr>
            <p:txBody>
              <a:bodyPr/>
              <a:lstStyle/>
              <a:p>
                <a:r>
                  <a:rPr lang="zh-TW" altLang="en-US">
                    <a:noFill/>
                  </a:rPr>
                  <a:t> </a:t>
                </a:r>
              </a:p>
            </p:txBody>
          </p:sp>
        </mc:Fallback>
      </mc:AlternateContent>
      <p:cxnSp>
        <p:nvCxnSpPr>
          <p:cNvPr id="43" name="直線接點 42"/>
          <p:cNvCxnSpPr>
            <a:cxnSpLocks/>
          </p:cNvCxnSpPr>
          <p:nvPr/>
        </p:nvCxnSpPr>
        <p:spPr>
          <a:xfrm flipH="1">
            <a:off x="5922212" y="4370281"/>
            <a:ext cx="2662544" cy="201029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751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5" grpId="0" animBg="1"/>
      <p:bldP spid="40" grpId="0" animBg="1"/>
      <p:bldP spid="41" grpId="0" animBg="1"/>
      <p:bldP spid="7" grpId="0" animBg="1"/>
      <p:bldP spid="8"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4D3AC-5326-4A78-9F10-3DE544A2CA41}"/>
              </a:ext>
            </a:extLst>
          </p:cNvPr>
          <p:cNvSpPr>
            <a:spLocks noGrp="1"/>
          </p:cNvSpPr>
          <p:nvPr>
            <p:ph type="title"/>
          </p:nvPr>
        </p:nvSpPr>
        <p:spPr/>
        <p:txBody>
          <a:bodyPr/>
          <a:lstStyle/>
          <a:p>
            <a:r>
              <a:rPr lang="en-US" dirty="0"/>
              <a:t>Feature transform</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84AC830-A21B-4DE4-8B05-8C09FA69A13B}"/>
                  </a:ext>
                </a:extLst>
              </p:cNvPr>
              <p:cNvSpPr txBox="1"/>
              <p:nvPr/>
            </p:nvSpPr>
            <p:spPr>
              <a:xfrm>
                <a:off x="829560" y="1910332"/>
                <a:ext cx="540404"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200" b="1" i="1" smtClean="0">
                              <a:latin typeface="Cambria Math" panose="02040503050406030204" pitchFamily="18" charset="0"/>
                            </a:rPr>
                          </m:ctrlPr>
                        </m:sSubPr>
                        <m:e>
                          <m:r>
                            <a:rPr lang="en-US" sz="2200" b="1" i="0" smtClean="0">
                              <a:latin typeface="Cambria Math" panose="02040503050406030204" pitchFamily="18" charset="0"/>
                            </a:rPr>
                            <m:t>𝐱</m:t>
                          </m:r>
                        </m:e>
                        <m:sub>
                          <m:r>
                            <a:rPr lang="en-US" sz="2200" b="1" i="0" smtClean="0">
                              <a:latin typeface="Cambria Math" panose="02040503050406030204" pitchFamily="18" charset="0"/>
                            </a:rPr>
                            <m:t>𝟏</m:t>
                          </m:r>
                        </m:sub>
                      </m:sSub>
                    </m:oMath>
                  </m:oMathPara>
                </a14:m>
                <a:endParaRPr lang="en-US" sz="2200" b="1" dirty="0"/>
              </a:p>
            </p:txBody>
          </p:sp>
        </mc:Choice>
        <mc:Fallback xmlns="">
          <p:sp>
            <p:nvSpPr>
              <p:cNvPr id="4" name="TextBox 3">
                <a:extLst>
                  <a:ext uri="{FF2B5EF4-FFF2-40B4-BE49-F238E27FC236}">
                    <a16:creationId xmlns:a16="http://schemas.microsoft.com/office/drawing/2014/main" id="{184AC830-A21B-4DE4-8B05-8C09FA69A13B}"/>
                  </a:ext>
                </a:extLst>
              </p:cNvPr>
              <p:cNvSpPr txBox="1">
                <a:spLocks noRot="1" noChangeAspect="1" noMove="1" noResize="1" noEditPoints="1" noAdjustHandles="1" noChangeArrowheads="1" noChangeShapeType="1" noTextEdit="1"/>
              </p:cNvSpPr>
              <p:nvPr/>
            </p:nvSpPr>
            <p:spPr>
              <a:xfrm>
                <a:off x="829560" y="1910332"/>
                <a:ext cx="540404" cy="430887"/>
              </a:xfrm>
              <a:prstGeom prst="rect">
                <a:avLst/>
              </a:prstGeom>
              <a:blipFill>
                <a:blip r:embed="rId3"/>
                <a:stretch>
                  <a:fillRect b="-1408"/>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300BA5FC-24AF-4135-9AC5-501B6A059EDD}"/>
              </a:ext>
            </a:extLst>
          </p:cNvPr>
          <p:cNvCxnSpPr>
            <a:cxnSpLocks/>
          </p:cNvCxnSpPr>
          <p:nvPr/>
        </p:nvCxnSpPr>
        <p:spPr>
          <a:xfrm flipV="1">
            <a:off x="4214171" y="2776306"/>
            <a:ext cx="989424" cy="55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82450CC-2346-4B3F-9948-205CC45AB3EC}"/>
                  </a:ext>
                </a:extLst>
              </p:cNvPr>
              <p:cNvSpPr txBox="1"/>
              <p:nvPr/>
            </p:nvSpPr>
            <p:spPr>
              <a:xfrm>
                <a:off x="2281286" y="1910332"/>
                <a:ext cx="612540"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200" b="1" i="1" smtClean="0">
                              <a:latin typeface="Cambria Math" panose="02040503050406030204" pitchFamily="18" charset="0"/>
                            </a:rPr>
                          </m:ctrlPr>
                        </m:sSubPr>
                        <m:e>
                          <m:r>
                            <a:rPr lang="en-US" sz="2200" b="1" i="0" smtClean="0">
                              <a:latin typeface="Cambria Math" panose="02040503050406030204" pitchFamily="18" charset="0"/>
                            </a:rPr>
                            <m:t>𝐱</m:t>
                          </m:r>
                        </m:e>
                        <m:sub>
                          <m:r>
                            <a:rPr lang="en-US" sz="2200" b="1" i="0" smtClean="0">
                              <a:latin typeface="Cambria Math" panose="02040503050406030204" pitchFamily="18" charset="0"/>
                            </a:rPr>
                            <m:t>𝟏</m:t>
                          </m:r>
                        </m:sub>
                      </m:sSub>
                      <m:r>
                        <a:rPr lang="en-US" sz="2200" b="1" i="0" smtClean="0">
                          <a:latin typeface="Cambria Math" panose="02040503050406030204" pitchFamily="18" charset="0"/>
                        </a:rPr>
                        <m:t>′</m:t>
                      </m:r>
                    </m:oMath>
                  </m:oMathPara>
                </a14:m>
                <a:endParaRPr lang="en-US" sz="2200" b="1" dirty="0"/>
              </a:p>
            </p:txBody>
          </p:sp>
        </mc:Choice>
        <mc:Fallback xmlns="">
          <p:sp>
            <p:nvSpPr>
              <p:cNvPr id="7" name="TextBox 6">
                <a:extLst>
                  <a:ext uri="{FF2B5EF4-FFF2-40B4-BE49-F238E27FC236}">
                    <a16:creationId xmlns:a16="http://schemas.microsoft.com/office/drawing/2014/main" id="{882450CC-2346-4B3F-9948-205CC45AB3EC}"/>
                  </a:ext>
                </a:extLst>
              </p:cNvPr>
              <p:cNvSpPr txBox="1">
                <a:spLocks noRot="1" noChangeAspect="1" noMove="1" noResize="1" noEditPoints="1" noAdjustHandles="1" noChangeArrowheads="1" noChangeShapeType="1" noTextEdit="1"/>
              </p:cNvSpPr>
              <p:nvPr/>
            </p:nvSpPr>
            <p:spPr>
              <a:xfrm>
                <a:off x="2281286" y="1910332"/>
                <a:ext cx="612540" cy="430887"/>
              </a:xfrm>
              <a:prstGeom prst="rect">
                <a:avLst/>
              </a:prstGeom>
              <a:blipFill>
                <a:blip r:embed="rId4"/>
                <a:stretch>
                  <a:fillRect b="-1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4B9A964-A6CF-43B4-BD85-49586DA085AB}"/>
                  </a:ext>
                </a:extLst>
              </p:cNvPr>
              <p:cNvSpPr txBox="1"/>
              <p:nvPr/>
            </p:nvSpPr>
            <p:spPr>
              <a:xfrm>
                <a:off x="3192608" y="1941110"/>
                <a:ext cx="5890395" cy="369332"/>
              </a:xfrm>
              <a:prstGeom prst="rect">
                <a:avLst/>
              </a:prstGeom>
              <a:noFill/>
            </p:spPr>
            <p:txBody>
              <a:bodyPr wrap="none" rtlCol="0">
                <a:spAutoFit/>
              </a:bodyPr>
              <a:lstStyle/>
              <a:p>
                <a:r>
                  <a:rPr lang="en-US" dirty="0"/>
                  <a:t>Transform the original input </a:t>
                </a:r>
                <a14:m>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𝐱</m:t>
                        </m:r>
                      </m:e>
                      <m:sub>
                        <m:r>
                          <a:rPr lang="en-US" b="1" i="1" smtClean="0">
                            <a:latin typeface="Cambria Math" panose="02040503050406030204" pitchFamily="18" charset="0"/>
                          </a:rPr>
                          <m:t>𝒊</m:t>
                        </m:r>
                      </m:sub>
                    </m:sSub>
                  </m:oMath>
                </a14:m>
                <a:r>
                  <a:rPr lang="en-US" dirty="0"/>
                  <a:t> to a different input vector</a:t>
                </a:r>
                <a:r>
                  <a:rPr lang="en-US" b="1" dirty="0"/>
                  <a:t> </a:t>
                </a:r>
                <a14:m>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𝐱</m:t>
                        </m:r>
                      </m:e>
                      <m:sub>
                        <m:r>
                          <a:rPr lang="en-US" b="1" i="1">
                            <a:latin typeface="Cambria Math" panose="02040503050406030204" pitchFamily="18" charset="0"/>
                          </a:rPr>
                          <m:t>𝒊</m:t>
                        </m:r>
                      </m:sub>
                    </m:sSub>
                    <m:r>
                      <a:rPr lang="en-US" b="1" i="1" smtClean="0">
                        <a:latin typeface="Cambria Math" panose="02040503050406030204" pitchFamily="18" charset="0"/>
                      </a:rPr>
                      <m:t>′</m:t>
                    </m:r>
                  </m:oMath>
                </a14:m>
                <a:r>
                  <a:rPr lang="en-US" dirty="0"/>
                  <a:t> </a:t>
                </a:r>
              </a:p>
            </p:txBody>
          </p:sp>
        </mc:Choice>
        <mc:Fallback xmlns="">
          <p:sp>
            <p:nvSpPr>
              <p:cNvPr id="8" name="TextBox 7">
                <a:extLst>
                  <a:ext uri="{FF2B5EF4-FFF2-40B4-BE49-F238E27FC236}">
                    <a16:creationId xmlns:a16="http://schemas.microsoft.com/office/drawing/2014/main" id="{94B9A964-A6CF-43B4-BD85-49586DA085AB}"/>
                  </a:ext>
                </a:extLst>
              </p:cNvPr>
              <p:cNvSpPr txBox="1">
                <a:spLocks noRot="1" noChangeAspect="1" noMove="1" noResize="1" noEditPoints="1" noAdjustHandles="1" noChangeArrowheads="1" noChangeShapeType="1" noTextEdit="1"/>
              </p:cNvSpPr>
              <p:nvPr/>
            </p:nvSpPr>
            <p:spPr>
              <a:xfrm>
                <a:off x="3192608" y="1941110"/>
                <a:ext cx="5890395" cy="369332"/>
              </a:xfrm>
              <a:prstGeom prst="rect">
                <a:avLst/>
              </a:prstGeom>
              <a:blipFill>
                <a:blip r:embed="rId5"/>
                <a:stretch>
                  <a:fillRect l="-932" t="-8197" b="-2459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CBF980E-38EF-4A02-B7EB-846FEBBDBDDD}"/>
              </a:ext>
            </a:extLst>
          </p:cNvPr>
          <p:cNvSpPr txBox="1"/>
          <p:nvPr/>
        </p:nvSpPr>
        <p:spPr>
          <a:xfrm>
            <a:off x="1495879" y="2591640"/>
            <a:ext cx="2795894" cy="369332"/>
          </a:xfrm>
          <a:prstGeom prst="rect">
            <a:avLst/>
          </a:prstGeom>
          <a:noFill/>
        </p:spPr>
        <p:txBody>
          <a:bodyPr wrap="none" rtlCol="0">
            <a:spAutoFit/>
          </a:bodyPr>
          <a:lstStyle/>
          <a:p>
            <a:r>
              <a:rPr lang="en-US" dirty="0"/>
              <a:t>Linearly non-</a:t>
            </a:r>
            <a:r>
              <a:rPr lang="en-US" dirty="0" err="1"/>
              <a:t>seperable</a:t>
            </a:r>
            <a:r>
              <a:rPr lang="en-US" dirty="0"/>
              <a:t> data</a:t>
            </a:r>
          </a:p>
        </p:txBody>
      </p:sp>
      <p:sp>
        <p:nvSpPr>
          <p:cNvPr id="10" name="TextBox 9">
            <a:extLst>
              <a:ext uri="{FF2B5EF4-FFF2-40B4-BE49-F238E27FC236}">
                <a16:creationId xmlns:a16="http://schemas.microsoft.com/office/drawing/2014/main" id="{51A47F96-9FC0-420F-96F6-B061B06B3BA7}"/>
              </a:ext>
            </a:extLst>
          </p:cNvPr>
          <p:cNvSpPr txBox="1"/>
          <p:nvPr/>
        </p:nvSpPr>
        <p:spPr>
          <a:xfrm>
            <a:off x="5203595" y="2591640"/>
            <a:ext cx="2359877" cy="369332"/>
          </a:xfrm>
          <a:prstGeom prst="rect">
            <a:avLst/>
          </a:prstGeom>
          <a:noFill/>
        </p:spPr>
        <p:txBody>
          <a:bodyPr wrap="none" rtlCol="0">
            <a:spAutoFit/>
          </a:bodyPr>
          <a:lstStyle/>
          <a:p>
            <a:r>
              <a:rPr lang="en-US" dirty="0"/>
              <a:t>Linearly </a:t>
            </a:r>
            <a:r>
              <a:rPr lang="en-US" dirty="0" err="1"/>
              <a:t>seperable</a:t>
            </a:r>
            <a:r>
              <a:rPr lang="en-US" dirty="0"/>
              <a:t> data</a:t>
            </a:r>
          </a:p>
        </p:txBody>
      </p:sp>
      <p:cxnSp>
        <p:nvCxnSpPr>
          <p:cNvPr id="11" name="Straight Arrow Connector 10">
            <a:extLst>
              <a:ext uri="{FF2B5EF4-FFF2-40B4-BE49-F238E27FC236}">
                <a16:creationId xmlns:a16="http://schemas.microsoft.com/office/drawing/2014/main" id="{96BA4235-48F9-41F0-89E7-3D6BF6AC7BF6}"/>
              </a:ext>
            </a:extLst>
          </p:cNvPr>
          <p:cNvCxnSpPr>
            <a:cxnSpLocks/>
          </p:cNvCxnSpPr>
          <p:nvPr/>
        </p:nvCxnSpPr>
        <p:spPr>
          <a:xfrm flipV="1">
            <a:off x="1349767" y="2158195"/>
            <a:ext cx="989424" cy="55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文字方塊 19">
                <a:extLst>
                  <a:ext uri="{FF2B5EF4-FFF2-40B4-BE49-F238E27FC236}">
                    <a16:creationId xmlns:a16="http://schemas.microsoft.com/office/drawing/2014/main" id="{2DB81E17-82DA-4834-908E-A97623D69C08}"/>
                  </a:ext>
                </a:extLst>
              </p:cNvPr>
              <p:cNvSpPr txBox="1"/>
              <p:nvPr/>
            </p:nvSpPr>
            <p:spPr>
              <a:xfrm>
                <a:off x="6057342" y="461442"/>
                <a:ext cx="2348224" cy="1229247"/>
              </a:xfrm>
              <a:prstGeom prst="rect">
                <a:avLst/>
              </a:prstGeom>
              <a:noFill/>
            </p:spPr>
            <p:txBody>
              <a:bodyPr wrap="square" lIns="0" tIns="0" rIns="0" bIns="0" rtlCol="0">
                <a:spAutoFit/>
              </a:bodyPr>
              <a:lstStyle/>
              <a:p>
                <a14:m>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a14:m>
                <a:r>
                  <a:rPr lang="en-US" altLang="zh-TW" sz="2400" dirty="0"/>
                  <a:t>: distance to </a:t>
                </a:r>
                <a14:m>
                  <m:oMath xmlns:m="http://schemas.openxmlformats.org/officeDocument/2006/math">
                    <m:d>
                      <m:dPr>
                        <m:begChr m:val="["/>
                        <m:endChr m:val="]"/>
                        <m:ctrlPr>
                          <a:rPr lang="en-US" altLang="zh-TW" sz="2400" i="1">
                            <a:latin typeface="Cambria Math" panose="02040503050406030204" pitchFamily="18" charset="0"/>
                          </a:rPr>
                        </m:ctrlPr>
                      </m:dPr>
                      <m:e>
                        <m:eqArr>
                          <m:eqArrPr>
                            <m:ctrlPr>
                              <a:rPr lang="en-US" altLang="zh-TW" sz="2400" i="1">
                                <a:latin typeface="Cambria Math" panose="02040503050406030204" pitchFamily="18" charset="0"/>
                              </a:rPr>
                            </m:ctrlPr>
                          </m:eqArrPr>
                          <m:e>
                            <m:r>
                              <a:rPr lang="en-US" altLang="zh-TW" sz="2400" i="1">
                                <a:latin typeface="Cambria Math" panose="02040503050406030204" pitchFamily="18" charset="0"/>
                              </a:rPr>
                              <m:t>0</m:t>
                            </m:r>
                          </m:e>
                          <m:e>
                            <m:r>
                              <a:rPr lang="en-US" altLang="zh-TW" sz="2400" i="1">
                                <a:latin typeface="Cambria Math" panose="02040503050406030204" pitchFamily="18" charset="0"/>
                              </a:rPr>
                              <m:t>0</m:t>
                            </m:r>
                          </m:e>
                        </m:eqArr>
                      </m:e>
                    </m:d>
                  </m:oMath>
                </a14:m>
                <a:endParaRPr lang="zh-TW" altLang="en-US" sz="2400" dirty="0"/>
              </a:p>
              <a:p>
                <a14:m>
                  <m:oMath xmlns:m="http://schemas.openxmlformats.org/officeDocument/2006/math">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a14:m>
                <a:r>
                  <a:rPr lang="en-US" altLang="zh-TW" sz="2400" dirty="0"/>
                  <a:t>: distance to </a:t>
                </a:r>
                <a14:m>
                  <m:oMath xmlns:m="http://schemas.openxmlformats.org/officeDocument/2006/math">
                    <m:d>
                      <m:dPr>
                        <m:begChr m:val="["/>
                        <m:endChr m:val="]"/>
                        <m:ctrlPr>
                          <a:rPr lang="en-US" altLang="zh-TW" sz="2400" i="1">
                            <a:latin typeface="Cambria Math" panose="02040503050406030204" pitchFamily="18" charset="0"/>
                          </a:rPr>
                        </m:ctrlPr>
                      </m:dPr>
                      <m:e>
                        <m:eqArr>
                          <m:eqArrPr>
                            <m:ctrlPr>
                              <a:rPr lang="en-US" altLang="zh-TW" sz="2400" i="1">
                                <a:latin typeface="Cambria Math" panose="02040503050406030204" pitchFamily="18" charset="0"/>
                              </a:rPr>
                            </m:ctrlPr>
                          </m:eqArrPr>
                          <m:e>
                            <m:r>
                              <a:rPr lang="en-US" altLang="zh-TW" sz="2400" b="0" i="1" smtClean="0">
                                <a:latin typeface="Cambria Math" panose="02040503050406030204" pitchFamily="18" charset="0"/>
                              </a:rPr>
                              <m:t>1</m:t>
                            </m:r>
                          </m:e>
                          <m:e>
                            <m:r>
                              <a:rPr lang="en-US" altLang="zh-TW" sz="2400" b="0" i="1" smtClean="0">
                                <a:latin typeface="Cambria Math" panose="02040503050406030204" pitchFamily="18" charset="0"/>
                              </a:rPr>
                              <m:t>1</m:t>
                            </m:r>
                          </m:e>
                        </m:eqArr>
                      </m:e>
                    </m:d>
                  </m:oMath>
                </a14:m>
                <a:endParaRPr lang="zh-TW" altLang="en-US" sz="2400" dirty="0"/>
              </a:p>
            </p:txBody>
          </p:sp>
        </mc:Choice>
        <mc:Fallback xmlns="">
          <p:sp>
            <p:nvSpPr>
              <p:cNvPr id="12" name="文字方塊 19">
                <a:extLst>
                  <a:ext uri="{FF2B5EF4-FFF2-40B4-BE49-F238E27FC236}">
                    <a16:creationId xmlns:a16="http://schemas.microsoft.com/office/drawing/2014/main" id="{2DB81E17-82DA-4834-908E-A97623D69C08}"/>
                  </a:ext>
                </a:extLst>
              </p:cNvPr>
              <p:cNvSpPr txBox="1">
                <a:spLocks noRot="1" noChangeAspect="1" noMove="1" noResize="1" noEditPoints="1" noAdjustHandles="1" noChangeArrowheads="1" noChangeShapeType="1" noTextEdit="1"/>
              </p:cNvSpPr>
              <p:nvPr/>
            </p:nvSpPr>
            <p:spPr>
              <a:xfrm>
                <a:off x="6057342" y="461442"/>
                <a:ext cx="2348224" cy="1229247"/>
              </a:xfrm>
              <a:prstGeom prst="rect">
                <a:avLst/>
              </a:prstGeom>
              <a:blipFill>
                <a:blip r:embed="rId6"/>
                <a:stretch>
                  <a:fillRect b="-8458"/>
                </a:stretch>
              </a:blipFill>
            </p:spPr>
            <p:txBody>
              <a:bodyPr/>
              <a:lstStyle/>
              <a:p>
                <a:r>
                  <a:rPr lang="en-US">
                    <a:noFill/>
                  </a:rPr>
                  <a:t> </a:t>
                </a:r>
              </a:p>
            </p:txBody>
          </p:sp>
        </mc:Fallback>
      </mc:AlternateContent>
      <p:grpSp>
        <p:nvGrpSpPr>
          <p:cNvPr id="29" name="群組 12">
            <a:extLst>
              <a:ext uri="{FF2B5EF4-FFF2-40B4-BE49-F238E27FC236}">
                <a16:creationId xmlns:a16="http://schemas.microsoft.com/office/drawing/2014/main" id="{10ACFCB0-AAF2-4F52-A660-9B0FF411CFC3}"/>
              </a:ext>
            </a:extLst>
          </p:cNvPr>
          <p:cNvGrpSpPr/>
          <p:nvPr/>
        </p:nvGrpSpPr>
        <p:grpSpPr>
          <a:xfrm>
            <a:off x="762532" y="3454567"/>
            <a:ext cx="3561818" cy="3206261"/>
            <a:chOff x="4962612" y="3516210"/>
            <a:chExt cx="3561818" cy="3206261"/>
          </a:xfrm>
        </p:grpSpPr>
        <p:pic>
          <p:nvPicPr>
            <p:cNvPr id="30" name="圖片 13">
              <a:extLst>
                <a:ext uri="{FF2B5EF4-FFF2-40B4-BE49-F238E27FC236}">
                  <a16:creationId xmlns:a16="http://schemas.microsoft.com/office/drawing/2014/main" id="{AA76045B-F7B5-424B-B749-9465A84C00FD}"/>
                </a:ext>
              </a:extLst>
            </p:cNvPr>
            <p:cNvPicPr>
              <a:picLocks noChangeAspect="1"/>
            </p:cNvPicPr>
            <p:nvPr/>
          </p:nvPicPr>
          <p:blipFill>
            <a:blip r:embed="rId7"/>
            <a:stretch>
              <a:fillRect/>
            </a:stretch>
          </p:blipFill>
          <p:spPr>
            <a:xfrm>
              <a:off x="5102840" y="3669596"/>
              <a:ext cx="3421590" cy="2970942"/>
            </a:xfrm>
            <a:prstGeom prst="rect">
              <a:avLst/>
            </a:prstGeom>
          </p:spPr>
        </p:pic>
        <p:graphicFrame>
          <p:nvGraphicFramePr>
            <p:cNvPr id="31" name="Object 12">
              <a:extLst>
                <a:ext uri="{FF2B5EF4-FFF2-40B4-BE49-F238E27FC236}">
                  <a16:creationId xmlns:a16="http://schemas.microsoft.com/office/drawing/2014/main" id="{D9458B34-4D63-4322-9E91-4EA419B85DD2}"/>
                </a:ext>
              </a:extLst>
            </p:cNvPr>
            <p:cNvGraphicFramePr>
              <a:graphicFrameLocks noChangeAspect="1"/>
            </p:cNvGraphicFramePr>
            <p:nvPr>
              <p:extLst/>
            </p:nvPr>
          </p:nvGraphicFramePr>
          <p:xfrm>
            <a:off x="8019078" y="6127158"/>
            <a:ext cx="425450" cy="595313"/>
          </p:xfrm>
          <a:graphic>
            <a:graphicData uri="http://schemas.openxmlformats.org/presentationml/2006/ole">
              <mc:AlternateContent xmlns:mc="http://schemas.openxmlformats.org/markup-compatibility/2006">
                <mc:Choice xmlns:v="urn:schemas-microsoft-com:vml" Requires="v">
                  <p:oleObj spid="_x0000_s2094" name="方程式" r:id="rId8" imgW="152280" imgH="215640" progId="Equation.3">
                    <p:embed/>
                  </p:oleObj>
                </mc:Choice>
                <mc:Fallback>
                  <p:oleObj name="方程式" r:id="rId8" imgW="152280" imgH="215640" progId="Equation.3">
                    <p:embed/>
                    <p:pic>
                      <p:nvPicPr>
                        <p:cNvPr id="15" name="Object 12"/>
                        <p:cNvPicPr>
                          <a:picLocks noChangeAspect="1" noChangeArrowheads="1"/>
                        </p:cNvPicPr>
                        <p:nvPr/>
                      </p:nvPicPr>
                      <p:blipFill>
                        <a:blip r:embed="rId9"/>
                        <a:srcRect/>
                        <a:stretch>
                          <a:fillRect/>
                        </a:stretch>
                      </p:blipFill>
                      <p:spPr bwMode="auto">
                        <a:xfrm>
                          <a:off x="8019078" y="6127158"/>
                          <a:ext cx="425450" cy="595313"/>
                        </a:xfrm>
                        <a:prstGeom prst="rect">
                          <a:avLst/>
                        </a:prstGeom>
                        <a:solidFill>
                          <a:schemeClr val="bg1"/>
                        </a:solidFill>
                        <a:extLst/>
                      </p:spPr>
                    </p:pic>
                  </p:oleObj>
                </mc:Fallback>
              </mc:AlternateContent>
            </a:graphicData>
          </a:graphic>
        </p:graphicFrame>
        <p:graphicFrame>
          <p:nvGraphicFramePr>
            <p:cNvPr id="32" name="Object 12">
              <a:extLst>
                <a:ext uri="{FF2B5EF4-FFF2-40B4-BE49-F238E27FC236}">
                  <a16:creationId xmlns:a16="http://schemas.microsoft.com/office/drawing/2014/main" id="{A8232105-CAA3-494A-BB06-F76D7C6B0F7D}"/>
                </a:ext>
              </a:extLst>
            </p:cNvPr>
            <p:cNvGraphicFramePr>
              <a:graphicFrameLocks noChangeAspect="1"/>
            </p:cNvGraphicFramePr>
            <p:nvPr>
              <p:extLst/>
            </p:nvPr>
          </p:nvGraphicFramePr>
          <p:xfrm>
            <a:off x="4962612" y="3516210"/>
            <a:ext cx="457200" cy="595313"/>
          </p:xfrm>
          <a:graphic>
            <a:graphicData uri="http://schemas.openxmlformats.org/presentationml/2006/ole">
              <mc:AlternateContent xmlns:mc="http://schemas.openxmlformats.org/markup-compatibility/2006">
                <mc:Choice xmlns:v="urn:schemas-microsoft-com:vml" Requires="v">
                  <p:oleObj spid="_x0000_s2095" name="方程式" r:id="rId10" imgW="164880" imgH="215640" progId="Equation.3">
                    <p:embed/>
                  </p:oleObj>
                </mc:Choice>
                <mc:Fallback>
                  <p:oleObj name="方程式" r:id="rId10" imgW="164880" imgH="215640" progId="Equation.3">
                    <p:embed/>
                    <p:pic>
                      <p:nvPicPr>
                        <p:cNvPr id="16" name="Object 12"/>
                        <p:cNvPicPr>
                          <a:picLocks noChangeAspect="1" noChangeArrowheads="1"/>
                        </p:cNvPicPr>
                        <p:nvPr/>
                      </p:nvPicPr>
                      <p:blipFill>
                        <a:blip r:embed="rId11"/>
                        <a:srcRect/>
                        <a:stretch>
                          <a:fillRect/>
                        </a:stretch>
                      </p:blipFill>
                      <p:spPr bwMode="auto">
                        <a:xfrm>
                          <a:off x="4962612" y="3516210"/>
                          <a:ext cx="457200" cy="595313"/>
                        </a:xfrm>
                        <a:prstGeom prst="rect">
                          <a:avLst/>
                        </a:prstGeom>
                        <a:solidFill>
                          <a:schemeClr val="bg1"/>
                        </a:solidFill>
                        <a:extLst/>
                      </p:spPr>
                    </p:pic>
                  </p:oleObj>
                </mc:Fallback>
              </mc:AlternateContent>
            </a:graphicData>
          </a:graphic>
        </p:graphicFrame>
      </p:grpSp>
      <mc:AlternateContent xmlns:mc="http://schemas.openxmlformats.org/markup-compatibility/2006" xmlns:a14="http://schemas.microsoft.com/office/drawing/2010/main">
        <mc:Choice Requires="a14">
          <p:sp>
            <p:nvSpPr>
              <p:cNvPr id="33" name="文字方塊 8">
                <a:extLst>
                  <a:ext uri="{FF2B5EF4-FFF2-40B4-BE49-F238E27FC236}">
                    <a16:creationId xmlns:a16="http://schemas.microsoft.com/office/drawing/2014/main" id="{20A8AE89-1EC8-4DDA-8FFC-FA0B135F1264}"/>
                  </a:ext>
                </a:extLst>
              </p:cNvPr>
              <p:cNvSpPr txBox="1"/>
              <p:nvPr/>
            </p:nvSpPr>
            <p:spPr>
              <a:xfrm>
                <a:off x="1396756" y="5294215"/>
                <a:ext cx="463652" cy="615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0</m:t>
                              </m:r>
                            </m:e>
                            <m:e>
                              <m:r>
                                <a:rPr lang="en-US" altLang="zh-TW" sz="2400" b="0" i="1" smtClean="0">
                                  <a:latin typeface="Cambria Math" panose="02040503050406030204" pitchFamily="18" charset="0"/>
                                </a:rPr>
                                <m:t>0</m:t>
                              </m:r>
                            </m:e>
                          </m:eqArr>
                        </m:e>
                      </m:d>
                    </m:oMath>
                  </m:oMathPara>
                </a14:m>
                <a:endParaRPr lang="zh-TW" altLang="en-US" sz="2400" dirty="0"/>
              </a:p>
            </p:txBody>
          </p:sp>
        </mc:Choice>
        <mc:Fallback xmlns="">
          <p:sp>
            <p:nvSpPr>
              <p:cNvPr id="33" name="文字方塊 8">
                <a:extLst>
                  <a:ext uri="{FF2B5EF4-FFF2-40B4-BE49-F238E27FC236}">
                    <a16:creationId xmlns:a16="http://schemas.microsoft.com/office/drawing/2014/main" id="{20A8AE89-1EC8-4DDA-8FFC-FA0B135F1264}"/>
                  </a:ext>
                </a:extLst>
              </p:cNvPr>
              <p:cNvSpPr txBox="1">
                <a:spLocks noRot="1" noChangeAspect="1" noMove="1" noResize="1" noEditPoints="1" noAdjustHandles="1" noChangeArrowheads="1" noChangeShapeType="1" noTextEdit="1"/>
              </p:cNvSpPr>
              <p:nvPr/>
            </p:nvSpPr>
            <p:spPr>
              <a:xfrm>
                <a:off x="1396756" y="5294215"/>
                <a:ext cx="463652" cy="615810"/>
              </a:xfrm>
              <a:prstGeom prst="rect">
                <a:avLst/>
              </a:prstGeom>
              <a:blipFill>
                <a:blip r:embed="rId12"/>
                <a:stretch>
                  <a:fillRect b="-59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文字方塊 9">
                <a:extLst>
                  <a:ext uri="{FF2B5EF4-FFF2-40B4-BE49-F238E27FC236}">
                    <a16:creationId xmlns:a16="http://schemas.microsoft.com/office/drawing/2014/main" id="{EF63C1D8-F812-4CFF-8B2F-A97F68563FCA}"/>
                  </a:ext>
                </a:extLst>
              </p:cNvPr>
              <p:cNvSpPr txBox="1"/>
              <p:nvPr/>
            </p:nvSpPr>
            <p:spPr>
              <a:xfrm>
                <a:off x="3146906" y="4049880"/>
                <a:ext cx="463652" cy="6134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1</m:t>
                              </m:r>
                            </m:e>
                            <m:e>
                              <m:r>
                                <a:rPr lang="en-US" altLang="zh-TW" sz="2400" b="0" i="1" smtClean="0">
                                  <a:latin typeface="Cambria Math" panose="02040503050406030204" pitchFamily="18" charset="0"/>
                                </a:rPr>
                                <m:t>1</m:t>
                              </m:r>
                            </m:e>
                          </m:eqArr>
                        </m:e>
                      </m:d>
                    </m:oMath>
                  </m:oMathPara>
                </a14:m>
                <a:endParaRPr lang="zh-TW" altLang="en-US" sz="2400" dirty="0"/>
              </a:p>
            </p:txBody>
          </p:sp>
        </mc:Choice>
        <mc:Fallback xmlns="">
          <p:sp>
            <p:nvSpPr>
              <p:cNvPr id="34" name="文字方塊 9">
                <a:extLst>
                  <a:ext uri="{FF2B5EF4-FFF2-40B4-BE49-F238E27FC236}">
                    <a16:creationId xmlns:a16="http://schemas.microsoft.com/office/drawing/2014/main" id="{EF63C1D8-F812-4CFF-8B2F-A97F68563FCA}"/>
                  </a:ext>
                </a:extLst>
              </p:cNvPr>
              <p:cNvSpPr txBox="1">
                <a:spLocks noRot="1" noChangeAspect="1" noMove="1" noResize="1" noEditPoints="1" noAdjustHandles="1" noChangeArrowheads="1" noChangeShapeType="1" noTextEdit="1"/>
              </p:cNvSpPr>
              <p:nvPr/>
            </p:nvSpPr>
            <p:spPr>
              <a:xfrm>
                <a:off x="3146906" y="4049880"/>
                <a:ext cx="463652" cy="613438"/>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文字方塊 10">
                <a:extLst>
                  <a:ext uri="{FF2B5EF4-FFF2-40B4-BE49-F238E27FC236}">
                    <a16:creationId xmlns:a16="http://schemas.microsoft.com/office/drawing/2014/main" id="{4BD560BF-C470-4EF9-AC59-442918B93D60}"/>
                  </a:ext>
                </a:extLst>
              </p:cNvPr>
              <p:cNvSpPr txBox="1"/>
              <p:nvPr/>
            </p:nvSpPr>
            <p:spPr>
              <a:xfrm>
                <a:off x="1396756" y="4072521"/>
                <a:ext cx="463652" cy="6134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0</m:t>
                              </m:r>
                            </m:e>
                            <m:e>
                              <m:r>
                                <a:rPr lang="en-US" altLang="zh-TW" sz="2400" b="0" i="1" smtClean="0">
                                  <a:latin typeface="Cambria Math" panose="02040503050406030204" pitchFamily="18" charset="0"/>
                                </a:rPr>
                                <m:t>1</m:t>
                              </m:r>
                            </m:e>
                          </m:eqArr>
                        </m:e>
                      </m:d>
                    </m:oMath>
                  </m:oMathPara>
                </a14:m>
                <a:endParaRPr lang="zh-TW" altLang="en-US" sz="2400" dirty="0"/>
              </a:p>
            </p:txBody>
          </p:sp>
        </mc:Choice>
        <mc:Fallback xmlns="">
          <p:sp>
            <p:nvSpPr>
              <p:cNvPr id="35" name="文字方塊 10">
                <a:extLst>
                  <a:ext uri="{FF2B5EF4-FFF2-40B4-BE49-F238E27FC236}">
                    <a16:creationId xmlns:a16="http://schemas.microsoft.com/office/drawing/2014/main" id="{4BD560BF-C470-4EF9-AC59-442918B93D60}"/>
                  </a:ext>
                </a:extLst>
              </p:cNvPr>
              <p:cNvSpPr txBox="1">
                <a:spLocks noRot="1" noChangeAspect="1" noMove="1" noResize="1" noEditPoints="1" noAdjustHandles="1" noChangeArrowheads="1" noChangeShapeType="1" noTextEdit="1"/>
              </p:cNvSpPr>
              <p:nvPr/>
            </p:nvSpPr>
            <p:spPr>
              <a:xfrm>
                <a:off x="1396756" y="4072521"/>
                <a:ext cx="463652" cy="613438"/>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文字方塊 11">
                <a:extLst>
                  <a:ext uri="{FF2B5EF4-FFF2-40B4-BE49-F238E27FC236}">
                    <a16:creationId xmlns:a16="http://schemas.microsoft.com/office/drawing/2014/main" id="{2177D34B-917B-4889-87FA-18D7DCBEFB69}"/>
                  </a:ext>
                </a:extLst>
              </p:cNvPr>
              <p:cNvSpPr txBox="1"/>
              <p:nvPr/>
            </p:nvSpPr>
            <p:spPr>
              <a:xfrm>
                <a:off x="3146906" y="5296587"/>
                <a:ext cx="463652" cy="6134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0</m:t>
                              </m:r>
                            </m:e>
                            <m:e>
                              <m:r>
                                <a:rPr lang="en-US" altLang="zh-TW" sz="2400" b="0" i="1" smtClean="0">
                                  <a:latin typeface="Cambria Math" panose="02040503050406030204" pitchFamily="18" charset="0"/>
                                </a:rPr>
                                <m:t>1</m:t>
                              </m:r>
                            </m:e>
                          </m:eqArr>
                        </m:e>
                      </m:d>
                    </m:oMath>
                  </m:oMathPara>
                </a14:m>
                <a:endParaRPr lang="zh-TW" altLang="en-US" sz="2400" dirty="0"/>
              </a:p>
            </p:txBody>
          </p:sp>
        </mc:Choice>
        <mc:Fallback xmlns="">
          <p:sp>
            <p:nvSpPr>
              <p:cNvPr id="36" name="文字方塊 11">
                <a:extLst>
                  <a:ext uri="{FF2B5EF4-FFF2-40B4-BE49-F238E27FC236}">
                    <a16:creationId xmlns:a16="http://schemas.microsoft.com/office/drawing/2014/main" id="{2177D34B-917B-4889-87FA-18D7DCBEFB69}"/>
                  </a:ext>
                </a:extLst>
              </p:cNvPr>
              <p:cNvSpPr txBox="1">
                <a:spLocks noRot="1" noChangeAspect="1" noMove="1" noResize="1" noEditPoints="1" noAdjustHandles="1" noChangeArrowheads="1" noChangeShapeType="1" noTextEdit="1"/>
              </p:cNvSpPr>
              <p:nvPr/>
            </p:nvSpPr>
            <p:spPr>
              <a:xfrm>
                <a:off x="3146906" y="5296587"/>
                <a:ext cx="463652" cy="613438"/>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文字方塊 24">
                <a:extLst>
                  <a:ext uri="{FF2B5EF4-FFF2-40B4-BE49-F238E27FC236}">
                    <a16:creationId xmlns:a16="http://schemas.microsoft.com/office/drawing/2014/main" id="{B0D079FE-7095-49D5-8A4D-207BB5399DB6}"/>
                  </a:ext>
                </a:extLst>
              </p:cNvPr>
              <p:cNvSpPr txBox="1"/>
              <p:nvPr/>
            </p:nvSpPr>
            <p:spPr>
              <a:xfrm>
                <a:off x="5443122" y="3863128"/>
                <a:ext cx="674224" cy="669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0</m:t>
                              </m:r>
                            </m:e>
                            <m:e>
                              <m:rad>
                                <m:radPr>
                                  <m:degHide m:val="on"/>
                                  <m:ctrlPr>
                                    <a:rPr lang="zh-TW" altLang="en-US" sz="2400" i="1" smtClean="0">
                                      <a:latin typeface="Cambria Math" panose="02040503050406030204" pitchFamily="18" charset="0"/>
                                    </a:rPr>
                                  </m:ctrlPr>
                                </m:radPr>
                                <m:deg/>
                                <m:e>
                                  <m:r>
                                    <a:rPr lang="en-US" altLang="zh-TW" sz="2400" b="0" i="1" smtClean="0">
                                      <a:latin typeface="Cambria Math" panose="02040503050406030204" pitchFamily="18" charset="0"/>
                                    </a:rPr>
                                    <m:t>2</m:t>
                                  </m:r>
                                </m:e>
                              </m:rad>
                            </m:e>
                          </m:eqArr>
                        </m:e>
                      </m:d>
                    </m:oMath>
                  </m:oMathPara>
                </a14:m>
                <a:endParaRPr lang="zh-TW" altLang="en-US" sz="2400" dirty="0"/>
              </a:p>
            </p:txBody>
          </p:sp>
        </mc:Choice>
        <mc:Fallback xmlns="">
          <p:sp>
            <p:nvSpPr>
              <p:cNvPr id="37" name="文字方塊 24">
                <a:extLst>
                  <a:ext uri="{FF2B5EF4-FFF2-40B4-BE49-F238E27FC236}">
                    <a16:creationId xmlns:a16="http://schemas.microsoft.com/office/drawing/2014/main" id="{B0D079FE-7095-49D5-8A4D-207BB5399DB6}"/>
                  </a:ext>
                </a:extLst>
              </p:cNvPr>
              <p:cNvSpPr txBox="1">
                <a:spLocks noRot="1" noChangeAspect="1" noMove="1" noResize="1" noEditPoints="1" noAdjustHandles="1" noChangeArrowheads="1" noChangeShapeType="1" noTextEdit="1"/>
              </p:cNvSpPr>
              <p:nvPr/>
            </p:nvSpPr>
            <p:spPr>
              <a:xfrm>
                <a:off x="5443122" y="3863128"/>
                <a:ext cx="674224" cy="66935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文字方塊 27">
                <a:extLst>
                  <a:ext uri="{FF2B5EF4-FFF2-40B4-BE49-F238E27FC236}">
                    <a16:creationId xmlns:a16="http://schemas.microsoft.com/office/drawing/2014/main" id="{802D4D96-FED4-47B2-9698-2E99C3DDF6A8}"/>
                  </a:ext>
                </a:extLst>
              </p:cNvPr>
              <p:cNvSpPr txBox="1"/>
              <p:nvPr/>
            </p:nvSpPr>
            <p:spPr>
              <a:xfrm>
                <a:off x="5565808" y="5323351"/>
                <a:ext cx="463652" cy="6134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1</m:t>
                              </m:r>
                            </m:e>
                            <m:e>
                              <m:r>
                                <a:rPr lang="en-US" altLang="zh-TW" sz="2400" b="0" i="1" smtClean="0">
                                  <a:latin typeface="Cambria Math" panose="02040503050406030204" pitchFamily="18" charset="0"/>
                                </a:rPr>
                                <m:t>1</m:t>
                              </m:r>
                            </m:e>
                          </m:eqArr>
                        </m:e>
                      </m:d>
                    </m:oMath>
                  </m:oMathPara>
                </a14:m>
                <a:endParaRPr lang="zh-TW" altLang="en-US" sz="2400" dirty="0"/>
              </a:p>
            </p:txBody>
          </p:sp>
        </mc:Choice>
        <mc:Fallback xmlns="">
          <p:sp>
            <p:nvSpPr>
              <p:cNvPr id="38" name="文字方塊 27">
                <a:extLst>
                  <a:ext uri="{FF2B5EF4-FFF2-40B4-BE49-F238E27FC236}">
                    <a16:creationId xmlns:a16="http://schemas.microsoft.com/office/drawing/2014/main" id="{802D4D96-FED4-47B2-9698-2E99C3DDF6A8}"/>
                  </a:ext>
                </a:extLst>
              </p:cNvPr>
              <p:cNvSpPr txBox="1">
                <a:spLocks noRot="1" noChangeAspect="1" noMove="1" noResize="1" noEditPoints="1" noAdjustHandles="1" noChangeArrowheads="1" noChangeShapeType="1" noTextEdit="1"/>
              </p:cNvSpPr>
              <p:nvPr/>
            </p:nvSpPr>
            <p:spPr>
              <a:xfrm>
                <a:off x="5565808" y="5323351"/>
                <a:ext cx="463652" cy="613438"/>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文字方塊 28">
                <a:extLst>
                  <a:ext uri="{FF2B5EF4-FFF2-40B4-BE49-F238E27FC236}">
                    <a16:creationId xmlns:a16="http://schemas.microsoft.com/office/drawing/2014/main" id="{0DD6705F-A4D4-48B8-8C20-F08B39DBA97E}"/>
                  </a:ext>
                </a:extLst>
              </p:cNvPr>
              <p:cNvSpPr txBox="1"/>
              <p:nvPr/>
            </p:nvSpPr>
            <p:spPr>
              <a:xfrm>
                <a:off x="8109326" y="6066922"/>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1</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39" name="文字方塊 28">
                <a:extLst>
                  <a:ext uri="{FF2B5EF4-FFF2-40B4-BE49-F238E27FC236}">
                    <a16:creationId xmlns:a16="http://schemas.microsoft.com/office/drawing/2014/main" id="{0DD6705F-A4D4-48B8-8C20-F08B39DBA97E}"/>
                  </a:ext>
                </a:extLst>
              </p:cNvPr>
              <p:cNvSpPr txBox="1">
                <a:spLocks noRot="1" noChangeAspect="1" noMove="1" noResize="1" noEditPoints="1" noAdjustHandles="1" noChangeArrowheads="1" noChangeShapeType="1" noTextEdit="1"/>
              </p:cNvSpPr>
              <p:nvPr/>
            </p:nvSpPr>
            <p:spPr>
              <a:xfrm>
                <a:off x="8109326" y="6066922"/>
                <a:ext cx="494548" cy="43088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文字方塊 29">
                <a:extLst>
                  <a:ext uri="{FF2B5EF4-FFF2-40B4-BE49-F238E27FC236}">
                    <a16:creationId xmlns:a16="http://schemas.microsoft.com/office/drawing/2014/main" id="{10612043-80E2-45BA-AF77-83BEE60E1B77}"/>
                  </a:ext>
                </a:extLst>
              </p:cNvPr>
              <p:cNvSpPr txBox="1"/>
              <p:nvPr/>
            </p:nvSpPr>
            <p:spPr>
              <a:xfrm>
                <a:off x="4688951" y="3685972"/>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40" name="文字方塊 29">
                <a:extLst>
                  <a:ext uri="{FF2B5EF4-FFF2-40B4-BE49-F238E27FC236}">
                    <a16:creationId xmlns:a16="http://schemas.microsoft.com/office/drawing/2014/main" id="{10612043-80E2-45BA-AF77-83BEE60E1B77}"/>
                  </a:ext>
                </a:extLst>
              </p:cNvPr>
              <p:cNvSpPr txBox="1">
                <a:spLocks noRot="1" noChangeAspect="1" noMove="1" noResize="1" noEditPoints="1" noAdjustHandles="1" noChangeArrowheads="1" noChangeShapeType="1" noTextEdit="1"/>
              </p:cNvSpPr>
              <p:nvPr/>
            </p:nvSpPr>
            <p:spPr>
              <a:xfrm>
                <a:off x="4688951" y="3685972"/>
                <a:ext cx="494548" cy="430887"/>
              </a:xfrm>
              <a:prstGeom prst="rect">
                <a:avLst/>
              </a:prstGeom>
              <a:blipFill>
                <a:blip r:embed="rId19"/>
                <a:stretch>
                  <a:fillRect/>
                </a:stretch>
              </a:blipFill>
            </p:spPr>
            <p:txBody>
              <a:bodyPr/>
              <a:lstStyle/>
              <a:p>
                <a:r>
                  <a:rPr lang="en-US">
                    <a:noFill/>
                  </a:rPr>
                  <a:t> </a:t>
                </a:r>
              </a:p>
            </p:txBody>
          </p:sp>
        </mc:Fallback>
      </mc:AlternateContent>
      <p:cxnSp>
        <p:nvCxnSpPr>
          <p:cNvPr id="41" name="直線單箭頭接點 31">
            <a:extLst>
              <a:ext uri="{FF2B5EF4-FFF2-40B4-BE49-F238E27FC236}">
                <a16:creationId xmlns:a16="http://schemas.microsoft.com/office/drawing/2014/main" id="{917EAACF-AC5F-42E8-9F7A-2A3C184033DB}"/>
              </a:ext>
            </a:extLst>
          </p:cNvPr>
          <p:cNvCxnSpPr/>
          <p:nvPr/>
        </p:nvCxnSpPr>
        <p:spPr>
          <a:xfrm>
            <a:off x="4997444" y="6004257"/>
            <a:ext cx="33591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32">
            <a:extLst>
              <a:ext uri="{FF2B5EF4-FFF2-40B4-BE49-F238E27FC236}">
                <a16:creationId xmlns:a16="http://schemas.microsoft.com/office/drawing/2014/main" id="{ABD9A96E-9AA7-4AF6-9660-849E648832BB}"/>
              </a:ext>
            </a:extLst>
          </p:cNvPr>
          <p:cNvCxnSpPr/>
          <p:nvPr/>
        </p:nvCxnSpPr>
        <p:spPr>
          <a:xfrm flipH="1" flipV="1">
            <a:off x="5300081" y="3783636"/>
            <a:ext cx="0" cy="26646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橢圓 37">
            <a:extLst>
              <a:ext uri="{FF2B5EF4-FFF2-40B4-BE49-F238E27FC236}">
                <a16:creationId xmlns:a16="http://schemas.microsoft.com/office/drawing/2014/main" id="{CD8945A7-D29F-4171-9C93-A36015D16F48}"/>
              </a:ext>
            </a:extLst>
          </p:cNvPr>
          <p:cNvSpPr/>
          <p:nvPr/>
        </p:nvSpPr>
        <p:spPr>
          <a:xfrm>
            <a:off x="5206537" y="4099572"/>
            <a:ext cx="177800" cy="177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4" name="文字方塊 39">
                <a:extLst>
                  <a:ext uri="{FF2B5EF4-FFF2-40B4-BE49-F238E27FC236}">
                    <a16:creationId xmlns:a16="http://schemas.microsoft.com/office/drawing/2014/main" id="{C41E20C7-A50C-4444-AAB1-05FFBCD8CDD2}"/>
                  </a:ext>
                </a:extLst>
              </p:cNvPr>
              <p:cNvSpPr txBox="1"/>
              <p:nvPr/>
            </p:nvSpPr>
            <p:spPr>
              <a:xfrm>
                <a:off x="7651188" y="5194394"/>
                <a:ext cx="674224" cy="7076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ad>
                                <m:radPr>
                                  <m:degHide m:val="on"/>
                                  <m:ctrlPr>
                                    <a:rPr lang="zh-TW" altLang="en-US" sz="2400" i="1">
                                      <a:latin typeface="Cambria Math" panose="02040503050406030204" pitchFamily="18" charset="0"/>
                                    </a:rPr>
                                  </m:ctrlPr>
                                </m:radPr>
                                <m:deg/>
                                <m:e>
                                  <m:r>
                                    <a:rPr lang="en-US" altLang="zh-TW" sz="2400" i="1">
                                      <a:latin typeface="Cambria Math" panose="02040503050406030204" pitchFamily="18" charset="0"/>
                                    </a:rPr>
                                    <m:t>2</m:t>
                                  </m:r>
                                </m:e>
                              </m:rad>
                            </m:e>
                            <m:e>
                              <m:r>
                                <a:rPr lang="en-US" altLang="zh-TW" sz="2400" b="0" i="1" smtClean="0">
                                  <a:latin typeface="Cambria Math" panose="02040503050406030204" pitchFamily="18" charset="0"/>
                                </a:rPr>
                                <m:t>0</m:t>
                              </m:r>
                            </m:e>
                          </m:eqArr>
                        </m:e>
                      </m:d>
                    </m:oMath>
                  </m:oMathPara>
                </a14:m>
                <a:endParaRPr lang="zh-TW" altLang="en-US" sz="2400" dirty="0"/>
              </a:p>
            </p:txBody>
          </p:sp>
        </mc:Choice>
        <mc:Fallback xmlns="">
          <p:sp>
            <p:nvSpPr>
              <p:cNvPr id="44" name="文字方塊 39">
                <a:extLst>
                  <a:ext uri="{FF2B5EF4-FFF2-40B4-BE49-F238E27FC236}">
                    <a16:creationId xmlns:a16="http://schemas.microsoft.com/office/drawing/2014/main" id="{C41E20C7-A50C-4444-AAB1-05FFBCD8CDD2}"/>
                  </a:ext>
                </a:extLst>
              </p:cNvPr>
              <p:cNvSpPr txBox="1">
                <a:spLocks noRot="1" noChangeAspect="1" noMove="1" noResize="1" noEditPoints="1" noAdjustHandles="1" noChangeArrowheads="1" noChangeShapeType="1" noTextEdit="1"/>
              </p:cNvSpPr>
              <p:nvPr/>
            </p:nvSpPr>
            <p:spPr>
              <a:xfrm>
                <a:off x="7651188" y="5194394"/>
                <a:ext cx="674224" cy="707694"/>
              </a:xfrm>
              <a:prstGeom prst="rect">
                <a:avLst/>
              </a:prstGeom>
              <a:blipFill>
                <a:blip r:embed="rId20"/>
                <a:stretch>
                  <a:fillRect/>
                </a:stretch>
              </a:blipFill>
            </p:spPr>
            <p:txBody>
              <a:bodyPr/>
              <a:lstStyle/>
              <a:p>
                <a:r>
                  <a:rPr lang="en-US">
                    <a:noFill/>
                  </a:rPr>
                  <a:t> </a:t>
                </a:r>
              </a:p>
            </p:txBody>
          </p:sp>
        </mc:Fallback>
      </mc:AlternateContent>
      <p:sp>
        <p:nvSpPr>
          <p:cNvPr id="45" name="橢圓 40">
            <a:extLst>
              <a:ext uri="{FF2B5EF4-FFF2-40B4-BE49-F238E27FC236}">
                <a16:creationId xmlns:a16="http://schemas.microsoft.com/office/drawing/2014/main" id="{F68DC145-568F-4674-BBC8-924358A94E97}"/>
              </a:ext>
            </a:extLst>
          </p:cNvPr>
          <p:cNvSpPr/>
          <p:nvPr/>
        </p:nvSpPr>
        <p:spPr>
          <a:xfrm>
            <a:off x="7376586" y="5900415"/>
            <a:ext cx="177800" cy="177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46" name="橢圓 41">
            <a:extLst>
              <a:ext uri="{FF2B5EF4-FFF2-40B4-BE49-F238E27FC236}">
                <a16:creationId xmlns:a16="http://schemas.microsoft.com/office/drawing/2014/main" id="{E97C00EC-DC16-463B-9C61-FE3A92C9AD47}"/>
              </a:ext>
            </a:extLst>
          </p:cNvPr>
          <p:cNvSpPr/>
          <p:nvPr/>
        </p:nvSpPr>
        <p:spPr>
          <a:xfrm>
            <a:off x="6016760" y="5212407"/>
            <a:ext cx="189016" cy="189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7" name="直線接點 43">
            <a:extLst>
              <a:ext uri="{FF2B5EF4-FFF2-40B4-BE49-F238E27FC236}">
                <a16:creationId xmlns:a16="http://schemas.microsoft.com/office/drawing/2014/main" id="{A1FB58F8-4D6D-42D6-8C2F-FA0F367CE0A9}"/>
              </a:ext>
            </a:extLst>
          </p:cNvPr>
          <p:cNvCxnSpPr/>
          <p:nvPr/>
        </p:nvCxnSpPr>
        <p:spPr>
          <a:xfrm>
            <a:off x="5125656" y="4264672"/>
            <a:ext cx="2343532" cy="193889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5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37" grpId="0"/>
      <p:bldP spid="38" grpId="0"/>
      <p:bldP spid="39" grpId="0" animBg="1"/>
      <p:bldP spid="40" grpId="0" animBg="1"/>
      <p:bldP spid="43" grpId="0" animBg="1"/>
      <p:bldP spid="44" grpId="0"/>
      <p:bldP spid="45" grpId="0" animBg="1"/>
      <p:bldP spid="4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312EF-FFC5-4906-BE46-E19C05671811}"/>
              </a:ext>
            </a:extLst>
          </p:cNvPr>
          <p:cNvSpPr>
            <a:spLocks noGrp="1"/>
          </p:cNvSpPr>
          <p:nvPr>
            <p:ph type="title"/>
          </p:nvPr>
        </p:nvSpPr>
        <p:spPr>
          <a:xfrm>
            <a:off x="600370" y="83503"/>
            <a:ext cx="7886700" cy="1325563"/>
          </a:xfrm>
        </p:spPr>
        <p:txBody>
          <a:bodyPr/>
          <a:lstStyle/>
          <a:p>
            <a:r>
              <a:rPr lang="en-US" dirty="0"/>
              <a:t>N</a:t>
            </a:r>
            <a:r>
              <a:rPr lang="en-US" altLang="zh-CN" dirty="0"/>
              <a:t>eural networks</a:t>
            </a:r>
            <a:endParaRPr lang="en-US" dirty="0"/>
          </a:p>
        </p:txBody>
      </p:sp>
      <p:sp>
        <p:nvSpPr>
          <p:cNvPr id="4" name="Oval 3">
            <a:extLst>
              <a:ext uri="{FF2B5EF4-FFF2-40B4-BE49-F238E27FC236}">
                <a16:creationId xmlns:a16="http://schemas.microsoft.com/office/drawing/2014/main" id="{E5D22EF4-8444-4ABC-9E76-71A524D5BEF4}"/>
              </a:ext>
            </a:extLst>
          </p:cNvPr>
          <p:cNvSpPr/>
          <p:nvPr/>
        </p:nvSpPr>
        <p:spPr>
          <a:xfrm>
            <a:off x="926827" y="2064471"/>
            <a:ext cx="490194" cy="4901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1DA57E3-1983-4F40-A2D5-B788C323457C}"/>
              </a:ext>
            </a:extLst>
          </p:cNvPr>
          <p:cNvSpPr/>
          <p:nvPr/>
        </p:nvSpPr>
        <p:spPr>
          <a:xfrm>
            <a:off x="940967" y="3773865"/>
            <a:ext cx="490194" cy="4901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94A67FA-E950-46BE-93CF-88C235908E05}"/>
              </a:ext>
            </a:extLst>
          </p:cNvPr>
          <p:cNvSpPr/>
          <p:nvPr/>
        </p:nvSpPr>
        <p:spPr>
          <a:xfrm>
            <a:off x="926827" y="2919168"/>
            <a:ext cx="490194" cy="4901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AFE08F6-F661-4983-9A1B-A070B09D16AE}"/>
              </a:ext>
            </a:extLst>
          </p:cNvPr>
          <p:cNvSpPr/>
          <p:nvPr/>
        </p:nvSpPr>
        <p:spPr>
          <a:xfrm>
            <a:off x="940967" y="5337148"/>
            <a:ext cx="490194" cy="4901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03F5AFE-3969-4555-A248-7F14F82924E6}"/>
              </a:ext>
            </a:extLst>
          </p:cNvPr>
          <p:cNvSpPr/>
          <p:nvPr/>
        </p:nvSpPr>
        <p:spPr>
          <a:xfrm>
            <a:off x="4118786" y="3315459"/>
            <a:ext cx="490194" cy="49019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ACDC1-505F-4BC6-8B5E-56002BB5BBFD}"/>
              </a:ext>
            </a:extLst>
          </p:cNvPr>
          <p:cNvSpPr/>
          <p:nvPr/>
        </p:nvSpPr>
        <p:spPr>
          <a:xfrm>
            <a:off x="926827" y="6135430"/>
            <a:ext cx="490194" cy="4901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660DD60-13A9-484F-B862-84C2F72345AD}"/>
              </a:ext>
            </a:extLst>
          </p:cNvPr>
          <p:cNvSpPr txBox="1"/>
          <p:nvPr/>
        </p:nvSpPr>
        <p:spPr>
          <a:xfrm>
            <a:off x="1058802" y="4291804"/>
            <a:ext cx="254524" cy="923330"/>
          </a:xfrm>
          <a:prstGeom prst="rect">
            <a:avLst/>
          </a:prstGeom>
          <a:noFill/>
        </p:spPr>
        <p:txBody>
          <a:bodyPr wrap="square" rtlCol="0">
            <a:spAutoFit/>
          </a:bodyPr>
          <a:lstStyle/>
          <a:p>
            <a:r>
              <a:rPr lang="en-US" altLang="zh-CN" b="1" dirty="0"/>
              <a:t>.</a:t>
            </a:r>
          </a:p>
          <a:p>
            <a:r>
              <a:rPr lang="en-US" altLang="zh-CN" b="1" dirty="0"/>
              <a:t>.</a:t>
            </a:r>
          </a:p>
          <a:p>
            <a:r>
              <a:rPr lang="en-US" altLang="zh-CN" b="1" dirty="0"/>
              <a:t>.</a:t>
            </a:r>
          </a:p>
        </p:txBody>
      </p:sp>
      <p:cxnSp>
        <p:nvCxnSpPr>
          <p:cNvPr id="12" name="Straight Arrow Connector 11">
            <a:extLst>
              <a:ext uri="{FF2B5EF4-FFF2-40B4-BE49-F238E27FC236}">
                <a16:creationId xmlns:a16="http://schemas.microsoft.com/office/drawing/2014/main" id="{DBE9CC87-6460-4D5E-BC1F-293787A8C1AD}"/>
              </a:ext>
            </a:extLst>
          </p:cNvPr>
          <p:cNvCxnSpPr>
            <a:stCxn id="4" idx="6"/>
            <a:endCxn id="8" idx="2"/>
          </p:cNvCxnSpPr>
          <p:nvPr/>
        </p:nvCxnSpPr>
        <p:spPr>
          <a:xfrm>
            <a:off x="1417021" y="2309568"/>
            <a:ext cx="2701765" cy="125098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DFD8B18-CAA2-4B95-94CB-C70888CD90D5}"/>
              </a:ext>
            </a:extLst>
          </p:cNvPr>
          <p:cNvCxnSpPr>
            <a:stCxn id="6" idx="6"/>
            <a:endCxn id="8" idx="2"/>
          </p:cNvCxnSpPr>
          <p:nvPr/>
        </p:nvCxnSpPr>
        <p:spPr>
          <a:xfrm>
            <a:off x="1417021" y="3164265"/>
            <a:ext cx="2701765" cy="39629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4DB197C-D0B9-4773-9769-63577AD1B95F}"/>
              </a:ext>
            </a:extLst>
          </p:cNvPr>
          <p:cNvCxnSpPr>
            <a:stCxn id="5" idx="6"/>
            <a:endCxn id="8" idx="2"/>
          </p:cNvCxnSpPr>
          <p:nvPr/>
        </p:nvCxnSpPr>
        <p:spPr>
          <a:xfrm flipV="1">
            <a:off x="1431161" y="3560556"/>
            <a:ext cx="2687625" cy="45840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B847096-C8B9-4641-B68F-83399CB3D065}"/>
              </a:ext>
            </a:extLst>
          </p:cNvPr>
          <p:cNvCxnSpPr>
            <a:stCxn id="7" idx="6"/>
            <a:endCxn id="8" idx="2"/>
          </p:cNvCxnSpPr>
          <p:nvPr/>
        </p:nvCxnSpPr>
        <p:spPr>
          <a:xfrm flipV="1">
            <a:off x="1431161" y="3560556"/>
            <a:ext cx="2687625" cy="202168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9F85534-F939-453E-AEFC-283A59DA90B8}"/>
              </a:ext>
            </a:extLst>
          </p:cNvPr>
          <p:cNvCxnSpPr>
            <a:stCxn id="9" idx="6"/>
            <a:endCxn id="8" idx="2"/>
          </p:cNvCxnSpPr>
          <p:nvPr/>
        </p:nvCxnSpPr>
        <p:spPr>
          <a:xfrm flipV="1">
            <a:off x="1417021" y="3560556"/>
            <a:ext cx="2701765" cy="28199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418C966-B321-43F6-B110-6D239E1ADBB8}"/>
                  </a:ext>
                </a:extLst>
              </p:cNvPr>
              <p:cNvSpPr txBox="1"/>
              <p:nvPr/>
            </p:nvSpPr>
            <p:spPr>
              <a:xfrm>
                <a:off x="5019980" y="1674105"/>
                <a:ext cx="5066525" cy="1270925"/>
              </a:xfrm>
              <a:prstGeom prst="rect">
                <a:avLst/>
              </a:prstGeom>
              <a:noFill/>
            </p:spPr>
            <p:txBody>
              <a:bodyPr wrap="square" lIns="0" tIns="0" rIns="0" bIns="0" rtlCol="0">
                <a:spAutoFit/>
              </a:bodyPr>
              <a:lstStyle/>
              <a:p>
                <a:r>
                  <a:rPr lang="en-US" sz="2000" dirty="0"/>
                  <a:t>PLA: </a:t>
                </a:r>
                <a14:m>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𝑛</m:t>
                        </m:r>
                      </m:sub>
                    </m:sSub>
                    <m:r>
                      <a:rPr lang="en-US" sz="2000" b="0" i="1" smtClean="0">
                        <a:latin typeface="Cambria Math" panose="02040503050406030204" pitchFamily="18" charset="0"/>
                      </a:rPr>
                      <m:t>=</m:t>
                    </m:r>
                    <m:r>
                      <a:rPr lang="en-US" sz="2000" i="1">
                        <a:latin typeface="Cambria Math" panose="02040503050406030204" pitchFamily="18" charset="0"/>
                      </a:rPr>
                      <m:t>𝑠𝑖𝑔𝑛</m:t>
                    </m:r>
                    <m:d>
                      <m:dPr>
                        <m:ctrlPr>
                          <a:rPr lang="en-US" sz="2000" i="1">
                            <a:latin typeface="Cambria Math" panose="02040503050406030204" pitchFamily="18" charset="0"/>
                          </a:rPr>
                        </m:ctrlPr>
                      </m:dPr>
                      <m:e>
                        <m:sSup>
                          <m:sSupPr>
                            <m:ctrlPr>
                              <a:rPr lang="en-US" sz="2000" b="1" i="1">
                                <a:latin typeface="Cambria Math" panose="02040503050406030204" pitchFamily="18" charset="0"/>
                              </a:rPr>
                            </m:ctrlPr>
                          </m:sSupPr>
                          <m:e>
                            <m:r>
                              <a:rPr lang="en-US" sz="2000" b="1">
                                <a:latin typeface="Cambria Math" panose="02040503050406030204" pitchFamily="18" charset="0"/>
                              </a:rPr>
                              <m:t>𝐰</m:t>
                            </m:r>
                          </m:e>
                          <m:sup>
                            <m:r>
                              <a:rPr lang="en-US" sz="2000" b="1">
                                <a:latin typeface="Cambria Math" panose="02040503050406030204" pitchFamily="18" charset="0"/>
                              </a:rPr>
                              <m:t>𝐓</m:t>
                            </m:r>
                          </m:sup>
                        </m:sSup>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b="1" i="1">
                                <a:latin typeface="Cambria Math" panose="02040503050406030204" pitchFamily="18" charset="0"/>
                              </a:rPr>
                              <m:t>𝒏</m:t>
                            </m:r>
                          </m:sub>
                        </m:sSub>
                        <m:r>
                          <a:rPr lang="en-US" sz="2000" b="0" i="1" smtClean="0">
                            <a:latin typeface="Cambria Math" panose="02040503050406030204" pitchFamily="18" charset="0"/>
                          </a:rPr>
                          <m:t>+</m:t>
                        </m:r>
                        <m:r>
                          <a:rPr lang="en-US" sz="2000" i="1">
                            <a:latin typeface="Cambria Math" panose="02040503050406030204" pitchFamily="18" charset="0"/>
                          </a:rPr>
                          <m:t>𝑏</m:t>
                        </m:r>
                      </m:e>
                    </m:d>
                  </m:oMath>
                </a14:m>
                <a:endParaRPr lang="en-US" sz="2000" dirty="0"/>
              </a:p>
              <a:p>
                <a:r>
                  <a:rPr lang="en-US" sz="2000" dirty="0"/>
                  <a:t>Linear regression: </a:t>
                </a:r>
                <a14:m>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𝑛</m:t>
                        </m:r>
                      </m:sub>
                    </m:sSub>
                    <m:r>
                      <a:rPr lang="en-US" sz="2000" i="1">
                        <a:latin typeface="Cambria Math" panose="02040503050406030204" pitchFamily="18" charset="0"/>
                      </a:rPr>
                      <m:t>=</m:t>
                    </m:r>
                    <m:sSup>
                      <m:sSupPr>
                        <m:ctrlPr>
                          <a:rPr lang="en-US" sz="2000" b="1" i="1">
                            <a:latin typeface="Cambria Math" panose="02040503050406030204" pitchFamily="18" charset="0"/>
                          </a:rPr>
                        </m:ctrlPr>
                      </m:sSupPr>
                      <m:e>
                        <m:r>
                          <a:rPr lang="en-US" sz="2000" b="1">
                            <a:latin typeface="Cambria Math" panose="02040503050406030204" pitchFamily="18" charset="0"/>
                          </a:rPr>
                          <m:t>𝐰</m:t>
                        </m:r>
                      </m:e>
                      <m:sup>
                        <m:r>
                          <a:rPr lang="en-US" sz="2000" b="1">
                            <a:latin typeface="Cambria Math" panose="02040503050406030204" pitchFamily="18" charset="0"/>
                          </a:rPr>
                          <m:t>𝐓</m:t>
                        </m:r>
                      </m:sup>
                    </m:sSup>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b="1" i="1">
                            <a:latin typeface="Cambria Math" panose="02040503050406030204" pitchFamily="18" charset="0"/>
                          </a:rPr>
                          <m:t>𝒏</m:t>
                        </m:r>
                      </m:sub>
                    </m:sSub>
                    <m:r>
                      <a:rPr lang="en-US" sz="2000" b="1" i="1" smtClean="0">
                        <a:latin typeface="Cambria Math" panose="02040503050406030204" pitchFamily="18" charset="0"/>
                      </a:rPr>
                      <m:t>+</m:t>
                    </m:r>
                    <m:r>
                      <a:rPr lang="en-US" sz="2000" b="0" i="1" smtClean="0">
                        <a:latin typeface="Cambria Math" panose="02040503050406030204" pitchFamily="18" charset="0"/>
                      </a:rPr>
                      <m:t>𝑏</m:t>
                    </m:r>
                  </m:oMath>
                </a14:m>
                <a:r>
                  <a:rPr lang="en-US" sz="2000" dirty="0"/>
                  <a:t> </a:t>
                </a:r>
              </a:p>
              <a:p>
                <a:r>
                  <a:rPr lang="en-US" sz="2000" dirty="0"/>
                  <a:t>Logistic regression: </a:t>
                </a:r>
                <a14:m>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𝑛</m:t>
                        </m:r>
                      </m:sub>
                    </m:sSub>
                    <m:r>
                      <a:rPr lang="en-US" sz="2000" i="1">
                        <a:latin typeface="Cambria Math" panose="02040503050406030204" pitchFamily="18" charset="0"/>
                      </a:rPr>
                      <m:t>=</m:t>
                    </m:r>
                    <m:r>
                      <a:rPr lang="zh-TW" altLang="en-US" sz="2000" i="1">
                        <a:latin typeface="Cambria Math" panose="02040503050406030204" pitchFamily="18" charset="0"/>
                      </a:rPr>
                      <m:t>𝜎</m:t>
                    </m:r>
                    <m:d>
                      <m:dPr>
                        <m:ctrlPr>
                          <a:rPr lang="en-US" altLang="zh-TW" sz="2000" i="1">
                            <a:latin typeface="Cambria Math" panose="02040503050406030204" pitchFamily="18" charset="0"/>
                          </a:rPr>
                        </m:ctrlPr>
                      </m:dPr>
                      <m:e>
                        <m:r>
                          <a:rPr lang="en-US" altLang="zh-TW" sz="2000" b="1">
                            <a:latin typeface="Cambria Math" panose="02040503050406030204" pitchFamily="18" charset="0"/>
                          </a:rPr>
                          <m:t>𝐰𝐱</m:t>
                        </m:r>
                        <m:r>
                          <a:rPr lang="en-US" altLang="zh-TW" sz="2000" i="1">
                            <a:latin typeface="Cambria Math" panose="02040503050406030204" pitchFamily="18" charset="0"/>
                          </a:rPr>
                          <m:t>+</m:t>
                        </m:r>
                        <m:r>
                          <a:rPr lang="en-US" altLang="zh-TW" sz="2000" i="1">
                            <a:latin typeface="Cambria Math" panose="02040503050406030204" pitchFamily="18" charset="0"/>
                          </a:rPr>
                          <m:t>𝑏</m:t>
                        </m:r>
                      </m:e>
                    </m:d>
                  </m:oMath>
                </a14:m>
                <a:endParaRPr lang="en-US" sz="2000" dirty="0"/>
              </a:p>
              <a:p>
                <a:endParaRPr lang="en-US" sz="2000" dirty="0"/>
              </a:p>
            </p:txBody>
          </p:sp>
        </mc:Choice>
        <mc:Fallback xmlns="">
          <p:sp>
            <p:nvSpPr>
              <p:cNvPr id="23" name="TextBox 22">
                <a:extLst>
                  <a:ext uri="{FF2B5EF4-FFF2-40B4-BE49-F238E27FC236}">
                    <a16:creationId xmlns:a16="http://schemas.microsoft.com/office/drawing/2014/main" id="{D418C966-B321-43F6-B110-6D239E1ADBB8}"/>
                  </a:ext>
                </a:extLst>
              </p:cNvPr>
              <p:cNvSpPr txBox="1">
                <a:spLocks noRot="1" noChangeAspect="1" noMove="1" noResize="1" noEditPoints="1" noAdjustHandles="1" noChangeArrowheads="1" noChangeShapeType="1" noTextEdit="1"/>
              </p:cNvSpPr>
              <p:nvPr/>
            </p:nvSpPr>
            <p:spPr>
              <a:xfrm>
                <a:off x="5019980" y="1674105"/>
                <a:ext cx="5066525" cy="1270925"/>
              </a:xfrm>
              <a:prstGeom prst="rect">
                <a:avLst/>
              </a:prstGeom>
              <a:blipFill>
                <a:blip r:embed="rId2"/>
                <a:stretch>
                  <a:fillRect l="-3005" t="-4327"/>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F1099D57-A5C5-4878-B238-72BD25A967F8}"/>
              </a:ext>
            </a:extLst>
          </p:cNvPr>
          <p:cNvSpPr txBox="1"/>
          <p:nvPr/>
        </p:nvSpPr>
        <p:spPr>
          <a:xfrm rot="882148">
            <a:off x="4591028" y="3343023"/>
            <a:ext cx="1966500" cy="369332"/>
          </a:xfrm>
          <a:prstGeom prst="rect">
            <a:avLst/>
          </a:prstGeom>
          <a:noFill/>
        </p:spPr>
        <p:txBody>
          <a:bodyPr wrap="none" rtlCol="0">
            <a:spAutoFit/>
          </a:bodyPr>
          <a:lstStyle/>
          <a:p>
            <a:r>
              <a:rPr lang="en-US" dirty="0"/>
              <a:t>Activation function</a:t>
            </a:r>
          </a:p>
        </p:txBody>
      </p:sp>
      <p:cxnSp>
        <p:nvCxnSpPr>
          <p:cNvPr id="26" name="Straight Arrow Connector 25">
            <a:extLst>
              <a:ext uri="{FF2B5EF4-FFF2-40B4-BE49-F238E27FC236}">
                <a16:creationId xmlns:a16="http://schemas.microsoft.com/office/drawing/2014/main" id="{6700B13C-4343-471C-A9E0-8D8FC9791C30}"/>
              </a:ext>
            </a:extLst>
          </p:cNvPr>
          <p:cNvCxnSpPr>
            <a:cxnSpLocks/>
            <a:stCxn id="8" idx="6"/>
            <a:endCxn id="27" idx="1"/>
          </p:cNvCxnSpPr>
          <p:nvPr/>
        </p:nvCxnSpPr>
        <p:spPr>
          <a:xfrm>
            <a:off x="4608980" y="3560556"/>
            <a:ext cx="1967303" cy="530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8D137B7E-5EC7-4F42-AF0B-FCFA839F1E64}"/>
                  </a:ext>
                </a:extLst>
              </p:cNvPr>
              <p:cNvSpPr/>
              <p:nvPr/>
            </p:nvSpPr>
            <p:spPr>
              <a:xfrm>
                <a:off x="6504496" y="4018962"/>
                <a:ext cx="490194" cy="4901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𝑦</m:t>
                              </m:r>
                            </m:e>
                          </m:acc>
                        </m:e>
                        <m:sub>
                          <m:r>
                            <a:rPr lang="en-US" i="1">
                              <a:solidFill>
                                <a:schemeClr val="tx1"/>
                              </a:solidFill>
                              <a:latin typeface="Cambria Math" panose="02040503050406030204" pitchFamily="18" charset="0"/>
                            </a:rPr>
                            <m:t>𝑛</m:t>
                          </m:r>
                        </m:sub>
                      </m:sSub>
                    </m:oMath>
                  </m:oMathPara>
                </a14:m>
                <a:endParaRPr lang="en-US" dirty="0"/>
              </a:p>
            </p:txBody>
          </p:sp>
        </mc:Choice>
        <mc:Fallback xmlns="">
          <p:sp>
            <p:nvSpPr>
              <p:cNvPr id="27" name="Oval 26">
                <a:extLst>
                  <a:ext uri="{FF2B5EF4-FFF2-40B4-BE49-F238E27FC236}">
                    <a16:creationId xmlns:a16="http://schemas.microsoft.com/office/drawing/2014/main" id="{8D137B7E-5EC7-4F42-AF0B-FCFA839F1E64}"/>
                  </a:ext>
                </a:extLst>
              </p:cNvPr>
              <p:cNvSpPr>
                <a:spLocks noRot="1" noChangeAspect="1" noMove="1" noResize="1" noEditPoints="1" noAdjustHandles="1" noChangeArrowheads="1" noChangeShapeType="1" noTextEdit="1"/>
              </p:cNvSpPr>
              <p:nvPr/>
            </p:nvSpPr>
            <p:spPr>
              <a:xfrm>
                <a:off x="6504496" y="4018962"/>
                <a:ext cx="490194" cy="490194"/>
              </a:xfrm>
              <a:prstGeom prst="ellipse">
                <a:avLst/>
              </a:prstGeom>
              <a:blipFill>
                <a:blip r:embed="rId3"/>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8E862C97-11E4-4749-952A-677699589066}"/>
              </a:ext>
            </a:extLst>
          </p:cNvPr>
          <p:cNvSpPr/>
          <p:nvPr/>
        </p:nvSpPr>
        <p:spPr>
          <a:xfrm>
            <a:off x="4118786" y="4755332"/>
            <a:ext cx="490194" cy="49019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8EAC8685-FD71-4893-8B11-7C2A5B7C18B8}"/>
              </a:ext>
            </a:extLst>
          </p:cNvPr>
          <p:cNvCxnSpPr>
            <a:stCxn id="4" idx="6"/>
            <a:endCxn id="28" idx="2"/>
          </p:cNvCxnSpPr>
          <p:nvPr/>
        </p:nvCxnSpPr>
        <p:spPr>
          <a:xfrm>
            <a:off x="1417021" y="2309568"/>
            <a:ext cx="2701765" cy="2690861"/>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DD11BA3-DC23-495A-97AB-E8DC6A3C47AA}"/>
              </a:ext>
            </a:extLst>
          </p:cNvPr>
          <p:cNvCxnSpPr>
            <a:stCxn id="6" idx="6"/>
            <a:endCxn id="28" idx="2"/>
          </p:cNvCxnSpPr>
          <p:nvPr/>
        </p:nvCxnSpPr>
        <p:spPr>
          <a:xfrm>
            <a:off x="1417021" y="3164265"/>
            <a:ext cx="2701765" cy="183616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3795A77-55FC-4965-B03F-F93EAFCAA667}"/>
              </a:ext>
            </a:extLst>
          </p:cNvPr>
          <p:cNvCxnSpPr>
            <a:stCxn id="5" idx="6"/>
            <a:endCxn id="28" idx="2"/>
          </p:cNvCxnSpPr>
          <p:nvPr/>
        </p:nvCxnSpPr>
        <p:spPr>
          <a:xfrm>
            <a:off x="1431161" y="4018962"/>
            <a:ext cx="2687625" cy="981467"/>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877E7F4-3E77-4273-A1CA-CA9AD42A215C}"/>
              </a:ext>
            </a:extLst>
          </p:cNvPr>
          <p:cNvCxnSpPr>
            <a:stCxn id="7" idx="6"/>
            <a:endCxn id="28" idx="2"/>
          </p:cNvCxnSpPr>
          <p:nvPr/>
        </p:nvCxnSpPr>
        <p:spPr>
          <a:xfrm flipV="1">
            <a:off x="1431161" y="5000429"/>
            <a:ext cx="2687625" cy="58181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8A5786E-14AC-4546-804D-CB60E8436907}"/>
              </a:ext>
            </a:extLst>
          </p:cNvPr>
          <p:cNvCxnSpPr>
            <a:stCxn id="9" idx="6"/>
            <a:endCxn id="28" idx="2"/>
          </p:cNvCxnSpPr>
          <p:nvPr/>
        </p:nvCxnSpPr>
        <p:spPr>
          <a:xfrm flipV="1">
            <a:off x="1417021" y="5000429"/>
            <a:ext cx="2701765" cy="138009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71F0BCA-10EC-41FF-874F-1955FF5DB360}"/>
              </a:ext>
            </a:extLst>
          </p:cNvPr>
          <p:cNvCxnSpPr>
            <a:stCxn id="28" idx="6"/>
            <a:endCxn id="27" idx="3"/>
          </p:cNvCxnSpPr>
          <p:nvPr/>
        </p:nvCxnSpPr>
        <p:spPr>
          <a:xfrm flipV="1">
            <a:off x="4608980" y="4437369"/>
            <a:ext cx="1967303" cy="5630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8D3DA67-BE9D-4FB1-9D5C-7FF8CC2FA197}"/>
              </a:ext>
            </a:extLst>
          </p:cNvPr>
          <p:cNvSpPr/>
          <p:nvPr/>
        </p:nvSpPr>
        <p:spPr>
          <a:xfrm>
            <a:off x="697584" y="1971576"/>
            <a:ext cx="4044098" cy="4768589"/>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C78DAC9-15F5-4C78-ACDD-90D648E71CFE}"/>
              </a:ext>
            </a:extLst>
          </p:cNvPr>
          <p:cNvSpPr txBox="1"/>
          <p:nvPr/>
        </p:nvSpPr>
        <p:spPr>
          <a:xfrm>
            <a:off x="1835164" y="1541953"/>
            <a:ext cx="1879617" cy="369332"/>
          </a:xfrm>
          <a:prstGeom prst="rect">
            <a:avLst/>
          </a:prstGeom>
          <a:noFill/>
        </p:spPr>
        <p:txBody>
          <a:bodyPr wrap="none" rtlCol="0">
            <a:spAutoFit/>
          </a:bodyPr>
          <a:lstStyle/>
          <a:p>
            <a:r>
              <a:rPr lang="en-US" dirty="0"/>
              <a:t>F</a:t>
            </a:r>
            <a:r>
              <a:rPr lang="en-US" altLang="zh-CN" dirty="0"/>
              <a:t>eature transform</a:t>
            </a:r>
            <a:endParaRPr lang="en-US" dirty="0"/>
          </a:p>
        </p:txBody>
      </p:sp>
      <p:sp>
        <p:nvSpPr>
          <p:cNvPr id="15" name="Rectangle 14">
            <a:extLst>
              <a:ext uri="{FF2B5EF4-FFF2-40B4-BE49-F238E27FC236}">
                <a16:creationId xmlns:a16="http://schemas.microsoft.com/office/drawing/2014/main" id="{7296E277-681E-459A-BC6A-020557D8F825}"/>
              </a:ext>
            </a:extLst>
          </p:cNvPr>
          <p:cNvSpPr/>
          <p:nvPr/>
        </p:nvSpPr>
        <p:spPr>
          <a:xfrm>
            <a:off x="3789575" y="3016577"/>
            <a:ext cx="3421930" cy="2565668"/>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9958F48-ECF7-46BD-9C56-E6C6D6160659}"/>
              </a:ext>
            </a:extLst>
          </p:cNvPr>
          <p:cNvSpPr txBox="1"/>
          <p:nvPr/>
        </p:nvSpPr>
        <p:spPr>
          <a:xfrm>
            <a:off x="4797879" y="5590441"/>
            <a:ext cx="1405321" cy="369332"/>
          </a:xfrm>
          <a:prstGeom prst="rect">
            <a:avLst/>
          </a:prstGeom>
          <a:noFill/>
        </p:spPr>
        <p:txBody>
          <a:bodyPr wrap="none" rtlCol="0">
            <a:spAutoFit/>
          </a:bodyPr>
          <a:lstStyle/>
          <a:p>
            <a:r>
              <a:rPr lang="en-US" dirty="0"/>
              <a:t>Classification</a:t>
            </a:r>
          </a:p>
        </p:txBody>
      </p:sp>
    </p:spTree>
    <p:extLst>
      <p:ext uri="{BB962C8B-B14F-4D97-AF65-F5344CB8AC3E}">
        <p14:creationId xmlns:p14="http://schemas.microsoft.com/office/powerpoint/2010/main" val="371636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5" grpId="0" animBg="1"/>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10CE-AFC2-4674-867B-00BDAC786900}"/>
              </a:ext>
            </a:extLst>
          </p:cNvPr>
          <p:cNvSpPr>
            <a:spLocks noGrp="1"/>
          </p:cNvSpPr>
          <p:nvPr>
            <p:ph type="title"/>
          </p:nvPr>
        </p:nvSpPr>
        <p:spPr/>
        <p:txBody>
          <a:bodyPr/>
          <a:lstStyle/>
          <a:p>
            <a:r>
              <a:rPr lang="en-US" dirty="0"/>
              <a:t>Neural networks</a:t>
            </a:r>
          </a:p>
        </p:txBody>
      </p:sp>
      <p:grpSp>
        <p:nvGrpSpPr>
          <p:cNvPr id="4" name="群組 26">
            <a:extLst>
              <a:ext uri="{FF2B5EF4-FFF2-40B4-BE49-F238E27FC236}">
                <a16:creationId xmlns:a16="http://schemas.microsoft.com/office/drawing/2014/main" id="{9E55CEAF-9F14-45BB-BE87-F665F7707BB7}"/>
              </a:ext>
            </a:extLst>
          </p:cNvPr>
          <p:cNvGrpSpPr/>
          <p:nvPr/>
        </p:nvGrpSpPr>
        <p:grpSpPr>
          <a:xfrm>
            <a:off x="435267" y="3395997"/>
            <a:ext cx="4609035" cy="2460081"/>
            <a:chOff x="624762" y="2914071"/>
            <a:chExt cx="4609035" cy="2460081"/>
          </a:xfrm>
        </p:grpSpPr>
        <p:cxnSp>
          <p:nvCxnSpPr>
            <p:cNvPr id="5" name="直線單箭頭接點 47">
              <a:extLst>
                <a:ext uri="{FF2B5EF4-FFF2-40B4-BE49-F238E27FC236}">
                  <a16:creationId xmlns:a16="http://schemas.microsoft.com/office/drawing/2014/main" id="{13F35D98-3EE2-4299-B5B6-61992C8C616F}"/>
                </a:ext>
              </a:extLst>
            </p:cNvPr>
            <p:cNvCxnSpPr/>
            <p:nvPr/>
          </p:nvCxnSpPr>
          <p:spPr>
            <a:xfrm>
              <a:off x="3979612" y="3322241"/>
              <a:ext cx="72895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48">
              <a:extLst>
                <a:ext uri="{FF2B5EF4-FFF2-40B4-BE49-F238E27FC236}">
                  <a16:creationId xmlns:a16="http://schemas.microsoft.com/office/drawing/2014/main" id="{DF250FCF-868F-4232-B470-A9AB64BC6DE1}"/>
                </a:ext>
              </a:extLst>
            </p:cNvPr>
            <p:cNvCxnSpPr/>
            <p:nvPr/>
          </p:nvCxnSpPr>
          <p:spPr>
            <a:xfrm>
              <a:off x="3995441" y="5010462"/>
              <a:ext cx="72895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橢圓 49">
              <a:extLst>
                <a:ext uri="{FF2B5EF4-FFF2-40B4-BE49-F238E27FC236}">
                  <a16:creationId xmlns:a16="http://schemas.microsoft.com/office/drawing/2014/main" id="{4DF5A340-2F4F-4DDF-ABF4-3BEFBD50CB9F}"/>
                </a:ext>
              </a:extLst>
            </p:cNvPr>
            <p:cNvSpPr/>
            <p:nvPr/>
          </p:nvSpPr>
          <p:spPr>
            <a:xfrm>
              <a:off x="3454749" y="2914071"/>
              <a:ext cx="772783" cy="77278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baseline="-25000" dirty="0"/>
            </a:p>
          </p:txBody>
        </p:sp>
        <p:grpSp>
          <p:nvGrpSpPr>
            <p:cNvPr id="8" name="群組 50">
              <a:extLst>
                <a:ext uri="{FF2B5EF4-FFF2-40B4-BE49-F238E27FC236}">
                  <a16:creationId xmlns:a16="http://schemas.microsoft.com/office/drawing/2014/main" id="{6504B3F4-F218-4C5F-AE7B-E66B25FDBFC8}"/>
                </a:ext>
              </a:extLst>
            </p:cNvPr>
            <p:cNvGrpSpPr/>
            <p:nvPr/>
          </p:nvGrpSpPr>
          <p:grpSpPr>
            <a:xfrm>
              <a:off x="2270022" y="3054582"/>
              <a:ext cx="520319" cy="520319"/>
              <a:chOff x="3342651" y="3507082"/>
              <a:chExt cx="520319" cy="520319"/>
            </a:xfrm>
          </p:grpSpPr>
          <p:sp>
            <p:nvSpPr>
              <p:cNvPr id="26" name="矩形 51">
                <a:extLst>
                  <a:ext uri="{FF2B5EF4-FFF2-40B4-BE49-F238E27FC236}">
                    <a16:creationId xmlns:a16="http://schemas.microsoft.com/office/drawing/2014/main" id="{18D7651A-5D4E-44C9-95B7-4CC669FB4236}"/>
                  </a:ext>
                </a:extLst>
              </p:cNvPr>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27" name="Object 12">
                    <a:extLst>
                      <a:ext uri="{FF2B5EF4-FFF2-40B4-BE49-F238E27FC236}">
                        <a16:creationId xmlns:a16="http://schemas.microsoft.com/office/drawing/2014/main" id="{6AC7A1E0-7F95-49A1-9B01-CFB8CA3C6EF8}"/>
                      </a:ext>
                    </a:extLst>
                  </p:cNvPr>
                  <p:cNvGraphicFramePr>
                    <a:graphicFrameLocks noChangeAspect="1"/>
                  </p:cNvGraphicFramePr>
                  <p:nvPr>
                    <p:extLst/>
                  </p:nvPr>
                </p:nvGraphicFramePr>
                <p:xfrm>
                  <a:off x="3435128" y="3545009"/>
                  <a:ext cx="385763" cy="387350"/>
                </p:xfrm>
                <a:graphic>
                  <a:graphicData uri="http://schemas.openxmlformats.org/presentationml/2006/ole">
                    <mc:AlternateContent>
                      <mc:Choice xmlns:v="urn:schemas-microsoft-com:vml" Requires="v">
                        <p:oleObj spid="_x0000_s3206" name="方程式" r:id="rId3" imgW="139680" imgH="139680" progId="Equation.3">
                          <p:embed/>
                        </p:oleObj>
                      </mc:Choice>
                      <mc:Fallback>
                        <p:oleObj name="方程式" r:id="rId3" imgW="139680" imgH="139680" progId="Equation.3">
                          <p:embed/>
                          <p:pic>
                            <p:nvPicPr>
                              <p:cNvPr id="53" name="Object 12"/>
                              <p:cNvPicPr>
                                <a:picLocks noChangeAspect="1" noChangeArrowheads="1"/>
                              </p:cNvPicPr>
                              <p:nvPr/>
                            </p:nvPicPr>
                            <p:blipFill>
                              <a:blip r:embed="rId4"/>
                              <a:srcRect/>
                              <a:stretch>
                                <a:fillRect/>
                              </a:stretch>
                            </p:blipFill>
                            <p:spPr bwMode="auto">
                              <a:xfrm>
                                <a:off x="3435128" y="3545009"/>
                                <a:ext cx="385763" cy="387350"/>
                              </a:xfrm>
                              <a:prstGeom prst="rect">
                                <a:avLst/>
                              </a:prstGeom>
                              <a:noFill/>
                              <a:extLst/>
                            </p:spPr>
                          </p:pic>
                        </p:oleObj>
                      </mc:Fallback>
                    </mc:AlternateContent>
                  </a:graphicData>
                </a:graphic>
              </p:graphicFrame>
            </mc:Choice>
            <mc:Fallback xmlns="">
              <p:graphicFrame>
                <p:nvGraphicFramePr>
                  <p:cNvPr id="53" name="Object 12"/>
                  <p:cNvGraphicFramePr>
                    <a:graphicFrameLocks noChangeAspect="1"/>
                  </p:cNvGraphicFramePr>
                  <p:nvPr>
                    <p:extLst/>
                  </p:nvPr>
                </p:nvGraphicFramePr>
                <p:xfrm>
                  <a:off x="3435128" y="3545009"/>
                  <a:ext cx="385763" cy="387350"/>
                </p:xfrm>
                <a:graphic>
                  <a:graphicData uri="http://schemas.openxmlformats.org/presentationml/2006/ole">
                    <mc:AlternateContent>
                      <mc:Choice xmlns:v="urn:schemas-microsoft-com:vml" Requires="v">
                        <p:oleObj spid="_x0000_s5764" name="方程式" r:id="rId29" imgW="139680" imgH="139680" progId="Equation.3">
                          <p:embed/>
                        </p:oleObj>
                      </mc:Choice>
                      <mc:Fallback>
                        <p:oleObj name="方程式" r:id="rId29" imgW="139680" imgH="139680" progId="Equation.3">
                          <p:embed/>
                          <p:pic>
                            <p:nvPicPr>
                              <p:cNvPr id="11" name="Object 12"/>
                              <p:cNvPicPr>
                                <a:picLocks noChangeAspect="1" noChangeArrowheads="1"/>
                              </p:cNvPicPr>
                              <p:nvPr/>
                            </p:nvPicPr>
                            <p:blipFill>
                              <a:blip r:embed="rId30"/>
                              <a:srcRect/>
                              <a:stretch>
                                <a:fillRect/>
                              </a:stretch>
                            </p:blipFill>
                            <p:spPr bwMode="auto">
                              <a:xfrm>
                                <a:off x="3435128" y="3545009"/>
                                <a:ext cx="385763" cy="387350"/>
                              </a:xfrm>
                              <a:prstGeom prst="rect">
                                <a:avLst/>
                              </a:prstGeom>
                              <a:noFill/>
                              <a:extLst/>
                            </p:spPr>
                          </p:pic>
                        </p:oleObj>
                      </mc:Fallback>
                    </mc:AlternateContent>
                  </a:graphicData>
                </a:graphic>
              </p:graphicFrame>
            </mc:Fallback>
          </mc:AlternateContent>
        </p:grpSp>
        <p:cxnSp>
          <p:nvCxnSpPr>
            <p:cNvPr id="9" name="直線單箭頭接點 53">
              <a:extLst>
                <a:ext uri="{FF2B5EF4-FFF2-40B4-BE49-F238E27FC236}">
                  <a16:creationId xmlns:a16="http://schemas.microsoft.com/office/drawing/2014/main" id="{EB0E1D5F-65CE-4032-BB9F-BE51AA977CEF}"/>
                </a:ext>
              </a:extLst>
            </p:cNvPr>
            <p:cNvCxnSpPr/>
            <p:nvPr/>
          </p:nvCxnSpPr>
          <p:spPr>
            <a:xfrm flipV="1">
              <a:off x="2802036" y="3322241"/>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54">
              <a:extLst>
                <a:ext uri="{FF2B5EF4-FFF2-40B4-BE49-F238E27FC236}">
                  <a16:creationId xmlns:a16="http://schemas.microsoft.com/office/drawing/2014/main" id="{83889B9B-E2DF-4CBD-855B-D1642290A3A8}"/>
                </a:ext>
              </a:extLst>
            </p:cNvPr>
            <p:cNvCxnSpPr>
              <a:endCxn id="26" idx="1"/>
            </p:cNvCxnSpPr>
            <p:nvPr/>
          </p:nvCxnSpPr>
          <p:spPr>
            <a:xfrm flipV="1">
              <a:off x="1106408" y="3314742"/>
              <a:ext cx="116361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55">
              <a:extLst>
                <a:ext uri="{FF2B5EF4-FFF2-40B4-BE49-F238E27FC236}">
                  <a16:creationId xmlns:a16="http://schemas.microsoft.com/office/drawing/2014/main" id="{3D943D59-EAB0-41C8-8BF4-E5C9D033EF28}"/>
                </a:ext>
              </a:extLst>
            </p:cNvPr>
            <p:cNvCxnSpPr>
              <a:endCxn id="26" idx="1"/>
            </p:cNvCxnSpPr>
            <p:nvPr/>
          </p:nvCxnSpPr>
          <p:spPr>
            <a:xfrm flipV="1">
              <a:off x="1039883" y="3314742"/>
              <a:ext cx="1230139" cy="14895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橢圓 56">
              <a:extLst>
                <a:ext uri="{FF2B5EF4-FFF2-40B4-BE49-F238E27FC236}">
                  <a16:creationId xmlns:a16="http://schemas.microsoft.com/office/drawing/2014/main" id="{7C317933-2C9A-4FB1-95FA-E633B7BF6DD4}"/>
                </a:ext>
              </a:extLst>
            </p:cNvPr>
            <p:cNvSpPr/>
            <p:nvPr/>
          </p:nvSpPr>
          <p:spPr>
            <a:xfrm>
              <a:off x="3485168" y="4601369"/>
              <a:ext cx="772783" cy="77278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baseline="-25000" dirty="0"/>
            </a:p>
          </p:txBody>
        </p:sp>
        <p:grpSp>
          <p:nvGrpSpPr>
            <p:cNvPr id="13" name="群組 57">
              <a:extLst>
                <a:ext uri="{FF2B5EF4-FFF2-40B4-BE49-F238E27FC236}">
                  <a16:creationId xmlns:a16="http://schemas.microsoft.com/office/drawing/2014/main" id="{8B5CA5EC-F670-4ABE-9EFA-FD36C9C8C53B}"/>
                </a:ext>
              </a:extLst>
            </p:cNvPr>
            <p:cNvGrpSpPr/>
            <p:nvPr/>
          </p:nvGrpSpPr>
          <p:grpSpPr>
            <a:xfrm>
              <a:off x="2334744" y="4737035"/>
              <a:ext cx="520319" cy="520319"/>
              <a:chOff x="3342651" y="3507082"/>
              <a:chExt cx="520319" cy="520319"/>
            </a:xfrm>
          </p:grpSpPr>
          <p:sp>
            <p:nvSpPr>
              <p:cNvPr id="24" name="矩形 58">
                <a:extLst>
                  <a:ext uri="{FF2B5EF4-FFF2-40B4-BE49-F238E27FC236}">
                    <a16:creationId xmlns:a16="http://schemas.microsoft.com/office/drawing/2014/main" id="{D0A47174-6EE7-430F-9CCD-81A196F48DE6}"/>
                  </a:ext>
                </a:extLst>
              </p:cNvPr>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25" name="Object 12">
                    <a:extLst>
                      <a:ext uri="{FF2B5EF4-FFF2-40B4-BE49-F238E27FC236}">
                        <a16:creationId xmlns:a16="http://schemas.microsoft.com/office/drawing/2014/main" id="{6F174EE7-45ED-4212-AFF4-1983D5F6953B}"/>
                      </a:ext>
                    </a:extLst>
                  </p:cNvPr>
                  <p:cNvGraphicFramePr>
                    <a:graphicFrameLocks noChangeAspect="1"/>
                  </p:cNvGraphicFramePr>
                  <p:nvPr>
                    <p:extLst/>
                  </p:nvPr>
                </p:nvGraphicFramePr>
                <p:xfrm>
                  <a:off x="3435128" y="3545009"/>
                  <a:ext cx="385763" cy="387350"/>
                </p:xfrm>
                <a:graphic>
                  <a:graphicData uri="http://schemas.openxmlformats.org/presentationml/2006/ole">
                    <mc:AlternateContent>
                      <mc:Choice xmlns:v="urn:schemas-microsoft-com:vml" Requires="v">
                        <p:oleObj spid="_x0000_s3207" name="方程式" r:id="rId31" imgW="139680" imgH="139680" progId="Equation.3">
                          <p:embed/>
                        </p:oleObj>
                      </mc:Choice>
                      <mc:Fallback>
                        <p:oleObj name="方程式" r:id="rId31" imgW="139680" imgH="139680" progId="Equation.3">
                          <p:embed/>
                          <p:pic>
                            <p:nvPicPr>
                              <p:cNvPr id="60" name="Object 12"/>
                              <p:cNvPicPr>
                                <a:picLocks noChangeAspect="1" noChangeArrowheads="1"/>
                              </p:cNvPicPr>
                              <p:nvPr/>
                            </p:nvPicPr>
                            <p:blipFill>
                              <a:blip r:embed="rId4"/>
                              <a:srcRect/>
                              <a:stretch>
                                <a:fillRect/>
                              </a:stretch>
                            </p:blipFill>
                            <p:spPr bwMode="auto">
                              <a:xfrm>
                                <a:off x="3435128" y="3545009"/>
                                <a:ext cx="385763" cy="387350"/>
                              </a:xfrm>
                              <a:prstGeom prst="rect">
                                <a:avLst/>
                              </a:prstGeom>
                              <a:noFill/>
                              <a:extLst/>
                            </p:spPr>
                          </p:pic>
                        </p:oleObj>
                      </mc:Fallback>
                    </mc:AlternateContent>
                  </a:graphicData>
                </a:graphic>
              </p:graphicFrame>
            </mc:Choice>
            <mc:Fallback xmlns="">
              <p:graphicFrame>
                <p:nvGraphicFramePr>
                  <p:cNvPr id="60" name="Object 12"/>
                  <p:cNvGraphicFramePr>
                    <a:graphicFrameLocks noChangeAspect="1"/>
                  </p:cNvGraphicFramePr>
                  <p:nvPr>
                    <p:extLst/>
                  </p:nvPr>
                </p:nvGraphicFramePr>
                <p:xfrm>
                  <a:off x="3435128" y="3545009"/>
                  <a:ext cx="385763" cy="387350"/>
                </p:xfrm>
                <a:graphic>
                  <a:graphicData uri="http://schemas.openxmlformats.org/presentationml/2006/ole">
                    <mc:AlternateContent>
                      <mc:Choice xmlns:v="urn:schemas-microsoft-com:vml" Requires="v">
                        <p:oleObj spid="_x0000_s5765" name="方程式" r:id="rId32" imgW="139680" imgH="139680" progId="Equation.3">
                          <p:embed/>
                        </p:oleObj>
                      </mc:Choice>
                      <mc:Fallback>
                        <p:oleObj name="方程式" r:id="rId32" imgW="139680" imgH="139680" progId="Equation.3">
                          <p:embed/>
                          <p:pic>
                            <p:nvPicPr>
                              <p:cNvPr id="19" name="Object 12"/>
                              <p:cNvPicPr>
                                <a:picLocks noChangeAspect="1" noChangeArrowheads="1"/>
                              </p:cNvPicPr>
                              <p:nvPr/>
                            </p:nvPicPr>
                            <p:blipFill>
                              <a:blip r:embed="rId30"/>
                              <a:srcRect/>
                              <a:stretch>
                                <a:fillRect/>
                              </a:stretch>
                            </p:blipFill>
                            <p:spPr bwMode="auto">
                              <a:xfrm>
                                <a:off x="3435128" y="3545009"/>
                                <a:ext cx="385763" cy="387350"/>
                              </a:xfrm>
                              <a:prstGeom prst="rect">
                                <a:avLst/>
                              </a:prstGeom>
                              <a:noFill/>
                              <a:extLst/>
                            </p:spPr>
                          </p:pic>
                        </p:oleObj>
                      </mc:Fallback>
                    </mc:AlternateContent>
                  </a:graphicData>
                </a:graphic>
              </p:graphicFrame>
            </mc:Fallback>
          </mc:AlternateContent>
        </p:grpSp>
        <mc:AlternateContent xmlns:mc="http://schemas.openxmlformats.org/markup-compatibility/2006" xmlns:a14="http://schemas.microsoft.com/office/drawing/2010/main">
          <mc:Choice Requires="a14">
            <p:graphicFrame>
              <p:nvGraphicFramePr>
                <p:cNvPr id="14" name="Object 12">
                  <a:extLst>
                    <a:ext uri="{FF2B5EF4-FFF2-40B4-BE49-F238E27FC236}">
                      <a16:creationId xmlns:a16="http://schemas.microsoft.com/office/drawing/2014/main" id="{FBA4DBCE-CFE2-465C-8ECD-EAD12D03CC36}"/>
                    </a:ext>
                  </a:extLst>
                </p:cNvPr>
                <p:cNvGraphicFramePr>
                  <a:graphicFrameLocks noChangeAspect="1"/>
                </p:cNvGraphicFramePr>
                <p:nvPr>
                  <p:extLst>
                    <p:ext uri="{D42A27DB-BD31-4B8C-83A1-F6EECF244321}">
                      <p14:modId xmlns:p14="http://schemas.microsoft.com/office/powerpoint/2010/main" val="1240044434"/>
                    </p:ext>
                  </p:extLst>
                </p:nvPr>
              </p:nvGraphicFramePr>
              <p:xfrm>
                <a:off x="2963918" y="4422097"/>
                <a:ext cx="458788" cy="596900"/>
              </p:xfrm>
              <a:graphic>
                <a:graphicData uri="http://schemas.openxmlformats.org/presentationml/2006/ole">
                  <mc:AlternateContent>
                    <mc:Choice xmlns:v="urn:schemas-microsoft-com:vml" Requires="v">
                      <p:oleObj spid="_x0000_s3208" name="方程式" r:id="rId33" imgW="164880" imgH="215640" progId="Equation.3">
                        <p:embed/>
                      </p:oleObj>
                    </mc:Choice>
                    <mc:Fallback>
                      <p:oleObj name="方程式" r:id="rId33" imgW="164880" imgH="215640" progId="Equation.3">
                        <p:embed/>
                        <p:pic>
                          <p:nvPicPr>
                            <p:cNvPr id="61" name="Object 12"/>
                            <p:cNvPicPr>
                              <a:picLocks noChangeAspect="1" noChangeArrowheads="1"/>
                            </p:cNvPicPr>
                            <p:nvPr/>
                          </p:nvPicPr>
                          <p:blipFill>
                            <a:blip r:embed="rId34"/>
                            <a:srcRect/>
                            <a:stretch>
                              <a:fillRect/>
                            </a:stretch>
                          </p:blipFill>
                          <p:spPr bwMode="auto">
                            <a:xfrm>
                              <a:off x="2963918" y="4422097"/>
                              <a:ext cx="458788" cy="596900"/>
                            </a:xfrm>
                            <a:prstGeom prst="rect">
                              <a:avLst/>
                            </a:prstGeom>
                            <a:noFill/>
                            <a:extLst/>
                          </p:spPr>
                        </p:pic>
                      </p:oleObj>
                    </mc:Fallback>
                  </mc:AlternateContent>
                </a:graphicData>
              </a:graphic>
            </p:graphicFrame>
          </mc:Choice>
          <mc:Fallback xmlns="">
            <p:graphicFrame>
              <p:nvGraphicFramePr>
                <p:cNvPr id="61" name="Object 12"/>
                <p:cNvGraphicFramePr>
                  <a:graphicFrameLocks noChangeAspect="1"/>
                </p:cNvGraphicFramePr>
                <p:nvPr>
                  <p:extLst>
                    <p:ext uri="{D42A27DB-BD31-4B8C-83A1-F6EECF244321}">
                      <p14:modId xmlns:p14="http://schemas.microsoft.com/office/powerpoint/2010/main" val="2547965946"/>
                    </p:ext>
                  </p:extLst>
                </p:nvPr>
              </p:nvGraphicFramePr>
              <p:xfrm>
                <a:off x="2963918" y="4422097"/>
                <a:ext cx="458788" cy="596900"/>
              </p:xfrm>
              <a:graphic>
                <a:graphicData uri="http://schemas.openxmlformats.org/presentationml/2006/ole">
                  <mc:AlternateContent>
                    <mc:Choice xmlns:v="urn:schemas-microsoft-com:vml" Requires="v">
                      <p:oleObj spid="_x0000_s5766" name="方程式" r:id="rId35" imgW="164880" imgH="215640" progId="Equation.3">
                        <p:embed/>
                      </p:oleObj>
                    </mc:Choice>
                    <mc:Fallback>
                      <p:oleObj name="方程式" r:id="rId35" imgW="164880" imgH="215640" progId="Equation.3">
                        <p:embed/>
                        <p:pic>
                          <p:nvPicPr>
                            <p:cNvPr id="20" name="Object 12"/>
                            <p:cNvPicPr>
                              <a:picLocks noChangeAspect="1" noChangeArrowheads="1"/>
                            </p:cNvPicPr>
                            <p:nvPr/>
                          </p:nvPicPr>
                          <p:blipFill>
                            <a:blip r:embed="rId36"/>
                            <a:srcRect/>
                            <a:stretch>
                              <a:fillRect/>
                            </a:stretch>
                          </p:blipFill>
                          <p:spPr bwMode="auto">
                            <a:xfrm>
                              <a:off x="2963918" y="4422097"/>
                              <a:ext cx="458788" cy="596900"/>
                            </a:xfrm>
                            <a:prstGeom prst="rect">
                              <a:avLst/>
                            </a:prstGeom>
                            <a:noFill/>
                            <a:extLst/>
                          </p:spPr>
                        </p:pic>
                      </p:oleObj>
                    </mc:Fallback>
                  </mc:AlternateContent>
                </a:graphicData>
              </a:graphic>
            </p:graphicFrame>
          </mc:Fallback>
        </mc:AlternateContent>
        <p:cxnSp>
          <p:nvCxnSpPr>
            <p:cNvPr id="15" name="直線單箭頭接點 61">
              <a:extLst>
                <a:ext uri="{FF2B5EF4-FFF2-40B4-BE49-F238E27FC236}">
                  <a16:creationId xmlns:a16="http://schemas.microsoft.com/office/drawing/2014/main" id="{DD84A022-8C79-43F3-950F-AE12DB0154B8}"/>
                </a:ext>
              </a:extLst>
            </p:cNvPr>
            <p:cNvCxnSpPr/>
            <p:nvPr/>
          </p:nvCxnSpPr>
          <p:spPr>
            <a:xfrm flipV="1">
              <a:off x="2866819" y="5020530"/>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62">
              <a:extLst>
                <a:ext uri="{FF2B5EF4-FFF2-40B4-BE49-F238E27FC236}">
                  <a16:creationId xmlns:a16="http://schemas.microsoft.com/office/drawing/2014/main" id="{29CDD1C3-9350-4221-8367-2A3A1488C1FB}"/>
                </a:ext>
              </a:extLst>
            </p:cNvPr>
            <p:cNvCxnSpPr>
              <a:stCxn id="19" idx="3"/>
              <a:endCxn id="24" idx="1"/>
            </p:cNvCxnSpPr>
            <p:nvPr/>
          </p:nvCxnSpPr>
          <p:spPr>
            <a:xfrm flipV="1">
              <a:off x="1081962" y="4997195"/>
              <a:ext cx="125278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63">
              <a:extLst>
                <a:ext uri="{FF2B5EF4-FFF2-40B4-BE49-F238E27FC236}">
                  <a16:creationId xmlns:a16="http://schemas.microsoft.com/office/drawing/2014/main" id="{7A7EC578-5782-4646-A909-1EE3B2D76DB8}"/>
                </a:ext>
              </a:extLst>
            </p:cNvPr>
            <p:cNvCxnSpPr>
              <a:endCxn id="24" idx="1"/>
            </p:cNvCxnSpPr>
            <p:nvPr/>
          </p:nvCxnSpPr>
          <p:spPr>
            <a:xfrm>
              <a:off x="1039883" y="3540737"/>
              <a:ext cx="1294861" cy="14564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8" name="Object 12">
                  <a:extLst>
                    <a:ext uri="{FF2B5EF4-FFF2-40B4-BE49-F238E27FC236}">
                      <a16:creationId xmlns:a16="http://schemas.microsoft.com/office/drawing/2014/main" id="{E892EB17-B3BD-46DE-8C07-38F771AA6D97}"/>
                    </a:ext>
                  </a:extLst>
                </p:cNvPr>
                <p:cNvGraphicFramePr>
                  <a:graphicFrameLocks noChangeAspect="1"/>
                </p:cNvGraphicFramePr>
                <p:nvPr>
                  <p:extLst>
                    <p:ext uri="{D42A27DB-BD31-4B8C-83A1-F6EECF244321}">
                      <p14:modId xmlns:p14="http://schemas.microsoft.com/office/powerpoint/2010/main" val="3222604160"/>
                    </p:ext>
                  </p:extLst>
                </p:nvPr>
              </p:nvGraphicFramePr>
              <p:xfrm>
                <a:off x="659323" y="2914113"/>
                <a:ext cx="423862" cy="596900"/>
              </p:xfrm>
              <a:graphic>
                <a:graphicData uri="http://schemas.openxmlformats.org/presentationml/2006/ole">
                  <mc:AlternateContent>
                    <mc:Choice xmlns:v="urn:schemas-microsoft-com:vml" Requires="v">
                      <p:oleObj spid="_x0000_s3209" name="方程式" r:id="rId37" imgW="152280" imgH="215640" progId="Equation.3">
                        <p:embed/>
                      </p:oleObj>
                    </mc:Choice>
                    <mc:Fallback>
                      <p:oleObj name="方程式" r:id="rId37" imgW="152280" imgH="215640" progId="Equation.3">
                        <p:embed/>
                        <p:pic>
                          <p:nvPicPr>
                            <p:cNvPr id="65" name="Object 12"/>
                            <p:cNvPicPr>
                              <a:picLocks noChangeAspect="1" noChangeArrowheads="1"/>
                            </p:cNvPicPr>
                            <p:nvPr/>
                          </p:nvPicPr>
                          <p:blipFill>
                            <a:blip r:embed="rId38"/>
                            <a:srcRect/>
                            <a:stretch>
                              <a:fillRect/>
                            </a:stretch>
                          </p:blipFill>
                          <p:spPr bwMode="auto">
                            <a:xfrm>
                              <a:off x="659323" y="2914113"/>
                              <a:ext cx="423862" cy="596900"/>
                            </a:xfrm>
                            <a:prstGeom prst="rect">
                              <a:avLst/>
                            </a:prstGeom>
                            <a:noFill/>
                            <a:extLst/>
                          </p:spPr>
                        </p:pic>
                      </p:oleObj>
                    </mc:Fallback>
                  </mc:AlternateContent>
                </a:graphicData>
              </a:graphic>
            </p:graphicFrame>
          </mc:Choice>
          <mc:Fallback xmlns="">
            <p:graphicFrame>
              <p:nvGraphicFramePr>
                <p:cNvPr id="65" name="Object 12"/>
                <p:cNvGraphicFramePr>
                  <a:graphicFrameLocks noChangeAspect="1"/>
                </p:cNvGraphicFramePr>
                <p:nvPr>
                  <p:extLst>
                    <p:ext uri="{D42A27DB-BD31-4B8C-83A1-F6EECF244321}">
                      <p14:modId xmlns:p14="http://schemas.microsoft.com/office/powerpoint/2010/main" val="3778584065"/>
                    </p:ext>
                  </p:extLst>
                </p:nvPr>
              </p:nvGraphicFramePr>
              <p:xfrm>
                <a:off x="659323" y="2914113"/>
                <a:ext cx="423862" cy="596900"/>
              </p:xfrm>
              <a:graphic>
                <a:graphicData uri="http://schemas.openxmlformats.org/presentationml/2006/ole">
                  <mc:AlternateContent>
                    <mc:Choice xmlns:v="urn:schemas-microsoft-com:vml" Requires="v">
                      <p:oleObj spid="_x0000_s5767" name="方程式" r:id="rId39" imgW="152280" imgH="215640" progId="Equation.3">
                        <p:embed/>
                      </p:oleObj>
                    </mc:Choice>
                    <mc:Fallback>
                      <p:oleObj name="方程式" r:id="rId39" imgW="152280" imgH="215640" progId="Equation.3">
                        <p:embed/>
                        <p:pic>
                          <p:nvPicPr>
                            <p:cNvPr id="24" name="Object 12"/>
                            <p:cNvPicPr>
                              <a:picLocks noChangeAspect="1" noChangeArrowheads="1"/>
                            </p:cNvPicPr>
                            <p:nvPr/>
                          </p:nvPicPr>
                          <p:blipFill>
                            <a:blip r:embed="rId8"/>
                            <a:srcRect/>
                            <a:stretch>
                              <a:fillRect/>
                            </a:stretch>
                          </p:blipFill>
                          <p:spPr bwMode="auto">
                            <a:xfrm>
                              <a:off x="659323" y="2914113"/>
                              <a:ext cx="423862" cy="596900"/>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19" name="Object 12">
                  <a:extLst>
                    <a:ext uri="{FF2B5EF4-FFF2-40B4-BE49-F238E27FC236}">
                      <a16:creationId xmlns:a16="http://schemas.microsoft.com/office/drawing/2014/main" id="{26C7D2B2-5628-445F-AC1A-C0370DB0178E}"/>
                    </a:ext>
                  </a:extLst>
                </p:cNvPr>
                <p:cNvGraphicFramePr>
                  <a:graphicFrameLocks noChangeAspect="1"/>
                </p:cNvGraphicFramePr>
                <p:nvPr>
                  <p:extLst>
                    <p:ext uri="{D42A27DB-BD31-4B8C-83A1-F6EECF244321}">
                      <p14:modId xmlns:p14="http://schemas.microsoft.com/office/powerpoint/2010/main" val="346699914"/>
                    </p:ext>
                  </p:extLst>
                </p:nvPr>
              </p:nvGraphicFramePr>
              <p:xfrm>
                <a:off x="624762" y="4723585"/>
                <a:ext cx="457200" cy="595313"/>
              </p:xfrm>
              <a:graphic>
                <a:graphicData uri="http://schemas.openxmlformats.org/presentationml/2006/ole">
                  <mc:AlternateContent>
                    <mc:Choice xmlns:v="urn:schemas-microsoft-com:vml" Requires="v">
                      <p:oleObj spid="_x0000_s3210" name="方程式" r:id="rId29" imgW="164880" imgH="215640" progId="Equation.3">
                        <p:embed/>
                      </p:oleObj>
                    </mc:Choice>
                    <mc:Fallback>
                      <p:oleObj name="方程式" r:id="rId29" imgW="164880" imgH="215640" progId="Equation.3">
                        <p:embed/>
                        <p:pic>
                          <p:nvPicPr>
                            <p:cNvPr id="69" name="Object 12"/>
                            <p:cNvPicPr>
                              <a:picLocks noChangeAspect="1" noChangeArrowheads="1"/>
                            </p:cNvPicPr>
                            <p:nvPr/>
                          </p:nvPicPr>
                          <p:blipFill>
                            <a:blip r:embed="rId38"/>
                            <a:srcRect/>
                            <a:stretch>
                              <a:fillRect/>
                            </a:stretch>
                          </p:blipFill>
                          <p:spPr bwMode="auto">
                            <a:xfrm>
                              <a:off x="624762" y="4723585"/>
                              <a:ext cx="457200" cy="595313"/>
                            </a:xfrm>
                            <a:prstGeom prst="rect">
                              <a:avLst/>
                            </a:prstGeom>
                            <a:noFill/>
                            <a:extLst/>
                          </p:spPr>
                        </p:pic>
                      </p:oleObj>
                    </mc:Fallback>
                  </mc:AlternateContent>
                </a:graphicData>
              </a:graphic>
            </p:graphicFrame>
          </mc:Choice>
          <mc:Fallback xmlns="">
            <p:graphicFrame>
              <p:nvGraphicFramePr>
                <p:cNvPr id="69" name="Object 12"/>
                <p:cNvGraphicFramePr>
                  <a:graphicFrameLocks noChangeAspect="1"/>
                </p:cNvGraphicFramePr>
                <p:nvPr>
                  <p:extLst>
                    <p:ext uri="{D42A27DB-BD31-4B8C-83A1-F6EECF244321}">
                      <p14:modId xmlns:p14="http://schemas.microsoft.com/office/powerpoint/2010/main" val="2349390145"/>
                    </p:ext>
                  </p:extLst>
                </p:nvPr>
              </p:nvGraphicFramePr>
              <p:xfrm>
                <a:off x="624762" y="4723585"/>
                <a:ext cx="457200" cy="595313"/>
              </p:xfrm>
              <a:graphic>
                <a:graphicData uri="http://schemas.openxmlformats.org/presentationml/2006/ole">
                  <mc:AlternateContent>
                    <mc:Choice xmlns:v="urn:schemas-microsoft-com:vml" Requires="v">
                      <p:oleObj spid="_x0000_s5768" name="方程式" r:id="rId40" imgW="164880" imgH="215640" progId="Equation.3">
                        <p:embed/>
                      </p:oleObj>
                    </mc:Choice>
                    <mc:Fallback>
                      <p:oleObj name="方程式" r:id="rId40" imgW="164880" imgH="215640" progId="Equation.3">
                        <p:embed/>
                        <p:pic>
                          <p:nvPicPr>
                            <p:cNvPr id="25" name="Object 12"/>
                            <p:cNvPicPr>
                              <a:picLocks noChangeAspect="1" noChangeArrowheads="1"/>
                            </p:cNvPicPr>
                            <p:nvPr/>
                          </p:nvPicPr>
                          <p:blipFill>
                            <a:blip r:embed="rId12"/>
                            <a:srcRect/>
                            <a:stretch>
                              <a:fillRect/>
                            </a:stretch>
                          </p:blipFill>
                          <p:spPr bwMode="auto">
                            <a:xfrm>
                              <a:off x="624762" y="4723585"/>
                              <a:ext cx="457200" cy="595313"/>
                            </a:xfrm>
                            <a:prstGeom prst="rect">
                              <a:avLst/>
                            </a:prstGeom>
                            <a:noFill/>
                            <a:extLst/>
                          </p:spPr>
                        </p:pic>
                      </p:oleObj>
                    </mc:Fallback>
                  </mc:AlternateContent>
                </a:graphicData>
              </a:graphic>
            </p:graphicFrame>
          </mc:Fallback>
        </mc:AlternateContent>
        <p:sp>
          <p:nvSpPr>
            <p:cNvPr id="20" name="手繪多邊形 54">
              <a:extLst>
                <a:ext uri="{FF2B5EF4-FFF2-40B4-BE49-F238E27FC236}">
                  <a16:creationId xmlns:a16="http://schemas.microsoft.com/office/drawing/2014/main" id="{163F1BDD-EDB1-4633-A123-A4635785229A}"/>
                </a:ext>
              </a:extLst>
            </p:cNvPr>
            <p:cNvSpPr/>
            <p:nvPr/>
          </p:nvSpPr>
          <p:spPr>
            <a:xfrm>
              <a:off x="3492363" y="3121860"/>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1" name="手繪多邊形 55">
              <a:extLst>
                <a:ext uri="{FF2B5EF4-FFF2-40B4-BE49-F238E27FC236}">
                  <a16:creationId xmlns:a16="http://schemas.microsoft.com/office/drawing/2014/main" id="{B388FAD6-2174-4E65-A5AF-345A1D0667D3}"/>
                </a:ext>
              </a:extLst>
            </p:cNvPr>
            <p:cNvSpPr/>
            <p:nvPr/>
          </p:nvSpPr>
          <p:spPr>
            <a:xfrm>
              <a:off x="3563512" y="4804313"/>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2" name="文字方塊 71">
                  <a:extLst>
                    <a:ext uri="{FF2B5EF4-FFF2-40B4-BE49-F238E27FC236}">
                      <a16:creationId xmlns:a16="http://schemas.microsoft.com/office/drawing/2014/main" id="{8005E8F0-5E1F-414C-B6AB-006388C4322D}"/>
                    </a:ext>
                  </a:extLst>
                </p:cNvPr>
                <p:cNvSpPr txBox="1"/>
                <p:nvPr/>
              </p:nvSpPr>
              <p:spPr>
                <a:xfrm>
                  <a:off x="4739249" y="3096478"/>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1</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72" name="文字方塊 71"/>
                <p:cNvSpPr txBox="1">
                  <a:spLocks noRot="1" noChangeAspect="1" noMove="1" noResize="1" noEditPoints="1" noAdjustHandles="1" noChangeArrowheads="1" noChangeShapeType="1" noTextEdit="1"/>
                </p:cNvSpPr>
                <p:nvPr/>
              </p:nvSpPr>
              <p:spPr>
                <a:xfrm>
                  <a:off x="4739249" y="3096478"/>
                  <a:ext cx="494548" cy="430887"/>
                </a:xfrm>
                <a:prstGeom prst="rect">
                  <a:avLst/>
                </a:prstGeom>
                <a:blipFill>
                  <a:blip r:embed="rId4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76">
                  <a:extLst>
                    <a:ext uri="{FF2B5EF4-FFF2-40B4-BE49-F238E27FC236}">
                      <a16:creationId xmlns:a16="http://schemas.microsoft.com/office/drawing/2014/main" id="{9342084B-6750-4E15-88C0-443B8B03540A}"/>
                    </a:ext>
                  </a:extLst>
                </p:cNvPr>
                <p:cNvSpPr txBox="1"/>
                <p:nvPr/>
              </p:nvSpPr>
              <p:spPr>
                <a:xfrm>
                  <a:off x="4723788" y="4753193"/>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77" name="文字方塊 76"/>
                <p:cNvSpPr txBox="1">
                  <a:spLocks noRot="1" noChangeAspect="1" noMove="1" noResize="1" noEditPoints="1" noAdjustHandles="1" noChangeArrowheads="1" noChangeShapeType="1" noTextEdit="1"/>
                </p:cNvSpPr>
                <p:nvPr/>
              </p:nvSpPr>
              <p:spPr>
                <a:xfrm>
                  <a:off x="4723788" y="4753193"/>
                  <a:ext cx="494548" cy="430887"/>
                </a:xfrm>
                <a:prstGeom prst="rect">
                  <a:avLst/>
                </a:prstGeom>
                <a:blipFill>
                  <a:blip r:embed="rId42"/>
                  <a:stretch>
                    <a:fillRect/>
                  </a:stretch>
                </a:blipFill>
              </p:spPr>
              <p:txBody>
                <a:bodyPr/>
                <a:lstStyle/>
                <a:p>
                  <a:r>
                    <a:rPr lang="zh-TW" altLang="en-US">
                      <a:noFill/>
                    </a:rPr>
                    <a:t> </a:t>
                  </a:r>
                </a:p>
              </p:txBody>
            </p:sp>
          </mc:Fallback>
        </mc:AlternateContent>
      </p:grpSp>
      <p:graphicFrame>
        <p:nvGraphicFramePr>
          <p:cNvPr id="28" name="Object 12">
            <a:extLst>
              <a:ext uri="{FF2B5EF4-FFF2-40B4-BE49-F238E27FC236}">
                <a16:creationId xmlns:a16="http://schemas.microsoft.com/office/drawing/2014/main" id="{3576C5B2-2929-4F53-B8D5-4CD6AC900807}"/>
              </a:ext>
            </a:extLst>
          </p:cNvPr>
          <p:cNvGraphicFramePr>
            <a:graphicFrameLocks noChangeAspect="1"/>
          </p:cNvGraphicFramePr>
          <p:nvPr>
            <p:extLst>
              <p:ext uri="{D42A27DB-BD31-4B8C-83A1-F6EECF244321}">
                <p14:modId xmlns:p14="http://schemas.microsoft.com/office/powerpoint/2010/main" val="94152548"/>
              </p:ext>
            </p:extLst>
          </p:nvPr>
        </p:nvGraphicFramePr>
        <p:xfrm>
          <a:off x="2761922" y="3192956"/>
          <a:ext cx="422275" cy="596900"/>
        </p:xfrm>
        <a:graphic>
          <a:graphicData uri="http://schemas.openxmlformats.org/presentationml/2006/ole">
            <mc:AlternateContent xmlns:mc="http://schemas.openxmlformats.org/markup-compatibility/2006">
              <mc:Choice xmlns:v="urn:schemas-microsoft-com:vml" Requires="v">
                <p:oleObj spid="_x0000_s3211" name="方程式" r:id="rId43" imgW="152280" imgH="215640" progId="Equation.3">
                  <p:embed/>
                </p:oleObj>
              </mc:Choice>
              <mc:Fallback>
                <p:oleObj name="方程式" r:id="rId43" imgW="152280" imgH="215640" progId="Equation.3">
                  <p:embed/>
                  <p:pic>
                    <p:nvPicPr>
                      <p:cNvPr id="79" name="Object 12"/>
                      <p:cNvPicPr>
                        <a:picLocks noChangeAspect="1" noChangeArrowheads="1"/>
                      </p:cNvPicPr>
                      <p:nvPr/>
                    </p:nvPicPr>
                    <p:blipFill>
                      <a:blip r:embed="rId30"/>
                      <a:srcRect/>
                      <a:stretch>
                        <a:fillRect/>
                      </a:stretch>
                    </p:blipFill>
                    <p:spPr bwMode="auto">
                      <a:xfrm>
                        <a:off x="2761922" y="3192956"/>
                        <a:ext cx="422275" cy="596900"/>
                      </a:xfrm>
                      <a:prstGeom prst="rect">
                        <a:avLst/>
                      </a:prstGeom>
                      <a:noFill/>
                      <a:extLst/>
                    </p:spPr>
                  </p:pic>
                </p:oleObj>
              </mc:Fallback>
            </mc:AlternateContent>
          </a:graphicData>
        </a:graphic>
      </p:graphicFrame>
      <p:sp>
        <p:nvSpPr>
          <p:cNvPr id="29" name="矩形 4">
            <a:extLst>
              <a:ext uri="{FF2B5EF4-FFF2-40B4-BE49-F238E27FC236}">
                <a16:creationId xmlns:a16="http://schemas.microsoft.com/office/drawing/2014/main" id="{043DDEED-A0F8-465D-BA6D-FE86C254C8A7}"/>
              </a:ext>
            </a:extLst>
          </p:cNvPr>
          <p:cNvSpPr/>
          <p:nvPr/>
        </p:nvSpPr>
        <p:spPr>
          <a:xfrm>
            <a:off x="1465457" y="4039020"/>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2</a:t>
            </a:r>
            <a:endParaRPr lang="zh-TW" altLang="en-US" sz="2400" dirty="0"/>
          </a:p>
        </p:txBody>
      </p:sp>
      <p:sp>
        <p:nvSpPr>
          <p:cNvPr id="30" name="矩形 44">
            <a:extLst>
              <a:ext uri="{FF2B5EF4-FFF2-40B4-BE49-F238E27FC236}">
                <a16:creationId xmlns:a16="http://schemas.microsoft.com/office/drawing/2014/main" id="{96335823-AC95-408C-BB53-6B9FCA366C7A}"/>
              </a:ext>
            </a:extLst>
          </p:cNvPr>
          <p:cNvSpPr/>
          <p:nvPr/>
        </p:nvSpPr>
        <p:spPr>
          <a:xfrm>
            <a:off x="1121545" y="3458133"/>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-2</a:t>
            </a:r>
            <a:endParaRPr lang="zh-TW" altLang="en-US" sz="2400" dirty="0"/>
          </a:p>
        </p:txBody>
      </p:sp>
      <p:sp>
        <p:nvSpPr>
          <p:cNvPr id="31" name="矩形 45">
            <a:extLst>
              <a:ext uri="{FF2B5EF4-FFF2-40B4-BE49-F238E27FC236}">
                <a16:creationId xmlns:a16="http://schemas.microsoft.com/office/drawing/2014/main" id="{83D080C6-0ED7-4CE6-8CAC-FA2C2863A47D}"/>
              </a:ext>
            </a:extLst>
          </p:cNvPr>
          <p:cNvSpPr/>
          <p:nvPr/>
        </p:nvSpPr>
        <p:spPr>
          <a:xfrm>
            <a:off x="1465457" y="4619773"/>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2</a:t>
            </a:r>
            <a:endParaRPr lang="zh-TW" altLang="en-US" sz="2400" dirty="0"/>
          </a:p>
        </p:txBody>
      </p:sp>
      <p:sp>
        <p:nvSpPr>
          <p:cNvPr id="32" name="矩形 46">
            <a:extLst>
              <a:ext uri="{FF2B5EF4-FFF2-40B4-BE49-F238E27FC236}">
                <a16:creationId xmlns:a16="http://schemas.microsoft.com/office/drawing/2014/main" id="{D98CDF2E-40DF-4CCE-B015-B1995142CA25}"/>
              </a:ext>
            </a:extLst>
          </p:cNvPr>
          <p:cNvSpPr/>
          <p:nvPr/>
        </p:nvSpPr>
        <p:spPr>
          <a:xfrm>
            <a:off x="1206009" y="5174635"/>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-2</a:t>
            </a:r>
            <a:endParaRPr lang="zh-TW" altLang="en-US" sz="2400" dirty="0"/>
          </a:p>
        </p:txBody>
      </p:sp>
      <p:cxnSp>
        <p:nvCxnSpPr>
          <p:cNvPr id="33" name="直線單箭頭接點 84">
            <a:extLst>
              <a:ext uri="{FF2B5EF4-FFF2-40B4-BE49-F238E27FC236}">
                <a16:creationId xmlns:a16="http://schemas.microsoft.com/office/drawing/2014/main" id="{52867F23-13C4-4FE8-885B-49C782B9C532}"/>
              </a:ext>
            </a:extLst>
          </p:cNvPr>
          <p:cNvCxnSpPr>
            <a:cxnSpLocks/>
            <a:endCxn id="26" idx="1"/>
          </p:cNvCxnSpPr>
          <p:nvPr/>
        </p:nvCxnSpPr>
        <p:spPr>
          <a:xfrm>
            <a:off x="1518858" y="3048541"/>
            <a:ext cx="561669" cy="7481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85">
            <a:extLst>
              <a:ext uri="{FF2B5EF4-FFF2-40B4-BE49-F238E27FC236}">
                <a16:creationId xmlns:a16="http://schemas.microsoft.com/office/drawing/2014/main" id="{BCCF6316-ABAC-42A9-98C9-9A4951632E11}"/>
              </a:ext>
            </a:extLst>
          </p:cNvPr>
          <p:cNvCxnSpPr>
            <a:cxnSpLocks/>
            <a:endCxn id="24" idx="1"/>
          </p:cNvCxnSpPr>
          <p:nvPr/>
        </p:nvCxnSpPr>
        <p:spPr>
          <a:xfrm flipV="1">
            <a:off x="1517181" y="5479121"/>
            <a:ext cx="628068" cy="7663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83">
            <a:extLst>
              <a:ext uri="{FF2B5EF4-FFF2-40B4-BE49-F238E27FC236}">
                <a16:creationId xmlns:a16="http://schemas.microsoft.com/office/drawing/2014/main" id="{6CBC9F74-E9C7-4230-81F7-C9CDF3B3EB01}"/>
              </a:ext>
            </a:extLst>
          </p:cNvPr>
          <p:cNvSpPr/>
          <p:nvPr/>
        </p:nvSpPr>
        <p:spPr>
          <a:xfrm>
            <a:off x="1119342" y="6101607"/>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-1</a:t>
            </a:r>
            <a:endParaRPr lang="zh-TW" altLang="en-US" sz="2400" dirty="0"/>
          </a:p>
        </p:txBody>
      </p:sp>
      <p:sp>
        <p:nvSpPr>
          <p:cNvPr id="36" name="矩形 82">
            <a:extLst>
              <a:ext uri="{FF2B5EF4-FFF2-40B4-BE49-F238E27FC236}">
                <a16:creationId xmlns:a16="http://schemas.microsoft.com/office/drawing/2014/main" id="{CAFA878D-729F-4990-92DD-F2B62242AAFE}"/>
              </a:ext>
            </a:extLst>
          </p:cNvPr>
          <p:cNvSpPr/>
          <p:nvPr/>
        </p:nvSpPr>
        <p:spPr>
          <a:xfrm>
            <a:off x="1109932" y="2577077"/>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-1</a:t>
            </a:r>
            <a:endParaRPr lang="zh-TW" altLang="en-US" sz="2400" dirty="0"/>
          </a:p>
        </p:txBody>
      </p:sp>
      <p:pic>
        <p:nvPicPr>
          <p:cNvPr id="37" name="圖片 5">
            <a:extLst>
              <a:ext uri="{FF2B5EF4-FFF2-40B4-BE49-F238E27FC236}">
                <a16:creationId xmlns:a16="http://schemas.microsoft.com/office/drawing/2014/main" id="{9899D545-E4B0-4F13-9CC9-7C793192D312}"/>
              </a:ext>
            </a:extLst>
          </p:cNvPr>
          <p:cNvPicPr>
            <a:picLocks noChangeAspect="1"/>
          </p:cNvPicPr>
          <p:nvPr/>
        </p:nvPicPr>
        <p:blipFill>
          <a:blip r:embed="rId44"/>
          <a:stretch>
            <a:fillRect/>
          </a:stretch>
        </p:blipFill>
        <p:spPr>
          <a:xfrm>
            <a:off x="2487384" y="1442087"/>
            <a:ext cx="1892847" cy="1695242"/>
          </a:xfrm>
          <a:prstGeom prst="rect">
            <a:avLst/>
          </a:prstGeom>
        </p:spPr>
      </p:pic>
      <p:pic>
        <p:nvPicPr>
          <p:cNvPr id="44" name="圖片 30">
            <a:extLst>
              <a:ext uri="{FF2B5EF4-FFF2-40B4-BE49-F238E27FC236}">
                <a16:creationId xmlns:a16="http://schemas.microsoft.com/office/drawing/2014/main" id="{7957EFFF-ECB5-4489-A72C-7898D6A59B53}"/>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5074980" y="2202899"/>
            <a:ext cx="4133969" cy="3100476"/>
          </a:xfrm>
          <a:prstGeom prst="rect">
            <a:avLst/>
          </a:prstGeom>
        </p:spPr>
      </p:pic>
      <p:sp>
        <p:nvSpPr>
          <p:cNvPr id="45" name="文字方塊 31">
            <a:extLst>
              <a:ext uri="{FF2B5EF4-FFF2-40B4-BE49-F238E27FC236}">
                <a16:creationId xmlns:a16="http://schemas.microsoft.com/office/drawing/2014/main" id="{C7A5FFA3-0422-4025-AD24-2917E246C7C0}"/>
              </a:ext>
            </a:extLst>
          </p:cNvPr>
          <p:cNvSpPr txBox="1"/>
          <p:nvPr/>
        </p:nvSpPr>
        <p:spPr>
          <a:xfrm>
            <a:off x="5628257" y="4250343"/>
            <a:ext cx="1509530" cy="400110"/>
          </a:xfrm>
          <a:prstGeom prst="rect">
            <a:avLst/>
          </a:prstGeom>
          <a:noFill/>
        </p:spPr>
        <p:txBody>
          <a:bodyPr wrap="square" rtlCol="0">
            <a:spAutoFit/>
          </a:bodyPr>
          <a:lstStyle/>
          <a:p>
            <a:pPr algn="ctr"/>
            <a:r>
              <a:rPr lang="en-US" altLang="zh-TW" sz="2000" b="1" dirty="0"/>
              <a:t>(</a:t>
            </a:r>
            <a:r>
              <a:rPr lang="en-US" altLang="zh-TW" sz="2000" b="1" dirty="0">
                <a:solidFill>
                  <a:srgbClr val="0000FF"/>
                </a:solidFill>
              </a:rPr>
              <a:t>0.27</a:t>
            </a:r>
            <a:r>
              <a:rPr lang="en-US" altLang="zh-TW" sz="2000" b="1" dirty="0"/>
              <a:t>, </a:t>
            </a:r>
            <a:r>
              <a:rPr lang="en-US" altLang="zh-TW" sz="2000" b="1" dirty="0">
                <a:solidFill>
                  <a:srgbClr val="00B050"/>
                </a:solidFill>
              </a:rPr>
              <a:t>0.27</a:t>
            </a:r>
            <a:r>
              <a:rPr lang="en-US" altLang="zh-TW" sz="2000" b="1" dirty="0"/>
              <a:t>)</a:t>
            </a:r>
            <a:endParaRPr lang="zh-TW" altLang="en-US" sz="2000" b="1" dirty="0"/>
          </a:p>
        </p:txBody>
      </p:sp>
      <p:sp>
        <p:nvSpPr>
          <p:cNvPr id="46" name="文字方塊 32">
            <a:extLst>
              <a:ext uri="{FF2B5EF4-FFF2-40B4-BE49-F238E27FC236}">
                <a16:creationId xmlns:a16="http://schemas.microsoft.com/office/drawing/2014/main" id="{3323816D-6D11-47AE-BEC1-631898A22796}"/>
              </a:ext>
            </a:extLst>
          </p:cNvPr>
          <p:cNvSpPr txBox="1"/>
          <p:nvPr/>
        </p:nvSpPr>
        <p:spPr>
          <a:xfrm>
            <a:off x="5993223" y="2806777"/>
            <a:ext cx="1509530" cy="400110"/>
          </a:xfrm>
          <a:prstGeom prst="rect">
            <a:avLst/>
          </a:prstGeom>
          <a:noFill/>
        </p:spPr>
        <p:txBody>
          <a:bodyPr wrap="square" rtlCol="0">
            <a:spAutoFit/>
          </a:bodyPr>
          <a:lstStyle/>
          <a:p>
            <a:pPr algn="ctr"/>
            <a:r>
              <a:rPr lang="en-US" altLang="zh-TW" sz="2000" b="1" dirty="0"/>
              <a:t>(</a:t>
            </a:r>
            <a:r>
              <a:rPr lang="en-US" altLang="zh-TW" sz="2000" b="1" dirty="0">
                <a:solidFill>
                  <a:srgbClr val="0000FF"/>
                </a:solidFill>
              </a:rPr>
              <a:t>0.73</a:t>
            </a:r>
            <a:r>
              <a:rPr lang="en-US" altLang="zh-TW" sz="2000" b="1" dirty="0"/>
              <a:t>, </a:t>
            </a:r>
            <a:r>
              <a:rPr lang="en-US" altLang="zh-TW" sz="2000" b="1" dirty="0">
                <a:solidFill>
                  <a:srgbClr val="00B050"/>
                </a:solidFill>
              </a:rPr>
              <a:t>0.05</a:t>
            </a:r>
            <a:r>
              <a:rPr lang="en-US" altLang="zh-TW" sz="2000" b="1" dirty="0"/>
              <a:t>)</a:t>
            </a:r>
            <a:endParaRPr lang="zh-TW" altLang="en-US" sz="2000" b="1" dirty="0"/>
          </a:p>
        </p:txBody>
      </p:sp>
      <p:sp>
        <p:nvSpPr>
          <p:cNvPr id="47" name="文字方塊 33">
            <a:extLst>
              <a:ext uri="{FF2B5EF4-FFF2-40B4-BE49-F238E27FC236}">
                <a16:creationId xmlns:a16="http://schemas.microsoft.com/office/drawing/2014/main" id="{B59CD93B-686E-4296-BA2A-DFC9A5C5D8BE}"/>
              </a:ext>
            </a:extLst>
          </p:cNvPr>
          <p:cNvSpPr txBox="1"/>
          <p:nvPr/>
        </p:nvSpPr>
        <p:spPr>
          <a:xfrm>
            <a:off x="7777956" y="4288643"/>
            <a:ext cx="1509530" cy="400110"/>
          </a:xfrm>
          <a:prstGeom prst="rect">
            <a:avLst/>
          </a:prstGeom>
          <a:noFill/>
        </p:spPr>
        <p:txBody>
          <a:bodyPr wrap="square" rtlCol="0">
            <a:spAutoFit/>
          </a:bodyPr>
          <a:lstStyle/>
          <a:p>
            <a:pPr algn="ctr"/>
            <a:r>
              <a:rPr lang="en-US" altLang="zh-TW" sz="2000" b="1" dirty="0"/>
              <a:t>(</a:t>
            </a:r>
            <a:r>
              <a:rPr lang="en-US" altLang="zh-TW" sz="2000" b="1" dirty="0">
                <a:solidFill>
                  <a:srgbClr val="0000FF"/>
                </a:solidFill>
              </a:rPr>
              <a:t>0.05</a:t>
            </a:r>
            <a:r>
              <a:rPr lang="en-US" altLang="zh-TW" sz="2000" b="1" dirty="0"/>
              <a:t>,</a:t>
            </a:r>
            <a:r>
              <a:rPr lang="en-US" altLang="zh-TW" sz="2000" b="1" dirty="0">
                <a:solidFill>
                  <a:srgbClr val="00B050"/>
                </a:solidFill>
              </a:rPr>
              <a:t>0.73</a:t>
            </a:r>
            <a:r>
              <a:rPr lang="en-US" altLang="zh-TW" sz="2000" b="1" dirty="0"/>
              <a:t>)</a:t>
            </a:r>
            <a:endParaRPr lang="zh-TW" altLang="en-US" sz="2000" b="1" dirty="0"/>
          </a:p>
        </p:txBody>
      </p:sp>
      <p:cxnSp>
        <p:nvCxnSpPr>
          <p:cNvPr id="48" name="直線接點 34">
            <a:extLst>
              <a:ext uri="{FF2B5EF4-FFF2-40B4-BE49-F238E27FC236}">
                <a16:creationId xmlns:a16="http://schemas.microsoft.com/office/drawing/2014/main" id="{98F8908F-179B-4F9F-A44A-BE182F1BA424}"/>
              </a:ext>
            </a:extLst>
          </p:cNvPr>
          <p:cNvCxnSpPr/>
          <p:nvPr/>
        </p:nvCxnSpPr>
        <p:spPr>
          <a:xfrm flipH="1" flipV="1">
            <a:off x="5471287" y="3009155"/>
            <a:ext cx="2518620" cy="21292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文字方塊 57">
                <a:extLst>
                  <a:ext uri="{FF2B5EF4-FFF2-40B4-BE49-F238E27FC236}">
                    <a16:creationId xmlns:a16="http://schemas.microsoft.com/office/drawing/2014/main" id="{EFA92C2A-75A4-40B5-9572-1DB2F6450F2B}"/>
                  </a:ext>
                </a:extLst>
              </p:cNvPr>
              <p:cNvSpPr txBox="1"/>
              <p:nvPr/>
            </p:nvSpPr>
            <p:spPr>
              <a:xfrm>
                <a:off x="6463525" y="5030723"/>
                <a:ext cx="150953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TW" sz="2400" i="1">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m:oMathPara>
                </a14:m>
                <a:endParaRPr lang="zh-TW" altLang="en-US" sz="2400" b="1" baseline="-25000" dirty="0">
                  <a:solidFill>
                    <a:srgbClr val="0000FF"/>
                  </a:solidFill>
                </a:endParaRPr>
              </a:p>
            </p:txBody>
          </p:sp>
        </mc:Choice>
        <mc:Fallback xmlns="">
          <p:sp>
            <p:nvSpPr>
              <p:cNvPr id="49" name="文字方塊 57">
                <a:extLst>
                  <a:ext uri="{FF2B5EF4-FFF2-40B4-BE49-F238E27FC236}">
                    <a16:creationId xmlns:a16="http://schemas.microsoft.com/office/drawing/2014/main" id="{EFA92C2A-75A4-40B5-9572-1DB2F6450F2B}"/>
                  </a:ext>
                </a:extLst>
              </p:cNvPr>
              <p:cNvSpPr txBox="1">
                <a:spLocks noRot="1" noChangeAspect="1" noMove="1" noResize="1" noEditPoints="1" noAdjustHandles="1" noChangeArrowheads="1" noChangeShapeType="1" noTextEdit="1"/>
              </p:cNvSpPr>
              <p:nvPr/>
            </p:nvSpPr>
            <p:spPr>
              <a:xfrm>
                <a:off x="6463525" y="5030723"/>
                <a:ext cx="1509530" cy="461665"/>
              </a:xfrm>
              <a:prstGeom prst="rect">
                <a:avLst/>
              </a:prstGeom>
              <a:blipFill>
                <a:blip r:embed="rId47"/>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文字方塊 58">
                <a:extLst>
                  <a:ext uri="{FF2B5EF4-FFF2-40B4-BE49-F238E27FC236}">
                    <a16:creationId xmlns:a16="http://schemas.microsoft.com/office/drawing/2014/main" id="{653087F9-2E69-47A3-91F0-0F4256FC2046}"/>
                  </a:ext>
                </a:extLst>
              </p:cNvPr>
              <p:cNvSpPr txBox="1"/>
              <p:nvPr/>
            </p:nvSpPr>
            <p:spPr>
              <a:xfrm>
                <a:off x="4956124" y="3446814"/>
                <a:ext cx="64536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TW" sz="2400" i="1">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m:oMathPara>
                </a14:m>
                <a:endParaRPr lang="zh-TW" altLang="en-US" sz="2400" b="1" baseline="-25000" dirty="0">
                  <a:solidFill>
                    <a:srgbClr val="00B050"/>
                  </a:solidFill>
                </a:endParaRPr>
              </a:p>
            </p:txBody>
          </p:sp>
        </mc:Choice>
        <mc:Fallback xmlns="">
          <p:sp>
            <p:nvSpPr>
              <p:cNvPr id="50" name="文字方塊 58">
                <a:extLst>
                  <a:ext uri="{FF2B5EF4-FFF2-40B4-BE49-F238E27FC236}">
                    <a16:creationId xmlns:a16="http://schemas.microsoft.com/office/drawing/2014/main" id="{653087F9-2E69-47A3-91F0-0F4256FC2046}"/>
                  </a:ext>
                </a:extLst>
              </p:cNvPr>
              <p:cNvSpPr txBox="1">
                <a:spLocks noRot="1" noChangeAspect="1" noMove="1" noResize="1" noEditPoints="1" noAdjustHandles="1" noChangeArrowheads="1" noChangeShapeType="1" noTextEdit="1"/>
              </p:cNvSpPr>
              <p:nvPr/>
            </p:nvSpPr>
            <p:spPr>
              <a:xfrm>
                <a:off x="4956124" y="3446814"/>
                <a:ext cx="645368" cy="461665"/>
              </a:xfrm>
              <a:prstGeom prst="rect">
                <a:avLst/>
              </a:prstGeom>
              <a:blipFill>
                <a:blip r:embed="rId48"/>
                <a:stretch>
                  <a:fillRect b="-3947"/>
                </a:stretch>
              </a:blipFill>
            </p:spPr>
            <p:txBody>
              <a:bodyPr/>
              <a:lstStyle/>
              <a:p>
                <a:r>
                  <a:rPr lang="en-US">
                    <a:noFill/>
                  </a:rPr>
                  <a:t> </a:t>
                </a:r>
              </a:p>
            </p:txBody>
          </p:sp>
        </mc:Fallback>
      </mc:AlternateContent>
    </p:spTree>
    <p:extLst>
      <p:ext uri="{BB962C8B-B14F-4D97-AF65-F5344CB8AC3E}">
        <p14:creationId xmlns:p14="http://schemas.microsoft.com/office/powerpoint/2010/main" val="265148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5" grpId="0" animBg="1"/>
      <p:bldP spid="36" grpId="0" animBg="1"/>
      <p:bldP spid="45" grpId="0"/>
      <p:bldP spid="46" grpId="0"/>
      <p:bldP spid="47" grpId="0"/>
      <p:bldP spid="49" grpId="0"/>
      <p:bldP spid="50" grpId="0"/>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8882</TotalTime>
  <Words>1500</Words>
  <Application>Microsoft Office PowerPoint</Application>
  <PresentationFormat>On-screen Show (4:3)</PresentationFormat>
  <Paragraphs>430</Paragraphs>
  <Slides>36</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5" baseType="lpstr">
      <vt:lpstr>新細明體</vt:lpstr>
      <vt:lpstr>宋体</vt:lpstr>
      <vt:lpstr>Arial</vt:lpstr>
      <vt:lpstr>Calibri</vt:lpstr>
      <vt:lpstr>Calibri Light</vt:lpstr>
      <vt:lpstr>Cambria Math</vt:lpstr>
      <vt:lpstr>Wingdings</vt:lpstr>
      <vt:lpstr>Office 佈景主題</vt:lpstr>
      <vt:lpstr>方程式</vt:lpstr>
      <vt:lpstr>Machine learning 101  Neural networks </vt:lpstr>
      <vt:lpstr>Objective</vt:lpstr>
      <vt:lpstr>Logistic regression</vt:lpstr>
      <vt:lpstr>Perceptron</vt:lpstr>
      <vt:lpstr>Neural networks</vt:lpstr>
      <vt:lpstr>Feature transform</vt:lpstr>
      <vt:lpstr>Feature transform</vt:lpstr>
      <vt:lpstr>Neural networks</vt:lpstr>
      <vt:lpstr>Neural networks</vt:lpstr>
      <vt:lpstr>Neural networks</vt:lpstr>
      <vt:lpstr>Neural networks</vt:lpstr>
      <vt:lpstr>Decide the structure</vt:lpstr>
      <vt:lpstr>Decide the structure</vt:lpstr>
      <vt:lpstr>Generalization</vt:lpstr>
      <vt:lpstr>Generalization</vt:lpstr>
      <vt:lpstr>Activation function</vt:lpstr>
      <vt:lpstr>Activation function</vt:lpstr>
      <vt:lpstr>Activation function</vt:lpstr>
      <vt:lpstr>Weight initialization</vt:lpstr>
      <vt:lpstr>Train</vt:lpstr>
      <vt:lpstr>Train</vt:lpstr>
      <vt:lpstr>Train</vt:lpstr>
      <vt:lpstr>Train</vt:lpstr>
      <vt:lpstr>Train</vt:lpstr>
      <vt:lpstr>Train</vt:lpstr>
      <vt:lpstr>Train</vt:lpstr>
      <vt:lpstr>Train</vt:lpstr>
      <vt:lpstr>Train</vt:lpstr>
      <vt:lpstr>Neural networks</vt:lpstr>
      <vt:lpstr>Weight initialization</vt:lpstr>
      <vt:lpstr>Weight initialization</vt:lpstr>
      <vt:lpstr>Weight initialization</vt:lpstr>
      <vt:lpstr>Neural networks</vt:lpstr>
      <vt:lpstr>Gradient check</vt:lpstr>
      <vt:lpstr>Gradient check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and Overfitting</dc:title>
  <dc:creator>Lee Hung-yi</dc:creator>
  <cp:lastModifiedBy>Han Xiao</cp:lastModifiedBy>
  <cp:revision>308</cp:revision>
  <dcterms:created xsi:type="dcterms:W3CDTF">2016-09-18T07:33:37Z</dcterms:created>
  <dcterms:modified xsi:type="dcterms:W3CDTF">2017-10-20T03:32:56Z</dcterms:modified>
</cp:coreProperties>
</file>