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63" r:id="rId3"/>
    <p:sldId id="423" r:id="rId4"/>
    <p:sldId id="425" r:id="rId5"/>
    <p:sldId id="392" r:id="rId6"/>
    <p:sldId id="424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1" r:id="rId22"/>
    <p:sldId id="440" r:id="rId23"/>
    <p:sldId id="442" r:id="rId24"/>
    <p:sldId id="443" r:id="rId25"/>
    <p:sldId id="444" r:id="rId26"/>
    <p:sldId id="451" r:id="rId27"/>
    <p:sldId id="452" r:id="rId28"/>
    <p:sldId id="454" r:id="rId29"/>
    <p:sldId id="455" r:id="rId30"/>
    <p:sldId id="456" r:id="rId31"/>
    <p:sldId id="457" r:id="rId32"/>
    <p:sldId id="458" r:id="rId33"/>
    <p:sldId id="419" r:id="rId34"/>
    <p:sldId id="445" r:id="rId35"/>
    <p:sldId id="446" r:id="rId36"/>
    <p:sldId id="447" r:id="rId37"/>
    <p:sldId id="448" r:id="rId38"/>
    <p:sldId id="449" r:id="rId39"/>
    <p:sldId id="450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-0.142857142857 0.285714285714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4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inearRegression.html#sklearn.linear_model.LinearRegressio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L</a:t>
            </a:r>
            <a:r>
              <a:rPr lang="en-US" altLang="zh-CN" dirty="0"/>
              <a:t>inear regression and Bayes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9B8B-52C0-4236-A334-EC98700F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629A3F-FE23-45F1-99BC-40E31CA09585}"/>
                  </a:ext>
                </a:extLst>
              </p:cNvPr>
              <p:cNvSpPr/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629A3F-FE23-45F1-99BC-40E31CA09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8DAE-DFB9-45C5-878D-7631A5D5AFB7}"/>
                  </a:ext>
                </a:extLst>
              </p:cNvPr>
              <p:cNvSpPr txBox="1"/>
              <p:nvPr/>
            </p:nvSpPr>
            <p:spPr>
              <a:xfrm>
                <a:off x="3468756" y="2982225"/>
                <a:ext cx="2206487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8DAE-DFB9-45C5-878D-7631A5D5A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6" y="2982225"/>
                <a:ext cx="2206487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5EB8D4-3986-4E53-8058-6F355F7F52E5}"/>
              </a:ext>
            </a:extLst>
          </p:cNvPr>
          <p:cNvSpPr txBox="1"/>
          <p:nvPr/>
        </p:nvSpPr>
        <p:spPr>
          <a:xfrm>
            <a:off x="1292087" y="4244009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linear algebra operations!</a:t>
            </a:r>
          </a:p>
        </p:txBody>
      </p:sp>
    </p:spTree>
    <p:extLst>
      <p:ext uri="{BB962C8B-B14F-4D97-AF65-F5344CB8AC3E}">
        <p14:creationId xmlns:p14="http://schemas.microsoft.com/office/powerpoint/2010/main" val="12289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36C-2005-4AFE-A20E-A15BB4B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67C0-8C0B-43BC-8D82-105BAAD9CB6F}"/>
                  </a:ext>
                </a:extLst>
              </p:cNvPr>
              <p:cNvSpPr txBox="1"/>
              <p:nvPr/>
            </p:nvSpPr>
            <p:spPr>
              <a:xfrm>
                <a:off x="1848678" y="3001617"/>
                <a:ext cx="2723322" cy="2114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67C0-8C0B-43BC-8D82-105BAAD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8" y="3001617"/>
                <a:ext cx="2723322" cy="2114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90DC-D98C-4CCC-B3FB-75C8BA93F4CC}"/>
                  </a:ext>
                </a:extLst>
              </p:cNvPr>
              <p:cNvSpPr/>
              <p:nvPr/>
            </p:nvSpPr>
            <p:spPr>
              <a:xfrm>
                <a:off x="2701199" y="1477757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90DC-D98C-4CCC-B3FB-75C8BA93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477757"/>
                <a:ext cx="402642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5305F-C625-4C00-A28E-1CC9FC89F33C}"/>
                  </a:ext>
                </a:extLst>
              </p:cNvPr>
              <p:cNvSpPr txBox="1"/>
              <p:nvPr/>
            </p:nvSpPr>
            <p:spPr>
              <a:xfrm>
                <a:off x="5081140" y="3001617"/>
                <a:ext cx="1361661" cy="1898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5305F-C625-4C00-A28E-1CC9FC89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40" y="3001617"/>
                <a:ext cx="1361661" cy="1898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92EC76-8BE2-4C28-9A7D-B28B6C568747}"/>
                  </a:ext>
                </a:extLst>
              </p:cNvPr>
              <p:cNvSpPr/>
              <p:nvPr/>
            </p:nvSpPr>
            <p:spPr>
              <a:xfrm>
                <a:off x="3067518" y="5413289"/>
                <a:ext cx="337528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92EC76-8BE2-4C28-9A7D-B28B6C568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518" y="5413289"/>
                <a:ext cx="3375283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76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430-4DEA-4C9E-B110-847D3397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4E9C5C-FB9C-47B1-ACA8-E9F2959C53E7}"/>
                  </a:ext>
                </a:extLst>
              </p:cNvPr>
              <p:cNvSpPr/>
              <p:nvPr/>
            </p:nvSpPr>
            <p:spPr>
              <a:xfrm>
                <a:off x="1600200" y="1690689"/>
                <a:ext cx="332668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4E9C5C-FB9C-47B1-ACA8-E9F2959C5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690689"/>
                <a:ext cx="3326680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609DF-349A-4E81-AA28-85F4CBD030F8}"/>
                  </a:ext>
                </a:extLst>
              </p:cNvPr>
              <p:cNvSpPr txBox="1"/>
              <p:nvPr/>
            </p:nvSpPr>
            <p:spPr>
              <a:xfrm>
                <a:off x="2703443" y="2668260"/>
                <a:ext cx="459093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𝐗𝐰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609DF-349A-4E81-AA28-85F4CBD03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43" y="2668260"/>
                <a:ext cx="459093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6DBF29-7606-478A-AF2D-23AA4EA05506}"/>
              </a:ext>
            </a:extLst>
          </p:cNvPr>
          <p:cNvGrpSpPr/>
          <p:nvPr/>
        </p:nvGrpSpPr>
        <p:grpSpPr>
          <a:xfrm>
            <a:off x="2614083" y="3763608"/>
            <a:ext cx="4384814" cy="702244"/>
            <a:chOff x="2077279" y="3910385"/>
            <a:chExt cx="4384814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E323BF-6A96-47C5-9A9E-367C4955FE5C}"/>
                    </a:ext>
                  </a:extLst>
                </p:cNvPr>
                <p:cNvSpPr txBox="1"/>
                <p:nvPr/>
              </p:nvSpPr>
              <p:spPr>
                <a:xfrm>
                  <a:off x="2077279" y="3910385"/>
                  <a:ext cx="2206487" cy="702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E323BF-6A96-47C5-9A9E-367C4955F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279" y="3910385"/>
                  <a:ext cx="2206487" cy="7022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895724-5FCD-4D79-B9FA-B73A9F263B96}"/>
                    </a:ext>
                  </a:extLst>
                </p:cNvPr>
                <p:cNvSpPr txBox="1"/>
                <p:nvPr/>
              </p:nvSpPr>
              <p:spPr>
                <a:xfrm>
                  <a:off x="3816625" y="3910385"/>
                  <a:ext cx="2645468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𝐗𝐰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895724-5FCD-4D79-B9FA-B73A9F26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625" y="3910385"/>
                  <a:ext cx="2645468" cy="6914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0B898-A233-4428-9C08-76F6071D6B6C}"/>
                  </a:ext>
                </a:extLst>
              </p:cNvPr>
              <p:cNvSpPr txBox="1"/>
              <p:nvPr/>
            </p:nvSpPr>
            <p:spPr>
              <a:xfrm>
                <a:off x="3627487" y="4762986"/>
                <a:ext cx="238616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0B898-A233-4428-9C08-76F6071D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87" y="4762986"/>
                <a:ext cx="2386166" cy="375872"/>
              </a:xfrm>
              <a:prstGeom prst="rect">
                <a:avLst/>
              </a:prstGeom>
              <a:blipFill>
                <a:blip r:embed="rId6"/>
                <a:stretch>
                  <a:fillRect l="-1535" t="-1613" r="-3069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7567D149-56B5-42A7-9950-A110DAE79510}"/>
              </a:ext>
            </a:extLst>
          </p:cNvPr>
          <p:cNvSpPr/>
          <p:nvPr/>
        </p:nvSpPr>
        <p:spPr>
          <a:xfrm rot="5400000">
            <a:off x="4785146" y="4574081"/>
            <a:ext cx="437322" cy="1344711"/>
          </a:xfrm>
          <a:prstGeom prst="rightBrace">
            <a:avLst>
              <a:gd name="adj1" fmla="val 8333"/>
              <a:gd name="adj2" fmla="val 526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9186-9594-4838-B797-6C24DEB73F6E}"/>
              </a:ext>
            </a:extLst>
          </p:cNvPr>
          <p:cNvSpPr txBox="1"/>
          <p:nvPr/>
        </p:nvSpPr>
        <p:spPr>
          <a:xfrm>
            <a:off x="3836504" y="5615609"/>
            <a:ext cx="265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Pseudo-inverse of </a:t>
            </a:r>
            <a:r>
              <a:rPr lang="en-US" sz="22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180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45E0-F445-454B-971E-23B18F80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63B5A-4B87-4181-A477-71B816327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163" y="1885259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 step to the end!</a:t>
                </a:r>
              </a:p>
              <a:p>
                <a:r>
                  <a:rPr lang="en-US" dirty="0"/>
                  <a:t>If you don’t want to bother with linear algebra…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63B5A-4B87-4181-A477-71B816327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163" y="1885259"/>
                <a:ext cx="7886700" cy="4351338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85E297CA-2A6D-4CD8-8EAF-C406A889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07" y="3623625"/>
            <a:ext cx="5857858" cy="2259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 tooltip="View documentation for sklearn.linear_model.LinearRegression"/>
              </a:rPr>
              <a:t>linear_model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hlinkClick r:id="rId3" tooltip="View documentation for sklearn.linear_model.LinearRegression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 tooltip="View documentation for sklearn.linear_model.LinearRegression"/>
              </a:rPr>
              <a:t>LinearRegression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000" dirty="0"/>
              <a:t>http://scikit-learn.org/stable/auto_examples/linear_model/plot_ols.html#sphx-glr-auto-examples-linear-model-plot-ols-py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AAA-304F-457D-8697-16A2D2C9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inear regression and PLA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DE415-2BFD-4C9C-99EF-BB6E06681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linear regression help with binary classification?</a:t>
                </a: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=+1/−1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it give us a correct result?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DE415-2BFD-4C9C-99EF-BB6E06681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9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38" grpId="0" animBg="1"/>
      <p:bldP spid="21" grpId="0"/>
      <p:bldP spid="39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5633-5AEF-4E17-92AE-E4E08FD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2D5F-8AB1-457B-8E25-A294499E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don’t want a </a:t>
            </a:r>
            <a:r>
              <a:rPr lang="en-US" b="1" dirty="0"/>
              <a:t>strict</a:t>
            </a:r>
            <a:r>
              <a:rPr lang="en-US" dirty="0"/>
              <a:t> classification?</a:t>
            </a:r>
          </a:p>
          <a:p>
            <a:r>
              <a:rPr lang="en-US" dirty="0"/>
              <a:t>Cancer examination in hospital:</a:t>
            </a:r>
          </a:p>
          <a:p>
            <a:pPr marL="0" indent="0">
              <a:buNone/>
            </a:pPr>
            <a:r>
              <a:rPr lang="en-US" dirty="0"/>
              <a:t>	- Hard to really say whether you will get disease in the future based on your info!</a:t>
            </a:r>
          </a:p>
          <a:p>
            <a:pPr marL="0" indent="0">
              <a:buNone/>
            </a:pPr>
            <a:r>
              <a:rPr lang="en-US" dirty="0"/>
              <a:t>	- Use probability (</a:t>
            </a:r>
            <a:r>
              <a:rPr lang="en-US" b="1" dirty="0"/>
              <a:t>soft </a:t>
            </a:r>
            <a:r>
              <a:rPr lang="en-US" dirty="0"/>
              <a:t>classification)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 Bayesian method is still a </a:t>
            </a:r>
            <a:r>
              <a:rPr lang="en-US" b="1" dirty="0"/>
              <a:t>strict</a:t>
            </a:r>
            <a:r>
              <a:rPr lang="en-US" dirty="0"/>
              <a:t> classification using posterior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F8652-FEC7-44BB-9809-CA53FD599DB8}"/>
                  </a:ext>
                </a:extLst>
              </p:cNvPr>
              <p:cNvSpPr txBox="1"/>
              <p:nvPr/>
            </p:nvSpPr>
            <p:spPr>
              <a:xfrm>
                <a:off x="3276260" y="4383157"/>
                <a:ext cx="2591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Calculate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F8652-FEC7-44BB-9809-CA53FD59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60" y="4383157"/>
                <a:ext cx="2591479" cy="430887"/>
              </a:xfrm>
              <a:prstGeom prst="rect">
                <a:avLst/>
              </a:prstGeom>
              <a:blipFill>
                <a:blip r:embed="rId2"/>
                <a:stretch>
                  <a:fillRect l="-8216" t="-23944" r="-7277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59AF-E23C-40A0-AB78-7DD51526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Review of probability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C48B31-E6B0-4DD4-95BA-9446CD635FBB}"/>
              </a:ext>
            </a:extLst>
          </p:cNvPr>
          <p:cNvSpPr/>
          <p:nvPr/>
        </p:nvSpPr>
        <p:spPr>
          <a:xfrm>
            <a:off x="3930927" y="1690689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1616F2-B7C4-4F12-B4B7-583967D2C5D1}"/>
              </a:ext>
            </a:extLst>
          </p:cNvPr>
          <p:cNvSpPr/>
          <p:nvPr/>
        </p:nvSpPr>
        <p:spPr>
          <a:xfrm>
            <a:off x="3563174" y="3099756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A06B9A-39EB-428B-9BAA-61F04D5B8F76}"/>
              </a:ext>
            </a:extLst>
          </p:cNvPr>
          <p:cNvSpPr/>
          <p:nvPr/>
        </p:nvSpPr>
        <p:spPr>
          <a:xfrm>
            <a:off x="4393091" y="2135610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E7A612-7C3A-4D3D-8EF2-46685D85FE01}"/>
              </a:ext>
            </a:extLst>
          </p:cNvPr>
          <p:cNvSpPr/>
          <p:nvPr/>
        </p:nvSpPr>
        <p:spPr>
          <a:xfrm>
            <a:off x="4750900" y="2395222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1BE6E7-5FFE-49AD-B3D1-1B045D321D16}"/>
              </a:ext>
            </a:extLst>
          </p:cNvPr>
          <p:cNvSpPr/>
          <p:nvPr/>
        </p:nvSpPr>
        <p:spPr>
          <a:xfrm>
            <a:off x="4865205" y="1690689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CCD02B-4FCE-43B1-A7BC-273F6396E0F6}"/>
              </a:ext>
            </a:extLst>
          </p:cNvPr>
          <p:cNvSpPr/>
          <p:nvPr/>
        </p:nvSpPr>
        <p:spPr>
          <a:xfrm>
            <a:off x="4065100" y="2395223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5EA74-718A-4393-A01E-F966EA517002}"/>
              </a:ext>
            </a:extLst>
          </p:cNvPr>
          <p:cNvSpPr/>
          <p:nvPr/>
        </p:nvSpPr>
        <p:spPr>
          <a:xfrm>
            <a:off x="4711143" y="3347774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FA3DE1-782B-4DF4-BF9D-86AC77F04E60}"/>
              </a:ext>
            </a:extLst>
          </p:cNvPr>
          <p:cNvSpPr/>
          <p:nvPr/>
        </p:nvSpPr>
        <p:spPr>
          <a:xfrm>
            <a:off x="4393091" y="2654836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2117B-D6B2-4BE2-8127-8D4E6FE310C9}"/>
              </a:ext>
            </a:extLst>
          </p:cNvPr>
          <p:cNvSpPr/>
          <p:nvPr/>
        </p:nvSpPr>
        <p:spPr>
          <a:xfrm>
            <a:off x="4094917" y="3347774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07E301-1C2D-4779-9E06-DC7E317BBC98}"/>
              </a:ext>
            </a:extLst>
          </p:cNvPr>
          <p:cNvSpPr/>
          <p:nvPr/>
        </p:nvSpPr>
        <p:spPr>
          <a:xfrm>
            <a:off x="5327369" y="3099755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94F38-FCDE-4197-8AC9-95577ED4094D}"/>
              </a:ext>
            </a:extLst>
          </p:cNvPr>
          <p:cNvSpPr txBox="1"/>
          <p:nvPr/>
        </p:nvSpPr>
        <p:spPr>
          <a:xfrm>
            <a:off x="1867309" y="2205274"/>
            <a:ext cx="140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 balls</a:t>
            </a:r>
          </a:p>
          <a:p>
            <a:r>
              <a:rPr lang="en-US" sz="2000" dirty="0"/>
              <a:t>2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DCB3C-A6A9-4191-A317-BEEC20552CD3}"/>
              </a:ext>
            </a:extLst>
          </p:cNvPr>
          <p:cNvSpPr txBox="1"/>
          <p:nvPr/>
        </p:nvSpPr>
        <p:spPr>
          <a:xfrm>
            <a:off x="6241768" y="2205274"/>
            <a:ext cx="1731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P(Green)=4/10</a:t>
            </a:r>
          </a:p>
          <a:p>
            <a:r>
              <a:rPr lang="en-US" sz="2000" dirty="0"/>
              <a:t>P(Blue)=6/10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0459F-4DF4-4CE9-B6EE-F79F5DDCD333}"/>
              </a:ext>
            </a:extLst>
          </p:cNvPr>
          <p:cNvCxnSpPr/>
          <p:nvPr/>
        </p:nvCxnSpPr>
        <p:spPr>
          <a:xfrm>
            <a:off x="4596847" y="3874506"/>
            <a:ext cx="0" cy="727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A2A825-5F83-42EE-9E92-2CD9D69B5E0E}"/>
              </a:ext>
            </a:extLst>
          </p:cNvPr>
          <p:cNvSpPr/>
          <p:nvPr/>
        </p:nvSpPr>
        <p:spPr>
          <a:xfrm>
            <a:off x="1097031" y="4621696"/>
            <a:ext cx="2689777" cy="1977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9FBDA3-1524-42F1-AC87-D253A4E91C5C}"/>
              </a:ext>
            </a:extLst>
          </p:cNvPr>
          <p:cNvSpPr/>
          <p:nvPr/>
        </p:nvSpPr>
        <p:spPr>
          <a:xfrm>
            <a:off x="5444516" y="4601776"/>
            <a:ext cx="2689777" cy="1977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B6F50F-AE30-4F3E-A0A9-2B4FCE9E5109}"/>
              </a:ext>
            </a:extLst>
          </p:cNvPr>
          <p:cNvSpPr/>
          <p:nvPr/>
        </p:nvSpPr>
        <p:spPr>
          <a:xfrm>
            <a:off x="2127175" y="4961724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29406C-0305-47C6-AB76-E8BA9D37C6E2}"/>
              </a:ext>
            </a:extLst>
          </p:cNvPr>
          <p:cNvSpPr/>
          <p:nvPr/>
        </p:nvSpPr>
        <p:spPr>
          <a:xfrm>
            <a:off x="1703313" y="5751804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B014ED-8E45-4D6B-948B-05726C470B2A}"/>
              </a:ext>
            </a:extLst>
          </p:cNvPr>
          <p:cNvSpPr/>
          <p:nvPr/>
        </p:nvSpPr>
        <p:spPr>
          <a:xfrm>
            <a:off x="2455166" y="5426723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EB9A40-D249-427E-8C71-60B412324D54}"/>
              </a:ext>
            </a:extLst>
          </p:cNvPr>
          <p:cNvSpPr/>
          <p:nvPr/>
        </p:nvSpPr>
        <p:spPr>
          <a:xfrm>
            <a:off x="2745060" y="5891722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4D05AA-1418-4601-A0B1-7C34D0174BD9}"/>
              </a:ext>
            </a:extLst>
          </p:cNvPr>
          <p:cNvSpPr/>
          <p:nvPr/>
        </p:nvSpPr>
        <p:spPr>
          <a:xfrm>
            <a:off x="2219734" y="6143983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9FF909-7871-4459-840D-3781E2D0D098}"/>
              </a:ext>
            </a:extLst>
          </p:cNvPr>
          <p:cNvSpPr/>
          <p:nvPr/>
        </p:nvSpPr>
        <p:spPr>
          <a:xfrm>
            <a:off x="6094523" y="4961724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1B0D37-E6CB-48B0-A17D-EA02262EA555}"/>
              </a:ext>
            </a:extLst>
          </p:cNvPr>
          <p:cNvSpPr/>
          <p:nvPr/>
        </p:nvSpPr>
        <p:spPr>
          <a:xfrm>
            <a:off x="6625408" y="5371827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801AEE-1E84-48C1-8778-BECE6DED8868}"/>
              </a:ext>
            </a:extLst>
          </p:cNvPr>
          <p:cNvSpPr/>
          <p:nvPr/>
        </p:nvSpPr>
        <p:spPr>
          <a:xfrm>
            <a:off x="6539935" y="5975745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B2A72E-0B32-4E2C-B481-77B1A988F112}"/>
              </a:ext>
            </a:extLst>
          </p:cNvPr>
          <p:cNvSpPr/>
          <p:nvPr/>
        </p:nvSpPr>
        <p:spPr>
          <a:xfrm>
            <a:off x="5930528" y="5678189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690F27-B021-4C8C-91B6-82FF490B9210}"/>
              </a:ext>
            </a:extLst>
          </p:cNvPr>
          <p:cNvSpPr/>
          <p:nvPr/>
        </p:nvSpPr>
        <p:spPr>
          <a:xfrm>
            <a:off x="7156161" y="5727726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1F3F88-5669-4130-AB12-E21B1A035A87}"/>
              </a:ext>
            </a:extLst>
          </p:cNvPr>
          <p:cNvSpPr txBox="1"/>
          <p:nvPr/>
        </p:nvSpPr>
        <p:spPr>
          <a:xfrm>
            <a:off x="1446517" y="4082350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P(Green|B</a:t>
            </a:r>
            <a:r>
              <a:rPr lang="en-US" baseline="-25000" dirty="0"/>
              <a:t>1</a:t>
            </a:r>
            <a:r>
              <a:rPr lang="en-US" dirty="0"/>
              <a:t>) = 1/5</a:t>
            </a:r>
          </a:p>
        </p:txBody>
      </p:sp>
    </p:spTree>
    <p:extLst>
      <p:ext uri="{BB962C8B-B14F-4D97-AF65-F5344CB8AC3E}">
        <p14:creationId xmlns:p14="http://schemas.microsoft.com/office/powerpoint/2010/main" val="143923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25A3-CF1B-401D-A940-8394ECE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probability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0F26E-0824-4CEB-B829-B0BE6BA4F994}"/>
              </a:ext>
            </a:extLst>
          </p:cNvPr>
          <p:cNvSpPr/>
          <p:nvPr/>
        </p:nvSpPr>
        <p:spPr>
          <a:xfrm>
            <a:off x="868431" y="2136913"/>
            <a:ext cx="2689777" cy="1977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C86E58-865B-4E05-9E05-0F8A6FBA1491}"/>
              </a:ext>
            </a:extLst>
          </p:cNvPr>
          <p:cNvSpPr/>
          <p:nvPr/>
        </p:nvSpPr>
        <p:spPr>
          <a:xfrm>
            <a:off x="1898575" y="2476941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CC13D-3C06-4863-922A-F7C95EE525D2}"/>
              </a:ext>
            </a:extLst>
          </p:cNvPr>
          <p:cNvSpPr/>
          <p:nvPr/>
        </p:nvSpPr>
        <p:spPr>
          <a:xfrm>
            <a:off x="1474713" y="3267021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29BEB-53A3-4EA6-8585-D8936183EB4E}"/>
              </a:ext>
            </a:extLst>
          </p:cNvPr>
          <p:cNvSpPr/>
          <p:nvPr/>
        </p:nvSpPr>
        <p:spPr>
          <a:xfrm>
            <a:off x="2226566" y="2941940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798552-9176-45B5-B01C-B8BC93C732E2}"/>
              </a:ext>
            </a:extLst>
          </p:cNvPr>
          <p:cNvSpPr/>
          <p:nvPr/>
        </p:nvSpPr>
        <p:spPr>
          <a:xfrm>
            <a:off x="2516460" y="3406939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33EC43-26B2-4094-BEEF-AED48EBFA78B}"/>
              </a:ext>
            </a:extLst>
          </p:cNvPr>
          <p:cNvSpPr/>
          <p:nvPr/>
        </p:nvSpPr>
        <p:spPr>
          <a:xfrm>
            <a:off x="1991134" y="3659200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2ABFB-5BC1-4FE5-810C-26BE6F625224}"/>
              </a:ext>
            </a:extLst>
          </p:cNvPr>
          <p:cNvSpPr txBox="1"/>
          <p:nvPr/>
        </p:nvSpPr>
        <p:spPr>
          <a:xfrm>
            <a:off x="1217917" y="1597567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P(Green|B</a:t>
            </a:r>
            <a:r>
              <a:rPr lang="en-US" baseline="-25000" dirty="0"/>
              <a:t>1</a:t>
            </a:r>
            <a:r>
              <a:rPr lang="en-US" dirty="0"/>
              <a:t>) = 1/5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ED9D0-8A61-464D-B090-D7B42662397E}"/>
              </a:ext>
            </a:extLst>
          </p:cNvPr>
          <p:cNvSpPr txBox="1"/>
          <p:nvPr/>
        </p:nvSpPr>
        <p:spPr>
          <a:xfrm>
            <a:off x="3826565" y="2261497"/>
            <a:ext cx="3712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Based on </a:t>
            </a:r>
            <a:r>
              <a:rPr lang="en-US" sz="2200" b="1" dirty="0"/>
              <a:t>posterior probability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F4E163-ED03-4F31-9E7A-B5DB6C836755}"/>
                  </a:ext>
                </a:extLst>
              </p:cNvPr>
              <p:cNvSpPr/>
              <p:nvPr/>
            </p:nvSpPr>
            <p:spPr>
              <a:xfrm>
                <a:off x="4343393" y="2861863"/>
                <a:ext cx="4315477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𝐺𝑟𝑒𝑒𝑛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𝐺𝑟𝑒𝑒𝑛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F4E163-ED03-4F31-9E7A-B5DB6C836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3" y="2861863"/>
                <a:ext cx="4315477" cy="73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52583C5-3B8C-4F7E-A649-C9393259EF62}"/>
              </a:ext>
            </a:extLst>
          </p:cNvPr>
          <p:cNvSpPr/>
          <p:nvPr/>
        </p:nvSpPr>
        <p:spPr>
          <a:xfrm>
            <a:off x="868431" y="4589198"/>
            <a:ext cx="2689777" cy="1977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15C2E8-680E-471A-A6FD-288BC6D6E2AC}"/>
              </a:ext>
            </a:extLst>
          </p:cNvPr>
          <p:cNvSpPr/>
          <p:nvPr/>
        </p:nvSpPr>
        <p:spPr>
          <a:xfrm>
            <a:off x="1518438" y="4949146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343B29-557F-4828-B541-EA84E91C6005}"/>
              </a:ext>
            </a:extLst>
          </p:cNvPr>
          <p:cNvSpPr/>
          <p:nvPr/>
        </p:nvSpPr>
        <p:spPr>
          <a:xfrm>
            <a:off x="2049323" y="5359249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614F5D-AFE4-4BE6-ADEE-4E033FB4CD76}"/>
              </a:ext>
            </a:extLst>
          </p:cNvPr>
          <p:cNvSpPr/>
          <p:nvPr/>
        </p:nvSpPr>
        <p:spPr>
          <a:xfrm>
            <a:off x="1963850" y="5963167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826E31-1B04-4628-9C14-FE8D037F1257}"/>
              </a:ext>
            </a:extLst>
          </p:cNvPr>
          <p:cNvSpPr/>
          <p:nvPr/>
        </p:nvSpPr>
        <p:spPr>
          <a:xfrm>
            <a:off x="1354443" y="5665611"/>
            <a:ext cx="327991" cy="327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5BF9EE-038B-4AF7-99E0-0A8054C4D311}"/>
              </a:ext>
            </a:extLst>
          </p:cNvPr>
          <p:cNvSpPr/>
          <p:nvPr/>
        </p:nvSpPr>
        <p:spPr>
          <a:xfrm>
            <a:off x="2580076" y="5715148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F6981-E64E-4E1A-8F5A-4FC1FFC885D3}"/>
              </a:ext>
            </a:extLst>
          </p:cNvPr>
          <p:cNvSpPr txBox="1"/>
          <p:nvPr/>
        </p:nvSpPr>
        <p:spPr>
          <a:xfrm>
            <a:off x="1217917" y="416167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P(Blue|B</a:t>
            </a:r>
            <a:r>
              <a:rPr lang="en-US" baseline="-25000" dirty="0"/>
              <a:t>2</a:t>
            </a:r>
            <a:r>
              <a:rPr lang="en-US" dirty="0"/>
              <a:t>) = 2/5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BDEEAC-4C08-4ACB-9E8F-6E237CE20061}"/>
                  </a:ext>
                </a:extLst>
              </p:cNvPr>
              <p:cNvSpPr/>
              <p:nvPr/>
            </p:nvSpPr>
            <p:spPr>
              <a:xfrm>
                <a:off x="4343392" y="4975593"/>
                <a:ext cx="4009367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2/10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BDEEAC-4C08-4ACB-9E8F-6E237CE2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2" y="4975593"/>
                <a:ext cx="4009367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2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88E4-3501-4A45-8407-946F7B68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F6FED-79D7-4765-B067-6148FDAF5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principle:</a:t>
                </a:r>
              </a:p>
              <a:p>
                <a:pPr marL="0" indent="0">
                  <a:buNone/>
                </a:pPr>
                <a:r>
                  <a:rPr lang="en-US" dirty="0"/>
                  <a:t>	Given a </a:t>
                </a:r>
                <a:r>
                  <a:rPr lang="en-US" b="1" dirty="0"/>
                  <a:t>x</a:t>
                </a:r>
                <a:r>
                  <a:rPr lang="en-US" dirty="0"/>
                  <a:t>, calculate the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for each class!</a:t>
                </a:r>
              </a:p>
              <a:p>
                <a:endParaRPr lang="en-US" dirty="0"/>
              </a:p>
              <a:p>
                <a:r>
                  <a:rPr lang="en-US" dirty="0"/>
                  <a:t>Ex: with 2 classes C</a:t>
                </a:r>
                <a:r>
                  <a:rPr lang="en-US" baseline="-25000" dirty="0"/>
                  <a:t>1</a:t>
                </a:r>
                <a:r>
                  <a:rPr lang="en-US" dirty="0"/>
                  <a:t> and C</a:t>
                </a:r>
                <a:r>
                  <a:rPr lang="en-US" baseline="-25000" dirty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C</a:t>
                </a:r>
                <a:r>
                  <a:rPr lang="en-US" baseline="-25000" dirty="0"/>
                  <a:t>1</a:t>
                </a:r>
                <a:r>
                  <a:rPr lang="en-US" dirty="0"/>
                  <a:t> as the class of </a:t>
                </a:r>
                <a:r>
                  <a:rPr lang="en-US" b="1" dirty="0"/>
                  <a:t>x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Question: How to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F6FED-79D7-4765-B067-6148FDAF5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</a:t>
            </a:r>
            <a:r>
              <a:rPr lang="en-US" b="1" dirty="0"/>
              <a:t>supervised</a:t>
            </a:r>
            <a:r>
              <a:rPr lang="en-US" dirty="0"/>
              <a:t> methods: linear </a:t>
            </a:r>
            <a:r>
              <a:rPr lang="en-US" dirty="0" err="1"/>
              <a:t>regression+Bayes</a:t>
            </a:r>
            <a:r>
              <a:rPr lang="en-US" dirty="0"/>
              <a:t> method</a:t>
            </a:r>
          </a:p>
          <a:p>
            <a:r>
              <a:rPr lang="en-US" dirty="0"/>
              <a:t>Be able to write code in linear regression</a:t>
            </a:r>
          </a:p>
          <a:p>
            <a:r>
              <a:rPr lang="en-US" dirty="0"/>
              <a:t>Apply Bayes method in classification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C6C237-61F9-4642-AD93-C20E4BAE7DC5}"/>
              </a:ext>
            </a:extLst>
          </p:cNvPr>
          <p:cNvSpPr/>
          <p:nvPr/>
        </p:nvSpPr>
        <p:spPr>
          <a:xfrm>
            <a:off x="4363278" y="1825625"/>
            <a:ext cx="1053548" cy="4289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7C1DE-57A8-4A65-9B1F-830DF42153A7}"/>
              </a:ext>
            </a:extLst>
          </p:cNvPr>
          <p:cNvSpPr/>
          <p:nvPr/>
        </p:nvSpPr>
        <p:spPr>
          <a:xfrm>
            <a:off x="4860235" y="2370684"/>
            <a:ext cx="914400" cy="3502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1641D-0165-453D-9B6F-B4D8FEA3973E}"/>
              </a:ext>
            </a:extLst>
          </p:cNvPr>
          <p:cNvSpPr/>
          <p:nvPr/>
        </p:nvSpPr>
        <p:spPr>
          <a:xfrm>
            <a:off x="5416826" y="1784591"/>
            <a:ext cx="715618" cy="46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2A272-83F5-45FC-B497-2F9AE47A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3EE16-350B-4B2C-8F8D-3DE243E40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3EE16-350B-4B2C-8F8D-3DE243E40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0E56CF-CCDF-40C2-AF0E-D71FEF9C541D}"/>
                  </a:ext>
                </a:extLst>
              </p:cNvPr>
              <p:cNvSpPr/>
              <p:nvPr/>
            </p:nvSpPr>
            <p:spPr>
              <a:xfrm>
                <a:off x="2887788" y="1825625"/>
                <a:ext cx="3368423" cy="93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0E56CF-CCDF-40C2-AF0E-D71FEF9C5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88" y="1825625"/>
                <a:ext cx="3368423" cy="939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DFB87E-E422-4B50-A91E-8A1C037262D7}"/>
              </a:ext>
            </a:extLst>
          </p:cNvPr>
          <p:cNvSpPr/>
          <p:nvPr/>
        </p:nvSpPr>
        <p:spPr>
          <a:xfrm>
            <a:off x="1315596" y="3423238"/>
            <a:ext cx="57547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(C) is easy to get from training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368F5-B82F-455B-B9AE-6A428858B632}"/>
              </a:ext>
            </a:extLst>
          </p:cNvPr>
          <p:cNvSpPr/>
          <p:nvPr/>
        </p:nvSpPr>
        <p:spPr>
          <a:xfrm>
            <a:off x="1315596" y="4116889"/>
            <a:ext cx="29715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</a:t>
            </a:r>
            <a:r>
              <a:rPr lang="en-US" sz="2600" b="1" dirty="0"/>
              <a:t>x</a:t>
            </a:r>
            <a:r>
              <a:rPr lang="en-US" sz="2600" dirty="0"/>
              <a:t>) is not important</a:t>
            </a:r>
            <a:endParaRPr lang="en-US" sz="2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0C63E-9E0C-4132-8CE7-C502774EB67C}"/>
              </a:ext>
            </a:extLst>
          </p:cNvPr>
          <p:cNvSpPr txBox="1"/>
          <p:nvPr/>
        </p:nvSpPr>
        <p:spPr>
          <a:xfrm>
            <a:off x="1315596" y="4900704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</a:t>
            </a:r>
            <a:r>
              <a:rPr lang="en-US" sz="2600" b="1" dirty="0" err="1"/>
              <a:t>x</a:t>
            </a:r>
            <a:r>
              <a:rPr lang="en-US" sz="2600" dirty="0" err="1"/>
              <a:t>|C</a:t>
            </a:r>
            <a:r>
              <a:rPr lang="en-US" sz="2600" dirty="0"/>
              <a:t>)???????????????????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6743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0" y="1690689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495974" y="2030916"/>
                <a:ext cx="1747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74" y="2030916"/>
                <a:ext cx="1747594" cy="369332"/>
              </a:xfrm>
              <a:prstGeom prst="rect">
                <a:avLst/>
              </a:prstGeom>
              <a:blipFill>
                <a:blip r:embed="rId3"/>
                <a:stretch>
                  <a:fillRect l="-4545" t="-24590" r="-97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72D04-503A-4E6B-8D20-9D8368F9696A}"/>
              </a:ext>
            </a:extLst>
          </p:cNvPr>
          <p:cNvGrpSpPr/>
          <p:nvPr/>
        </p:nvGrpSpPr>
        <p:grpSpPr>
          <a:xfrm>
            <a:off x="5748105" y="4333359"/>
            <a:ext cx="1097645" cy="665833"/>
            <a:chOff x="5748105" y="4333359"/>
            <a:chExt cx="1097645" cy="665833"/>
          </a:xfrm>
        </p:grpSpPr>
        <p:sp>
          <p:nvSpPr>
            <p:cNvPr id="18" name="橢圓 17"/>
            <p:cNvSpPr/>
            <p:nvPr/>
          </p:nvSpPr>
          <p:spPr>
            <a:xfrm>
              <a:off x="6111663" y="4834282"/>
              <a:ext cx="164910" cy="164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5748105" y="4333359"/>
              <a:ext cx="1097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New x</a:t>
              </a:r>
              <a:endParaRPr lang="zh-TW" altLang="en-US" sz="24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A891939-70B2-4990-A662-8489AF9626A2}"/>
              </a:ext>
            </a:extLst>
          </p:cNvPr>
          <p:cNvSpPr/>
          <p:nvPr/>
        </p:nvSpPr>
        <p:spPr>
          <a:xfrm>
            <a:off x="3640626" y="2782958"/>
            <a:ext cx="357809" cy="308011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14161E-D288-49FE-9FB9-0061DC4E535F}"/>
                  </a:ext>
                </a:extLst>
              </p:cNvPr>
              <p:cNvSpPr/>
              <p:nvPr/>
            </p:nvSpPr>
            <p:spPr>
              <a:xfrm>
                <a:off x="2114285" y="1840781"/>
                <a:ext cx="2121799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𝐵𝑙𝑢𝑒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14161E-D288-49FE-9FB9-0061DC4E5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85" y="1840781"/>
                <a:ext cx="2121799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B8287D-A45C-45AC-A7A4-F741E96FFC59}"/>
                  </a:ext>
                </a:extLst>
              </p:cNvPr>
              <p:cNvSpPr/>
              <p:nvPr/>
            </p:nvSpPr>
            <p:spPr>
              <a:xfrm>
                <a:off x="5856622" y="5056770"/>
                <a:ext cx="1732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B8287D-A45C-45AC-A7A4-F741E96FF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22" y="5056770"/>
                <a:ext cx="1732782" cy="369332"/>
              </a:xfrm>
              <a:prstGeom prst="rect">
                <a:avLst/>
              </a:prstGeom>
              <a:blipFill>
                <a:blip r:embed="rId5"/>
                <a:stretch>
                  <a:fillRect t="-10000" r="-2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2">
            <a:extLst>
              <a:ext uri="{FF2B5EF4-FFF2-40B4-BE49-F238E27FC236}">
                <a16:creationId xmlns:a16="http://schemas.microsoft.com/office/drawing/2014/main" id="{C8B8CD41-6225-4C2B-AC02-BD4CFD312354}"/>
              </a:ext>
            </a:extLst>
          </p:cNvPr>
          <p:cNvSpPr/>
          <p:nvPr/>
        </p:nvSpPr>
        <p:spPr>
          <a:xfrm>
            <a:off x="923610" y="5056770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D348-B7AA-4EDF-B160-19AAF094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324A-1C90-4B1B-B77A-0239F2FF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756"/>
            <a:ext cx="78867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ssume Gaussian distribution</a:t>
            </a:r>
            <a:endParaRPr lang="en-US" dirty="0"/>
          </a:p>
        </p:txBody>
      </p:sp>
      <p:pic>
        <p:nvPicPr>
          <p:cNvPr id="4" name="圖片 9">
            <a:extLst>
              <a:ext uri="{FF2B5EF4-FFF2-40B4-BE49-F238E27FC236}">
                <a16:creationId xmlns:a16="http://schemas.microsoft.com/office/drawing/2014/main" id="{32662940-3F7C-406E-9565-AA45EE07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0" y="2571021"/>
            <a:ext cx="6294759" cy="4366491"/>
          </a:xfrm>
          <a:prstGeom prst="rect">
            <a:avLst/>
          </a:prstGeom>
        </p:spPr>
      </p:pic>
      <p:sp>
        <p:nvSpPr>
          <p:cNvPr id="5" name="橢圓 5">
            <a:extLst>
              <a:ext uri="{FF2B5EF4-FFF2-40B4-BE49-F238E27FC236}">
                <a16:creationId xmlns:a16="http://schemas.microsoft.com/office/drawing/2014/main" id="{7E348E37-3ABA-481B-8468-2B61EDE2481B}"/>
              </a:ext>
            </a:extLst>
          </p:cNvPr>
          <p:cNvSpPr/>
          <p:nvPr/>
        </p:nvSpPr>
        <p:spPr>
          <a:xfrm rot="19208045">
            <a:off x="2614514" y="38727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3">
                <a:extLst>
                  <a:ext uri="{FF2B5EF4-FFF2-40B4-BE49-F238E27FC236}">
                    <a16:creationId xmlns:a16="http://schemas.microsoft.com/office/drawing/2014/main" id="{FCDC4ED2-C4CD-48D6-9106-00EF2A813F64}"/>
                  </a:ext>
                </a:extLst>
              </p:cNvPr>
              <p:cNvSpPr txBox="1"/>
              <p:nvPr/>
            </p:nvSpPr>
            <p:spPr>
              <a:xfrm>
                <a:off x="929036" y="1845189"/>
                <a:ext cx="714246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sub>
                      </m:sSub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TW" sz="24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TW" sz="24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b="1" i="0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TW" sz="2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b="1" i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3">
                <a:extLst>
                  <a:ext uri="{FF2B5EF4-FFF2-40B4-BE49-F238E27FC236}">
                    <a16:creationId xmlns:a16="http://schemas.microsoft.com/office/drawing/2014/main" id="{FCDC4ED2-C4CD-48D6-9106-00EF2A81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6" y="1845189"/>
                <a:ext cx="7142468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FA14E-6D14-4C7E-A684-285AE2437A46}"/>
                  </a:ext>
                </a:extLst>
              </p:cNvPr>
              <p:cNvSpPr/>
              <p:nvPr/>
            </p:nvSpPr>
            <p:spPr>
              <a:xfrm>
                <a:off x="5893904" y="2951921"/>
                <a:ext cx="2987821" cy="14014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to decide the mean </a:t>
                </a:r>
                <a:r>
                  <a:rPr lang="el-GR" sz="2400" dirty="0"/>
                  <a:t>μ</a:t>
                </a:r>
                <a:r>
                  <a:rPr lang="en-US" sz="2400" dirty="0"/>
                  <a:t> and covariance matrix </a:t>
                </a:r>
                <a14:m>
                  <m:oMath xmlns:m="http://schemas.openxmlformats.org/officeDocument/2006/math">
                    <m:r>
                      <a:rPr lang="el-GR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FA14E-6D14-4C7E-A684-285AE243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04" y="2951921"/>
                <a:ext cx="2987821" cy="1401417"/>
              </a:xfrm>
              <a:prstGeom prst="rect">
                <a:avLst/>
              </a:prstGeom>
              <a:blipFill>
                <a:blip r:embed="rId4"/>
                <a:stretch>
                  <a:fillRect b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6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2B93-9C5C-491D-BD10-8EA9A84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170F-96CF-433B-9DF8-05887CBC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the gradient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29">
                <a:extLst>
                  <a:ext uri="{FF2B5EF4-FFF2-40B4-BE49-F238E27FC236}">
                    <a16:creationId xmlns:a16="http://schemas.microsoft.com/office/drawing/2014/main" id="{F2B13C1E-CE2D-4AD3-AD74-3BDF598B7F52}"/>
                  </a:ext>
                </a:extLst>
              </p:cNvPr>
              <p:cNvSpPr/>
              <p:nvPr/>
            </p:nvSpPr>
            <p:spPr>
              <a:xfrm>
                <a:off x="478871" y="2528011"/>
                <a:ext cx="866512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 …,</m:t>
                      </m:r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29">
                <a:extLst>
                  <a:ext uri="{FF2B5EF4-FFF2-40B4-BE49-F238E27FC236}">
                    <a16:creationId xmlns:a16="http://schemas.microsoft.com/office/drawing/2014/main" id="{F2B13C1E-CE2D-4AD3-AD74-3BDF598B7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" y="2528011"/>
                <a:ext cx="8665129" cy="557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EBD47F-2B93-4F37-9FBA-940C05BA71E9}"/>
                  </a:ext>
                </a:extLst>
              </p:cNvPr>
              <p:cNvSpPr txBox="1"/>
              <p:nvPr/>
            </p:nvSpPr>
            <p:spPr>
              <a:xfrm>
                <a:off x="791403" y="4001294"/>
                <a:ext cx="7561193" cy="785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                       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EBD47F-2B93-4F37-9FBA-940C05BA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3" y="4001294"/>
                <a:ext cx="7561193" cy="785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06C4-FF8A-4E46-A665-6CFF29AEBDA0}"/>
                  </a:ext>
                </a:extLst>
              </p:cNvPr>
              <p:cNvSpPr txBox="1"/>
              <p:nvPr/>
            </p:nvSpPr>
            <p:spPr>
              <a:xfrm>
                <a:off x="2013916" y="5182613"/>
                <a:ext cx="16780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06C4-FF8A-4E46-A665-6CFF29AE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16" y="5182613"/>
                <a:ext cx="1678023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D1873DF3-1E3C-48B1-8C09-FD065EDF3C7F}"/>
                  </a:ext>
                </a:extLst>
              </p:cNvPr>
              <p:cNvSpPr txBox="1"/>
              <p:nvPr/>
            </p:nvSpPr>
            <p:spPr>
              <a:xfrm>
                <a:off x="4571999" y="513654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zh-TW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D1873DF3-1E3C-48B1-8C09-FD065EDF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136541"/>
                <a:ext cx="4604279" cy="1130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E77-CDCA-4A10-ABA4-6FB0083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7FB20-7DF9-459A-B352-CB4D0B623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Important assumption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To decrease the number of variables,</a:t>
                </a:r>
                <a:r>
                  <a:rPr lang="el-GR" altLang="zh-TW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different classes share same </a:t>
                </a:r>
                <a14:m>
                  <m:oMath xmlns:m="http://schemas.openxmlformats.org/officeDocument/2006/math">
                    <m:r>
                      <a:rPr lang="el-GR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7FB20-7DF9-459A-B352-CB4D0B623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C14851-6F6A-4548-BB67-292F279F1D89}"/>
              </a:ext>
            </a:extLst>
          </p:cNvPr>
          <p:cNvSpPr/>
          <p:nvPr/>
        </p:nvSpPr>
        <p:spPr>
          <a:xfrm>
            <a:off x="6318789" y="365126"/>
            <a:ext cx="216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Bishop, chapter 4.2.2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60F289-91FD-462F-B302-8A197702DDD8}"/>
                  </a:ext>
                </a:extLst>
              </p:cNvPr>
              <p:cNvSpPr/>
              <p:nvPr/>
            </p:nvSpPr>
            <p:spPr>
              <a:xfrm>
                <a:off x="3217622" y="3927704"/>
                <a:ext cx="2708755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sz="2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60F289-91FD-462F-B302-8A197702D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22" y="3927704"/>
                <a:ext cx="2708755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B538-C86B-44E2-8AC7-C7EAB0FF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1: </a:t>
                </a:r>
              </a:p>
              <a:p>
                <a:pPr marL="0" indent="0">
                  <a:buNone/>
                </a:pPr>
                <a:r>
                  <a:rPr lang="en-US" dirty="0"/>
                  <a:t>	get P(C) for different classes from training data</a:t>
                </a:r>
              </a:p>
              <a:p>
                <a:r>
                  <a:rPr lang="en-US" dirty="0"/>
                  <a:t>Step 2:</a:t>
                </a:r>
              </a:p>
              <a:p>
                <a:pPr marL="0" indent="0">
                  <a:buNone/>
                </a:pPr>
                <a:r>
                  <a:rPr lang="en-US" dirty="0"/>
                  <a:t>	Assume a distribution (Gaussian, Bernoulli, Poisson…)in each class</a:t>
                </a:r>
              </a:p>
              <a:p>
                <a:r>
                  <a:rPr lang="en-US" dirty="0"/>
                  <a:t>Step 3:</a:t>
                </a:r>
              </a:p>
              <a:p>
                <a:pPr marL="0" indent="0">
                  <a:buNone/>
                </a:pPr>
                <a:r>
                  <a:rPr lang="en-US" dirty="0"/>
                  <a:t>	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different classes</a:t>
                </a:r>
              </a:p>
              <a:p>
                <a:r>
                  <a:rPr lang="en-US" dirty="0"/>
                  <a:t>Step 4:</a:t>
                </a:r>
              </a:p>
              <a:p>
                <a:pPr marL="0" indent="0">
                  <a:buNone/>
                </a:pPr>
                <a:r>
                  <a:rPr lang="en-US" dirty="0"/>
                  <a:t>	Decide the class of </a:t>
                </a:r>
                <a:r>
                  <a:rPr lang="en-US" b="1" dirty="0"/>
                  <a:t>x</a:t>
                </a:r>
                <a:r>
                  <a:rPr lang="en-US" dirty="0"/>
                  <a:t> by the largest 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3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51D9-23DE-4B0D-8889-E8B8868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ayes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0100-E06E-4123-A543-15833702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 </a:t>
            </a:r>
            <a:r>
              <a:rPr lang="en-US" dirty="0"/>
              <a:t>not from </a:t>
            </a:r>
            <a:r>
              <a:rPr lang="en-US" b="1" dirty="0"/>
              <a:t>R</a:t>
            </a:r>
            <a:r>
              <a:rPr lang="en-US" b="1" baseline="30000" dirty="0"/>
              <a:t>d  </a:t>
            </a:r>
          </a:p>
          <a:p>
            <a:r>
              <a:rPr lang="en-US" b="1" dirty="0"/>
              <a:t>x </a:t>
            </a:r>
            <a:r>
              <a:rPr lang="en-US" dirty="0"/>
              <a:t>are also classification terms</a:t>
            </a:r>
            <a:r>
              <a:rPr lang="en-US" b="1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5BD83-8D4C-408C-AF23-2D4682F7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56202"/>
              </p:ext>
            </p:extLst>
          </p:nvPr>
        </p:nvGraphicFramePr>
        <p:xfrm>
          <a:off x="698224" y="2818673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Weak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A51EC-6E4D-4D8B-8E79-42271539B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86236"/>
              </p:ext>
            </p:extLst>
          </p:nvPr>
        </p:nvGraphicFramePr>
        <p:xfrm>
          <a:off x="790161" y="1447938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Weak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EDB1FC6-705A-48FC-9340-6BF44EBBBA72}"/>
              </a:ext>
            </a:extLst>
          </p:cNvPr>
          <p:cNvSpPr/>
          <p:nvPr/>
        </p:nvSpPr>
        <p:spPr>
          <a:xfrm>
            <a:off x="4939747" y="452991"/>
            <a:ext cx="3091070" cy="90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independent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07DBF-A656-4883-962C-A6179C18CC39}"/>
                  </a:ext>
                </a:extLst>
              </p:cNvPr>
              <p:cNvSpPr txBox="1"/>
              <p:nvPr/>
            </p:nvSpPr>
            <p:spPr>
              <a:xfrm>
                <a:off x="104923" y="5535466"/>
                <a:ext cx="90390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07DBF-A656-4883-962C-A6179C18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3" y="5535466"/>
                <a:ext cx="9039077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19CAE-02F0-4AF9-BF48-4CCB64749560}"/>
                  </a:ext>
                </a:extLst>
              </p:cNvPr>
              <p:cNvSpPr txBox="1"/>
              <p:nvPr/>
            </p:nvSpPr>
            <p:spPr>
              <a:xfrm>
                <a:off x="104923" y="1397339"/>
                <a:ext cx="90390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19CAE-02F0-4AF9-BF48-4CCB6474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3" y="1397339"/>
                <a:ext cx="9039077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/>
              <p:nvPr/>
            </p:nvSpPr>
            <p:spPr>
              <a:xfrm>
                <a:off x="1967947" y="2429552"/>
                <a:ext cx="70609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2429552"/>
                <a:ext cx="706097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AB7FE-ADA8-4107-BB72-FB562953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80629"/>
              </p:ext>
            </p:extLst>
          </p:nvPr>
        </p:nvGraphicFramePr>
        <p:xfrm>
          <a:off x="951672" y="3127651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Normal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Strong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5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/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AB7FE-ADA8-4107-BB72-FB562953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81784"/>
              </p:ext>
            </p:extLst>
          </p:nvPr>
        </p:nvGraphicFramePr>
        <p:xfrm>
          <a:off x="951672" y="3123403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Humidity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Normal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Strong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/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(2/4)(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24AD4F-821E-4A4F-9394-E74ECC71D742}"/>
              </a:ext>
            </a:extLst>
          </p:cNvPr>
          <p:cNvSpPr/>
          <p:nvPr/>
        </p:nvSpPr>
        <p:spPr>
          <a:xfrm>
            <a:off x="5665685" y="2395330"/>
            <a:ext cx="914019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67355-4C5D-4E80-B765-5E3BE7D096C2}"/>
              </a:ext>
            </a:extLst>
          </p:cNvPr>
          <p:cNvSpPr/>
          <p:nvPr/>
        </p:nvSpPr>
        <p:spPr>
          <a:xfrm>
            <a:off x="99391" y="4173675"/>
            <a:ext cx="1302026" cy="149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find something weird?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879FC-DA5A-454D-A10B-281444D22450}"/>
              </a:ext>
            </a:extLst>
          </p:cNvPr>
          <p:cNvSpPr/>
          <p:nvPr/>
        </p:nvSpPr>
        <p:spPr>
          <a:xfrm>
            <a:off x="99391" y="5734354"/>
            <a:ext cx="2035809" cy="361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Sunny|yes</a:t>
            </a:r>
            <a:r>
              <a:rPr lang="en-US" dirty="0">
                <a:solidFill>
                  <a:srgbClr val="FF0000"/>
                </a:solidFill>
              </a:rPr>
              <a:t>) = 0!</a:t>
            </a:r>
          </a:p>
        </p:txBody>
      </p:sp>
    </p:spTree>
    <p:extLst>
      <p:ext uri="{BB962C8B-B14F-4D97-AF65-F5344CB8AC3E}">
        <p14:creationId xmlns:p14="http://schemas.microsoft.com/office/powerpoint/2010/main" val="20023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D7285-7A97-4EE3-B634-6FE4A6D14FCF}"/>
              </a:ext>
            </a:extLst>
          </p:cNvPr>
          <p:cNvSpPr/>
          <p:nvPr/>
        </p:nvSpPr>
        <p:spPr>
          <a:xfrm>
            <a:off x="628650" y="2331521"/>
            <a:ext cx="7809672" cy="299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DE1-EE54-450B-94AC-CA7759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Training PLA:</a:t>
                </a:r>
              </a:p>
              <a:p>
                <a:r>
                  <a:rPr lang="en-US" dirty="0"/>
                  <a:t>Step1: initiate a random </a:t>
                </a:r>
                <a:r>
                  <a:rPr lang="en-US" b="1" dirty="0"/>
                  <a:t>w</a:t>
                </a:r>
                <a:r>
                  <a:rPr lang="en-US" b="1" baseline="-25000" dirty="0"/>
                  <a:t>0</a:t>
                </a:r>
              </a:p>
              <a:p>
                <a:r>
                  <a:rPr lang="en-US" dirty="0"/>
                  <a:t>Step2: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for every training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Randomly choose one data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- Update the weight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Step3: run the algorithm until no error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7AE20-87D1-444F-A9C1-33B20365EF30}"/>
                  </a:ext>
                </a:extLst>
              </p:cNvPr>
              <p:cNvSpPr txBox="1"/>
              <p:nvPr/>
            </p:nvSpPr>
            <p:spPr>
              <a:xfrm>
                <a:off x="2653748" y="5505947"/>
                <a:ext cx="4084982" cy="97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f</a:t>
                </a:r>
                <a:r>
                  <a:rPr lang="en-US" sz="2600" dirty="0"/>
                  <a:t>(</a:t>
                </a:r>
                <a:r>
                  <a:rPr lang="en-US" sz="2600" b="1" dirty="0"/>
                  <a:t>X</a:t>
                </a:r>
                <a:r>
                  <a:rPr lang="en-US" sz="2600" dirty="0"/>
                  <a:t>) = +1/-1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7AE20-87D1-444F-A9C1-33B20365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48" y="5505947"/>
                <a:ext cx="4084982" cy="978794"/>
              </a:xfrm>
              <a:prstGeom prst="rect">
                <a:avLst/>
              </a:prstGeom>
              <a:blipFill>
                <a:blip r:embed="rId3"/>
                <a:stretch>
                  <a:fillRect t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4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DD4-044B-4EC0-8563-9F66C26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07D3B-5E79-4B81-A09A-67F436009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86904"/>
              </p:ext>
            </p:extLst>
          </p:nvPr>
        </p:nvGraphicFramePr>
        <p:xfrm>
          <a:off x="628650" y="1789043"/>
          <a:ext cx="7886700" cy="31478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4426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82577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909369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611878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9925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79345168"/>
                    </a:ext>
                  </a:extLst>
                </a:gridCol>
              </a:tblGrid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9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Sunny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Cool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931517072"/>
                  </a:ext>
                </a:extLst>
              </a:tr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Rain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63819323"/>
                  </a:ext>
                </a:extLst>
              </a:tr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Sunny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224466828"/>
                  </a:ext>
                </a:extLst>
              </a:tr>
              <a:tr h="59690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Overcast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High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96236669"/>
                  </a:ext>
                </a:extLst>
              </a:tr>
              <a:tr h="59690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Overcast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Hot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784339464"/>
                  </a:ext>
                </a:extLst>
              </a:tr>
              <a:tr h="32382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Rain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High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No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3518521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90CAA2-BF92-4424-9099-E8089D6A28D0}"/>
              </a:ext>
            </a:extLst>
          </p:cNvPr>
          <p:cNvSpPr txBox="1"/>
          <p:nvPr/>
        </p:nvSpPr>
        <p:spPr>
          <a:xfrm>
            <a:off x="172398" y="5327374"/>
            <a:ext cx="879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method will make some assumptions when data is not enough!</a:t>
            </a:r>
          </a:p>
        </p:txBody>
      </p:sp>
    </p:spTree>
    <p:extLst>
      <p:ext uri="{BB962C8B-B14F-4D97-AF65-F5344CB8AC3E}">
        <p14:creationId xmlns:p14="http://schemas.microsoft.com/office/powerpoint/2010/main" val="34425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8469-32DD-416C-8EDD-F829C2AE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A22-9E0B-47FC-A226-CF3215FF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</a:t>
            </a:r>
          </a:p>
          <a:p>
            <a:pPr marL="0" indent="0">
              <a:buNone/>
            </a:pPr>
            <a:r>
              <a:rPr lang="en-US" dirty="0"/>
              <a:t>	Sometimes you don’t need a whole data set</a:t>
            </a:r>
          </a:p>
          <a:p>
            <a:pPr marL="0" indent="0">
              <a:buNone/>
            </a:pPr>
            <a:r>
              <a:rPr lang="en-US" dirty="0"/>
              <a:t>	Easy to apply</a:t>
            </a:r>
          </a:p>
          <a:p>
            <a:r>
              <a:rPr lang="en-US" dirty="0"/>
              <a:t>Disadvantage:</a:t>
            </a:r>
          </a:p>
          <a:p>
            <a:pPr marL="0" indent="0">
              <a:buNone/>
            </a:pPr>
            <a:r>
              <a:rPr lang="en-US" dirty="0"/>
              <a:t>	The distribution assumed is correct?</a:t>
            </a:r>
          </a:p>
          <a:p>
            <a:pPr marL="0" indent="0">
              <a:buNone/>
            </a:pPr>
            <a:r>
              <a:rPr lang="en-US" dirty="0"/>
              <a:t>	Outputs might be wrong!</a:t>
            </a:r>
          </a:p>
        </p:txBody>
      </p:sp>
    </p:spTree>
    <p:extLst>
      <p:ext uri="{BB962C8B-B14F-4D97-AF65-F5344CB8AC3E}">
        <p14:creationId xmlns:p14="http://schemas.microsoft.com/office/powerpoint/2010/main" val="267506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39C-279B-4CC0-8248-AA884CB8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C03E-6117-4BC1-8342-5F8E16F7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Sentence generator:</a:t>
            </a:r>
          </a:p>
          <a:p>
            <a:pPr marL="0" indent="0">
              <a:buNone/>
            </a:pPr>
            <a:r>
              <a:rPr lang="en-US" dirty="0"/>
              <a:t>	You are a good boy!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‘you’:</a:t>
            </a:r>
          </a:p>
          <a:p>
            <a:r>
              <a:rPr lang="en-US" dirty="0"/>
              <a:t>P(</a:t>
            </a:r>
            <a:r>
              <a:rPr lang="en-US" dirty="0" err="1"/>
              <a:t>are|you</a:t>
            </a:r>
            <a:r>
              <a:rPr lang="en-US" dirty="0"/>
              <a:t>)P(</a:t>
            </a:r>
            <a:r>
              <a:rPr lang="en-US" dirty="0" err="1"/>
              <a:t>a|you</a:t>
            </a:r>
            <a:r>
              <a:rPr lang="en-US" dirty="0"/>
              <a:t> are)P(</a:t>
            </a:r>
            <a:r>
              <a:rPr lang="en-US" dirty="0" err="1"/>
              <a:t>good|you</a:t>
            </a:r>
            <a:r>
              <a:rPr lang="en-US" dirty="0"/>
              <a:t> are a)…</a:t>
            </a:r>
          </a:p>
          <a:p>
            <a:r>
              <a:rPr lang="en-US" dirty="0"/>
              <a:t>May give you: you are a </a:t>
            </a:r>
            <a:r>
              <a:rPr lang="en-US"/>
              <a:t>good girl!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3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Discriminative vs generative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ayes method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</p:spTree>
    <p:extLst>
      <p:ext uri="{BB962C8B-B14F-4D97-AF65-F5344CB8AC3E}">
        <p14:creationId xmlns:p14="http://schemas.microsoft.com/office/powerpoint/2010/main" val="2443319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1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9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62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8" y="1433038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3" y="1690689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43F75-1F22-49C6-863B-B747B53A7B96}"/>
                  </a:ext>
                </a:extLst>
              </p:cNvPr>
              <p:cNvSpPr txBox="1"/>
              <p:nvPr/>
            </p:nvSpPr>
            <p:spPr>
              <a:xfrm>
                <a:off x="2613990" y="5609749"/>
                <a:ext cx="408498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f</a:t>
                </a:r>
                <a:r>
                  <a:rPr lang="en-US" sz="2600" dirty="0"/>
                  <a:t>(</a:t>
                </a:r>
                <a:r>
                  <a:rPr lang="en-US" sz="2600" b="1" dirty="0"/>
                  <a:t>X</a:t>
                </a:r>
                <a:r>
                  <a:rPr lang="en-US" sz="2600" dirty="0"/>
                  <a:t>)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43F75-1F22-49C6-863B-B747B53A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990" y="5609749"/>
                <a:ext cx="4084982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A96994-CAD9-45EA-8CEF-9BD6D9AFE972}"/>
                  </a:ext>
                </a:extLst>
              </p:cNvPr>
              <p:cNvSpPr/>
              <p:nvPr/>
            </p:nvSpPr>
            <p:spPr>
              <a:xfrm>
                <a:off x="3736581" y="6102192"/>
                <a:ext cx="183979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A96994-CAD9-45EA-8CEF-9BD6D9AFE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1" y="6102192"/>
                <a:ext cx="1839799" cy="499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11">
                <a:extLst>
                  <a:ext uri="{FF2B5EF4-FFF2-40B4-BE49-F238E27FC236}">
                    <a16:creationId xmlns:a16="http://schemas.microsoft.com/office/drawing/2014/main" id="{43D47E4D-6038-4CD6-A438-D09F60DBDA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050626"/>
                  </p:ext>
                </p:extLst>
              </p:nvPr>
            </p:nvGraphicFramePr>
            <p:xfrm>
              <a:off x="628650" y="2282826"/>
              <a:ext cx="7886700" cy="247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11">
                <a:extLst>
                  <a:ext uri="{FF2B5EF4-FFF2-40B4-BE49-F238E27FC236}">
                    <a16:creationId xmlns:a16="http://schemas.microsoft.com/office/drawing/2014/main" id="{43D47E4D-6038-4CD6-A438-D09F60DBDA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050626"/>
                  </p:ext>
                </p:extLst>
              </p:nvPr>
            </p:nvGraphicFramePr>
            <p:xfrm>
              <a:off x="628650" y="2282826"/>
              <a:ext cx="7886700" cy="247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5814" r="-100926" b="-2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F64B3B-2971-4228-8402-CF20C0B3C632}"/>
                  </a:ext>
                </a:extLst>
              </p:cNvPr>
              <p:cNvSpPr/>
              <p:nvPr/>
            </p:nvSpPr>
            <p:spPr>
              <a:xfrm>
                <a:off x="6479289" y="2834361"/>
                <a:ext cx="133389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F64B3B-2971-4228-8402-CF20C0B3C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89" y="2834361"/>
                <a:ext cx="1333890" cy="374270"/>
              </a:xfrm>
              <a:prstGeom prst="rect">
                <a:avLst/>
              </a:prstGeom>
              <a:blipFill>
                <a:blip r:embed="rId4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0ABAF-CE9D-4205-8F89-3E3FD31938EF}"/>
                  </a:ext>
                </a:extLst>
              </p:cNvPr>
              <p:cNvSpPr txBox="1"/>
              <p:nvPr/>
            </p:nvSpPr>
            <p:spPr>
              <a:xfrm>
                <a:off x="3909286" y="3411115"/>
                <a:ext cx="12583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0ABAF-CE9D-4205-8F89-3E3FD319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86" y="3411115"/>
                <a:ext cx="1258357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C68D10-5768-4095-8352-9C947491CE6F}"/>
                  </a:ext>
                </a:extLst>
              </p:cNvPr>
              <p:cNvSpPr/>
              <p:nvPr/>
            </p:nvSpPr>
            <p:spPr>
              <a:xfrm>
                <a:off x="6137697" y="3364948"/>
                <a:ext cx="201707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C68D10-5768-4095-8352-9C947491C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7" y="3364948"/>
                <a:ext cx="2017073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450AD-5612-4C64-8F98-3CDC5F980B44}"/>
                  </a:ext>
                </a:extLst>
              </p:cNvPr>
              <p:cNvSpPr/>
              <p:nvPr/>
            </p:nvSpPr>
            <p:spPr>
              <a:xfrm>
                <a:off x="3554157" y="4293145"/>
                <a:ext cx="203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450AD-5612-4C64-8F98-3CDC5F980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57" y="4293145"/>
                <a:ext cx="203568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07B0EA-9669-40DA-B043-A8A67D8C98A7}"/>
              </a:ext>
            </a:extLst>
          </p:cNvPr>
          <p:cNvSpPr txBox="1"/>
          <p:nvPr/>
        </p:nvSpPr>
        <p:spPr>
          <a:xfrm>
            <a:off x="6967330" y="429075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4834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D35D-0BE5-49D8-8192-00FA270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9A9C4E-3894-46CB-9AE7-423F05DAD071}"/>
                  </a:ext>
                </a:extLst>
              </p:cNvPr>
              <p:cNvSpPr/>
              <p:nvPr/>
            </p:nvSpPr>
            <p:spPr>
              <a:xfrm>
                <a:off x="1791671" y="1690689"/>
                <a:ext cx="5560657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9A9C4E-3894-46CB-9AE7-423F05DAD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71" y="1690689"/>
                <a:ext cx="5560657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71D29E-A287-4915-8A51-F5A616F9B3A2}"/>
                  </a:ext>
                </a:extLst>
              </p:cNvPr>
              <p:cNvSpPr txBox="1"/>
              <p:nvPr/>
            </p:nvSpPr>
            <p:spPr>
              <a:xfrm>
                <a:off x="3776869" y="3133159"/>
                <a:ext cx="283449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71D29E-A287-4915-8A51-F5A616F9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69" y="3133159"/>
                <a:ext cx="283449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8443A2-4170-40FA-9C8E-EB3C8D99FC17}"/>
                  </a:ext>
                </a:extLst>
              </p:cNvPr>
              <p:cNvSpPr/>
              <p:nvPr/>
            </p:nvSpPr>
            <p:spPr>
              <a:xfrm>
                <a:off x="2701198" y="4634733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8443A2-4170-40FA-9C8E-EB3C8D99F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8" y="4634733"/>
                <a:ext cx="40264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65C4B36-1CEB-4CA5-863B-7B7295D7F43A}"/>
              </a:ext>
            </a:extLst>
          </p:cNvPr>
          <p:cNvSpPr txBox="1"/>
          <p:nvPr/>
        </p:nvSpPr>
        <p:spPr>
          <a:xfrm>
            <a:off x="2220015" y="598487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equation (always have an optimal solution)</a:t>
            </a:r>
          </a:p>
        </p:txBody>
      </p:sp>
    </p:spTree>
    <p:extLst>
      <p:ext uri="{BB962C8B-B14F-4D97-AF65-F5344CB8AC3E}">
        <p14:creationId xmlns:p14="http://schemas.microsoft.com/office/powerpoint/2010/main" val="20381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08FD-7256-4B44-81E0-4E644BE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E69D-A7F6-43AE-B5C8-34E4D72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problem-- always have an optimal solution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69A35E-4C92-449A-85DE-349C279DEEA8}"/>
              </a:ext>
            </a:extLst>
          </p:cNvPr>
          <p:cNvGrpSpPr/>
          <p:nvPr/>
        </p:nvGrpSpPr>
        <p:grpSpPr>
          <a:xfrm>
            <a:off x="4581575" y="2393911"/>
            <a:ext cx="4109070" cy="3214761"/>
            <a:chOff x="706835" y="2011916"/>
            <a:chExt cx="6113826" cy="45853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DE68C3-BA72-4032-ACD7-1AF23FE1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052C4E0-8865-420D-80CF-DE8BE3433278}"/>
                    </a:ext>
                  </a:extLst>
                </p:cNvPr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531DADAC-0AD6-44E3-BDAC-C7B8822FF935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4" name="Picture 2" descr="Image result for bowl">
            <a:extLst>
              <a:ext uri="{FF2B5EF4-FFF2-40B4-BE49-F238E27FC236}">
                <a16:creationId xmlns:a16="http://schemas.microsoft.com/office/drawing/2014/main" id="{D91AAD67-F1DE-41EA-9400-4F9C07BD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5" y="2692275"/>
            <a:ext cx="3602335" cy="2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3ED-6810-40EA-83DF-4ED66CE5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B1EE-8970-4B62-A7C4-008B781A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solve it?</a:t>
            </a:r>
          </a:p>
          <a:p>
            <a:r>
              <a:rPr lang="en-US" dirty="0"/>
              <a:t>Goal: find a </a:t>
            </a:r>
            <a:r>
              <a:rPr lang="en-US" b="1" dirty="0"/>
              <a:t>w</a:t>
            </a:r>
            <a:r>
              <a:rPr lang="en-US" dirty="0"/>
              <a:t> to make </a:t>
            </a:r>
            <a:r>
              <a:rPr lang="en-US" i="1" dirty="0"/>
              <a:t>E</a:t>
            </a:r>
            <a:r>
              <a:rPr lang="en-US" i="1" baseline="-25000" dirty="0"/>
              <a:t>in</a:t>
            </a:r>
            <a:r>
              <a:rPr lang="en-US" dirty="0"/>
              <a:t> as small as possible</a:t>
            </a:r>
          </a:p>
          <a:p>
            <a:r>
              <a:rPr lang="en-US" dirty="0"/>
              <a:t>Gradient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6DE0D-5DD7-4AC7-BF13-D44CCD1A4F16}"/>
                  </a:ext>
                </a:extLst>
              </p:cNvPr>
              <p:cNvSpPr/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6DE0D-5DD7-4AC7-BF13-D44CCD1A4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999D9-444F-4DA0-80BA-26EE48D3A03C}"/>
                  </a:ext>
                </a:extLst>
              </p:cNvPr>
              <p:cNvSpPr txBox="1"/>
              <p:nvPr/>
            </p:nvSpPr>
            <p:spPr>
              <a:xfrm>
                <a:off x="3468756" y="4477679"/>
                <a:ext cx="2206487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999D9-444F-4DA0-80BA-26EE48D3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6" y="4477679"/>
                <a:ext cx="2206487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8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2F07-A72C-4426-818E-946FA93D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541B-9248-4A0A-BACE-7283AFD7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>
                <a:sym typeface="Wingdings" panose="05000000000000000000" pitchFamily="2" charset="2"/>
              </a:rPr>
              <a:t> tangent of slope of function</a:t>
            </a:r>
          </a:p>
          <a:p>
            <a:r>
              <a:rPr lang="en-US" dirty="0">
                <a:sym typeface="Wingdings" panose="05000000000000000000" pitchFamily="2" charset="2"/>
              </a:rPr>
              <a:t>For quadratic function:</a:t>
            </a:r>
            <a:endParaRPr lang="en-US" dirty="0"/>
          </a:p>
        </p:txBody>
      </p:sp>
      <p:pic>
        <p:nvPicPr>
          <p:cNvPr id="9218" name="Picture 2" descr="Image result for 二次函数">
            <a:extLst>
              <a:ext uri="{FF2B5EF4-FFF2-40B4-BE49-F238E27FC236}">
                <a16:creationId xmlns:a16="http://schemas.microsoft.com/office/drawing/2014/main" id="{9D876BB3-AAF0-42D2-965E-7F3DECA5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20" y="3138176"/>
            <a:ext cx="4131159" cy="31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B815E-F352-4719-BD3B-6E667DCD307D}"/>
              </a:ext>
            </a:extLst>
          </p:cNvPr>
          <p:cNvCxnSpPr/>
          <p:nvPr/>
        </p:nvCxnSpPr>
        <p:spPr>
          <a:xfrm>
            <a:off x="3379304" y="3916017"/>
            <a:ext cx="824948" cy="1838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7316</TotalTime>
  <Words>1365</Words>
  <Application>Microsoft Office PowerPoint</Application>
  <PresentationFormat>On-screen Show (4:3)</PresentationFormat>
  <Paragraphs>545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Monaco</vt:lpstr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Machine learning 101 Linear regression and Bayes method</vt:lpstr>
      <vt:lpstr>Objective</vt:lpstr>
      <vt:lpstr>PLA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and PLA</vt:lpstr>
      <vt:lpstr>PowerPoint Presentation</vt:lpstr>
      <vt:lpstr>Bayes method</vt:lpstr>
      <vt:lpstr>Review of probability</vt:lpstr>
      <vt:lpstr>Review of probability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Questions?</vt:lpstr>
      <vt:lpstr>Bayes method</vt:lpstr>
      <vt:lpstr>Posterior Probability</vt:lpstr>
      <vt:lpstr>PowerPoint Presentation</vt:lpstr>
      <vt:lpstr>PowerPoint Presentation</vt:lpstr>
      <vt:lpstr>End of Warning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219</cp:revision>
  <dcterms:created xsi:type="dcterms:W3CDTF">2016-09-18T07:33:37Z</dcterms:created>
  <dcterms:modified xsi:type="dcterms:W3CDTF">2017-09-25T02:02:46Z</dcterms:modified>
</cp:coreProperties>
</file>