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63" r:id="rId3"/>
    <p:sldId id="497" r:id="rId4"/>
    <p:sldId id="498" r:id="rId5"/>
    <p:sldId id="499" r:id="rId6"/>
    <p:sldId id="500" r:id="rId7"/>
    <p:sldId id="502" r:id="rId8"/>
    <p:sldId id="507" r:id="rId9"/>
    <p:sldId id="504" r:id="rId10"/>
    <p:sldId id="506" r:id="rId11"/>
    <p:sldId id="503" r:id="rId12"/>
    <p:sldId id="505" r:id="rId13"/>
    <p:sldId id="508" r:id="rId14"/>
    <p:sldId id="509" r:id="rId15"/>
    <p:sldId id="510" r:id="rId16"/>
    <p:sldId id="511" r:id="rId17"/>
    <p:sldId id="512" r:id="rId18"/>
    <p:sldId id="513" r:id="rId19"/>
    <p:sldId id="41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73" autoAdjust="0"/>
  </p:normalViewPr>
  <p:slideViewPr>
    <p:cSldViewPr snapToGrid="0">
      <p:cViewPr varScale="1">
        <p:scale>
          <a:sx n="68" d="100"/>
          <a:sy n="68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 The data set can used to evaluate your model but not involve in training.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</a:t>
            </a:r>
            <a:r>
              <a:rPr lang="en-US" altLang="zh-TW" sz="1200" baseline="0" dirty="0">
                <a:solidFill>
                  <a:schemeClr val="bg1"/>
                </a:solidFill>
              </a:rPr>
              <a:t> </a:t>
            </a:r>
            <a:r>
              <a:rPr lang="en-US" altLang="zh-TW" sz="1200" baseline="0" dirty="0" err="1">
                <a:solidFill>
                  <a:schemeClr val="bg1"/>
                </a:solidFill>
              </a:rPr>
              <a:t>seplit</a:t>
            </a:r>
            <a:r>
              <a:rPr lang="en-US" altLang="zh-TW" sz="1200" baseline="0" dirty="0">
                <a:solidFill>
                  <a:schemeClr val="bg1"/>
                </a:solidFill>
              </a:rPr>
              <a:t> from training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 err="1">
                <a:solidFill>
                  <a:schemeClr val="bg1"/>
                </a:solidFill>
              </a:rPr>
              <a:t>Acturally</a:t>
            </a:r>
            <a:r>
              <a:rPr lang="en-US" altLang="zh-TW" sz="1200" baseline="0" dirty="0">
                <a:solidFill>
                  <a:schemeClr val="bg1"/>
                </a:solidFill>
              </a:rPr>
              <a:t> is difficult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http://deeplearning.net/tutorial/mlp.html#mlp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4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5.png"/><Relationship Id="rId4" Type="http://schemas.openxmlformats.org/officeDocument/2006/relationships/image" Target="../media/image1.wmf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sz="3300" dirty="0"/>
            </a:br>
            <a:br>
              <a:rPr lang="en-US" altLang="zh-TW" dirty="0"/>
            </a:br>
            <a:r>
              <a:rPr lang="en-US" altLang="zh-TW" dirty="0"/>
              <a:t>T</a:t>
            </a:r>
            <a:r>
              <a:rPr lang="en-US" altLang="zh-CN" dirty="0"/>
              <a:t>ips on </a:t>
            </a:r>
            <a:r>
              <a:rPr lang="en-US" altLang="zh-TW" dirty="0"/>
              <a:t>N</a:t>
            </a:r>
            <a:r>
              <a:rPr lang="en-US" altLang="zh-CN" dirty="0"/>
              <a:t>eural networks</a:t>
            </a:r>
            <a:br>
              <a:rPr lang="en-US" altLang="zh-CN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6F87-BDDA-4BBD-A25E-69DF895E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9030-3795-462B-B421-4E1F7599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could we get errors?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8D3AFF-0249-4F32-960F-DAD09B464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80644"/>
              </p:ext>
            </p:extLst>
          </p:nvPr>
        </p:nvGraphicFramePr>
        <p:xfrm>
          <a:off x="1749932" y="2214202"/>
          <a:ext cx="5916981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932" y="2214202"/>
                        <a:ext cx="5916981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98AE67-538E-4955-8D29-B91882F588B5}"/>
              </a:ext>
            </a:extLst>
          </p:cNvPr>
          <p:cNvSpPr txBox="1"/>
          <p:nvPr/>
        </p:nvSpPr>
        <p:spPr>
          <a:xfrm>
            <a:off x="5691563" y="2639505"/>
            <a:ext cx="3248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Cannot find a feasible model!</a:t>
            </a:r>
          </a:p>
        </p:txBody>
      </p:sp>
    </p:spTree>
    <p:extLst>
      <p:ext uri="{BB962C8B-B14F-4D97-AF65-F5344CB8AC3E}">
        <p14:creationId xmlns:p14="http://schemas.microsoft.com/office/powerpoint/2010/main" val="37524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7C16-4642-492F-9CBC-156B6D2F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258B-172F-49D7-B7C9-7988BFE6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could we get errors?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0FBD4A-269E-4B0A-8B77-3E22F3130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48532"/>
              </p:ext>
            </p:extLst>
          </p:nvPr>
        </p:nvGraphicFramePr>
        <p:xfrm>
          <a:off x="1485983" y="2178998"/>
          <a:ext cx="6055460" cy="467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83" y="2178998"/>
                        <a:ext cx="6055460" cy="4679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62A85-2DDA-46FA-B62C-D5ACB18569EF}"/>
              </a:ext>
            </a:extLst>
          </p:cNvPr>
          <p:cNvCxnSpPr/>
          <p:nvPr/>
        </p:nvCxnSpPr>
        <p:spPr>
          <a:xfrm flipV="1">
            <a:off x="2611225" y="2677212"/>
            <a:ext cx="4100660" cy="33559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E9962-F93A-4C51-B7CC-BF0590E07058}"/>
                  </a:ext>
                </a:extLst>
              </p:cNvPr>
              <p:cNvSpPr txBox="1"/>
              <p:nvPr/>
            </p:nvSpPr>
            <p:spPr>
              <a:xfrm>
                <a:off x="6711885" y="2757339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E9962-F93A-4C51-B7CC-BF0590E0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885" y="2757339"/>
                <a:ext cx="618503" cy="276999"/>
              </a:xfrm>
              <a:prstGeom prst="rect">
                <a:avLst/>
              </a:prstGeom>
              <a:blipFill>
                <a:blip r:embed="rId5"/>
                <a:stretch>
                  <a:fillRect l="-8911" r="-396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60C21F-2579-4640-ACFE-20669AE5F6E8}"/>
              </a:ext>
            </a:extLst>
          </p:cNvPr>
          <p:cNvSpPr/>
          <p:nvPr/>
        </p:nvSpPr>
        <p:spPr>
          <a:xfrm>
            <a:off x="2865748" y="2055043"/>
            <a:ext cx="3506772" cy="3959258"/>
          </a:xfrm>
          <a:custGeom>
            <a:avLst/>
            <a:gdLst>
              <a:gd name="connsiteX0" fmla="*/ 0 w 3506772"/>
              <a:gd name="connsiteY0" fmla="*/ 3959258 h 3959258"/>
              <a:gd name="connsiteX1" fmla="*/ 527901 w 3506772"/>
              <a:gd name="connsiteY1" fmla="*/ 2714920 h 3959258"/>
              <a:gd name="connsiteX2" fmla="*/ 1517716 w 3506772"/>
              <a:gd name="connsiteY2" fmla="*/ 3431357 h 3959258"/>
              <a:gd name="connsiteX3" fmla="*/ 2026763 w 3506772"/>
              <a:gd name="connsiteY3" fmla="*/ 1319753 h 3959258"/>
              <a:gd name="connsiteX4" fmla="*/ 3129699 w 3506772"/>
              <a:gd name="connsiteY4" fmla="*/ 1951349 h 3959258"/>
              <a:gd name="connsiteX5" fmla="*/ 3506772 w 3506772"/>
              <a:gd name="connsiteY5" fmla="*/ 0 h 395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772" h="3959258">
                <a:moveTo>
                  <a:pt x="0" y="3959258"/>
                </a:moveTo>
                <a:cubicBezTo>
                  <a:pt x="137474" y="3381080"/>
                  <a:pt x="274948" y="2802903"/>
                  <a:pt x="527901" y="2714920"/>
                </a:cubicBezTo>
                <a:cubicBezTo>
                  <a:pt x="780854" y="2626936"/>
                  <a:pt x="1267906" y="3663885"/>
                  <a:pt x="1517716" y="3431357"/>
                </a:cubicBezTo>
                <a:cubicBezTo>
                  <a:pt x="1767526" y="3198829"/>
                  <a:pt x="1758099" y="1566421"/>
                  <a:pt x="2026763" y="1319753"/>
                </a:cubicBezTo>
                <a:cubicBezTo>
                  <a:pt x="2295427" y="1073085"/>
                  <a:pt x="2883031" y="2171308"/>
                  <a:pt x="3129699" y="1951349"/>
                </a:cubicBezTo>
                <a:cubicBezTo>
                  <a:pt x="3376367" y="1731390"/>
                  <a:pt x="3420360" y="329938"/>
                  <a:pt x="3506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55D7-CB97-4F7D-A95E-F0EFEE2355D8}"/>
              </a:ext>
            </a:extLst>
          </p:cNvPr>
          <p:cNvSpPr txBox="1"/>
          <p:nvPr/>
        </p:nvSpPr>
        <p:spPr>
          <a:xfrm>
            <a:off x="5870352" y="1624156"/>
            <a:ext cx="1847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Too powerful! </a:t>
            </a:r>
          </a:p>
        </p:txBody>
      </p:sp>
    </p:spTree>
    <p:extLst>
      <p:ext uri="{BB962C8B-B14F-4D97-AF65-F5344CB8AC3E}">
        <p14:creationId xmlns:p14="http://schemas.microsoft.com/office/powerpoint/2010/main" val="14171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7C16-4642-492F-9CBC-156B6D2F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258B-172F-49D7-B7C9-7988BFE6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could we get errors?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6AE2B6-BA54-4E26-8901-0F1D989B9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88510"/>
              </p:ext>
            </p:extLst>
          </p:nvPr>
        </p:nvGraphicFramePr>
        <p:xfrm>
          <a:off x="1218647" y="2103542"/>
          <a:ext cx="591698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647" y="2103542"/>
                        <a:ext cx="591698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E75CB59-49CA-4898-9692-799D05CC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86412"/>
              </p:ext>
            </p:extLst>
          </p:nvPr>
        </p:nvGraphicFramePr>
        <p:xfrm>
          <a:off x="1218646" y="2103542"/>
          <a:ext cx="5916981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8646" y="2103542"/>
                        <a:ext cx="5916981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EB2429-D7EA-47BF-BB1B-69E5AD505481}"/>
                  </a:ext>
                </a:extLst>
              </p:cNvPr>
              <p:cNvSpPr txBox="1"/>
              <p:nvPr/>
            </p:nvSpPr>
            <p:spPr>
              <a:xfrm>
                <a:off x="6127423" y="2540522"/>
                <a:ext cx="73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EB2429-D7EA-47BF-BB1B-69E5AD50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23" y="2540522"/>
                <a:ext cx="731482" cy="276999"/>
              </a:xfrm>
              <a:prstGeom prst="rect">
                <a:avLst/>
              </a:prstGeom>
              <a:blipFill>
                <a:blip r:embed="rId7"/>
                <a:stretch>
                  <a:fillRect l="-7500" t="-4444" r="-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104B3-1ED9-4129-B6FA-3C7F78E3B2DE}"/>
              </a:ext>
            </a:extLst>
          </p:cNvPr>
          <p:cNvCxnSpPr/>
          <p:nvPr/>
        </p:nvCxnSpPr>
        <p:spPr>
          <a:xfrm flipV="1">
            <a:off x="2818614" y="2960016"/>
            <a:ext cx="3223967" cy="26677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889546-F889-4250-B528-8DF84BC11798}"/>
              </a:ext>
            </a:extLst>
          </p:cNvPr>
          <p:cNvSpPr txBox="1"/>
          <p:nvPr/>
        </p:nvSpPr>
        <p:spPr>
          <a:xfrm>
            <a:off x="5780629" y="3254501"/>
            <a:ext cx="1425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Too week! </a:t>
            </a:r>
          </a:p>
        </p:txBody>
      </p:sp>
    </p:spTree>
    <p:extLst>
      <p:ext uri="{BB962C8B-B14F-4D97-AF65-F5344CB8AC3E}">
        <p14:creationId xmlns:p14="http://schemas.microsoft.com/office/powerpoint/2010/main" val="35673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7A3-E784-45E3-8FBF-FB7CA2D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AA2B3-C395-446F-BC88-BAD176743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we can get errors from hypothesis sets?</a:t>
                </a:r>
              </a:p>
              <a:p>
                <a:r>
                  <a:rPr lang="en-US" dirty="0"/>
                  <a:t>Assume the TRUE model we finally want is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Calculate the expected error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AA2B3-C395-446F-BC88-BAD176743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C83224-EA50-440B-AFB5-B0BA6E851A06}"/>
                  </a:ext>
                </a:extLst>
              </p:cNvPr>
              <p:cNvSpPr txBox="1"/>
              <p:nvPr/>
            </p:nvSpPr>
            <p:spPr>
              <a:xfrm>
                <a:off x="919271" y="3854843"/>
                <a:ext cx="4664867" cy="410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C83224-EA50-440B-AFB5-B0BA6E85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1" y="3854843"/>
                <a:ext cx="4664867" cy="410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B0C2EA-CC7B-4D3F-B078-7CD557742B72}"/>
                  </a:ext>
                </a:extLst>
              </p:cNvPr>
              <p:cNvSpPr txBox="1"/>
              <p:nvPr/>
            </p:nvSpPr>
            <p:spPr>
              <a:xfrm>
                <a:off x="2898741" y="4400341"/>
                <a:ext cx="4681666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B0C2EA-CC7B-4D3F-B078-7CD5577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41" y="4400341"/>
                <a:ext cx="4681666" cy="325538"/>
              </a:xfrm>
              <a:prstGeom prst="rect">
                <a:avLst/>
              </a:prstGeom>
              <a:blipFill>
                <a:blip r:embed="rId4"/>
                <a:stretch>
                  <a:fillRect l="-260" t="-20755" r="-1563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1EC31D-076D-4190-ADCE-AA3D6D367799}"/>
              </a:ext>
            </a:extLst>
          </p:cNvPr>
          <p:cNvCxnSpPr/>
          <p:nvPr/>
        </p:nvCxnSpPr>
        <p:spPr>
          <a:xfrm flipV="1">
            <a:off x="5750351" y="4265405"/>
            <a:ext cx="518474" cy="561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FA802-466B-43A5-AA79-39DB11B584A7}"/>
                  </a:ext>
                </a:extLst>
              </p:cNvPr>
              <p:cNvSpPr txBox="1"/>
              <p:nvPr/>
            </p:nvSpPr>
            <p:spPr>
              <a:xfrm>
                <a:off x="6268825" y="40594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FA802-466B-43A5-AA79-39DB11B5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825" y="4059438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B02D9-65D5-4316-8662-ED79CBBFED7F}"/>
                  </a:ext>
                </a:extLst>
              </p:cNvPr>
              <p:cNvSpPr txBox="1"/>
              <p:nvPr/>
            </p:nvSpPr>
            <p:spPr>
              <a:xfrm>
                <a:off x="2861033" y="4860815"/>
                <a:ext cx="5141600" cy="349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B02D9-65D5-4316-8662-ED79CBBFE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33" y="4860815"/>
                <a:ext cx="5141600" cy="349776"/>
              </a:xfrm>
              <a:prstGeom prst="rect">
                <a:avLst/>
              </a:prstGeom>
              <a:blipFill>
                <a:blip r:embed="rId6"/>
                <a:stretch>
                  <a:fillRect t="-13793" r="-355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350BB-71A4-4715-98E1-88432F0F91C1}"/>
                  </a:ext>
                </a:extLst>
              </p:cNvPr>
              <p:cNvSpPr txBox="1"/>
              <p:nvPr/>
            </p:nvSpPr>
            <p:spPr>
              <a:xfrm>
                <a:off x="2827737" y="5345527"/>
                <a:ext cx="5437386" cy="35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350BB-71A4-4715-98E1-88432F0F9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37" y="5345527"/>
                <a:ext cx="5437386" cy="358753"/>
              </a:xfrm>
              <a:prstGeom prst="rect">
                <a:avLst/>
              </a:prstGeom>
              <a:blipFill>
                <a:blip r:embed="rId7"/>
                <a:stretch>
                  <a:fillRect t="-15254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D3B68-B996-4D78-8880-42A29083B41D}"/>
                  </a:ext>
                </a:extLst>
              </p:cNvPr>
              <p:cNvSpPr txBox="1"/>
              <p:nvPr/>
            </p:nvSpPr>
            <p:spPr>
              <a:xfrm>
                <a:off x="2931434" y="5789526"/>
                <a:ext cx="4390882" cy="349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D3B68-B996-4D78-8880-42A29083B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34" y="5789526"/>
                <a:ext cx="4390882" cy="349776"/>
              </a:xfrm>
              <a:prstGeom prst="rect">
                <a:avLst/>
              </a:prstGeom>
              <a:blipFill>
                <a:blip r:embed="rId8"/>
                <a:stretch>
                  <a:fillRect l="-278" t="-15789" r="-1667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19A9-BB4B-4D53-9F9D-90FDF74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432F52-D3C9-46C7-B785-75DB963A0EA7}"/>
                  </a:ext>
                </a:extLst>
              </p:cNvPr>
              <p:cNvSpPr/>
              <p:nvPr/>
            </p:nvSpPr>
            <p:spPr>
              <a:xfrm>
                <a:off x="1081172" y="1379302"/>
                <a:ext cx="6981655" cy="815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432F52-D3C9-46C7-B785-75DB963A0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72" y="1379302"/>
                <a:ext cx="6981655" cy="815673"/>
              </a:xfrm>
              <a:prstGeom prst="rect">
                <a:avLst/>
              </a:prstGeom>
              <a:blipFill>
                <a:blip r:embed="rId3"/>
                <a:stretch>
                  <a:fillRect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B2D3-8DAA-4AD3-85F3-4ABCD7B2A6DF}"/>
              </a:ext>
            </a:extLst>
          </p:cNvPr>
          <p:cNvCxnSpPr/>
          <p:nvPr/>
        </p:nvCxnSpPr>
        <p:spPr>
          <a:xfrm flipV="1">
            <a:off x="3648173" y="1866507"/>
            <a:ext cx="311085" cy="41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D5FAED-7D5E-41D4-A99F-FA29F680DE52}"/>
              </a:ext>
            </a:extLst>
          </p:cNvPr>
          <p:cNvCxnSpPr/>
          <p:nvPr/>
        </p:nvCxnSpPr>
        <p:spPr>
          <a:xfrm flipH="1" flipV="1">
            <a:off x="5863472" y="1885361"/>
            <a:ext cx="395926" cy="40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465402-98C1-4CC5-93EA-789D5A932BD3}"/>
              </a:ext>
            </a:extLst>
          </p:cNvPr>
          <p:cNvCxnSpPr/>
          <p:nvPr/>
        </p:nvCxnSpPr>
        <p:spPr>
          <a:xfrm flipH="1" flipV="1">
            <a:off x="7249212" y="1866507"/>
            <a:ext cx="424207" cy="41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1EEA7-EAE7-4BDE-AA72-2B40440F059F}"/>
              </a:ext>
            </a:extLst>
          </p:cNvPr>
          <p:cNvSpPr txBox="1"/>
          <p:nvPr/>
        </p:nvSpPr>
        <p:spPr>
          <a:xfrm>
            <a:off x="2720258" y="2133939"/>
            <a:ext cx="1855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  <a:p>
            <a:r>
              <a:rPr lang="en-US" dirty="0"/>
              <a:t>Sensitivity to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FBB3C-8818-4BA4-AA5F-DD9198AC37C4}"/>
              </a:ext>
            </a:extLst>
          </p:cNvPr>
          <p:cNvSpPr txBox="1"/>
          <p:nvPr/>
        </p:nvSpPr>
        <p:spPr>
          <a:xfrm>
            <a:off x="5977910" y="22338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C15C7-A498-4CEA-8102-D4023DB2F51A}"/>
              </a:ext>
            </a:extLst>
          </p:cNvPr>
          <p:cNvSpPr txBox="1"/>
          <p:nvPr/>
        </p:nvSpPr>
        <p:spPr>
          <a:xfrm>
            <a:off x="7004114" y="2230580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Irreducible error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F7C5BEF-0AF0-4C31-B5FF-8EF2E15C8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42297"/>
              </p:ext>
            </p:extLst>
          </p:nvPr>
        </p:nvGraphicFramePr>
        <p:xfrm>
          <a:off x="1544269" y="2370793"/>
          <a:ext cx="6055460" cy="467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0FBD4A-269E-4B0A-8B77-3E22F3130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4269" y="2370793"/>
                        <a:ext cx="6055460" cy="4679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FA29E4C-710B-41C3-A57C-662DD55D8605}"/>
              </a:ext>
            </a:extLst>
          </p:cNvPr>
          <p:cNvSpPr/>
          <p:nvPr/>
        </p:nvSpPr>
        <p:spPr>
          <a:xfrm>
            <a:off x="2903456" y="3367973"/>
            <a:ext cx="2903455" cy="2881998"/>
          </a:xfrm>
          <a:custGeom>
            <a:avLst/>
            <a:gdLst>
              <a:gd name="connsiteX0" fmla="*/ 0 w 2903455"/>
              <a:gd name="connsiteY0" fmla="*/ 2881998 h 2881998"/>
              <a:gd name="connsiteX1" fmla="*/ 612742 w 2903455"/>
              <a:gd name="connsiteY1" fmla="*/ 1769635 h 2881998"/>
              <a:gd name="connsiteX2" fmla="*/ 1159497 w 2903455"/>
              <a:gd name="connsiteY2" fmla="*/ 2043013 h 2881998"/>
              <a:gd name="connsiteX3" fmla="*/ 1555422 w 2903455"/>
              <a:gd name="connsiteY3" fmla="*/ 2344670 h 2881998"/>
              <a:gd name="connsiteX4" fmla="*/ 2187018 w 2903455"/>
              <a:gd name="connsiteY4" fmla="*/ 16250 h 2881998"/>
              <a:gd name="connsiteX5" fmla="*/ 2903455 w 2903455"/>
              <a:gd name="connsiteY5" fmla="*/ 1336002 h 288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3455" h="2881998">
                <a:moveTo>
                  <a:pt x="0" y="2881998"/>
                </a:moveTo>
                <a:cubicBezTo>
                  <a:pt x="209746" y="2395732"/>
                  <a:pt x="419493" y="1909466"/>
                  <a:pt x="612742" y="1769635"/>
                </a:cubicBezTo>
                <a:cubicBezTo>
                  <a:pt x="805991" y="1629804"/>
                  <a:pt x="1002384" y="1947174"/>
                  <a:pt x="1159497" y="2043013"/>
                </a:cubicBezTo>
                <a:cubicBezTo>
                  <a:pt x="1316610" y="2138852"/>
                  <a:pt x="1384169" y="2682464"/>
                  <a:pt x="1555422" y="2344670"/>
                </a:cubicBezTo>
                <a:cubicBezTo>
                  <a:pt x="1726676" y="2006876"/>
                  <a:pt x="1962346" y="184361"/>
                  <a:pt x="2187018" y="16250"/>
                </a:cubicBezTo>
                <a:cubicBezTo>
                  <a:pt x="2411690" y="-151861"/>
                  <a:pt x="2749484" y="1032773"/>
                  <a:pt x="2903455" y="133600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1813AC9-EB8D-4F98-9EE4-DD237A3BF7D7}"/>
              </a:ext>
            </a:extLst>
          </p:cNvPr>
          <p:cNvSpPr/>
          <p:nvPr/>
        </p:nvSpPr>
        <p:spPr>
          <a:xfrm>
            <a:off x="4571999" y="4355183"/>
            <a:ext cx="94268" cy="9426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CD3C98-FD49-4641-9D86-67E75D66FA63}"/>
              </a:ext>
            </a:extLst>
          </p:cNvPr>
          <p:cNvSpPr/>
          <p:nvPr/>
        </p:nvSpPr>
        <p:spPr>
          <a:xfrm>
            <a:off x="3054286" y="3134497"/>
            <a:ext cx="2705492" cy="3058913"/>
          </a:xfrm>
          <a:custGeom>
            <a:avLst/>
            <a:gdLst>
              <a:gd name="connsiteX0" fmla="*/ 0 w 2705492"/>
              <a:gd name="connsiteY0" fmla="*/ 3058913 h 3058913"/>
              <a:gd name="connsiteX1" fmla="*/ 348791 w 2705492"/>
              <a:gd name="connsiteY1" fmla="*/ 1333808 h 3058913"/>
              <a:gd name="connsiteX2" fmla="*/ 1159496 w 2705492"/>
              <a:gd name="connsiteY2" fmla="*/ 2597000 h 3058913"/>
              <a:gd name="connsiteX3" fmla="*/ 1970202 w 2705492"/>
              <a:gd name="connsiteY3" fmla="*/ 14056 h 3058913"/>
              <a:gd name="connsiteX4" fmla="*/ 2705492 w 2705492"/>
              <a:gd name="connsiteY4" fmla="*/ 1597759 h 305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492" h="3058913">
                <a:moveTo>
                  <a:pt x="0" y="3058913"/>
                </a:moveTo>
                <a:cubicBezTo>
                  <a:pt x="77771" y="2234853"/>
                  <a:pt x="155542" y="1410793"/>
                  <a:pt x="348791" y="1333808"/>
                </a:cubicBezTo>
                <a:cubicBezTo>
                  <a:pt x="542040" y="1256823"/>
                  <a:pt x="889261" y="2816959"/>
                  <a:pt x="1159496" y="2597000"/>
                </a:cubicBezTo>
                <a:cubicBezTo>
                  <a:pt x="1429731" y="2377041"/>
                  <a:pt x="1712536" y="180596"/>
                  <a:pt x="1970202" y="14056"/>
                </a:cubicBezTo>
                <a:cubicBezTo>
                  <a:pt x="2227868" y="-152484"/>
                  <a:pt x="2468251" y="1208118"/>
                  <a:pt x="2705492" y="1597759"/>
                </a:cubicBez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19" grpId="1" animBg="1"/>
      <p:bldP spid="19" grpId="2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D615-4249-42CE-94C4-A9D5D508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1C9C-0271-4670-806D-B700AAC5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reduce errors?</a:t>
            </a:r>
          </a:p>
          <a:p>
            <a:r>
              <a:rPr lang="en-US" dirty="0"/>
              <a:t>If our model is too weak: easy!</a:t>
            </a:r>
          </a:p>
          <a:p>
            <a:endParaRPr lang="en-US" dirty="0"/>
          </a:p>
          <a:p>
            <a:r>
              <a:rPr lang="en-US" dirty="0"/>
              <a:t>If our model is too strong: overfitting problem</a:t>
            </a:r>
          </a:p>
          <a:p>
            <a:r>
              <a:rPr lang="en-US" dirty="0"/>
              <a:t>Early stopping</a:t>
            </a:r>
          </a:p>
          <a:p>
            <a:r>
              <a:rPr lang="en-US" dirty="0" err="1"/>
              <a:t>Regularizers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451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Early stop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10" y="2355197"/>
            <a:ext cx="5824192" cy="3782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73678" y="6106668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6807" y="2767273"/>
            <a:ext cx="174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99441" y="5328438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Training set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99441" y="3784596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Testing 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4633770" y="4275754"/>
            <a:ext cx="159716" cy="17005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75413" y="3314407"/>
            <a:ext cx="12361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Stop at here</a:t>
            </a:r>
            <a:endParaRPr lang="zh-TW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4D636-188C-49FC-B369-25660FF7752D}"/>
              </a:ext>
            </a:extLst>
          </p:cNvPr>
          <p:cNvSpPr txBox="1"/>
          <p:nvPr/>
        </p:nvSpPr>
        <p:spPr>
          <a:xfrm>
            <a:off x="830100" y="1621960"/>
            <a:ext cx="1748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2706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1FC7-3DB6-458B-8208-FF51315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5CFC-EF99-40D9-ABCE-70644269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dea: make our model ‘as smooth as possible’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 too large </a:t>
            </a:r>
            <a:r>
              <a:rPr lang="en-US" dirty="0">
                <a:sym typeface="Wingdings" panose="05000000000000000000" pitchFamily="2" charset="2"/>
              </a:rPr>
              <a:t> a small change of x will make a lot of difference!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8F261E-00C9-412C-BB66-4C9B91CDBFBE}"/>
                  </a:ext>
                </a:extLst>
              </p:cNvPr>
              <p:cNvSpPr txBox="1"/>
              <p:nvPr/>
            </p:nvSpPr>
            <p:spPr>
              <a:xfrm>
                <a:off x="1192491" y="2722993"/>
                <a:ext cx="145424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8F261E-00C9-412C-BB66-4C9B91CD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91" y="2722993"/>
                <a:ext cx="1454244" cy="338554"/>
              </a:xfrm>
              <a:prstGeom prst="rect">
                <a:avLst/>
              </a:prstGeom>
              <a:blipFill>
                <a:blip r:embed="rId2"/>
                <a:stretch>
                  <a:fillRect l="-4622" r="-378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825AC2-307A-4607-93B4-4C15002F1A21}"/>
                  </a:ext>
                </a:extLst>
              </p:cNvPr>
              <p:cNvSpPr txBox="1"/>
              <p:nvPr/>
            </p:nvSpPr>
            <p:spPr>
              <a:xfrm>
                <a:off x="1758441" y="5042187"/>
                <a:ext cx="56271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𝑟𝑒𝑔𝑢𝑙𝑎𝑟𝑖𝑧𝑒𝑟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825AC2-307A-4607-93B4-4C15002F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41" y="5042187"/>
                <a:ext cx="5627118" cy="338554"/>
              </a:xfrm>
              <a:prstGeom prst="rect">
                <a:avLst/>
              </a:prstGeom>
              <a:blipFill>
                <a:blip r:embed="rId3"/>
                <a:stretch>
                  <a:fillRect l="-649" r="-1190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517-0C83-480A-8FF4-A86C863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9CDC-ED84-4FF8-B81E-58E1B533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L1 </a:t>
            </a:r>
            <a:r>
              <a:rPr lang="en-US" dirty="0" err="1"/>
              <a:t>regularizer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L2 </a:t>
            </a:r>
            <a:r>
              <a:rPr lang="en-US" dirty="0" err="1"/>
              <a:t>regularizer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0A326-DFD6-4357-8E9D-8BAEE827A0DB}"/>
                  </a:ext>
                </a:extLst>
              </p:cNvPr>
              <p:cNvSpPr txBox="1"/>
              <p:nvPr/>
            </p:nvSpPr>
            <p:spPr>
              <a:xfrm>
                <a:off x="1615325" y="1690689"/>
                <a:ext cx="56271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𝑟𝑒𝑔𝑢𝑙𝑎𝑟𝑖𝑧𝑒𝑟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0A326-DFD6-4357-8E9D-8BAEE827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25" y="1690689"/>
                <a:ext cx="5627118" cy="338554"/>
              </a:xfrm>
              <a:prstGeom prst="rect">
                <a:avLst/>
              </a:prstGeom>
              <a:blipFill>
                <a:blip r:embed="rId2"/>
                <a:stretch>
                  <a:fillRect l="-650" r="-1192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7313E-27CB-455D-83C4-06D4DCF2ECB5}"/>
                  </a:ext>
                </a:extLst>
              </p:cNvPr>
              <p:cNvSpPr txBox="1"/>
              <p:nvPr/>
            </p:nvSpPr>
            <p:spPr>
              <a:xfrm>
                <a:off x="1758441" y="3185529"/>
                <a:ext cx="5340886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7313E-27CB-455D-83C4-06D4DCF2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41" y="3185529"/>
                <a:ext cx="5340886" cy="821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9440C-5978-4BD9-9AC8-8B2965D244F7}"/>
                  </a:ext>
                </a:extLst>
              </p:cNvPr>
              <p:cNvSpPr txBox="1"/>
              <p:nvPr/>
            </p:nvSpPr>
            <p:spPr>
              <a:xfrm>
                <a:off x="1743309" y="5163322"/>
                <a:ext cx="5371150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9440C-5978-4BD9-9AC8-8B2965D2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09" y="5163322"/>
                <a:ext cx="5371150" cy="821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6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tips on neural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a neural network structure with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Can analyze the outcomes of neural networks</a:t>
            </a:r>
          </a:p>
          <a:p>
            <a:r>
              <a:rPr lang="en-US" dirty="0"/>
              <a:t>Apply different strategies to reduce errors with neural network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AEA5-AAF0-491C-99D8-2DDA19AB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BBA2-D314-488D-9DDA-E47EAB9D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8" y="1444540"/>
            <a:ext cx="7886700" cy="4351338"/>
          </a:xfrm>
        </p:spPr>
        <p:txBody>
          <a:bodyPr/>
          <a:lstStyle/>
          <a:p>
            <a:r>
              <a:rPr lang="en-US" dirty="0"/>
              <a:t>How to calculate gradients in neural networks?</a:t>
            </a:r>
          </a:p>
          <a:p>
            <a:r>
              <a:rPr lang="en-US" dirty="0"/>
              <a:t>C</a:t>
            </a:r>
            <a:r>
              <a:rPr lang="en-US" altLang="zh-CN" dirty="0"/>
              <a:t>hain rule</a:t>
            </a:r>
            <a:endParaRPr lang="en-US" dirty="0"/>
          </a:p>
        </p:txBody>
      </p:sp>
      <p:sp>
        <p:nvSpPr>
          <p:cNvPr id="150" name="文字方塊 63">
            <a:extLst>
              <a:ext uri="{FF2B5EF4-FFF2-40B4-BE49-F238E27FC236}">
                <a16:creationId xmlns:a16="http://schemas.microsoft.com/office/drawing/2014/main" id="{D0CDABA4-520A-4748-ACE0-F1F13299EF75}"/>
              </a:ext>
            </a:extLst>
          </p:cNvPr>
          <p:cNvSpPr txBox="1"/>
          <p:nvPr/>
        </p:nvSpPr>
        <p:spPr>
          <a:xfrm>
            <a:off x="5908610" y="537756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151" name="文字方塊 64">
            <a:extLst>
              <a:ext uri="{FF2B5EF4-FFF2-40B4-BE49-F238E27FC236}">
                <a16:creationId xmlns:a16="http://schemas.microsoft.com/office/drawing/2014/main" id="{843E0207-2A50-4A9C-8405-C7F347C076F6}"/>
              </a:ext>
            </a:extLst>
          </p:cNvPr>
          <p:cNvSpPr txBox="1"/>
          <p:nvPr/>
        </p:nvSpPr>
        <p:spPr>
          <a:xfrm>
            <a:off x="2955356" y="572514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152" name="右大括弧 65">
            <a:extLst>
              <a:ext uri="{FF2B5EF4-FFF2-40B4-BE49-F238E27FC236}">
                <a16:creationId xmlns:a16="http://schemas.microsoft.com/office/drawing/2014/main" id="{DD9383DF-95A6-4E71-B028-45875479D03D}"/>
              </a:ext>
            </a:extLst>
          </p:cNvPr>
          <p:cNvSpPr/>
          <p:nvPr/>
        </p:nvSpPr>
        <p:spPr>
          <a:xfrm rot="5400000">
            <a:off x="3916276" y="407787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58">
            <a:extLst>
              <a:ext uri="{FF2B5EF4-FFF2-40B4-BE49-F238E27FC236}">
                <a16:creationId xmlns:a16="http://schemas.microsoft.com/office/drawing/2014/main" id="{DB02F451-44C4-44C2-B2C1-FBF3CC5C974A}"/>
              </a:ext>
            </a:extLst>
          </p:cNvPr>
          <p:cNvSpPr/>
          <p:nvPr/>
        </p:nvSpPr>
        <p:spPr>
          <a:xfrm>
            <a:off x="1392902" y="28055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59">
            <a:extLst>
              <a:ext uri="{FF2B5EF4-FFF2-40B4-BE49-F238E27FC236}">
                <a16:creationId xmlns:a16="http://schemas.microsoft.com/office/drawing/2014/main" id="{9512DA88-3516-43DD-8F61-E0DE1992F029}"/>
              </a:ext>
            </a:extLst>
          </p:cNvPr>
          <p:cNvSpPr txBox="1"/>
          <p:nvPr/>
        </p:nvSpPr>
        <p:spPr>
          <a:xfrm>
            <a:off x="1192190" y="538254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155" name="文字方塊 6">
            <a:extLst>
              <a:ext uri="{FF2B5EF4-FFF2-40B4-BE49-F238E27FC236}">
                <a16:creationId xmlns:a16="http://schemas.microsoft.com/office/drawing/2014/main" id="{52A5AD31-B213-46F8-8213-3D24BCB2BBD6}"/>
              </a:ext>
            </a:extLst>
          </p:cNvPr>
          <p:cNvSpPr txBox="1"/>
          <p:nvPr/>
        </p:nvSpPr>
        <p:spPr>
          <a:xfrm>
            <a:off x="1065416" y="232379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cxnSp>
        <p:nvCxnSpPr>
          <p:cNvPr id="156" name="直線單箭頭接點 10">
            <a:extLst>
              <a:ext uri="{FF2B5EF4-FFF2-40B4-BE49-F238E27FC236}">
                <a16:creationId xmlns:a16="http://schemas.microsoft.com/office/drawing/2014/main" id="{73DC2D2C-CFB0-4F90-AD06-2258D25EF540}"/>
              </a:ext>
            </a:extLst>
          </p:cNvPr>
          <p:cNvCxnSpPr/>
          <p:nvPr/>
        </p:nvCxnSpPr>
        <p:spPr>
          <a:xfrm>
            <a:off x="6505176" y="382636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1">
            <a:extLst>
              <a:ext uri="{FF2B5EF4-FFF2-40B4-BE49-F238E27FC236}">
                <a16:creationId xmlns:a16="http://schemas.microsoft.com/office/drawing/2014/main" id="{E28B7F97-D1F4-441F-87F9-B4DB19F36B38}"/>
              </a:ext>
            </a:extLst>
          </p:cNvPr>
          <p:cNvCxnSpPr/>
          <p:nvPr/>
        </p:nvCxnSpPr>
        <p:spPr>
          <a:xfrm>
            <a:off x="6614492" y="507225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2">
            <a:extLst>
              <a:ext uri="{FF2B5EF4-FFF2-40B4-BE49-F238E27FC236}">
                <a16:creationId xmlns:a16="http://schemas.microsoft.com/office/drawing/2014/main" id="{C85B97AD-23A4-4C65-9FD5-68CBA6F9AEBF}"/>
              </a:ext>
            </a:extLst>
          </p:cNvPr>
          <p:cNvCxnSpPr/>
          <p:nvPr/>
        </p:nvCxnSpPr>
        <p:spPr>
          <a:xfrm>
            <a:off x="6481292" y="304755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3">
            <a:extLst>
              <a:ext uri="{FF2B5EF4-FFF2-40B4-BE49-F238E27FC236}">
                <a16:creationId xmlns:a16="http://schemas.microsoft.com/office/drawing/2014/main" id="{8AF28272-3550-47FB-AF29-881DC573312B}"/>
              </a:ext>
            </a:extLst>
          </p:cNvPr>
          <p:cNvSpPr/>
          <p:nvPr/>
        </p:nvSpPr>
        <p:spPr>
          <a:xfrm>
            <a:off x="1461290" y="35232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4">
            <a:extLst>
              <a:ext uri="{FF2B5EF4-FFF2-40B4-BE49-F238E27FC236}">
                <a16:creationId xmlns:a16="http://schemas.microsoft.com/office/drawing/2014/main" id="{A267A87F-08AD-42D8-8265-D97861DF99E8}"/>
              </a:ext>
            </a:extLst>
          </p:cNvPr>
          <p:cNvSpPr/>
          <p:nvPr/>
        </p:nvSpPr>
        <p:spPr>
          <a:xfrm>
            <a:off x="1467108" y="29529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1" name="Object 12">
            <a:extLst>
              <a:ext uri="{FF2B5EF4-FFF2-40B4-BE49-F238E27FC236}">
                <a16:creationId xmlns:a16="http://schemas.microsoft.com/office/drawing/2014/main" id="{80371A7A-1D01-475C-9E9C-E45750B8C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32487"/>
              </p:ext>
            </p:extLst>
          </p:nvPr>
        </p:nvGraphicFramePr>
        <p:xfrm>
          <a:off x="1479807" y="285769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85769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2">
            <a:extLst>
              <a:ext uri="{FF2B5EF4-FFF2-40B4-BE49-F238E27FC236}">
                <a16:creationId xmlns:a16="http://schemas.microsoft.com/office/drawing/2014/main" id="{9C2B7F22-320C-487C-99F4-EF09597C5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84628"/>
              </p:ext>
            </p:extLst>
          </p:nvPr>
        </p:nvGraphicFramePr>
        <p:xfrm>
          <a:off x="1485103" y="344042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344042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群組 77">
            <a:extLst>
              <a:ext uri="{FF2B5EF4-FFF2-40B4-BE49-F238E27FC236}">
                <a16:creationId xmlns:a16="http://schemas.microsoft.com/office/drawing/2014/main" id="{E1E7490B-F64A-4209-9618-650D21348E32}"/>
              </a:ext>
            </a:extLst>
          </p:cNvPr>
          <p:cNvGrpSpPr/>
          <p:nvPr/>
        </p:nvGrpSpPr>
        <p:grpSpPr>
          <a:xfrm>
            <a:off x="2403577" y="2323799"/>
            <a:ext cx="1134648" cy="3130011"/>
            <a:chOff x="2332137" y="1770729"/>
            <a:chExt cx="1134648" cy="3130011"/>
          </a:xfrm>
        </p:grpSpPr>
        <p:sp>
          <p:nvSpPr>
            <p:cNvPr id="164" name="矩形 60">
              <a:extLst>
                <a:ext uri="{FF2B5EF4-FFF2-40B4-BE49-F238E27FC236}">
                  <a16:creationId xmlns:a16="http://schemas.microsoft.com/office/drawing/2014/main" id="{03C5D3EE-2652-4EA5-8245-CEA9300898B6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3">
              <a:extLst>
                <a:ext uri="{FF2B5EF4-FFF2-40B4-BE49-F238E27FC236}">
                  <a16:creationId xmlns:a16="http://schemas.microsoft.com/office/drawing/2014/main" id="{26F0CDBD-9560-4F43-9134-F8C9F66BCF3D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66" name="橢圓 17">
              <a:extLst>
                <a:ext uri="{FF2B5EF4-FFF2-40B4-BE49-F238E27FC236}">
                  <a16:creationId xmlns:a16="http://schemas.microsoft.com/office/drawing/2014/main" id="{56ADDE82-1813-4E4C-97BC-9EBEC5C4E663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8">
              <a:extLst>
                <a:ext uri="{FF2B5EF4-FFF2-40B4-BE49-F238E27FC236}">
                  <a16:creationId xmlns:a16="http://schemas.microsoft.com/office/drawing/2014/main" id="{9FA498C4-ABD4-4D86-913A-E99CC2385E47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橢圓 19">
              <a:extLst>
                <a:ext uri="{FF2B5EF4-FFF2-40B4-BE49-F238E27FC236}">
                  <a16:creationId xmlns:a16="http://schemas.microsoft.com/office/drawing/2014/main" id="{CC3232D4-F9E3-40CE-9C3E-DD64043001F9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文字方塊 20">
              <a:extLst>
                <a:ext uri="{FF2B5EF4-FFF2-40B4-BE49-F238E27FC236}">
                  <a16:creationId xmlns:a16="http://schemas.microsoft.com/office/drawing/2014/main" id="{81CB45B0-459A-4D2E-8A1E-CD2CBE628DFE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170" name="矩形 21">
            <a:extLst>
              <a:ext uri="{FF2B5EF4-FFF2-40B4-BE49-F238E27FC236}">
                <a16:creationId xmlns:a16="http://schemas.microsoft.com/office/drawing/2014/main" id="{2358F231-2DA6-4024-8B1F-4A151F10CED6}"/>
              </a:ext>
            </a:extLst>
          </p:cNvPr>
          <p:cNvSpPr/>
          <p:nvPr/>
        </p:nvSpPr>
        <p:spPr>
          <a:xfrm>
            <a:off x="1470815" y="492103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1" name="Object 12">
            <a:extLst>
              <a:ext uri="{FF2B5EF4-FFF2-40B4-BE49-F238E27FC236}">
                <a16:creationId xmlns:a16="http://schemas.microsoft.com/office/drawing/2014/main" id="{B1B9C618-EFB9-4794-8731-35CFCF65D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03866"/>
              </p:ext>
            </p:extLst>
          </p:nvPr>
        </p:nvGraphicFramePr>
        <p:xfrm>
          <a:off x="1467699" y="482477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82477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文字方塊 23">
            <a:extLst>
              <a:ext uri="{FF2B5EF4-FFF2-40B4-BE49-F238E27FC236}">
                <a16:creationId xmlns:a16="http://schemas.microsoft.com/office/drawing/2014/main" id="{9313509C-E783-4101-B47C-97257B998B73}"/>
              </a:ext>
            </a:extLst>
          </p:cNvPr>
          <p:cNvSpPr txBox="1"/>
          <p:nvPr/>
        </p:nvSpPr>
        <p:spPr>
          <a:xfrm rot="5400000">
            <a:off x="1346747" y="42059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73" name="群組 78">
            <a:extLst>
              <a:ext uri="{FF2B5EF4-FFF2-40B4-BE49-F238E27FC236}">
                <a16:creationId xmlns:a16="http://schemas.microsoft.com/office/drawing/2014/main" id="{C7F029AB-6317-41BD-8FA4-B71AD3BCE498}"/>
              </a:ext>
            </a:extLst>
          </p:cNvPr>
          <p:cNvGrpSpPr/>
          <p:nvPr/>
        </p:nvGrpSpPr>
        <p:grpSpPr>
          <a:xfrm>
            <a:off x="3728475" y="2323799"/>
            <a:ext cx="1134648" cy="3113664"/>
            <a:chOff x="3657035" y="1770729"/>
            <a:chExt cx="1134648" cy="3113664"/>
          </a:xfrm>
        </p:grpSpPr>
        <p:sp>
          <p:nvSpPr>
            <p:cNvPr id="174" name="矩形 61">
              <a:extLst>
                <a:ext uri="{FF2B5EF4-FFF2-40B4-BE49-F238E27FC236}">
                  <a16:creationId xmlns:a16="http://schemas.microsoft.com/office/drawing/2014/main" id="{3D219436-5CC9-4A63-9F23-43DE296A7855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文字方塊 4">
              <a:extLst>
                <a:ext uri="{FF2B5EF4-FFF2-40B4-BE49-F238E27FC236}">
                  <a16:creationId xmlns:a16="http://schemas.microsoft.com/office/drawing/2014/main" id="{286FEA3B-20D5-4B09-A723-01E12C819D28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176" name="橢圓 24">
              <a:extLst>
                <a:ext uri="{FF2B5EF4-FFF2-40B4-BE49-F238E27FC236}">
                  <a16:creationId xmlns:a16="http://schemas.microsoft.com/office/drawing/2014/main" id="{2E9E7415-63C3-4882-B59A-17E543E42F38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25">
              <a:extLst>
                <a:ext uri="{FF2B5EF4-FFF2-40B4-BE49-F238E27FC236}">
                  <a16:creationId xmlns:a16="http://schemas.microsoft.com/office/drawing/2014/main" id="{0C9DB78B-2A67-45D0-A1D2-27863C6AC1E2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26">
              <a:extLst>
                <a:ext uri="{FF2B5EF4-FFF2-40B4-BE49-F238E27FC236}">
                  <a16:creationId xmlns:a16="http://schemas.microsoft.com/office/drawing/2014/main" id="{D9A04112-15D7-4C2A-9934-DBAFBB45B6A6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文字方塊 27">
              <a:extLst>
                <a:ext uri="{FF2B5EF4-FFF2-40B4-BE49-F238E27FC236}">
                  <a16:creationId xmlns:a16="http://schemas.microsoft.com/office/drawing/2014/main" id="{1D2B8994-7239-43EF-B308-D99BCA3AB0ED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180" name="群組 79">
            <a:extLst>
              <a:ext uri="{FF2B5EF4-FFF2-40B4-BE49-F238E27FC236}">
                <a16:creationId xmlns:a16="http://schemas.microsoft.com/office/drawing/2014/main" id="{55E1049B-EEBF-44DD-B14F-5BA6A02A1B3D}"/>
              </a:ext>
            </a:extLst>
          </p:cNvPr>
          <p:cNvGrpSpPr/>
          <p:nvPr/>
        </p:nvGrpSpPr>
        <p:grpSpPr>
          <a:xfrm>
            <a:off x="5939821" y="2323799"/>
            <a:ext cx="1134648" cy="3130011"/>
            <a:chOff x="5868381" y="1770729"/>
            <a:chExt cx="1134648" cy="3130011"/>
          </a:xfrm>
        </p:grpSpPr>
        <p:sp>
          <p:nvSpPr>
            <p:cNvPr id="181" name="矩形 62">
              <a:extLst>
                <a:ext uri="{FF2B5EF4-FFF2-40B4-BE49-F238E27FC236}">
                  <a16:creationId xmlns:a16="http://schemas.microsoft.com/office/drawing/2014/main" id="{6B344E0E-A4C9-4B95-B31D-6429D66B2FF6}"/>
                </a:ext>
              </a:extLst>
            </p:cNvPr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文字方塊 5">
              <a:extLst>
                <a:ext uri="{FF2B5EF4-FFF2-40B4-BE49-F238E27FC236}">
                  <a16:creationId xmlns:a16="http://schemas.microsoft.com/office/drawing/2014/main" id="{159B7555-94CB-47AD-AB5E-324790D1CF50}"/>
                </a:ext>
              </a:extLst>
            </p:cNvPr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183" name="橢圓 28">
              <a:extLst>
                <a:ext uri="{FF2B5EF4-FFF2-40B4-BE49-F238E27FC236}">
                  <a16:creationId xmlns:a16="http://schemas.microsoft.com/office/drawing/2014/main" id="{EFA201CA-4AD2-4717-9844-5C4876DB2B3F}"/>
                </a:ext>
              </a:extLst>
            </p:cNvPr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29">
              <a:extLst>
                <a:ext uri="{FF2B5EF4-FFF2-40B4-BE49-F238E27FC236}">
                  <a16:creationId xmlns:a16="http://schemas.microsoft.com/office/drawing/2014/main" id="{5E395885-AA93-4992-84A3-FC04D6BB1E6B}"/>
                </a:ext>
              </a:extLst>
            </p:cNvPr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30">
              <a:extLst>
                <a:ext uri="{FF2B5EF4-FFF2-40B4-BE49-F238E27FC236}">
                  <a16:creationId xmlns:a16="http://schemas.microsoft.com/office/drawing/2014/main" id="{9727DAF8-B21E-4620-95F0-A9501037DB29}"/>
                </a:ext>
              </a:extLst>
            </p:cNvPr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文字方塊 31">
              <a:extLst>
                <a:ext uri="{FF2B5EF4-FFF2-40B4-BE49-F238E27FC236}">
                  <a16:creationId xmlns:a16="http://schemas.microsoft.com/office/drawing/2014/main" id="{532E6B0A-5A39-4640-AB4B-B71FB95E5C9D}"/>
                </a:ext>
              </a:extLst>
            </p:cNvPr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187" name="文字方塊 32">
            <a:extLst>
              <a:ext uri="{FF2B5EF4-FFF2-40B4-BE49-F238E27FC236}">
                <a16:creationId xmlns:a16="http://schemas.microsoft.com/office/drawing/2014/main" id="{E68E955B-0B5B-463D-A8D1-2594E4462450}"/>
              </a:ext>
            </a:extLst>
          </p:cNvPr>
          <p:cNvSpPr txBox="1"/>
          <p:nvPr/>
        </p:nvSpPr>
        <p:spPr>
          <a:xfrm>
            <a:off x="4671563" y="2744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8" name="文字方塊 33">
            <a:extLst>
              <a:ext uri="{FF2B5EF4-FFF2-40B4-BE49-F238E27FC236}">
                <a16:creationId xmlns:a16="http://schemas.microsoft.com/office/drawing/2014/main" id="{12D91EED-53FB-469B-B1DA-7980725406E1}"/>
              </a:ext>
            </a:extLst>
          </p:cNvPr>
          <p:cNvSpPr txBox="1"/>
          <p:nvPr/>
        </p:nvSpPr>
        <p:spPr>
          <a:xfrm>
            <a:off x="4678512" y="35059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89" name="文字方塊 34">
            <a:extLst>
              <a:ext uri="{FF2B5EF4-FFF2-40B4-BE49-F238E27FC236}">
                <a16:creationId xmlns:a16="http://schemas.microsoft.com/office/drawing/2014/main" id="{36AA6733-FEFE-489C-A3C4-A21C598D8931}"/>
              </a:ext>
            </a:extLst>
          </p:cNvPr>
          <p:cNvSpPr txBox="1"/>
          <p:nvPr/>
        </p:nvSpPr>
        <p:spPr>
          <a:xfrm>
            <a:off x="4707528" y="472125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90" name="群組 80">
            <a:extLst>
              <a:ext uri="{FF2B5EF4-FFF2-40B4-BE49-F238E27FC236}">
                <a16:creationId xmlns:a16="http://schemas.microsoft.com/office/drawing/2014/main" id="{F767AA6C-14F2-44E3-B1F1-F699D603BE1A}"/>
              </a:ext>
            </a:extLst>
          </p:cNvPr>
          <p:cNvGrpSpPr/>
          <p:nvPr/>
        </p:nvGrpSpPr>
        <p:grpSpPr>
          <a:xfrm>
            <a:off x="3237982" y="3061275"/>
            <a:ext cx="753037" cy="2028469"/>
            <a:chOff x="3166542" y="2508205"/>
            <a:chExt cx="753037" cy="2028469"/>
          </a:xfrm>
        </p:grpSpPr>
        <p:cxnSp>
          <p:nvCxnSpPr>
            <p:cNvPr id="191" name="直線單箭頭接點 35">
              <a:extLst>
                <a:ext uri="{FF2B5EF4-FFF2-40B4-BE49-F238E27FC236}">
                  <a16:creationId xmlns:a16="http://schemas.microsoft.com/office/drawing/2014/main" id="{812176F2-C104-4E0D-8274-92471619658D}"/>
                </a:ext>
              </a:extLst>
            </p:cNvPr>
            <p:cNvCxnSpPr>
              <a:stCxn id="166" idx="6"/>
              <a:endCxn id="176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36">
              <a:extLst>
                <a:ext uri="{FF2B5EF4-FFF2-40B4-BE49-F238E27FC236}">
                  <a16:creationId xmlns:a16="http://schemas.microsoft.com/office/drawing/2014/main" id="{A39CE5FB-F82D-47A1-82FF-9284D1DF9C24}"/>
                </a:ext>
              </a:extLst>
            </p:cNvPr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37">
              <a:extLst>
                <a:ext uri="{FF2B5EF4-FFF2-40B4-BE49-F238E27FC236}">
                  <a16:creationId xmlns:a16="http://schemas.microsoft.com/office/drawing/2014/main" id="{F01A3984-A640-450F-8B54-E1ED61519D23}"/>
                </a:ext>
              </a:extLst>
            </p:cNvPr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38">
              <a:extLst>
                <a:ext uri="{FF2B5EF4-FFF2-40B4-BE49-F238E27FC236}">
                  <a16:creationId xmlns:a16="http://schemas.microsoft.com/office/drawing/2014/main" id="{A35CEA42-35C5-43CB-BB11-2A694823F77D}"/>
                </a:ext>
              </a:extLst>
            </p:cNvPr>
            <p:cNvCxnSpPr>
              <a:stCxn id="167" idx="6"/>
              <a:endCxn id="176" idx="2"/>
            </p:cNvCxnSpPr>
            <p:nvPr/>
          </p:nvCxnSpPr>
          <p:spPr>
            <a:xfrm flipV="1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39">
              <a:extLst>
                <a:ext uri="{FF2B5EF4-FFF2-40B4-BE49-F238E27FC236}">
                  <a16:creationId xmlns:a16="http://schemas.microsoft.com/office/drawing/2014/main" id="{0421C8BB-4948-49E8-9E4F-A0293F2CEA91}"/>
                </a:ext>
              </a:extLst>
            </p:cNvPr>
            <p:cNvCxnSpPr>
              <a:stCxn id="166" idx="6"/>
              <a:endCxn id="177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40">
              <a:extLst>
                <a:ext uri="{FF2B5EF4-FFF2-40B4-BE49-F238E27FC236}">
                  <a16:creationId xmlns:a16="http://schemas.microsoft.com/office/drawing/2014/main" id="{AFD9CB2B-07F4-4AFE-AFC7-931A5BCC3C50}"/>
                </a:ext>
              </a:extLst>
            </p:cNvPr>
            <p:cNvCxnSpPr>
              <a:stCxn id="166" idx="6"/>
              <a:endCxn id="178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41">
              <a:extLst>
                <a:ext uri="{FF2B5EF4-FFF2-40B4-BE49-F238E27FC236}">
                  <a16:creationId xmlns:a16="http://schemas.microsoft.com/office/drawing/2014/main" id="{7C89DEB4-DB6E-45DB-9B6D-E63B48BC0447}"/>
                </a:ext>
              </a:extLst>
            </p:cNvPr>
            <p:cNvCxnSpPr>
              <a:stCxn id="167" idx="6"/>
              <a:endCxn id="178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42">
              <a:extLst>
                <a:ext uri="{FF2B5EF4-FFF2-40B4-BE49-F238E27FC236}">
                  <a16:creationId xmlns:a16="http://schemas.microsoft.com/office/drawing/2014/main" id="{A1D84D0E-0D4F-4D31-A4B7-5B414FFEB579}"/>
                </a:ext>
              </a:extLst>
            </p:cNvPr>
            <p:cNvCxnSpPr>
              <a:stCxn id="168" idx="6"/>
              <a:endCxn id="176" idx="2"/>
            </p:cNvCxnSpPr>
            <p:nvPr/>
          </p:nvCxnSpPr>
          <p:spPr>
            <a:xfrm flipV="1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43">
              <a:extLst>
                <a:ext uri="{FF2B5EF4-FFF2-40B4-BE49-F238E27FC236}">
                  <a16:creationId xmlns:a16="http://schemas.microsoft.com/office/drawing/2014/main" id="{56EEF354-1B3E-46AA-9270-D210B6690B5A}"/>
                </a:ext>
              </a:extLst>
            </p:cNvPr>
            <p:cNvCxnSpPr>
              <a:stCxn id="168" idx="6"/>
              <a:endCxn id="177" idx="2"/>
            </p:cNvCxnSpPr>
            <p:nvPr/>
          </p:nvCxnSpPr>
          <p:spPr>
            <a:xfrm flipV="1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直線單箭頭接點 44">
            <a:extLst>
              <a:ext uri="{FF2B5EF4-FFF2-40B4-BE49-F238E27FC236}">
                <a16:creationId xmlns:a16="http://schemas.microsoft.com/office/drawing/2014/main" id="{2A55D237-A97A-40F3-8404-111522816B63}"/>
              </a:ext>
            </a:extLst>
          </p:cNvPr>
          <p:cNvCxnSpPr>
            <a:endCxn id="166" idx="2"/>
          </p:cNvCxnSpPr>
          <p:nvPr/>
        </p:nvCxnSpPr>
        <p:spPr>
          <a:xfrm flipV="1">
            <a:off x="1813715" y="307602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45">
            <a:extLst>
              <a:ext uri="{FF2B5EF4-FFF2-40B4-BE49-F238E27FC236}">
                <a16:creationId xmlns:a16="http://schemas.microsoft.com/office/drawing/2014/main" id="{C318AD3B-C83D-4A0C-B3F5-C2B2B909F1B9}"/>
              </a:ext>
            </a:extLst>
          </p:cNvPr>
          <p:cNvCxnSpPr>
            <a:stCxn id="160" idx="3"/>
            <a:endCxn id="167" idx="2"/>
          </p:cNvCxnSpPr>
          <p:nvPr/>
        </p:nvCxnSpPr>
        <p:spPr>
          <a:xfrm>
            <a:off x="1810008" y="312439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46">
            <a:extLst>
              <a:ext uri="{FF2B5EF4-FFF2-40B4-BE49-F238E27FC236}">
                <a16:creationId xmlns:a16="http://schemas.microsoft.com/office/drawing/2014/main" id="{1FA9851C-137C-4434-BA4E-A97F77357B19}"/>
              </a:ext>
            </a:extLst>
          </p:cNvPr>
          <p:cNvCxnSpPr>
            <a:stCxn id="160" idx="3"/>
            <a:endCxn id="168" idx="2"/>
          </p:cNvCxnSpPr>
          <p:nvPr/>
        </p:nvCxnSpPr>
        <p:spPr>
          <a:xfrm>
            <a:off x="1810008" y="312439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47">
            <a:extLst>
              <a:ext uri="{FF2B5EF4-FFF2-40B4-BE49-F238E27FC236}">
                <a16:creationId xmlns:a16="http://schemas.microsoft.com/office/drawing/2014/main" id="{31E61F0C-D6A7-4AA4-929B-BEE784200B45}"/>
              </a:ext>
            </a:extLst>
          </p:cNvPr>
          <p:cNvCxnSpPr>
            <a:stCxn id="162" idx="3"/>
            <a:endCxn id="166" idx="2"/>
          </p:cNvCxnSpPr>
          <p:nvPr/>
        </p:nvCxnSpPr>
        <p:spPr>
          <a:xfrm flipV="1">
            <a:off x="1837528" y="307602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48">
            <a:extLst>
              <a:ext uri="{FF2B5EF4-FFF2-40B4-BE49-F238E27FC236}">
                <a16:creationId xmlns:a16="http://schemas.microsoft.com/office/drawing/2014/main" id="{2EDECFFF-740B-4506-947B-682CA7793A54}"/>
              </a:ext>
            </a:extLst>
          </p:cNvPr>
          <p:cNvCxnSpPr>
            <a:stCxn id="159" idx="3"/>
            <a:endCxn id="167" idx="2"/>
          </p:cNvCxnSpPr>
          <p:nvPr/>
        </p:nvCxnSpPr>
        <p:spPr>
          <a:xfrm>
            <a:off x="1804190" y="369472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49">
            <a:extLst>
              <a:ext uri="{FF2B5EF4-FFF2-40B4-BE49-F238E27FC236}">
                <a16:creationId xmlns:a16="http://schemas.microsoft.com/office/drawing/2014/main" id="{B2EC4F32-99E9-47A9-B29A-B5D787365E77}"/>
              </a:ext>
            </a:extLst>
          </p:cNvPr>
          <p:cNvCxnSpPr>
            <a:stCxn id="159" idx="3"/>
            <a:endCxn id="168" idx="2"/>
          </p:cNvCxnSpPr>
          <p:nvPr/>
        </p:nvCxnSpPr>
        <p:spPr>
          <a:xfrm>
            <a:off x="1804190" y="369472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50">
            <a:extLst>
              <a:ext uri="{FF2B5EF4-FFF2-40B4-BE49-F238E27FC236}">
                <a16:creationId xmlns:a16="http://schemas.microsoft.com/office/drawing/2014/main" id="{3B308013-E86E-4D11-A6AB-BCB0B130C614}"/>
              </a:ext>
            </a:extLst>
          </p:cNvPr>
          <p:cNvCxnSpPr>
            <a:stCxn id="171" idx="3"/>
            <a:endCxn id="166" idx="2"/>
          </p:cNvCxnSpPr>
          <p:nvPr/>
        </p:nvCxnSpPr>
        <p:spPr>
          <a:xfrm flipV="1">
            <a:off x="1875687" y="307602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51">
            <a:extLst>
              <a:ext uri="{FF2B5EF4-FFF2-40B4-BE49-F238E27FC236}">
                <a16:creationId xmlns:a16="http://schemas.microsoft.com/office/drawing/2014/main" id="{39F300C8-3905-4120-B1D1-E7EF302F04CA}"/>
              </a:ext>
            </a:extLst>
          </p:cNvPr>
          <p:cNvCxnSpPr>
            <a:stCxn id="171" idx="3"/>
            <a:endCxn id="167" idx="2"/>
          </p:cNvCxnSpPr>
          <p:nvPr/>
        </p:nvCxnSpPr>
        <p:spPr>
          <a:xfrm flipV="1">
            <a:off x="1849318" y="385459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52">
            <a:extLst>
              <a:ext uri="{FF2B5EF4-FFF2-40B4-BE49-F238E27FC236}">
                <a16:creationId xmlns:a16="http://schemas.microsoft.com/office/drawing/2014/main" id="{55CA2B3D-A304-41C0-9EEE-73340541FBF0}"/>
              </a:ext>
            </a:extLst>
          </p:cNvPr>
          <p:cNvCxnSpPr>
            <a:stCxn id="171" idx="3"/>
            <a:endCxn id="168" idx="2"/>
          </p:cNvCxnSpPr>
          <p:nvPr/>
        </p:nvCxnSpPr>
        <p:spPr>
          <a:xfrm>
            <a:off x="1849318" y="506919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字方塊 53">
            <a:extLst>
              <a:ext uri="{FF2B5EF4-FFF2-40B4-BE49-F238E27FC236}">
                <a16:creationId xmlns:a16="http://schemas.microsoft.com/office/drawing/2014/main" id="{52D13D0B-3F95-4C50-955C-C6316E53908F}"/>
              </a:ext>
            </a:extLst>
          </p:cNvPr>
          <p:cNvSpPr txBox="1"/>
          <p:nvPr/>
        </p:nvSpPr>
        <p:spPr>
          <a:xfrm rot="5400000">
            <a:off x="7473854" y="42265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213" name="群組 81">
            <a:extLst>
              <a:ext uri="{FF2B5EF4-FFF2-40B4-BE49-F238E27FC236}">
                <a16:creationId xmlns:a16="http://schemas.microsoft.com/office/drawing/2014/main" id="{4091397A-3602-4165-AB63-362DF2B03CA1}"/>
              </a:ext>
            </a:extLst>
          </p:cNvPr>
          <p:cNvGrpSpPr/>
          <p:nvPr/>
        </p:nvGrpSpPr>
        <p:grpSpPr>
          <a:xfrm>
            <a:off x="5428534" y="3068884"/>
            <a:ext cx="753037" cy="2013721"/>
            <a:chOff x="5357094" y="2515814"/>
            <a:chExt cx="753037" cy="2013721"/>
          </a:xfrm>
        </p:grpSpPr>
        <p:cxnSp>
          <p:nvCxnSpPr>
            <p:cNvPr id="214" name="直線單箭頭接點 66">
              <a:extLst>
                <a:ext uri="{FF2B5EF4-FFF2-40B4-BE49-F238E27FC236}">
                  <a16:creationId xmlns:a16="http://schemas.microsoft.com/office/drawing/2014/main" id="{8EC13E53-C12B-4619-8EC1-4D293BA7F416}"/>
                </a:ext>
              </a:extLst>
            </p:cNvPr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69">
              <a:extLst>
                <a:ext uri="{FF2B5EF4-FFF2-40B4-BE49-F238E27FC236}">
                  <a16:creationId xmlns:a16="http://schemas.microsoft.com/office/drawing/2014/main" id="{AE1E4616-0709-49DA-B611-C1806D72F3C4}"/>
                </a:ext>
              </a:extLst>
            </p:cNvPr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70">
              <a:extLst>
                <a:ext uri="{FF2B5EF4-FFF2-40B4-BE49-F238E27FC236}">
                  <a16:creationId xmlns:a16="http://schemas.microsoft.com/office/drawing/2014/main" id="{E2D7970E-3CD6-44FE-B7AE-E5236F14702E}"/>
                </a:ext>
              </a:extLst>
            </p:cNvPr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71">
              <a:extLst>
                <a:ext uri="{FF2B5EF4-FFF2-40B4-BE49-F238E27FC236}">
                  <a16:creationId xmlns:a16="http://schemas.microsoft.com/office/drawing/2014/main" id="{9F1E991C-A71C-4869-A24C-107AE989F727}"/>
                </a:ext>
              </a:extLst>
            </p:cNvPr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單箭頭接點 72">
              <a:extLst>
                <a:ext uri="{FF2B5EF4-FFF2-40B4-BE49-F238E27FC236}">
                  <a16:creationId xmlns:a16="http://schemas.microsoft.com/office/drawing/2014/main" id="{22D452EE-8414-4467-8EA3-5C88BED4B8BB}"/>
                </a:ext>
              </a:extLst>
            </p:cNvPr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單箭頭接點 73">
              <a:extLst>
                <a:ext uri="{FF2B5EF4-FFF2-40B4-BE49-F238E27FC236}">
                  <a16:creationId xmlns:a16="http://schemas.microsoft.com/office/drawing/2014/main" id="{9CF36981-81A5-46C1-8F32-97FBFA81F69D}"/>
                </a:ext>
              </a:extLst>
            </p:cNvPr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單箭頭接點 74">
              <a:extLst>
                <a:ext uri="{FF2B5EF4-FFF2-40B4-BE49-F238E27FC236}">
                  <a16:creationId xmlns:a16="http://schemas.microsoft.com/office/drawing/2014/main" id="{D74F32F7-D552-4372-ACE5-47636A7EA308}"/>
                </a:ext>
              </a:extLst>
            </p:cNvPr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單箭頭接點 75">
              <a:extLst>
                <a:ext uri="{FF2B5EF4-FFF2-40B4-BE49-F238E27FC236}">
                  <a16:creationId xmlns:a16="http://schemas.microsoft.com/office/drawing/2014/main" id="{1725B49F-3EFF-4DD3-8A78-5C3810C882A9}"/>
                </a:ext>
              </a:extLst>
            </p:cNvPr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76">
              <a:extLst>
                <a:ext uri="{FF2B5EF4-FFF2-40B4-BE49-F238E27FC236}">
                  <a16:creationId xmlns:a16="http://schemas.microsoft.com/office/drawing/2014/main" id="{3255D94C-B4E1-42CC-A051-7829215F2C1A}"/>
                </a:ext>
              </a:extLst>
            </p:cNvPr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79BF5145-E991-43D7-8015-052E5C7B589E}"/>
              </a:ext>
            </a:extLst>
          </p:cNvPr>
          <p:cNvSpPr txBox="1"/>
          <p:nvPr/>
        </p:nvSpPr>
        <p:spPr>
          <a:xfrm>
            <a:off x="7338185" y="5439192"/>
            <a:ext cx="140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</a:t>
            </a:r>
            <a:r>
              <a:rPr lang="en-US" i="1" dirty="0"/>
              <a:t>E</a:t>
            </a:r>
            <a:r>
              <a:rPr lang="en-US" dirty="0"/>
              <a:t> </a:t>
            </a:r>
          </a:p>
          <a:p>
            <a:r>
              <a:rPr lang="en-US" dirty="0"/>
              <a:t>MSE, cross-entropy…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字方塊 54">
                <a:extLst>
                  <a:ext uri="{FF2B5EF4-FFF2-40B4-BE49-F238E27FC236}">
                    <a16:creationId xmlns:a16="http://schemas.microsoft.com/office/drawing/2014/main" id="{BF312663-0D73-43E7-A918-BF31E0BD451C}"/>
                  </a:ext>
                </a:extLst>
              </p:cNvPr>
              <p:cNvSpPr txBox="1"/>
              <p:nvPr/>
            </p:nvSpPr>
            <p:spPr>
              <a:xfrm>
                <a:off x="7542947" y="2707699"/>
                <a:ext cx="6310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4" name="文字方塊 54">
                <a:extLst>
                  <a:ext uri="{FF2B5EF4-FFF2-40B4-BE49-F238E27FC236}">
                    <a16:creationId xmlns:a16="http://schemas.microsoft.com/office/drawing/2014/main" id="{BF312663-0D73-43E7-A918-BF31E0BD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47" y="2707699"/>
                <a:ext cx="631069" cy="5132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55">
                <a:extLst>
                  <a:ext uri="{FF2B5EF4-FFF2-40B4-BE49-F238E27FC236}">
                    <a16:creationId xmlns:a16="http://schemas.microsoft.com/office/drawing/2014/main" id="{7455958A-2D30-4A23-B77B-F92D0E8D84B2}"/>
                  </a:ext>
                </a:extLst>
              </p:cNvPr>
              <p:cNvSpPr txBox="1"/>
              <p:nvPr/>
            </p:nvSpPr>
            <p:spPr>
              <a:xfrm>
                <a:off x="7531664" y="3505919"/>
                <a:ext cx="6310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5" name="文字方塊 55">
                <a:extLst>
                  <a:ext uri="{FF2B5EF4-FFF2-40B4-BE49-F238E27FC236}">
                    <a16:creationId xmlns:a16="http://schemas.microsoft.com/office/drawing/2014/main" id="{7455958A-2D30-4A23-B77B-F92D0E8D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64" y="3505919"/>
                <a:ext cx="631069" cy="513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字方塊 56">
                <a:extLst>
                  <a:ext uri="{FF2B5EF4-FFF2-40B4-BE49-F238E27FC236}">
                    <a16:creationId xmlns:a16="http://schemas.microsoft.com/office/drawing/2014/main" id="{A55DAED7-0226-4B3A-999E-69878501DB12}"/>
                  </a:ext>
                </a:extLst>
              </p:cNvPr>
              <p:cNvSpPr txBox="1"/>
              <p:nvPr/>
            </p:nvSpPr>
            <p:spPr>
              <a:xfrm>
                <a:off x="7531664" y="4772151"/>
                <a:ext cx="6310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6" name="文字方塊 56">
                <a:extLst>
                  <a:ext uri="{FF2B5EF4-FFF2-40B4-BE49-F238E27FC236}">
                    <a16:creationId xmlns:a16="http://schemas.microsoft.com/office/drawing/2014/main" id="{A55DAED7-0226-4B3A-999E-69878501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64" y="4772151"/>
                <a:ext cx="631069" cy="5132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CD6A-989A-474E-AFE3-3396F982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25E5-0C17-4D05-BFC1-B00157ED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build neural networks?</a:t>
            </a:r>
          </a:p>
          <a:p>
            <a:r>
              <a:rPr lang="en-US" dirty="0"/>
              <a:t>Step 1: decide the structure of your network (depth, the number of neurons in each layer…)</a:t>
            </a:r>
          </a:p>
          <a:p>
            <a:r>
              <a:rPr lang="en-US" dirty="0"/>
              <a:t>Step 2: decide your activation function</a:t>
            </a:r>
          </a:p>
          <a:p>
            <a:r>
              <a:rPr lang="en-US" dirty="0"/>
              <a:t>Step 3: initialize your </a:t>
            </a:r>
            <a:r>
              <a:rPr lang="en-US" b="1" dirty="0"/>
              <a:t>w</a:t>
            </a:r>
            <a:r>
              <a:rPr lang="en-US" dirty="0"/>
              <a:t> and b</a:t>
            </a:r>
          </a:p>
          <a:p>
            <a:r>
              <a:rPr lang="en-US" dirty="0"/>
              <a:t>Step 4: Train! </a:t>
            </a:r>
          </a:p>
          <a:p>
            <a:pPr marL="0" indent="0">
              <a:buNone/>
            </a:pPr>
            <a:r>
              <a:rPr lang="en-US" dirty="0"/>
              <a:t>	- Forward propagation</a:t>
            </a:r>
          </a:p>
          <a:p>
            <a:pPr marL="0" indent="0">
              <a:buNone/>
            </a:pPr>
            <a:r>
              <a:rPr lang="en-US" dirty="0"/>
              <a:t>	- Backpropagation</a:t>
            </a:r>
          </a:p>
          <a:p>
            <a:r>
              <a:rPr lang="en-US" dirty="0"/>
              <a:t>Step 5: Generalization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917A-E0CA-4C00-872C-F026CB6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08DA-F9E6-4929-BEF6-FF24FD4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extensible</a:t>
            </a:r>
          </a:p>
          <a:p>
            <a:r>
              <a:rPr lang="en-US" dirty="0"/>
              <a:t>User friendly</a:t>
            </a:r>
          </a:p>
        </p:txBody>
      </p:sp>
      <p:pic>
        <p:nvPicPr>
          <p:cNvPr id="10246" name="Picture 6" descr="Keras logo">
            <a:extLst>
              <a:ext uri="{FF2B5EF4-FFF2-40B4-BE49-F238E27FC236}">
                <a16:creationId xmlns:a16="http://schemas.microsoft.com/office/drawing/2014/main" id="{7A6FDB8A-DC25-44CA-A87B-C493F7847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825625"/>
            <a:ext cx="3619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ensorFlow logo">
            <a:extLst>
              <a:ext uri="{FF2B5EF4-FFF2-40B4-BE49-F238E27FC236}">
                <a16:creationId xmlns:a16="http://schemas.microsoft.com/office/drawing/2014/main" id="{53815873-02BD-4CFE-BF71-FC91FBBD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58" y="4087244"/>
            <a:ext cx="3377742" cy="12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E91A2-1469-415C-AF19-35F222B0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64" y="3530998"/>
            <a:ext cx="2348746" cy="23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992B-8030-47D7-8CF0-EECF08DF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8F9D-407E-4772-AF3A-BFAFC44C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a curve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1AA6FD-F4A1-445F-BF45-6830EAFED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37694"/>
              </p:ext>
            </p:extLst>
          </p:nvPr>
        </p:nvGraphicFramePr>
        <p:xfrm>
          <a:off x="1740504" y="2172344"/>
          <a:ext cx="5442720" cy="42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0504" y="2172344"/>
                        <a:ext cx="5442720" cy="4205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05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E998-1886-42E4-B77C-040233F8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655-65C9-4908-9005-5DFCD4F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training data and test data?</a:t>
            </a:r>
          </a:p>
        </p:txBody>
      </p:sp>
      <p:pic>
        <p:nvPicPr>
          <p:cNvPr id="4098" name="Picture 2" descr="Image result for truman president">
            <a:extLst>
              <a:ext uri="{FF2B5EF4-FFF2-40B4-BE49-F238E27FC236}">
                <a16:creationId xmlns:a16="http://schemas.microsoft.com/office/drawing/2014/main" id="{52975735-E75C-4D56-93C9-B462DC03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1" y="2849756"/>
            <a:ext cx="3940405" cy="297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86CE-6DCC-40AB-B3EF-CB996D04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F247-85E4-4A6A-91D5-4940204B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 cat classifier</a:t>
            </a:r>
          </a:p>
          <a:p>
            <a:r>
              <a:rPr lang="en-US" dirty="0"/>
              <a:t>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8A4397-EB10-45F7-9EA4-FF893DF441EF}"/>
              </a:ext>
            </a:extLst>
          </p:cNvPr>
          <p:cNvGrpSpPr/>
          <p:nvPr/>
        </p:nvGrpSpPr>
        <p:grpSpPr>
          <a:xfrm>
            <a:off x="727316" y="2926441"/>
            <a:ext cx="4135998" cy="1828800"/>
            <a:chOff x="727316" y="2926441"/>
            <a:chExt cx="4135998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98348E-073B-4729-9630-C6F5163C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781" y="2926441"/>
              <a:ext cx="1225485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EEB0A9-6E0A-49D4-9993-9D509954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266" y="2926441"/>
              <a:ext cx="1374098" cy="914400"/>
            </a:xfrm>
            <a:prstGeom prst="rect">
              <a:avLst/>
            </a:prstGeom>
          </p:spPr>
        </p:pic>
        <p:pic>
          <p:nvPicPr>
            <p:cNvPr id="15364" name="Picture 4" descr="Image result for white cat">
              <a:extLst>
                <a:ext uri="{FF2B5EF4-FFF2-40B4-BE49-F238E27FC236}">
                  <a16:creationId xmlns:a16="http://schemas.microsoft.com/office/drawing/2014/main" id="{D0C92C50-0F1B-4436-B128-69B20E73E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64" y="2926441"/>
              <a:ext cx="138095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6" name="Picture 6" descr="Image result for dog">
              <a:extLst>
                <a:ext uri="{FF2B5EF4-FFF2-40B4-BE49-F238E27FC236}">
                  <a16:creationId xmlns:a16="http://schemas.microsoft.com/office/drawing/2014/main" id="{D017A1A9-7674-4AD4-8468-A5E24F14E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316" y="3840841"/>
              <a:ext cx="145142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dog">
              <a:extLst>
                <a:ext uri="{FF2B5EF4-FFF2-40B4-BE49-F238E27FC236}">
                  <a16:creationId xmlns:a16="http://schemas.microsoft.com/office/drawing/2014/main" id="{A3659473-94F2-4D04-8432-F64C4A0D7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696" y="3840841"/>
              <a:ext cx="144923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70" name="Picture 10" descr="Image result for bird">
              <a:extLst>
                <a:ext uri="{FF2B5EF4-FFF2-40B4-BE49-F238E27FC236}">
                  <a16:creationId xmlns:a16="http://schemas.microsoft.com/office/drawing/2014/main" id="{D3837118-BBF9-44AD-98B6-98C441D4A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64" y="3840841"/>
              <a:ext cx="138095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699D11-6F08-4CFC-A10C-96A248618B48}"/>
              </a:ext>
            </a:extLst>
          </p:cNvPr>
          <p:cNvSpPr txBox="1"/>
          <p:nvPr/>
        </p:nvSpPr>
        <p:spPr>
          <a:xfrm>
            <a:off x="5353933" y="3461501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F9FDD-004A-4D00-87C3-EC308302A4EA}"/>
              </a:ext>
            </a:extLst>
          </p:cNvPr>
          <p:cNvCxnSpPr/>
          <p:nvPr/>
        </p:nvCxnSpPr>
        <p:spPr>
          <a:xfrm>
            <a:off x="4986723" y="3840841"/>
            <a:ext cx="15837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232F14-BEB8-407A-943B-C30BE5EAA517}"/>
              </a:ext>
            </a:extLst>
          </p:cNvPr>
          <p:cNvSpPr txBox="1"/>
          <p:nvPr/>
        </p:nvSpPr>
        <p:spPr>
          <a:xfrm>
            <a:off x="6750773" y="3379176"/>
            <a:ext cx="225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‘Good’ classifier with 0 error in training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A3D2EF-F647-4026-A1E7-1CF9989A8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81" y="5398857"/>
            <a:ext cx="1632857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6F6729-F7C3-4A47-B1B5-A56D8D819A89}"/>
              </a:ext>
            </a:extLst>
          </p:cNvPr>
          <p:cNvCxnSpPr>
            <a:cxnSpLocks/>
          </p:cNvCxnSpPr>
          <p:nvPr/>
        </p:nvCxnSpPr>
        <p:spPr>
          <a:xfrm>
            <a:off x="2592372" y="5846630"/>
            <a:ext cx="11783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E0BA13-2777-407A-A34F-78DD12149C5A}"/>
              </a:ext>
            </a:extLst>
          </p:cNvPr>
          <p:cNvSpPr txBox="1"/>
          <p:nvPr/>
        </p:nvSpPr>
        <p:spPr>
          <a:xfrm>
            <a:off x="2515638" y="546251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10FC0-A3EC-4BC5-8DCA-16318532BA3E}"/>
              </a:ext>
            </a:extLst>
          </p:cNvPr>
          <p:cNvSpPr txBox="1"/>
          <p:nvPr/>
        </p:nvSpPr>
        <p:spPr>
          <a:xfrm>
            <a:off x="3847456" y="5647179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pic>
        <p:nvPicPr>
          <p:cNvPr id="15374" name="Picture 14" descr="Image result for black cat">
            <a:extLst>
              <a:ext uri="{FF2B5EF4-FFF2-40B4-BE49-F238E27FC236}">
                <a16:creationId xmlns:a16="http://schemas.microsoft.com/office/drawing/2014/main" id="{AA6C529C-E5EA-47D0-AF67-DF5BE9A4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45" y="5374645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116C55-F504-43AC-B282-AB12FD643072}"/>
              </a:ext>
            </a:extLst>
          </p:cNvPr>
          <p:cNvCxnSpPr>
            <a:cxnSpLocks/>
          </p:cNvCxnSpPr>
          <p:nvPr/>
        </p:nvCxnSpPr>
        <p:spPr>
          <a:xfrm>
            <a:off x="6376776" y="5821112"/>
            <a:ext cx="11783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7AC5F1-472D-4398-AF2A-3EED4A079C28}"/>
              </a:ext>
            </a:extLst>
          </p:cNvPr>
          <p:cNvSpPr txBox="1"/>
          <p:nvPr/>
        </p:nvSpPr>
        <p:spPr>
          <a:xfrm>
            <a:off x="6300042" y="543699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D7A19B-4405-4602-9E0E-D70D072CF672}"/>
              </a:ext>
            </a:extLst>
          </p:cNvPr>
          <p:cNvSpPr txBox="1"/>
          <p:nvPr/>
        </p:nvSpPr>
        <p:spPr>
          <a:xfrm>
            <a:off x="7550426" y="5621661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Cat!</a:t>
            </a:r>
          </a:p>
        </p:txBody>
      </p:sp>
    </p:spTree>
    <p:extLst>
      <p:ext uri="{BB962C8B-B14F-4D97-AF65-F5344CB8AC3E}">
        <p14:creationId xmlns:p14="http://schemas.microsoft.com/office/powerpoint/2010/main" val="6772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/>
      <p:bldP spid="21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628649" y="1522352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628650" y="3001617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2881" y="2446691"/>
            <a:ext cx="1" cy="55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426765" y="2077278"/>
            <a:ext cx="28798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</a:t>
            </a:r>
            <a:r>
              <a:rPr lang="en-US" altLang="zh-CN" sz="2200" dirty="0"/>
              <a:t>inal hypothesis</a:t>
            </a:r>
          </a:p>
          <a:p>
            <a:pPr algn="ctr"/>
            <a:r>
              <a:rPr lang="en-US" sz="22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182882" y="3906077"/>
            <a:ext cx="1465785" cy="551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7"/>
            <a:endCxn id="9" idx="2"/>
          </p:cNvCxnSpPr>
          <p:nvPr/>
        </p:nvCxnSpPr>
        <p:spPr>
          <a:xfrm flipV="1">
            <a:off x="5525151" y="3001617"/>
            <a:ext cx="1341546" cy="1456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1412598" y="5684145"/>
            <a:ext cx="1945585" cy="97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Hypothesis</a:t>
            </a:r>
          </a:p>
          <a:p>
            <a:pPr algn="ctr"/>
            <a:r>
              <a:rPr lang="en-US" sz="22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3260035" y="4272788"/>
            <a:ext cx="2653748" cy="1262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Algorithm</a:t>
            </a:r>
          </a:p>
          <a:p>
            <a:pPr algn="ctr"/>
            <a:r>
              <a:rPr lang="en-US" sz="22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385391" y="5350203"/>
            <a:ext cx="1263276" cy="33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</p:spTree>
    <p:extLst>
      <p:ext uri="{BB962C8B-B14F-4D97-AF65-F5344CB8AC3E}">
        <p14:creationId xmlns:p14="http://schemas.microsoft.com/office/powerpoint/2010/main" val="349095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9027</TotalTime>
  <Words>518</Words>
  <Application>Microsoft Office PowerPoint</Application>
  <PresentationFormat>On-screen Show (4:3)</PresentationFormat>
  <Paragraphs>144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Origin Graph</vt:lpstr>
      <vt:lpstr>Machine learning 101  Tips on Neural networks </vt:lpstr>
      <vt:lpstr>Objective</vt:lpstr>
      <vt:lpstr>Neural networks</vt:lpstr>
      <vt:lpstr>Neural networks</vt:lpstr>
      <vt:lpstr>Keras</vt:lpstr>
      <vt:lpstr>An example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Early stop</vt:lpstr>
      <vt:lpstr>Regularizers</vt:lpstr>
      <vt:lpstr>Regularizers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332</cp:revision>
  <dcterms:created xsi:type="dcterms:W3CDTF">2016-09-18T07:33:37Z</dcterms:created>
  <dcterms:modified xsi:type="dcterms:W3CDTF">2017-10-25T21:56:10Z</dcterms:modified>
</cp:coreProperties>
</file>