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6" r:id="rId2"/>
    <p:sldId id="363" r:id="rId3"/>
    <p:sldId id="452" r:id="rId4"/>
    <p:sldId id="453" r:id="rId5"/>
    <p:sldId id="454" r:id="rId6"/>
    <p:sldId id="455" r:id="rId7"/>
    <p:sldId id="456" r:id="rId8"/>
    <p:sldId id="457" r:id="rId9"/>
    <p:sldId id="458" r:id="rId10"/>
    <p:sldId id="460" r:id="rId11"/>
    <p:sldId id="451" r:id="rId12"/>
    <p:sldId id="459" r:id="rId13"/>
    <p:sldId id="462" r:id="rId14"/>
    <p:sldId id="461" r:id="rId15"/>
    <p:sldId id="464" r:id="rId16"/>
    <p:sldId id="463" r:id="rId17"/>
    <p:sldId id="465" r:id="rId18"/>
    <p:sldId id="466" r:id="rId19"/>
    <p:sldId id="467" r:id="rId20"/>
    <p:sldId id="468" r:id="rId21"/>
    <p:sldId id="469" r:id="rId22"/>
    <p:sldId id="470" r:id="rId23"/>
    <p:sldId id="471" r:id="rId24"/>
    <p:sldId id="472" r:id="rId25"/>
    <p:sldId id="473" r:id="rId26"/>
    <p:sldId id="474" r:id="rId27"/>
    <p:sldId id="475" r:id="rId28"/>
    <p:sldId id="476" r:id="rId29"/>
    <p:sldId id="477" r:id="rId30"/>
    <p:sldId id="478" r:id="rId31"/>
    <p:sldId id="419" r:id="rId3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n Xiao" initials="HX" lastIdx="2" clrIdx="0">
    <p:extLst>
      <p:ext uri="{19B8F6BF-5375-455C-9EA6-DF929625EA0E}">
        <p15:presenceInfo xmlns:p15="http://schemas.microsoft.com/office/powerpoint/2012/main" userId="S-1-5-21-3651949457-4684189-3251562658-10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073" autoAdjust="0"/>
  </p:normalViewPr>
  <p:slideViewPr>
    <p:cSldViewPr snapToGrid="0">
      <p:cViewPr varScale="1">
        <p:scale>
          <a:sx n="68" d="100"/>
          <a:sy n="68" d="100"/>
        </p:scale>
        <p:origin x="7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FC0D3C-9D97-48B3-A8BD-2F8412874814}" type="datetimeFigureOut">
              <a:rPr lang="zh-TW" altLang="en-US" smtClean="0"/>
              <a:t>2017/10/11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AF5848-695C-4954-8FA3-37BB77D7C2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1751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AF5848-695C-4954-8FA3-37BB77D7C21E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229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DB1B2-B2BD-4E0F-92D8-71067FCAE6E8}" type="datetimeFigureOut">
              <a:rPr lang="zh-TW" altLang="en-US" smtClean="0"/>
              <a:t>2017/10/11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443B-442A-463B-BDF5-DE4EAAEF41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1280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DB1B2-B2BD-4E0F-92D8-71067FCAE6E8}" type="datetimeFigureOut">
              <a:rPr lang="zh-TW" altLang="en-US" smtClean="0"/>
              <a:t>2017/10/11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443B-442A-463B-BDF5-DE4EAAEF41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5605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DB1B2-B2BD-4E0F-92D8-71067FCAE6E8}" type="datetimeFigureOut">
              <a:rPr lang="zh-TW" altLang="en-US" smtClean="0"/>
              <a:t>2017/10/11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443B-442A-463B-BDF5-DE4EAAEF41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989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DB1B2-B2BD-4E0F-92D8-71067FCAE6E8}" type="datetimeFigureOut">
              <a:rPr lang="zh-TW" altLang="en-US" smtClean="0"/>
              <a:t>2017/10/11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443B-442A-463B-BDF5-DE4EAAEF41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8893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DB1B2-B2BD-4E0F-92D8-71067FCAE6E8}" type="datetimeFigureOut">
              <a:rPr lang="zh-TW" altLang="en-US" smtClean="0"/>
              <a:t>2017/10/11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443B-442A-463B-BDF5-DE4EAAEF41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786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DB1B2-B2BD-4E0F-92D8-71067FCAE6E8}" type="datetimeFigureOut">
              <a:rPr lang="zh-TW" altLang="en-US" smtClean="0"/>
              <a:t>2017/10/11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443B-442A-463B-BDF5-DE4EAAEF41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1780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DB1B2-B2BD-4E0F-92D8-71067FCAE6E8}" type="datetimeFigureOut">
              <a:rPr lang="zh-TW" altLang="en-US" smtClean="0"/>
              <a:t>2017/10/11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443B-442A-463B-BDF5-DE4EAAEF41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3980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DB1B2-B2BD-4E0F-92D8-71067FCAE6E8}" type="datetimeFigureOut">
              <a:rPr lang="zh-TW" altLang="en-US" smtClean="0"/>
              <a:t>2017/10/11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443B-442A-463B-BDF5-DE4EAAEF41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8696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DB1B2-B2BD-4E0F-92D8-71067FCAE6E8}" type="datetimeFigureOut">
              <a:rPr lang="zh-TW" altLang="en-US" smtClean="0"/>
              <a:t>2017/10/11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443B-442A-463B-BDF5-DE4EAAEF41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2635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DB1B2-B2BD-4E0F-92D8-71067FCAE6E8}" type="datetimeFigureOut">
              <a:rPr lang="zh-TW" altLang="en-US" smtClean="0"/>
              <a:t>2017/10/11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443B-442A-463B-BDF5-DE4EAAEF41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4337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DB1B2-B2BD-4E0F-92D8-71067FCAE6E8}" type="datetimeFigureOut">
              <a:rPr lang="zh-TW" altLang="en-US" smtClean="0"/>
              <a:t>2017/10/11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443B-442A-463B-BDF5-DE4EAAEF41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0894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DB1B2-B2BD-4E0F-92D8-71067FCAE6E8}" type="datetimeFigureOut">
              <a:rPr lang="zh-TW" altLang="en-US" smtClean="0"/>
              <a:t>2017/10/11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5443B-442A-463B-BDF5-DE4EAAEF41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2518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image" Target="../media/image4.png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5.png"/><Relationship Id="rId4" Type="http://schemas.openxmlformats.org/officeDocument/2006/relationships/image" Target="../media/image7.png"/><Relationship Id="rId9" Type="http://schemas.openxmlformats.org/officeDocument/2006/relationships/image" Target="../media/image3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13" Type="http://schemas.openxmlformats.org/officeDocument/2006/relationships/image" Target="../media/image18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4.png"/><Relationship Id="rId5" Type="http://schemas.openxmlformats.org/officeDocument/2006/relationships/image" Target="../media/image30.png"/><Relationship Id="rId10" Type="http://schemas.openxmlformats.org/officeDocument/2006/relationships/image" Target="../media/image150.png"/><Relationship Id="rId4" Type="http://schemas.openxmlformats.org/officeDocument/2006/relationships/image" Target="../media/image29.png"/><Relationship Id="rId9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.wmf"/><Relationship Id="rId18" Type="http://schemas.openxmlformats.org/officeDocument/2006/relationships/image" Target="../media/image46.png"/><Relationship Id="rId12" Type="http://schemas.openxmlformats.org/officeDocument/2006/relationships/oleObject" Target="../embeddings/oleObject1.bin"/><Relationship Id="rId17" Type="http://schemas.openxmlformats.org/officeDocument/2006/relationships/image" Target="../media/image4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4.png"/><Relationship Id="rId1" Type="http://schemas.openxmlformats.org/officeDocument/2006/relationships/vmlDrawing" Target="../drawings/vmlDrawing3.vml"/><Relationship Id="rId11" Type="http://schemas.openxmlformats.org/officeDocument/2006/relationships/image" Target="../media/image5.png"/><Relationship Id="rId15" Type="http://schemas.openxmlformats.org/officeDocument/2006/relationships/image" Target="../media/image3.wmf"/><Relationship Id="rId10" Type="http://schemas.openxmlformats.org/officeDocument/2006/relationships/image" Target="../media/image43.png"/><Relationship Id="rId19" Type="http://schemas.openxmlformats.org/officeDocument/2006/relationships/image" Target="../media/image47.png"/><Relationship Id="rId14" Type="http://schemas.openxmlformats.org/officeDocument/2006/relationships/oleObject" Target="../embeddings/oleObject2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7" Type="http://schemas.openxmlformats.org/officeDocument/2006/relationships/image" Target="../media/image65.png"/><Relationship Id="rId12" Type="http://schemas.openxmlformats.org/officeDocument/2006/relationships/image" Target="../media/image4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11" Type="http://schemas.openxmlformats.org/officeDocument/2006/relationships/image" Target="../media/image35.png"/><Relationship Id="rId5" Type="http://schemas.openxmlformats.org/officeDocument/2006/relationships/image" Target="../media/image63.png"/><Relationship Id="rId10" Type="http://schemas.openxmlformats.org/officeDocument/2006/relationships/image" Target="../media/image27.png"/><Relationship Id="rId4" Type="http://schemas.openxmlformats.org/officeDocument/2006/relationships/image" Target="../media/image62.png"/><Relationship Id="rId9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57.png"/><Relationship Id="rId7" Type="http://schemas.openxmlformats.org/officeDocument/2006/relationships/image" Target="../media/image68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1.png"/><Relationship Id="rId4" Type="http://schemas.openxmlformats.org/officeDocument/2006/relationships/image" Target="../media/image58.png"/><Relationship Id="rId9" Type="http://schemas.openxmlformats.org/officeDocument/2006/relationships/image" Target="../media/image7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image" Target="../media/image77.png"/><Relationship Id="rId7" Type="http://schemas.openxmlformats.org/officeDocument/2006/relationships/image" Target="../media/image81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3" Type="http://schemas.openxmlformats.org/officeDocument/2006/relationships/image" Target="../media/image84.png"/><Relationship Id="rId7" Type="http://schemas.openxmlformats.org/officeDocument/2006/relationships/image" Target="../media/image88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png"/><Relationship Id="rId3" Type="http://schemas.openxmlformats.org/officeDocument/2006/relationships/image" Target="../media/image990.png"/><Relationship Id="rId7" Type="http://schemas.openxmlformats.org/officeDocument/2006/relationships/image" Target="../media/image10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20.png"/><Relationship Id="rId5" Type="http://schemas.openxmlformats.org/officeDocument/2006/relationships/image" Target="../media/image120.png"/><Relationship Id="rId10" Type="http://schemas.openxmlformats.org/officeDocument/2006/relationships/image" Target="../media/image1060.png"/><Relationship Id="rId4" Type="http://schemas.openxmlformats.org/officeDocument/2006/relationships/image" Target="../media/image119.png"/><Relationship Id="rId9" Type="http://schemas.openxmlformats.org/officeDocument/2006/relationships/image" Target="../media/image105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080.png"/><Relationship Id="rId7" Type="http://schemas.openxmlformats.org/officeDocument/2006/relationships/image" Target="../media/image122.png"/><Relationship Id="rId2" Type="http://schemas.openxmlformats.org/officeDocument/2006/relationships/image" Target="../media/image10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0.png"/><Relationship Id="rId5" Type="http://schemas.openxmlformats.org/officeDocument/2006/relationships/image" Target="../media/image1100.png"/><Relationship Id="rId4" Type="http://schemas.openxmlformats.org/officeDocument/2006/relationships/image" Target="../media/image1090.png"/><Relationship Id="rId9" Type="http://schemas.openxmlformats.org/officeDocument/2006/relationships/image" Target="../media/image114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13" Type="http://schemas.openxmlformats.org/officeDocument/2006/relationships/image" Target="../media/image1240.png"/><Relationship Id="rId3" Type="http://schemas.openxmlformats.org/officeDocument/2006/relationships/image" Target="../media/image1160.png"/><Relationship Id="rId7" Type="http://schemas.openxmlformats.org/officeDocument/2006/relationships/image" Target="../media/image1200.png"/><Relationship Id="rId12" Type="http://schemas.openxmlformats.org/officeDocument/2006/relationships/image" Target="../media/image1230.png"/><Relationship Id="rId2" Type="http://schemas.openxmlformats.org/officeDocument/2006/relationships/image" Target="../media/image11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90.png"/><Relationship Id="rId11" Type="http://schemas.openxmlformats.org/officeDocument/2006/relationships/image" Target="../media/image1220.png"/><Relationship Id="rId5" Type="http://schemas.openxmlformats.org/officeDocument/2006/relationships/image" Target="../media/image1180.png"/><Relationship Id="rId10" Type="http://schemas.openxmlformats.org/officeDocument/2006/relationships/image" Target="../media/image1210.png"/><Relationship Id="rId4" Type="http://schemas.openxmlformats.org/officeDocument/2006/relationships/image" Target="../media/image124.png"/><Relationship Id="rId9" Type="http://schemas.openxmlformats.org/officeDocument/2006/relationships/image" Target="../media/image114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1.png"/><Relationship Id="rId13" Type="http://schemas.openxmlformats.org/officeDocument/2006/relationships/image" Target="../media/image136.png"/><Relationship Id="rId3" Type="http://schemas.openxmlformats.org/officeDocument/2006/relationships/image" Target="../media/image126.png"/><Relationship Id="rId7" Type="http://schemas.openxmlformats.org/officeDocument/2006/relationships/image" Target="../media/image128.png"/><Relationship Id="rId12" Type="http://schemas.openxmlformats.org/officeDocument/2006/relationships/image" Target="../media/image135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3.png"/><Relationship Id="rId11" Type="http://schemas.openxmlformats.org/officeDocument/2006/relationships/image" Target="../media/image134.png"/><Relationship Id="rId5" Type="http://schemas.openxmlformats.org/officeDocument/2006/relationships/image" Target="../media/image118.png"/><Relationship Id="rId10" Type="http://schemas.openxmlformats.org/officeDocument/2006/relationships/image" Target="../media/image133.png"/><Relationship Id="rId4" Type="http://schemas.openxmlformats.org/officeDocument/2006/relationships/image" Target="../media/image127.png"/><Relationship Id="rId9" Type="http://schemas.openxmlformats.org/officeDocument/2006/relationships/image" Target="../media/image1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3300" dirty="0"/>
              <a:t>Machine learning 101</a:t>
            </a:r>
            <a:br>
              <a:rPr lang="en-US" altLang="zh-TW" dirty="0"/>
            </a:br>
            <a:r>
              <a:rPr lang="en-US" altLang="zh-TW" dirty="0"/>
              <a:t>L</a:t>
            </a:r>
            <a:r>
              <a:rPr lang="en-US" altLang="zh-CN" dirty="0"/>
              <a:t>ogistic regression and gradient descent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sz="4400" dirty="0"/>
              <a:t>Han Xiao</a:t>
            </a:r>
          </a:p>
          <a:p>
            <a:r>
              <a:rPr lang="en-US" altLang="zh-CN" sz="4400" dirty="0"/>
              <a:t>hxiao29@wisc.edu</a:t>
            </a:r>
            <a:endParaRPr lang="en-US" altLang="zh-TW" sz="4400" dirty="0"/>
          </a:p>
          <a:p>
            <a:r>
              <a:rPr lang="en-US" altLang="zh-TW" sz="4000" dirty="0"/>
              <a:t>CEE department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667293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19232-C8B1-44A8-854D-FCB5DC5EE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2E497-964D-4BF4-991A-5E5530208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Calculate probabilities of a class </a:t>
            </a:r>
            <a:r>
              <a:rPr lang="en-US" i="1" dirty="0"/>
              <a:t>C</a:t>
            </a:r>
            <a:r>
              <a:rPr lang="en-US" i="1" baseline="-25000" dirty="0"/>
              <a:t>i</a:t>
            </a:r>
            <a:r>
              <a:rPr lang="en-US" dirty="0"/>
              <a:t> given </a:t>
            </a:r>
            <a:r>
              <a:rPr lang="en-US" b="1" dirty="0"/>
              <a:t>x </a:t>
            </a:r>
            <a:r>
              <a:rPr lang="en-US" dirty="0"/>
              <a:t>using sigmoid function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r>
              <a:rPr lang="en-US" dirty="0"/>
              <a:t> Output of logistic regression</a:t>
            </a:r>
          </a:p>
          <a:p>
            <a:pPr marL="0" indent="0">
              <a:buNone/>
            </a:pPr>
            <a:r>
              <a:rPr lang="en-US" dirty="0"/>
              <a:t>between 0 - 1 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17">
                <a:extLst>
                  <a:ext uri="{FF2B5EF4-FFF2-40B4-BE49-F238E27FC236}">
                    <a16:creationId xmlns:a16="http://schemas.microsoft.com/office/drawing/2014/main" id="{D3E4A76F-CC1E-4101-ABC4-6FD45FCF9AEA}"/>
                  </a:ext>
                </a:extLst>
              </p:cNvPr>
              <p:cNvSpPr txBox="1"/>
              <p:nvPr/>
            </p:nvSpPr>
            <p:spPr>
              <a:xfrm>
                <a:off x="2757080" y="2905184"/>
                <a:ext cx="335880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800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1" i="0" smtClean="0">
                              <a:latin typeface="Cambria Math" panose="02040503050406030204" pitchFamily="18" charset="0"/>
                            </a:rPr>
                            <m:t>𝐰𝐱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" name="文字方塊 17">
                <a:extLst>
                  <a:ext uri="{FF2B5EF4-FFF2-40B4-BE49-F238E27FC236}">
                    <a16:creationId xmlns:a16="http://schemas.microsoft.com/office/drawing/2014/main" id="{D3E4A76F-CC1E-4101-ABC4-6FD45FCF9A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7080" y="2905184"/>
                <a:ext cx="3358804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5">
                <a:extLst>
                  <a:ext uri="{FF2B5EF4-FFF2-40B4-BE49-F238E27FC236}">
                    <a16:creationId xmlns:a16="http://schemas.microsoft.com/office/drawing/2014/main" id="{7499A2CA-8EF9-4525-B88D-3BA296285946}"/>
                  </a:ext>
                </a:extLst>
              </p:cNvPr>
              <p:cNvSpPr txBox="1"/>
              <p:nvPr/>
            </p:nvSpPr>
            <p:spPr>
              <a:xfrm>
                <a:off x="3045781" y="3471007"/>
                <a:ext cx="2781402" cy="7561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𝑒𝑥𝑝</m:t>
                          </m:r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5">
                <a:extLst>
                  <a:ext uri="{FF2B5EF4-FFF2-40B4-BE49-F238E27FC236}">
                    <a16:creationId xmlns:a16="http://schemas.microsoft.com/office/drawing/2014/main" id="{7499A2CA-8EF9-4525-B88D-3BA2962859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5781" y="3471007"/>
                <a:ext cx="2781402" cy="7561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群組 15">
            <a:extLst>
              <a:ext uri="{FF2B5EF4-FFF2-40B4-BE49-F238E27FC236}">
                <a16:creationId xmlns:a16="http://schemas.microsoft.com/office/drawing/2014/main" id="{64D9123B-CFFB-490F-947A-A870B76B09CE}"/>
              </a:ext>
            </a:extLst>
          </p:cNvPr>
          <p:cNvGrpSpPr/>
          <p:nvPr/>
        </p:nvGrpSpPr>
        <p:grpSpPr>
          <a:xfrm>
            <a:off x="5379524" y="4505082"/>
            <a:ext cx="3135826" cy="2174963"/>
            <a:chOff x="5472656" y="2887794"/>
            <a:chExt cx="3135826" cy="2174963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69E7F63A-A875-4737-8C40-BABCC0F0CAF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472656" y="2887794"/>
              <a:ext cx="3042694" cy="2174963"/>
            </a:xfrm>
            <a:prstGeom prst="rect">
              <a:avLst/>
            </a:prstGeom>
          </p:spPr>
        </p:pic>
        <p:graphicFrame>
          <p:nvGraphicFramePr>
            <p:cNvPr id="8" name="Object 12">
              <a:extLst>
                <a:ext uri="{FF2B5EF4-FFF2-40B4-BE49-F238E27FC236}">
                  <a16:creationId xmlns:a16="http://schemas.microsoft.com/office/drawing/2014/main" id="{7BA92264-5CBA-4256-909E-DC01D115BD6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4754638"/>
                </p:ext>
              </p:extLst>
            </p:nvPr>
          </p:nvGraphicFramePr>
          <p:xfrm>
            <a:off x="6126292" y="2887794"/>
            <a:ext cx="539750" cy="3698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6" name="方程式" r:id="rId6" imgW="317160" imgH="215640" progId="Equation.3">
                    <p:embed/>
                  </p:oleObj>
                </mc:Choice>
                <mc:Fallback>
                  <p:oleObj name="方程式" r:id="rId6" imgW="317160" imgH="215640" progId="Equation.3">
                    <p:embed/>
                    <p:pic>
                      <p:nvPicPr>
                        <p:cNvPr id="8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26292" y="2887794"/>
                          <a:ext cx="539750" cy="369888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8">
              <a:extLst>
                <a:ext uri="{FF2B5EF4-FFF2-40B4-BE49-F238E27FC236}">
                  <a16:creationId xmlns:a16="http://schemas.microsoft.com/office/drawing/2014/main" id="{9EF2E0D3-9A90-42CE-A2E9-06CCE755366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14506522"/>
                </p:ext>
              </p:extLst>
            </p:nvPr>
          </p:nvGraphicFramePr>
          <p:xfrm>
            <a:off x="8392582" y="4689516"/>
            <a:ext cx="215900" cy="2174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7" name="方程式" r:id="rId8" imgW="126720" imgH="126720" progId="Equation.3">
                    <p:embed/>
                  </p:oleObj>
                </mc:Choice>
                <mc:Fallback>
                  <p:oleObj name="方程式" r:id="rId8" imgW="126720" imgH="126720" progId="Equation.3">
                    <p:embed/>
                    <p:pic>
                      <p:nvPicPr>
                        <p:cNvPr id="13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92582" y="4689516"/>
                          <a:ext cx="215900" cy="217487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712357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4249E-3F28-4975-9F8C-551030250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altLang="zh-CN" dirty="0"/>
              <a:t>ogistic regression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DC3ED-B8D7-4FAC-BD98-8674A8470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sigmoid function as an assumption of posterior probability </a:t>
            </a:r>
          </a:p>
        </p:txBody>
      </p:sp>
      <p:pic>
        <p:nvPicPr>
          <p:cNvPr id="1026" name="Picture 2" descr="https://upload.wikimedia.org/wikipedia/commons/thumb/8/88/Logistic-curve.svg/320px-Logistic-curve.svg.png">
            <a:extLst>
              <a:ext uri="{FF2B5EF4-FFF2-40B4-BE49-F238E27FC236}">
                <a16:creationId xmlns:a16="http://schemas.microsoft.com/office/drawing/2014/main" id="{06691167-0BB4-46B9-A458-0774BF4FDB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1958" y="2892288"/>
            <a:ext cx="6160083" cy="4100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CC7D1E3-34E1-4DD6-ADA6-75D153743D4A}"/>
              </a:ext>
            </a:extLst>
          </p:cNvPr>
          <p:cNvCxnSpPr/>
          <p:nvPr/>
        </p:nvCxnSpPr>
        <p:spPr>
          <a:xfrm>
            <a:off x="1878496" y="6440557"/>
            <a:ext cx="2693503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7056B0A-46AB-404F-9643-7ECF3C5769CD}"/>
              </a:ext>
            </a:extLst>
          </p:cNvPr>
          <p:cNvCxnSpPr/>
          <p:nvPr/>
        </p:nvCxnSpPr>
        <p:spPr>
          <a:xfrm flipV="1">
            <a:off x="4571999" y="3130826"/>
            <a:ext cx="0" cy="332960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D7B0FDB-BDDF-4120-A6E2-F47DD928C995}"/>
              </a:ext>
            </a:extLst>
          </p:cNvPr>
          <p:cNvCxnSpPr/>
          <p:nvPr/>
        </p:nvCxnSpPr>
        <p:spPr>
          <a:xfrm>
            <a:off x="4571999" y="3130826"/>
            <a:ext cx="2673627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4631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461F3-0094-4FF7-AE25-C2E233E4C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DC9E2-2FDB-4D72-B89C-AD635A434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optimize </a:t>
            </a:r>
            <a:r>
              <a:rPr lang="en-US" b="1" dirty="0"/>
              <a:t>w </a:t>
            </a:r>
            <a:r>
              <a:rPr lang="en-US" dirty="0"/>
              <a:t>?</a:t>
            </a:r>
          </a:p>
          <a:p>
            <a:r>
              <a:rPr lang="en-US" dirty="0"/>
              <a:t>Supervised learning: have labels of each </a:t>
            </a:r>
            <a:r>
              <a:rPr lang="en-US" b="1" dirty="0" err="1"/>
              <a:t>x</a:t>
            </a:r>
            <a:r>
              <a:rPr lang="en-US" b="1" baseline="-25000" dirty="0" err="1"/>
              <a:t>n</a:t>
            </a:r>
            <a:endParaRPr lang="en-US" b="1" dirty="0"/>
          </a:p>
          <a:p>
            <a:r>
              <a:rPr lang="en-US" dirty="0"/>
              <a:t>Use 1 or 0 as </a:t>
            </a:r>
            <a:r>
              <a:rPr lang="en-US" i="1" dirty="0" err="1"/>
              <a:t>y</a:t>
            </a:r>
            <a:r>
              <a:rPr lang="en-US" i="1" baseline="-25000" dirty="0" err="1"/>
              <a:t>n</a:t>
            </a:r>
            <a:r>
              <a:rPr lang="en-US" i="1" baseline="-25000" dirty="0"/>
              <a:t> </a:t>
            </a:r>
            <a:r>
              <a:rPr lang="en-US" dirty="0"/>
              <a:t>(different from what we used before)</a:t>
            </a:r>
          </a:p>
        </p:txBody>
      </p:sp>
      <p:grpSp>
        <p:nvGrpSpPr>
          <p:cNvPr id="5" name="群組 15">
            <a:extLst>
              <a:ext uri="{FF2B5EF4-FFF2-40B4-BE49-F238E27FC236}">
                <a16:creationId xmlns:a16="http://schemas.microsoft.com/office/drawing/2014/main" id="{F7323347-9BBE-426A-AD9F-CB3AB90374D0}"/>
              </a:ext>
            </a:extLst>
          </p:cNvPr>
          <p:cNvGrpSpPr/>
          <p:nvPr/>
        </p:nvGrpSpPr>
        <p:grpSpPr>
          <a:xfrm>
            <a:off x="3004087" y="3839160"/>
            <a:ext cx="3135826" cy="2174963"/>
            <a:chOff x="5472656" y="2887794"/>
            <a:chExt cx="3135826" cy="2174963"/>
          </a:xfrm>
        </p:grpSpPr>
        <p:pic>
          <p:nvPicPr>
            <p:cNvPr id="6" name="圖片 6">
              <a:extLst>
                <a:ext uri="{FF2B5EF4-FFF2-40B4-BE49-F238E27FC236}">
                  <a16:creationId xmlns:a16="http://schemas.microsoft.com/office/drawing/2014/main" id="{230CFC22-3990-4F5B-A667-72544D62EE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72656" y="2887794"/>
              <a:ext cx="3042694" cy="2174963"/>
            </a:xfrm>
            <a:prstGeom prst="rect">
              <a:avLst/>
            </a:prstGeom>
          </p:spPr>
        </p:pic>
        <p:graphicFrame>
          <p:nvGraphicFramePr>
            <p:cNvPr id="7" name="Object 12">
              <a:extLst>
                <a:ext uri="{FF2B5EF4-FFF2-40B4-BE49-F238E27FC236}">
                  <a16:creationId xmlns:a16="http://schemas.microsoft.com/office/drawing/2014/main" id="{E072948B-3919-4A88-B185-8A184B9EF80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36501313"/>
                </p:ext>
              </p:extLst>
            </p:nvPr>
          </p:nvGraphicFramePr>
          <p:xfrm>
            <a:off x="6126292" y="2887794"/>
            <a:ext cx="539750" cy="3698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4" name="方程式" r:id="rId4" imgW="317160" imgH="215640" progId="Equation.3">
                    <p:embed/>
                  </p:oleObj>
                </mc:Choice>
                <mc:Fallback>
                  <p:oleObj name="方程式" r:id="rId4" imgW="317160" imgH="215640" progId="Equation.3">
                    <p:embed/>
                    <p:pic>
                      <p:nvPicPr>
                        <p:cNvPr id="8" name="Object 12">
                          <a:extLst>
                            <a:ext uri="{FF2B5EF4-FFF2-40B4-BE49-F238E27FC236}">
                              <a16:creationId xmlns:a16="http://schemas.microsoft.com/office/drawing/2014/main" id="{7BA92264-5CBA-4256-909E-DC01D115BD6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26292" y="2887794"/>
                          <a:ext cx="539750" cy="369888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7">
              <a:extLst>
                <a:ext uri="{FF2B5EF4-FFF2-40B4-BE49-F238E27FC236}">
                  <a16:creationId xmlns:a16="http://schemas.microsoft.com/office/drawing/2014/main" id="{5DB7D412-61B7-4F61-8203-3F27823B3A5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91393617"/>
                </p:ext>
              </p:extLst>
            </p:nvPr>
          </p:nvGraphicFramePr>
          <p:xfrm>
            <a:off x="8392582" y="4689516"/>
            <a:ext cx="215900" cy="2174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5" name="方程式" r:id="rId6" imgW="126720" imgH="126720" progId="Equation.3">
                    <p:embed/>
                  </p:oleObj>
                </mc:Choice>
                <mc:Fallback>
                  <p:oleObj name="方程式" r:id="rId6" imgW="126720" imgH="126720" progId="Equation.3">
                    <p:embed/>
                    <p:pic>
                      <p:nvPicPr>
                        <p:cNvPr id="9" name="Object 8">
                          <a:extLst>
                            <a:ext uri="{FF2B5EF4-FFF2-40B4-BE49-F238E27FC236}">
                              <a16:creationId xmlns:a16="http://schemas.microsoft.com/office/drawing/2014/main" id="{9EF2E0D3-9A90-42CE-A2E9-06CCE755366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92582" y="4689516"/>
                          <a:ext cx="215900" cy="217487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963146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F07A7-38E4-4E8B-8435-01BA8BD7F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11">
                <a:extLst>
                  <a:ext uri="{FF2B5EF4-FFF2-40B4-BE49-F238E27FC236}">
                    <a16:creationId xmlns:a16="http://schemas.microsoft.com/office/drawing/2014/main" id="{DA8DCEE2-6B23-4E2D-B35F-8BAFFE445C5F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689436942"/>
                  </p:ext>
                </p:extLst>
              </p:nvPr>
            </p:nvGraphicFramePr>
            <p:xfrm>
              <a:off x="628650" y="2322584"/>
              <a:ext cx="7886700" cy="25913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20028">
                      <a:extLst>
                        <a:ext uri="{9D8B030D-6E8A-4147-A177-3AD203B41FA5}">
                          <a16:colId xmlns:a16="http://schemas.microsoft.com/office/drawing/2014/main" val="2297345274"/>
                        </a:ext>
                      </a:extLst>
                    </a:gridCol>
                    <a:gridCol w="1967948">
                      <a:extLst>
                        <a:ext uri="{9D8B030D-6E8A-4147-A177-3AD203B41FA5}">
                          <a16:colId xmlns:a16="http://schemas.microsoft.com/office/drawing/2014/main" val="941651270"/>
                        </a:ext>
                      </a:extLst>
                    </a:gridCol>
                    <a:gridCol w="2069824">
                      <a:extLst>
                        <a:ext uri="{9D8B030D-6E8A-4147-A177-3AD203B41FA5}">
                          <a16:colId xmlns:a16="http://schemas.microsoft.com/office/drawing/2014/main" val="1463080743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1128230113"/>
                        </a:ext>
                      </a:extLst>
                    </a:gridCol>
                  </a:tblGrid>
                  <a:tr h="52438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Model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PLA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Linear regression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Logistic regression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99025730"/>
                      </a:ext>
                    </a:extLst>
                  </a:tr>
                  <a:tr h="52438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Prediction function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𝑠𝑖𝑔𝑛</m:t>
                                </m:r>
                                <m:d>
                                  <m:d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18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800" b="1">
                                            <a:latin typeface="Cambria Math" panose="02040503050406030204" pitchFamily="18" charset="0"/>
                                          </a:rPr>
                                          <m:t>𝐰</m:t>
                                        </m:r>
                                      </m:e>
                                      <m:sup>
                                        <m:r>
                                          <a:rPr lang="en-US" sz="1800" b="1">
                                            <a:latin typeface="Cambria Math" panose="02040503050406030204" pitchFamily="18" charset="0"/>
                                          </a:rPr>
                                          <m:t>𝐓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sz="18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>
                                            <a:latin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  <m:sub>
                                        <m:r>
                                          <a:rPr lang="en-US" sz="1800" b="1" i="1" smtClean="0">
                                            <a:latin typeface="Cambria Math" panose="02040503050406030204" pitchFamily="18" charset="0"/>
                                          </a:rPr>
                                          <m:t>𝒏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88029271"/>
                      </a:ext>
                    </a:extLst>
                  </a:tr>
                  <a:tr h="9024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Error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52406452"/>
                      </a:ext>
                    </a:extLst>
                  </a:tr>
                  <a:tr h="52438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Algorithm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5192683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11">
                <a:extLst>
                  <a:ext uri="{FF2B5EF4-FFF2-40B4-BE49-F238E27FC236}">
                    <a16:creationId xmlns:a16="http://schemas.microsoft.com/office/drawing/2014/main" id="{DA8DCEE2-6B23-4E2D-B35F-8BAFFE445C5F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689436942"/>
                  </p:ext>
                </p:extLst>
              </p:nvPr>
            </p:nvGraphicFramePr>
            <p:xfrm>
              <a:off x="628650" y="2322584"/>
              <a:ext cx="7886700" cy="25913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20028">
                      <a:extLst>
                        <a:ext uri="{9D8B030D-6E8A-4147-A177-3AD203B41FA5}">
                          <a16:colId xmlns:a16="http://schemas.microsoft.com/office/drawing/2014/main" val="2297345274"/>
                        </a:ext>
                      </a:extLst>
                    </a:gridCol>
                    <a:gridCol w="1967948">
                      <a:extLst>
                        <a:ext uri="{9D8B030D-6E8A-4147-A177-3AD203B41FA5}">
                          <a16:colId xmlns:a16="http://schemas.microsoft.com/office/drawing/2014/main" val="941651270"/>
                        </a:ext>
                      </a:extLst>
                    </a:gridCol>
                    <a:gridCol w="2069824">
                      <a:extLst>
                        <a:ext uri="{9D8B030D-6E8A-4147-A177-3AD203B41FA5}">
                          <a16:colId xmlns:a16="http://schemas.microsoft.com/office/drawing/2014/main" val="1463080743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1128230113"/>
                        </a:ext>
                      </a:extLst>
                    </a:gridCol>
                  </a:tblGrid>
                  <a:tr h="52438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Model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PLA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Linear regression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Logistic regression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99025730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Prediction function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2229" t="-86667" r="-240248" b="-22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88029271"/>
                      </a:ext>
                    </a:extLst>
                  </a:tr>
                  <a:tr h="9024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Error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52406452"/>
                      </a:ext>
                    </a:extLst>
                  </a:tr>
                  <a:tr h="52438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Algorithm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5192683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C1C1115-0825-40BA-B600-8FBBB7E33408}"/>
                  </a:ext>
                </a:extLst>
              </p:cNvPr>
              <p:cNvSpPr/>
              <p:nvPr/>
            </p:nvSpPr>
            <p:spPr>
              <a:xfrm>
                <a:off x="4123716" y="2892817"/>
                <a:ext cx="1333890" cy="3742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  <m:sup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𝐓</m:t>
                          </m:r>
                        </m:sup>
                      </m:sSup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C1C1115-0825-40BA-B600-8FBBB7E334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3716" y="2892817"/>
                <a:ext cx="1333890" cy="374270"/>
              </a:xfrm>
              <a:prstGeom prst="rect">
                <a:avLst/>
              </a:prstGeom>
              <a:blipFill>
                <a:blip r:embed="rId3"/>
                <a:stretch>
                  <a:fillRect t="-4918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99AB502-DD78-410B-9D83-69A5EF63D06E}"/>
                  </a:ext>
                </a:extLst>
              </p:cNvPr>
              <p:cNvSpPr txBox="1"/>
              <p:nvPr/>
            </p:nvSpPr>
            <p:spPr>
              <a:xfrm>
                <a:off x="2197404" y="3538087"/>
                <a:ext cx="1258357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99AB502-DD78-410B-9D83-69A5EF63D0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7404" y="3538087"/>
                <a:ext cx="1258357" cy="7562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9727AC5-1021-4FA1-B7AA-68D70627FEA2}"/>
                  </a:ext>
                </a:extLst>
              </p:cNvPr>
              <p:cNvSpPr/>
              <p:nvPr/>
            </p:nvSpPr>
            <p:spPr>
              <a:xfrm>
                <a:off x="3844424" y="3480571"/>
                <a:ext cx="2017073" cy="8712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nary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9727AC5-1021-4FA1-B7AA-68D70627FE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4424" y="3480571"/>
                <a:ext cx="2017073" cy="8712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066360F-5E9F-4091-838E-47BB1813A986}"/>
                  </a:ext>
                </a:extLst>
              </p:cNvPr>
              <p:cNvSpPr/>
              <p:nvPr/>
            </p:nvSpPr>
            <p:spPr>
              <a:xfrm>
                <a:off x="1808739" y="4439197"/>
                <a:ext cx="20356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  <m:sub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𝐭</m:t>
                          </m:r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  <m:sub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𝐭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𝐧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066360F-5E9F-4091-838E-47BB1813A9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8739" y="4439197"/>
                <a:ext cx="2035685" cy="369332"/>
              </a:xfrm>
              <a:prstGeom prst="rect">
                <a:avLst/>
              </a:prstGeom>
              <a:blipFill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47E5934-F6A9-4220-B845-76E98AAA9181}"/>
                  </a:ext>
                </a:extLst>
              </p:cNvPr>
              <p:cNvSpPr/>
              <p:nvPr/>
            </p:nvSpPr>
            <p:spPr>
              <a:xfrm>
                <a:off x="4215343" y="4468076"/>
                <a:ext cx="11506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latin typeface="Cambria Math" panose="02040503050406030204" pitchFamily="18" charset="0"/>
                        </a:rPr>
                        <m:t>𝐰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b="1">
                          <a:latin typeface="Cambria Math" panose="02040503050406030204" pitchFamily="18" charset="0"/>
                        </a:rPr>
                        <m:t>𝐘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47E5934-F6A9-4220-B845-76E98AAA91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5343" y="4468076"/>
                <a:ext cx="115063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ACC8918-49BA-4A46-A49A-AF018A00496C}"/>
                  </a:ext>
                </a:extLst>
              </p:cNvPr>
              <p:cNvSpPr/>
              <p:nvPr/>
            </p:nvSpPr>
            <p:spPr>
              <a:xfrm>
                <a:off x="6286052" y="2897755"/>
                <a:ext cx="18154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1">
                              <a:latin typeface="Cambria Math" panose="02040503050406030204" pitchFamily="18" charset="0"/>
                            </a:rPr>
                            <m:t>𝐰𝐱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ACC8918-49BA-4A46-A49A-AF018A0049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052" y="2897755"/>
                <a:ext cx="1815432" cy="369332"/>
              </a:xfrm>
              <a:prstGeom prst="rect">
                <a:avLst/>
              </a:prstGeom>
              <a:blipFill>
                <a:blip r:embed="rId8"/>
                <a:stretch>
                  <a:fillRect t="-6557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74B21D60-35B5-45B2-AE4A-CEB72D34D641}"/>
              </a:ext>
            </a:extLst>
          </p:cNvPr>
          <p:cNvSpPr txBox="1"/>
          <p:nvPr/>
        </p:nvSpPr>
        <p:spPr>
          <a:xfrm>
            <a:off x="6940333" y="3731537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???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807C82-E2C1-4A6A-92F2-3CCECD9D5299}"/>
              </a:ext>
            </a:extLst>
          </p:cNvPr>
          <p:cNvSpPr txBox="1"/>
          <p:nvPr/>
        </p:nvSpPr>
        <p:spPr>
          <a:xfrm>
            <a:off x="6940333" y="4469305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3998396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0C7DA-09A5-4ECB-ACD3-ABBFCD02B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A1FD92-D710-4214-8D99-05369DE14C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What we want : probabilities for each given </a:t>
                </a:r>
                <a:r>
                  <a:rPr lang="en-US" b="1" dirty="0"/>
                  <a:t>x</a:t>
                </a: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b="1" dirty="0"/>
              </a:p>
              <a:p>
                <a:r>
                  <a:rPr lang="en-US" b="1" dirty="0"/>
                  <a:t>Maximum likelihood!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A1FD92-D710-4214-8D99-05369DE14C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群組 16">
            <a:extLst>
              <a:ext uri="{FF2B5EF4-FFF2-40B4-BE49-F238E27FC236}">
                <a16:creationId xmlns:a16="http://schemas.microsoft.com/office/drawing/2014/main" id="{F6F27007-4C3E-411F-A39A-F5619B5049F7}"/>
              </a:ext>
            </a:extLst>
          </p:cNvPr>
          <p:cNvGrpSpPr/>
          <p:nvPr/>
        </p:nvGrpSpPr>
        <p:grpSpPr>
          <a:xfrm>
            <a:off x="1216288" y="1878783"/>
            <a:ext cx="6205875" cy="1177280"/>
            <a:chOff x="1624551" y="2359551"/>
            <a:chExt cx="6205875" cy="1177280"/>
          </a:xfrm>
        </p:grpSpPr>
        <p:grpSp>
          <p:nvGrpSpPr>
            <p:cNvPr id="18" name="群組 13">
              <a:extLst>
                <a:ext uri="{FF2B5EF4-FFF2-40B4-BE49-F238E27FC236}">
                  <a16:creationId xmlns:a16="http://schemas.microsoft.com/office/drawing/2014/main" id="{E124D5AA-E78B-4907-B7E4-6879520774B4}"/>
                </a:ext>
              </a:extLst>
            </p:cNvPr>
            <p:cNvGrpSpPr/>
            <p:nvPr/>
          </p:nvGrpSpPr>
          <p:grpSpPr>
            <a:xfrm>
              <a:off x="3753769" y="2464749"/>
              <a:ext cx="3766694" cy="925183"/>
              <a:chOff x="182433" y="3483962"/>
              <a:chExt cx="3766694" cy="92518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文字方塊 4">
                    <a:extLst>
                      <a:ext uri="{FF2B5EF4-FFF2-40B4-BE49-F238E27FC236}">
                        <a16:creationId xmlns:a16="http://schemas.microsoft.com/office/drawing/2014/main" id="{D9B6A6B8-469F-4E8C-A9CA-772468A77198}"/>
                      </a:ext>
                    </a:extLst>
                  </p:cNvPr>
                  <p:cNvSpPr txBox="1"/>
                  <p:nvPr/>
                </p:nvSpPr>
                <p:spPr>
                  <a:xfrm>
                    <a:off x="216939" y="3525990"/>
                    <a:ext cx="385234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5" name="文字方塊 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6939" y="3525990"/>
                    <a:ext cx="385234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9375" r="-6250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文字方塊 5">
                    <a:extLst>
                      <a:ext uri="{FF2B5EF4-FFF2-40B4-BE49-F238E27FC236}">
                        <a16:creationId xmlns:a16="http://schemas.microsoft.com/office/drawing/2014/main" id="{791A237F-6C6B-4FC7-A30C-70B539BEB8C1}"/>
                      </a:ext>
                    </a:extLst>
                  </p:cNvPr>
                  <p:cNvSpPr txBox="1"/>
                  <p:nvPr/>
                </p:nvSpPr>
                <p:spPr>
                  <a:xfrm>
                    <a:off x="1069646" y="3525990"/>
                    <a:ext cx="391838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6" name="文字方塊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69646" y="3525990"/>
                    <a:ext cx="391838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9231" r="-6154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文字方塊 6">
                    <a:extLst>
                      <a:ext uri="{FF2B5EF4-FFF2-40B4-BE49-F238E27FC236}">
                        <a16:creationId xmlns:a16="http://schemas.microsoft.com/office/drawing/2014/main" id="{B827346B-3730-4060-94ED-A34485A3DE0F}"/>
                      </a:ext>
                    </a:extLst>
                  </p:cNvPr>
                  <p:cNvSpPr txBox="1"/>
                  <p:nvPr/>
                </p:nvSpPr>
                <p:spPr>
                  <a:xfrm>
                    <a:off x="1906407" y="3525990"/>
                    <a:ext cx="391838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7" name="文字方塊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06407" y="3525990"/>
                    <a:ext cx="391838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0938" r="-7813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文字方塊 7">
                    <a:extLst>
                      <a:ext uri="{FF2B5EF4-FFF2-40B4-BE49-F238E27FC236}">
                        <a16:creationId xmlns:a16="http://schemas.microsoft.com/office/drawing/2014/main" id="{8DCC6540-795C-4E46-A0E7-A6A8E1D03857}"/>
                      </a:ext>
                    </a:extLst>
                  </p:cNvPr>
                  <p:cNvSpPr txBox="1"/>
                  <p:nvPr/>
                </p:nvSpPr>
                <p:spPr>
                  <a:xfrm>
                    <a:off x="3511956" y="3483962"/>
                    <a:ext cx="437171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p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8" name="文字方塊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11956" y="3483962"/>
                    <a:ext cx="437171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9722" r="-5556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文字方塊 8">
                    <a:extLst>
                      <a:ext uri="{FF2B5EF4-FFF2-40B4-BE49-F238E27FC236}">
                        <a16:creationId xmlns:a16="http://schemas.microsoft.com/office/drawing/2014/main" id="{765ECF47-8D69-4925-AD46-22A94BDA211B}"/>
                      </a:ext>
                    </a:extLst>
                  </p:cNvPr>
                  <p:cNvSpPr txBox="1"/>
                  <p:nvPr/>
                </p:nvSpPr>
                <p:spPr>
                  <a:xfrm>
                    <a:off x="2521332" y="3710656"/>
                    <a:ext cx="581891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9" name="文字方塊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21332" y="3710656"/>
                    <a:ext cx="581891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文字方塊 9">
                    <a:extLst>
                      <a:ext uri="{FF2B5EF4-FFF2-40B4-BE49-F238E27FC236}">
                        <a16:creationId xmlns:a16="http://schemas.microsoft.com/office/drawing/2014/main" id="{5638EDA2-0AD6-436D-9022-448047BC9B1B}"/>
                      </a:ext>
                    </a:extLst>
                  </p:cNvPr>
                  <p:cNvSpPr txBox="1"/>
                  <p:nvPr/>
                </p:nvSpPr>
                <p:spPr>
                  <a:xfrm>
                    <a:off x="182433" y="4025745"/>
                    <a:ext cx="370743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10" name="文字方塊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433" y="4025745"/>
                    <a:ext cx="370743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8033" r="-6557" b="-13115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文字方塊 10">
                    <a:extLst>
                      <a:ext uri="{FF2B5EF4-FFF2-40B4-BE49-F238E27FC236}">
                        <a16:creationId xmlns:a16="http://schemas.microsoft.com/office/drawing/2014/main" id="{B4EC67EC-07EE-4056-AD3D-BC76FF10F0B3}"/>
                      </a:ext>
                    </a:extLst>
                  </p:cNvPr>
                  <p:cNvSpPr txBox="1"/>
                  <p:nvPr/>
                </p:nvSpPr>
                <p:spPr>
                  <a:xfrm>
                    <a:off x="1032239" y="4039813"/>
                    <a:ext cx="370743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11" name="文字方塊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32239" y="4039813"/>
                    <a:ext cx="370743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18033" r="-6557" b="-15000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文字方塊 11">
                    <a:extLst>
                      <a:ext uri="{FF2B5EF4-FFF2-40B4-BE49-F238E27FC236}">
                        <a16:creationId xmlns:a16="http://schemas.microsoft.com/office/drawing/2014/main" id="{115B7A0A-211A-4069-B5CD-0AE8BF311B42}"/>
                      </a:ext>
                    </a:extLst>
                  </p:cNvPr>
                  <p:cNvSpPr txBox="1"/>
                  <p:nvPr/>
                </p:nvSpPr>
                <p:spPr>
                  <a:xfrm>
                    <a:off x="1887944" y="4025745"/>
                    <a:ext cx="377859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12" name="文字方塊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7944" y="4025745"/>
                    <a:ext cx="377859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17742" r="-6452" b="-13115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文字方塊 12">
                    <a:extLst>
                      <a:ext uri="{FF2B5EF4-FFF2-40B4-BE49-F238E27FC236}">
                        <a16:creationId xmlns:a16="http://schemas.microsoft.com/office/drawing/2014/main" id="{3A66CCE6-30BA-480B-AAD9-51DB2E7B93C5}"/>
                      </a:ext>
                    </a:extLst>
                  </p:cNvPr>
                  <p:cNvSpPr txBox="1"/>
                  <p:nvPr/>
                </p:nvSpPr>
                <p:spPr>
                  <a:xfrm>
                    <a:off x="3489712" y="4025745"/>
                    <a:ext cx="377859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13" name="文字方塊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89712" y="4025745"/>
                    <a:ext cx="377859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7742" r="-4839" b="-13115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9" name="文字方塊 14">
              <a:extLst>
                <a:ext uri="{FF2B5EF4-FFF2-40B4-BE49-F238E27FC236}">
                  <a16:creationId xmlns:a16="http://schemas.microsoft.com/office/drawing/2014/main" id="{9419B76B-BFB9-4BA6-B5EB-7F8186419280}"/>
                </a:ext>
              </a:extLst>
            </p:cNvPr>
            <p:cNvSpPr txBox="1"/>
            <p:nvPr/>
          </p:nvSpPr>
          <p:spPr>
            <a:xfrm>
              <a:off x="1624551" y="2450572"/>
              <a:ext cx="191915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Training</a:t>
              </a:r>
            </a:p>
            <a:p>
              <a:pPr algn="ctr"/>
              <a:r>
                <a:rPr lang="en-US" altLang="zh-TW" sz="2800" dirty="0"/>
                <a:t>Data</a:t>
              </a:r>
              <a:endParaRPr lang="zh-TW" altLang="en-US" sz="2800" dirty="0"/>
            </a:p>
          </p:txBody>
        </p:sp>
        <p:sp>
          <p:nvSpPr>
            <p:cNvPr id="20" name="矩形 15">
              <a:extLst>
                <a:ext uri="{FF2B5EF4-FFF2-40B4-BE49-F238E27FC236}">
                  <a16:creationId xmlns:a16="http://schemas.microsoft.com/office/drawing/2014/main" id="{87BFEF86-5E19-4199-8EAB-F017A143DB3E}"/>
                </a:ext>
              </a:extLst>
            </p:cNvPr>
            <p:cNvSpPr/>
            <p:nvPr/>
          </p:nvSpPr>
          <p:spPr>
            <a:xfrm>
              <a:off x="3543710" y="2359551"/>
              <a:ext cx="4286716" cy="1177280"/>
            </a:xfrm>
            <a:prstGeom prst="rect">
              <a:avLst/>
            </a:prstGeom>
            <a:noFill/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C584856-D233-4DC8-B822-F207B3A1390F}"/>
                  </a:ext>
                </a:extLst>
              </p:cNvPr>
              <p:cNvSpPr txBox="1"/>
              <p:nvPr/>
            </p:nvSpPr>
            <p:spPr>
              <a:xfrm>
                <a:off x="1319586" y="5059016"/>
                <a:ext cx="7891626" cy="4622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Pre>
                      <m:sPre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PrePr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p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en-US" sz="28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sPre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2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2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2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C584856-D233-4DC8-B822-F207B3A139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9586" y="5059016"/>
                <a:ext cx="7891626" cy="46224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8411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F07A7-38E4-4E8B-8435-01BA8BD7F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11">
                <a:extLst>
                  <a:ext uri="{FF2B5EF4-FFF2-40B4-BE49-F238E27FC236}">
                    <a16:creationId xmlns:a16="http://schemas.microsoft.com/office/drawing/2014/main" id="{DA8DCEE2-6B23-4E2D-B35F-8BAFFE445C5F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460610192"/>
                  </p:ext>
                </p:extLst>
              </p:nvPr>
            </p:nvGraphicFramePr>
            <p:xfrm>
              <a:off x="628650" y="2730088"/>
              <a:ext cx="7886700" cy="25913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20028">
                      <a:extLst>
                        <a:ext uri="{9D8B030D-6E8A-4147-A177-3AD203B41FA5}">
                          <a16:colId xmlns:a16="http://schemas.microsoft.com/office/drawing/2014/main" val="2297345274"/>
                        </a:ext>
                      </a:extLst>
                    </a:gridCol>
                    <a:gridCol w="1967948">
                      <a:extLst>
                        <a:ext uri="{9D8B030D-6E8A-4147-A177-3AD203B41FA5}">
                          <a16:colId xmlns:a16="http://schemas.microsoft.com/office/drawing/2014/main" val="941651270"/>
                        </a:ext>
                      </a:extLst>
                    </a:gridCol>
                    <a:gridCol w="2069824">
                      <a:extLst>
                        <a:ext uri="{9D8B030D-6E8A-4147-A177-3AD203B41FA5}">
                          <a16:colId xmlns:a16="http://schemas.microsoft.com/office/drawing/2014/main" val="1463080743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1128230113"/>
                        </a:ext>
                      </a:extLst>
                    </a:gridCol>
                  </a:tblGrid>
                  <a:tr h="52438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Model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PLA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Linear regression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Logistic regression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99025730"/>
                      </a:ext>
                    </a:extLst>
                  </a:tr>
                  <a:tr h="52438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Prediction function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𝑠𝑖𝑔𝑛</m:t>
                                </m:r>
                                <m:d>
                                  <m:d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18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800" b="1">
                                            <a:latin typeface="Cambria Math" panose="02040503050406030204" pitchFamily="18" charset="0"/>
                                          </a:rPr>
                                          <m:t>𝐰</m:t>
                                        </m:r>
                                      </m:e>
                                      <m:sup>
                                        <m:r>
                                          <a:rPr lang="en-US" sz="1800" b="1">
                                            <a:latin typeface="Cambria Math" panose="02040503050406030204" pitchFamily="18" charset="0"/>
                                          </a:rPr>
                                          <m:t>𝐓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sz="18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>
                                            <a:latin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  <m:sub>
                                        <m:r>
                                          <a:rPr lang="en-US" sz="1800" b="1" i="1" smtClean="0">
                                            <a:latin typeface="Cambria Math" panose="02040503050406030204" pitchFamily="18" charset="0"/>
                                          </a:rPr>
                                          <m:t>𝒏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88029271"/>
                      </a:ext>
                    </a:extLst>
                  </a:tr>
                  <a:tr h="9024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Error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52406452"/>
                      </a:ext>
                    </a:extLst>
                  </a:tr>
                  <a:tr h="52438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Algorithm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5192683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11">
                <a:extLst>
                  <a:ext uri="{FF2B5EF4-FFF2-40B4-BE49-F238E27FC236}">
                    <a16:creationId xmlns:a16="http://schemas.microsoft.com/office/drawing/2014/main" id="{DA8DCEE2-6B23-4E2D-B35F-8BAFFE445C5F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460610192"/>
                  </p:ext>
                </p:extLst>
              </p:nvPr>
            </p:nvGraphicFramePr>
            <p:xfrm>
              <a:off x="628650" y="2730088"/>
              <a:ext cx="7886700" cy="25913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20028">
                      <a:extLst>
                        <a:ext uri="{9D8B030D-6E8A-4147-A177-3AD203B41FA5}">
                          <a16:colId xmlns:a16="http://schemas.microsoft.com/office/drawing/2014/main" val="2297345274"/>
                        </a:ext>
                      </a:extLst>
                    </a:gridCol>
                    <a:gridCol w="1967948">
                      <a:extLst>
                        <a:ext uri="{9D8B030D-6E8A-4147-A177-3AD203B41FA5}">
                          <a16:colId xmlns:a16="http://schemas.microsoft.com/office/drawing/2014/main" val="941651270"/>
                        </a:ext>
                      </a:extLst>
                    </a:gridCol>
                    <a:gridCol w="2069824">
                      <a:extLst>
                        <a:ext uri="{9D8B030D-6E8A-4147-A177-3AD203B41FA5}">
                          <a16:colId xmlns:a16="http://schemas.microsoft.com/office/drawing/2014/main" val="1463080743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1128230113"/>
                        </a:ext>
                      </a:extLst>
                    </a:gridCol>
                  </a:tblGrid>
                  <a:tr h="52438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Model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PLA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Linear regression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Logistic regression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99025730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Prediction function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2229" t="-86667" r="-240248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88029271"/>
                      </a:ext>
                    </a:extLst>
                  </a:tr>
                  <a:tr h="9024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Error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52406452"/>
                      </a:ext>
                    </a:extLst>
                  </a:tr>
                  <a:tr h="52438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Algorithm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5192683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C1C1115-0825-40BA-B600-8FBBB7E33408}"/>
                  </a:ext>
                </a:extLst>
              </p:cNvPr>
              <p:cNvSpPr/>
              <p:nvPr/>
            </p:nvSpPr>
            <p:spPr>
              <a:xfrm>
                <a:off x="4123716" y="3300321"/>
                <a:ext cx="1333890" cy="3742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  <m:sup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𝐓</m:t>
                          </m:r>
                        </m:sup>
                      </m:sSup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C1C1115-0825-40BA-B600-8FBBB7E334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3716" y="3300321"/>
                <a:ext cx="1333890" cy="374270"/>
              </a:xfrm>
              <a:prstGeom prst="rect">
                <a:avLst/>
              </a:prstGeom>
              <a:blipFill>
                <a:blip r:embed="rId3"/>
                <a:stretch>
                  <a:fillRect t="-4839"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99AB502-DD78-410B-9D83-69A5EF63D06E}"/>
                  </a:ext>
                </a:extLst>
              </p:cNvPr>
              <p:cNvSpPr txBox="1"/>
              <p:nvPr/>
            </p:nvSpPr>
            <p:spPr>
              <a:xfrm>
                <a:off x="2197404" y="3945591"/>
                <a:ext cx="1258357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99AB502-DD78-410B-9D83-69A5EF63D0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7404" y="3945591"/>
                <a:ext cx="1258357" cy="7562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9727AC5-1021-4FA1-B7AA-68D70627FEA2}"/>
                  </a:ext>
                </a:extLst>
              </p:cNvPr>
              <p:cNvSpPr/>
              <p:nvPr/>
            </p:nvSpPr>
            <p:spPr>
              <a:xfrm>
                <a:off x="3844424" y="3888075"/>
                <a:ext cx="2017073" cy="8712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nary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9727AC5-1021-4FA1-B7AA-68D70627FE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4424" y="3888075"/>
                <a:ext cx="2017073" cy="8712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066360F-5E9F-4091-838E-47BB1813A986}"/>
                  </a:ext>
                </a:extLst>
              </p:cNvPr>
              <p:cNvSpPr/>
              <p:nvPr/>
            </p:nvSpPr>
            <p:spPr>
              <a:xfrm>
                <a:off x="1808739" y="4846701"/>
                <a:ext cx="20356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  <m:sub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𝐭</m:t>
                          </m:r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  <m:sub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𝐭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𝐧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066360F-5E9F-4091-838E-47BB1813A9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8739" y="4846701"/>
                <a:ext cx="2035685" cy="369332"/>
              </a:xfrm>
              <a:prstGeom prst="rect">
                <a:avLst/>
              </a:prstGeom>
              <a:blipFill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47E5934-F6A9-4220-B845-76E98AAA9181}"/>
                  </a:ext>
                </a:extLst>
              </p:cNvPr>
              <p:cNvSpPr/>
              <p:nvPr/>
            </p:nvSpPr>
            <p:spPr>
              <a:xfrm>
                <a:off x="4215343" y="4875580"/>
                <a:ext cx="11506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latin typeface="Cambria Math" panose="02040503050406030204" pitchFamily="18" charset="0"/>
                        </a:rPr>
                        <m:t>𝐰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b="1">
                          <a:latin typeface="Cambria Math" panose="02040503050406030204" pitchFamily="18" charset="0"/>
                        </a:rPr>
                        <m:t>𝐘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47E5934-F6A9-4220-B845-76E98AAA91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5343" y="4875580"/>
                <a:ext cx="115063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ACC8918-49BA-4A46-A49A-AF018A00496C}"/>
                  </a:ext>
                </a:extLst>
              </p:cNvPr>
              <p:cNvSpPr/>
              <p:nvPr/>
            </p:nvSpPr>
            <p:spPr>
              <a:xfrm>
                <a:off x="6286052" y="3305259"/>
                <a:ext cx="18154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1">
                              <a:latin typeface="Cambria Math" panose="02040503050406030204" pitchFamily="18" charset="0"/>
                            </a:rPr>
                            <m:t>𝐰𝐱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ACC8918-49BA-4A46-A49A-AF018A0049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052" y="3305259"/>
                <a:ext cx="1815432" cy="369332"/>
              </a:xfrm>
              <a:prstGeom prst="rect">
                <a:avLst/>
              </a:prstGeom>
              <a:blipFill>
                <a:blip r:embed="rId8"/>
                <a:stretch>
                  <a:fillRect t="-6557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74B21D60-35B5-45B2-AE4A-CEB72D34D641}"/>
              </a:ext>
            </a:extLst>
          </p:cNvPr>
          <p:cNvSpPr txBox="1"/>
          <p:nvPr/>
        </p:nvSpPr>
        <p:spPr>
          <a:xfrm>
            <a:off x="6940333" y="4139041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???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807C82-E2C1-4A6A-92F2-3CCECD9D5299}"/>
              </a:ext>
            </a:extLst>
          </p:cNvPr>
          <p:cNvSpPr txBox="1"/>
          <p:nvPr/>
        </p:nvSpPr>
        <p:spPr>
          <a:xfrm>
            <a:off x="6940333" y="4876809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???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E6DC8A8-84A6-4C14-A2A0-2035D7B6DA70}"/>
                  </a:ext>
                </a:extLst>
              </p:cNvPr>
              <p:cNvSpPr txBox="1"/>
              <p:nvPr/>
            </p:nvSpPr>
            <p:spPr>
              <a:xfrm>
                <a:off x="1252374" y="1924018"/>
                <a:ext cx="7891626" cy="4622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Pre>
                      <m:sPre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PrePr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p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en-US" sz="28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sPre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2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2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2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E6DC8A8-84A6-4C14-A2A0-2035D7B6DA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2374" y="1924018"/>
                <a:ext cx="7891626" cy="46224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81921D47-B85A-4542-944D-4CFC08BE7508}"/>
              </a:ext>
            </a:extLst>
          </p:cNvPr>
          <p:cNvSpPr txBox="1"/>
          <p:nvPr/>
        </p:nvSpPr>
        <p:spPr>
          <a:xfrm>
            <a:off x="1729409" y="5675243"/>
            <a:ext cx="5874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could we change the maximum likelihood function similar with other error functions?</a:t>
            </a:r>
          </a:p>
        </p:txBody>
      </p:sp>
    </p:spTree>
    <p:extLst>
      <p:ext uri="{BB962C8B-B14F-4D97-AF65-F5344CB8AC3E}">
        <p14:creationId xmlns:p14="http://schemas.microsoft.com/office/powerpoint/2010/main" val="35699361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D04B1-7CEC-44D4-93BD-ACF534799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D8807-F813-4717-A61D-3CCF40381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Change it to sum of all data points: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147D8E7-5AFC-445B-9572-588651C51827}"/>
                  </a:ext>
                </a:extLst>
              </p:cNvPr>
              <p:cNvSpPr txBox="1"/>
              <p:nvPr/>
            </p:nvSpPr>
            <p:spPr>
              <a:xfrm>
                <a:off x="1123165" y="2018378"/>
                <a:ext cx="7891626" cy="3300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Pre>
                      <m:sPre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PrePr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p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sPre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147D8E7-5AFC-445B-9572-588651C518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165" y="2018378"/>
                <a:ext cx="7891626" cy="330027"/>
              </a:xfrm>
              <a:prstGeom prst="rect">
                <a:avLst/>
              </a:prstGeom>
              <a:blipFill>
                <a:blip r:embed="rId4"/>
                <a:stretch>
                  <a:fillRect l="-463" b="-1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B309966-98C4-4039-A532-81D0174F8DE0}"/>
                  </a:ext>
                </a:extLst>
              </p:cNvPr>
              <p:cNvSpPr txBox="1"/>
              <p:nvPr/>
            </p:nvSpPr>
            <p:spPr>
              <a:xfrm>
                <a:off x="1123165" y="3597857"/>
                <a:ext cx="7891626" cy="24415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⁡(</m:t>
                    </m:r>
                    <m:sPre>
                      <m:sPre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PrePr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p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sPre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𝑚𝑎𝑥</m:t>
                      </m:r>
                      <m:nary>
                        <m:naryPr>
                          <m:chr m:val="∑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</m:e>
                      </m:nary>
                      <m:r>
                        <a:rPr lang="en-US" sz="20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𝑚𝑖𝑛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⁡(</m:t>
                          </m:r>
                        </m:e>
                      </m:nary>
                      <m:r>
                        <a:rPr lang="en-US" sz="20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en-US" sz="2000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B309966-98C4-4039-A532-81D0174F8D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165" y="3597857"/>
                <a:ext cx="7891626" cy="2441502"/>
              </a:xfrm>
              <a:prstGeom prst="rect">
                <a:avLst/>
              </a:prstGeom>
              <a:blipFill>
                <a:blip r:embed="rId5"/>
                <a:stretch>
                  <a:fillRect l="-14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12721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5FC76-4D95-41C2-ACA5-090F85D5A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3AA717C-83B2-4D45-AE2C-60CF6D45E61D}"/>
                  </a:ext>
                </a:extLst>
              </p:cNvPr>
              <p:cNvSpPr txBox="1"/>
              <p:nvPr/>
            </p:nvSpPr>
            <p:spPr>
              <a:xfrm>
                <a:off x="628650" y="1825625"/>
                <a:ext cx="7891626" cy="157895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𝑚𝑖𝑛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⁡(</m:t>
                          </m:r>
                        </m:e>
                      </m:nary>
                      <m:r>
                        <a:rPr lang="en-US" sz="20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en-US" sz="2000" b="1" i="1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sz="2000" b="1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3AA717C-83B2-4D45-AE2C-60CF6D45E6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825625"/>
                <a:ext cx="7891626" cy="157895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1073273-69B2-442B-861B-216DB0836799}"/>
              </a:ext>
            </a:extLst>
          </p:cNvPr>
          <p:cNvCxnSpPr/>
          <p:nvPr/>
        </p:nvCxnSpPr>
        <p:spPr>
          <a:xfrm flipV="1">
            <a:off x="4194313" y="3061252"/>
            <a:ext cx="258418" cy="3433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0FD75EE7-498C-4157-9C00-7AC30A1CB7A6}"/>
              </a:ext>
            </a:extLst>
          </p:cNvPr>
          <p:cNvSpPr/>
          <p:nvPr/>
        </p:nvSpPr>
        <p:spPr>
          <a:xfrm>
            <a:off x="4929809" y="2604052"/>
            <a:ext cx="1351722" cy="45720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EB96A8-2C93-4CF3-A8EC-7A034EF0F9A1}"/>
              </a:ext>
            </a:extLst>
          </p:cNvPr>
          <p:cNvSpPr txBox="1"/>
          <p:nvPr/>
        </p:nvSpPr>
        <p:spPr>
          <a:xfrm>
            <a:off x="3069953" y="3404583"/>
            <a:ext cx="1771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Sigmoid function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A5C6178-24BA-4628-9B3A-6C0E24FEA94A}"/>
              </a:ext>
            </a:extLst>
          </p:cNvPr>
          <p:cNvCxnSpPr/>
          <p:nvPr/>
        </p:nvCxnSpPr>
        <p:spPr>
          <a:xfrm flipH="1" flipV="1">
            <a:off x="5707535" y="3074252"/>
            <a:ext cx="258417" cy="3433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6ECF517-4601-4285-B966-3A033C402984}"/>
              </a:ext>
            </a:extLst>
          </p:cNvPr>
          <p:cNvSpPr txBox="1"/>
          <p:nvPr/>
        </p:nvSpPr>
        <p:spPr>
          <a:xfrm>
            <a:off x="5455780" y="3430583"/>
            <a:ext cx="1020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Constant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CD1BE44-E353-477C-97AB-ABD3ED70DF45}"/>
                  </a:ext>
                </a:extLst>
              </p:cNvPr>
              <p:cNvSpPr txBox="1"/>
              <p:nvPr/>
            </p:nvSpPr>
            <p:spPr>
              <a:xfrm>
                <a:off x="3309859" y="4183010"/>
                <a:ext cx="272465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CD1BE44-E353-477C-97AB-ABD3ED70DF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9859" y="4183010"/>
                <a:ext cx="2724657" cy="307777"/>
              </a:xfrm>
              <a:prstGeom prst="rect">
                <a:avLst/>
              </a:prstGeom>
              <a:blipFill>
                <a:blip r:embed="rId3"/>
                <a:stretch>
                  <a:fillRect l="-1790" b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5E07132-1D64-43DA-887E-2D6A85471D94}"/>
                  </a:ext>
                </a:extLst>
              </p:cNvPr>
              <p:cNvSpPr/>
              <p:nvPr/>
            </p:nvSpPr>
            <p:spPr>
              <a:xfrm>
                <a:off x="668407" y="4866284"/>
                <a:ext cx="77199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𝐸𝑟𝑟𝑜𝑟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⁡[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b="1" i="0" smtClean="0">
                          <a:latin typeface="Cambria Math" panose="02040503050406030204" pitchFamily="18" charset="0"/>
                        </a:rPr>
                        <m:t>𝐰</m:t>
                      </m:r>
                      <m:sSub>
                        <m:sSubPr>
                          <m:ctrlP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altLang="zh-TW" b="1" i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))+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b="1">
                          <a:latin typeface="Cambria Math" panose="02040503050406030204" pitchFamily="18" charset="0"/>
                        </a:rPr>
                        <m:t>𝐰</m:t>
                      </m:r>
                      <m:sSub>
                        <m:sSubPr>
                          <m:ctrlPr>
                            <a:rPr lang="en-US" altLang="zh-TW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1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>
                          <a:latin typeface="Cambria Math" panose="02040503050406030204" pitchFamily="18" charset="0"/>
                        </a:rPr>
                        <m:t>))+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b="1">
                          <a:latin typeface="Cambria Math" panose="02040503050406030204" pitchFamily="18" charset="0"/>
                        </a:rPr>
                        <m:t>𝐰</m:t>
                      </m:r>
                      <m:sSub>
                        <m:sSubPr>
                          <m:ctrlPr>
                            <a:rPr lang="en-US" altLang="zh-TW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1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>
                          <a:latin typeface="Cambria Math" panose="02040503050406030204" pitchFamily="18" charset="0"/>
                        </a:rPr>
                        <m:t>))+</m:t>
                      </m:r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5E07132-1D64-43DA-887E-2D6A85471D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407" y="4866284"/>
                <a:ext cx="7719998" cy="369332"/>
              </a:xfrm>
              <a:prstGeom prst="rect">
                <a:avLst/>
              </a:prstGeom>
              <a:blipFill>
                <a:blip r:embed="rId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1335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3" grpId="0"/>
      <p:bldP spid="14" grpId="0"/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6EDAC-B7E2-41FB-8ED2-AB1ED503E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5">
                <a:extLst>
                  <a:ext uri="{FF2B5EF4-FFF2-40B4-BE49-F238E27FC236}">
                    <a16:creationId xmlns:a16="http://schemas.microsoft.com/office/drawing/2014/main" id="{0523A04E-9FD4-4720-9257-1FB9BAA36B6E}"/>
                  </a:ext>
                </a:extLst>
              </p:cNvPr>
              <p:cNvSpPr txBox="1"/>
              <p:nvPr/>
            </p:nvSpPr>
            <p:spPr>
              <a:xfrm>
                <a:off x="1505217" y="3042899"/>
                <a:ext cx="2891176" cy="6300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00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𝑒𝑥𝑝</m:t>
                          </m:r>
                          <m:d>
                            <m:d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4" name="文字方塊 5">
                <a:extLst>
                  <a:ext uri="{FF2B5EF4-FFF2-40B4-BE49-F238E27FC236}">
                    <a16:creationId xmlns:a16="http://schemas.microsoft.com/office/drawing/2014/main" id="{0523A04E-9FD4-4720-9257-1FB9BAA36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5217" y="3042899"/>
                <a:ext cx="2891176" cy="63004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群組 15">
            <a:extLst>
              <a:ext uri="{FF2B5EF4-FFF2-40B4-BE49-F238E27FC236}">
                <a16:creationId xmlns:a16="http://schemas.microsoft.com/office/drawing/2014/main" id="{128FD65F-7EC0-40E3-B4F1-796C9B8605AC}"/>
              </a:ext>
            </a:extLst>
          </p:cNvPr>
          <p:cNvGrpSpPr/>
          <p:nvPr/>
        </p:nvGrpSpPr>
        <p:grpSpPr>
          <a:xfrm>
            <a:off x="5011777" y="2270440"/>
            <a:ext cx="3135826" cy="2174963"/>
            <a:chOff x="5472656" y="2887794"/>
            <a:chExt cx="3135826" cy="2174963"/>
          </a:xfrm>
        </p:grpSpPr>
        <p:pic>
          <p:nvPicPr>
            <p:cNvPr id="6" name="圖片 6">
              <a:extLst>
                <a:ext uri="{FF2B5EF4-FFF2-40B4-BE49-F238E27FC236}">
                  <a16:creationId xmlns:a16="http://schemas.microsoft.com/office/drawing/2014/main" id="{CFC06C37-B1C7-4FDE-AFD2-D340258AB61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472656" y="2887794"/>
              <a:ext cx="3042694" cy="2174963"/>
            </a:xfrm>
            <a:prstGeom prst="rect">
              <a:avLst/>
            </a:prstGeom>
          </p:spPr>
        </p:pic>
        <p:graphicFrame>
          <p:nvGraphicFramePr>
            <p:cNvPr id="7" name="Object 12">
              <a:extLst>
                <a:ext uri="{FF2B5EF4-FFF2-40B4-BE49-F238E27FC236}">
                  <a16:creationId xmlns:a16="http://schemas.microsoft.com/office/drawing/2014/main" id="{257CFDA3-B2F6-4430-9C11-73E6FC6EE19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15420400"/>
                </p:ext>
              </p:extLst>
            </p:nvPr>
          </p:nvGraphicFramePr>
          <p:xfrm>
            <a:off x="6126292" y="2887794"/>
            <a:ext cx="539750" cy="3698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36" name="方程式" r:id="rId12" imgW="317160" imgH="215640" progId="Equation.3">
                    <p:embed/>
                  </p:oleObj>
                </mc:Choice>
                <mc:Fallback>
                  <p:oleObj name="方程式" r:id="rId12" imgW="317160" imgH="215640" progId="Equation.3">
                    <p:embed/>
                    <p:pic>
                      <p:nvPicPr>
                        <p:cNvPr id="8" name="Object 12">
                          <a:extLst>
                            <a:ext uri="{FF2B5EF4-FFF2-40B4-BE49-F238E27FC236}">
                              <a16:creationId xmlns:a16="http://schemas.microsoft.com/office/drawing/2014/main" id="{7BA92264-5CBA-4256-909E-DC01D115BD6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26292" y="2887794"/>
                          <a:ext cx="539750" cy="369888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7">
              <a:extLst>
                <a:ext uri="{FF2B5EF4-FFF2-40B4-BE49-F238E27FC236}">
                  <a16:creationId xmlns:a16="http://schemas.microsoft.com/office/drawing/2014/main" id="{DEA6DD15-C083-45E4-B435-BD149C88C37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30707409"/>
                </p:ext>
              </p:extLst>
            </p:nvPr>
          </p:nvGraphicFramePr>
          <p:xfrm>
            <a:off x="8392582" y="4689516"/>
            <a:ext cx="215900" cy="2174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37" name="方程式" r:id="rId14" imgW="126720" imgH="126720" progId="Equation.3">
                    <p:embed/>
                  </p:oleObj>
                </mc:Choice>
                <mc:Fallback>
                  <p:oleObj name="方程式" r:id="rId14" imgW="126720" imgH="126720" progId="Equation.3">
                    <p:embed/>
                    <p:pic>
                      <p:nvPicPr>
                        <p:cNvPr id="9" name="Object 8">
                          <a:extLst>
                            <a:ext uri="{FF2B5EF4-FFF2-40B4-BE49-F238E27FC236}">
                              <a16:creationId xmlns:a16="http://schemas.microsoft.com/office/drawing/2014/main" id="{9EF2E0D3-9A90-42CE-A2E9-06CCE755366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92582" y="4689516"/>
                          <a:ext cx="215900" cy="217487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B2A6DAB-B7EF-4D57-950C-BE68ED10B25D}"/>
                  </a:ext>
                </a:extLst>
              </p:cNvPr>
              <p:cNvSpPr/>
              <p:nvPr/>
            </p:nvSpPr>
            <p:spPr>
              <a:xfrm>
                <a:off x="628650" y="1687252"/>
                <a:ext cx="77199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𝐸𝑟𝑟𝑜𝑟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⁡[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b="1" i="0" smtClean="0">
                          <a:latin typeface="Cambria Math" panose="02040503050406030204" pitchFamily="18" charset="0"/>
                        </a:rPr>
                        <m:t>𝐰</m:t>
                      </m:r>
                      <m:sSub>
                        <m:sSubPr>
                          <m:ctrlP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altLang="zh-TW" b="1" i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))+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b="1">
                          <a:latin typeface="Cambria Math" panose="02040503050406030204" pitchFamily="18" charset="0"/>
                        </a:rPr>
                        <m:t>𝐰</m:t>
                      </m:r>
                      <m:sSub>
                        <m:sSubPr>
                          <m:ctrlPr>
                            <a:rPr lang="en-US" altLang="zh-TW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1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>
                          <a:latin typeface="Cambria Math" panose="02040503050406030204" pitchFamily="18" charset="0"/>
                        </a:rPr>
                        <m:t>))+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b="1">
                          <a:latin typeface="Cambria Math" panose="02040503050406030204" pitchFamily="18" charset="0"/>
                        </a:rPr>
                        <m:t>𝐰</m:t>
                      </m:r>
                      <m:sSub>
                        <m:sSubPr>
                          <m:ctrlPr>
                            <a:rPr lang="en-US" altLang="zh-TW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1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>
                          <a:latin typeface="Cambria Math" panose="02040503050406030204" pitchFamily="18" charset="0"/>
                        </a:rPr>
                        <m:t>))+</m:t>
                      </m:r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B2A6DAB-B7EF-4D57-950C-BE68ED10B2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687252"/>
                <a:ext cx="7719998" cy="369332"/>
              </a:xfrm>
              <a:prstGeom prst="rect">
                <a:avLst/>
              </a:prstGeom>
              <a:blipFill>
                <a:blip r:embed="rId1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621B40F2-B378-45C8-B29F-1910E4D0C523}"/>
              </a:ext>
            </a:extLst>
          </p:cNvPr>
          <p:cNvSpPr txBox="1"/>
          <p:nvPr/>
        </p:nvSpPr>
        <p:spPr>
          <a:xfrm>
            <a:off x="2176670" y="4445403"/>
            <a:ext cx="19880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If </a:t>
            </a:r>
            <a:r>
              <a:rPr lang="en-US" sz="2200" b="1" dirty="0"/>
              <a:t>x</a:t>
            </a:r>
            <a:r>
              <a:rPr lang="en-US" sz="2200" b="1" baseline="-25000" dirty="0"/>
              <a:t>i</a:t>
            </a:r>
            <a:r>
              <a:rPr lang="en-US" sz="2200" dirty="0"/>
              <a:t> </a:t>
            </a:r>
            <a:r>
              <a:rPr lang="en-US" sz="2200" dirty="0">
                <a:sym typeface="Wingdings" panose="05000000000000000000" pitchFamily="2" charset="2"/>
              </a:rPr>
              <a:t> </a:t>
            </a:r>
            <a:r>
              <a:rPr lang="en-US" sz="2200" i="1" dirty="0">
                <a:sym typeface="Wingdings" panose="05000000000000000000" pitchFamily="2" charset="2"/>
              </a:rPr>
              <a:t>C</a:t>
            </a:r>
            <a:r>
              <a:rPr lang="en-US" sz="2200" i="1" baseline="-25000" dirty="0">
                <a:sym typeface="Wingdings" panose="05000000000000000000" pitchFamily="2" charset="2"/>
              </a:rPr>
              <a:t>1 </a:t>
            </a:r>
            <a:r>
              <a:rPr lang="en-US" sz="2200" i="1" dirty="0">
                <a:sym typeface="Wingdings" panose="05000000000000000000" pitchFamily="2" charset="2"/>
              </a:rPr>
              <a:t>, </a:t>
            </a:r>
            <a:r>
              <a:rPr lang="en-US" sz="2200" i="1" dirty="0" err="1">
                <a:sym typeface="Wingdings" panose="05000000000000000000" pitchFamily="2" charset="2"/>
              </a:rPr>
              <a:t>y</a:t>
            </a:r>
            <a:r>
              <a:rPr lang="en-US" sz="2200" i="1" baseline="-25000" dirty="0" err="1">
                <a:sym typeface="Wingdings" panose="05000000000000000000" pitchFamily="2" charset="2"/>
              </a:rPr>
              <a:t>i</a:t>
            </a:r>
            <a:r>
              <a:rPr lang="en-US" sz="2200" i="1" dirty="0">
                <a:sym typeface="Wingdings" panose="05000000000000000000" pitchFamily="2" charset="2"/>
              </a:rPr>
              <a:t> = 1</a:t>
            </a:r>
            <a:endParaRPr lang="en-US" sz="22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4CF4691-E686-447C-A483-3058DB4AE1AA}"/>
                  </a:ext>
                </a:extLst>
              </p:cNvPr>
              <p:cNvSpPr/>
              <p:nvPr/>
            </p:nvSpPr>
            <p:spPr>
              <a:xfrm>
                <a:off x="4787409" y="4491569"/>
                <a:ext cx="21716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𝐸𝑟𝑟𝑜𝑟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=−⁡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⁡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4CF4691-E686-447C-A483-3058DB4AE1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7409" y="4491569"/>
                <a:ext cx="2171685" cy="369332"/>
              </a:xfrm>
              <a:prstGeom prst="rect">
                <a:avLst/>
              </a:prstGeom>
              <a:blipFill>
                <a:blip r:embed="rId17"/>
                <a:stretch>
                  <a:fillRect t="-6667" r="-4202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33C3AF01-AE78-46DD-9319-ED3C358B9596}"/>
              </a:ext>
            </a:extLst>
          </p:cNvPr>
          <p:cNvSpPr txBox="1"/>
          <p:nvPr/>
        </p:nvSpPr>
        <p:spPr>
          <a:xfrm>
            <a:off x="2176670" y="5079123"/>
            <a:ext cx="19880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If </a:t>
            </a:r>
            <a:r>
              <a:rPr lang="en-US" sz="2200" b="1" dirty="0"/>
              <a:t>x</a:t>
            </a:r>
            <a:r>
              <a:rPr lang="en-US" sz="2200" b="1" baseline="-25000" dirty="0"/>
              <a:t>i</a:t>
            </a:r>
            <a:r>
              <a:rPr lang="en-US" sz="2200" dirty="0"/>
              <a:t> </a:t>
            </a:r>
            <a:r>
              <a:rPr lang="en-US" sz="2200" dirty="0">
                <a:sym typeface="Wingdings" panose="05000000000000000000" pitchFamily="2" charset="2"/>
              </a:rPr>
              <a:t> </a:t>
            </a:r>
            <a:r>
              <a:rPr lang="en-US" sz="2200" i="1" dirty="0">
                <a:sym typeface="Wingdings" panose="05000000000000000000" pitchFamily="2" charset="2"/>
              </a:rPr>
              <a:t>C</a:t>
            </a:r>
            <a:r>
              <a:rPr lang="en-US" altLang="zh-CN" sz="2200" i="1" baseline="-25000" dirty="0">
                <a:sym typeface="Wingdings" panose="05000000000000000000" pitchFamily="2" charset="2"/>
              </a:rPr>
              <a:t>2</a:t>
            </a:r>
            <a:r>
              <a:rPr lang="en-US" sz="2200" i="1" baseline="-25000" dirty="0">
                <a:sym typeface="Wingdings" panose="05000000000000000000" pitchFamily="2" charset="2"/>
              </a:rPr>
              <a:t> </a:t>
            </a:r>
            <a:r>
              <a:rPr lang="en-US" sz="2200" i="1" dirty="0">
                <a:sym typeface="Wingdings" panose="05000000000000000000" pitchFamily="2" charset="2"/>
              </a:rPr>
              <a:t>, </a:t>
            </a:r>
            <a:r>
              <a:rPr lang="en-US" sz="2200" i="1" dirty="0" err="1">
                <a:sym typeface="Wingdings" panose="05000000000000000000" pitchFamily="2" charset="2"/>
              </a:rPr>
              <a:t>y</a:t>
            </a:r>
            <a:r>
              <a:rPr lang="en-US" sz="2200" i="1" baseline="-25000" dirty="0" err="1">
                <a:sym typeface="Wingdings" panose="05000000000000000000" pitchFamily="2" charset="2"/>
              </a:rPr>
              <a:t>i</a:t>
            </a:r>
            <a:r>
              <a:rPr lang="en-US" sz="2200" i="1" dirty="0">
                <a:sym typeface="Wingdings" panose="05000000000000000000" pitchFamily="2" charset="2"/>
              </a:rPr>
              <a:t> = </a:t>
            </a:r>
            <a:r>
              <a:rPr lang="en-US" altLang="zh-CN" sz="2200" i="1" dirty="0">
                <a:sym typeface="Wingdings" panose="05000000000000000000" pitchFamily="2" charset="2"/>
              </a:rPr>
              <a:t>0</a:t>
            </a:r>
            <a:endParaRPr lang="en-US" sz="22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B3174A6-8184-40CA-8FD0-0DFE79D224B7}"/>
                  </a:ext>
                </a:extLst>
              </p:cNvPr>
              <p:cNvSpPr/>
              <p:nvPr/>
            </p:nvSpPr>
            <p:spPr>
              <a:xfrm>
                <a:off x="4787409" y="5125289"/>
                <a:ext cx="30373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𝐸𝑟𝑟𝑜𝑟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=−⁡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⁡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B3174A6-8184-40CA-8FD0-0DFE79D224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7409" y="5125289"/>
                <a:ext cx="3037306" cy="369332"/>
              </a:xfrm>
              <a:prstGeom prst="rect">
                <a:avLst/>
              </a:prstGeom>
              <a:blipFill>
                <a:blip r:embed="rId18"/>
                <a:stretch>
                  <a:fillRect t="-6667" r="-3006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E0DCDF0-76C2-47B7-B250-4039A15464EE}"/>
                  </a:ext>
                </a:extLst>
              </p:cNvPr>
              <p:cNvSpPr txBox="1"/>
              <p:nvPr/>
            </p:nvSpPr>
            <p:spPr>
              <a:xfrm>
                <a:off x="2073267" y="5702095"/>
                <a:ext cx="4838440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𝐸𝑟𝑟𝑜𝑟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</m:nary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⁡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1 − 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E0DCDF0-76C2-47B7-B250-4039A15464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3267" y="5702095"/>
                <a:ext cx="4838440" cy="756233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CE16692D-13A0-40EE-9802-320338760C40}"/>
              </a:ext>
            </a:extLst>
          </p:cNvPr>
          <p:cNvSpPr txBox="1"/>
          <p:nvPr/>
        </p:nvSpPr>
        <p:spPr>
          <a:xfrm>
            <a:off x="3955774" y="6458328"/>
            <a:ext cx="1491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Cross-entropy</a:t>
            </a:r>
          </a:p>
        </p:txBody>
      </p:sp>
    </p:spTree>
    <p:extLst>
      <p:ext uri="{BB962C8B-B14F-4D97-AF65-F5344CB8AC3E}">
        <p14:creationId xmlns:p14="http://schemas.microsoft.com/office/powerpoint/2010/main" val="1942009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F07A7-38E4-4E8B-8435-01BA8BD7F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11">
                <a:extLst>
                  <a:ext uri="{FF2B5EF4-FFF2-40B4-BE49-F238E27FC236}">
                    <a16:creationId xmlns:a16="http://schemas.microsoft.com/office/drawing/2014/main" id="{DA8DCEE2-6B23-4E2D-B35F-8BAFFE445C5F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228118550"/>
                  </p:ext>
                </p:extLst>
              </p:nvPr>
            </p:nvGraphicFramePr>
            <p:xfrm>
              <a:off x="723072" y="2282827"/>
              <a:ext cx="7886700" cy="25913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20028">
                      <a:extLst>
                        <a:ext uri="{9D8B030D-6E8A-4147-A177-3AD203B41FA5}">
                          <a16:colId xmlns:a16="http://schemas.microsoft.com/office/drawing/2014/main" val="2297345274"/>
                        </a:ext>
                      </a:extLst>
                    </a:gridCol>
                    <a:gridCol w="1967948">
                      <a:extLst>
                        <a:ext uri="{9D8B030D-6E8A-4147-A177-3AD203B41FA5}">
                          <a16:colId xmlns:a16="http://schemas.microsoft.com/office/drawing/2014/main" val="941651270"/>
                        </a:ext>
                      </a:extLst>
                    </a:gridCol>
                    <a:gridCol w="2069824">
                      <a:extLst>
                        <a:ext uri="{9D8B030D-6E8A-4147-A177-3AD203B41FA5}">
                          <a16:colId xmlns:a16="http://schemas.microsoft.com/office/drawing/2014/main" val="1463080743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1128230113"/>
                        </a:ext>
                      </a:extLst>
                    </a:gridCol>
                  </a:tblGrid>
                  <a:tr h="52438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Model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PLA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Linear regression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Logistic regression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99025730"/>
                      </a:ext>
                    </a:extLst>
                  </a:tr>
                  <a:tr h="52438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Prediction function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𝑠𝑖𝑔𝑛</m:t>
                                </m:r>
                                <m:d>
                                  <m:d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18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800" b="1">
                                            <a:latin typeface="Cambria Math" panose="02040503050406030204" pitchFamily="18" charset="0"/>
                                          </a:rPr>
                                          <m:t>𝐰</m:t>
                                        </m:r>
                                      </m:e>
                                      <m:sup>
                                        <m:r>
                                          <a:rPr lang="en-US" sz="1800" b="1">
                                            <a:latin typeface="Cambria Math" panose="02040503050406030204" pitchFamily="18" charset="0"/>
                                          </a:rPr>
                                          <m:t>𝐓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sz="18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>
                                            <a:latin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  <m:sub>
                                        <m:r>
                                          <a:rPr lang="en-US" sz="1800" b="1" i="1" smtClean="0">
                                            <a:latin typeface="Cambria Math" panose="02040503050406030204" pitchFamily="18" charset="0"/>
                                          </a:rPr>
                                          <m:t>𝒏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88029271"/>
                      </a:ext>
                    </a:extLst>
                  </a:tr>
                  <a:tr h="9024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Error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52406452"/>
                      </a:ext>
                    </a:extLst>
                  </a:tr>
                  <a:tr h="52438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Algorithm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5192683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11">
                <a:extLst>
                  <a:ext uri="{FF2B5EF4-FFF2-40B4-BE49-F238E27FC236}">
                    <a16:creationId xmlns:a16="http://schemas.microsoft.com/office/drawing/2014/main" id="{DA8DCEE2-6B23-4E2D-B35F-8BAFFE445C5F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228118550"/>
                  </p:ext>
                </p:extLst>
              </p:nvPr>
            </p:nvGraphicFramePr>
            <p:xfrm>
              <a:off x="723072" y="2282827"/>
              <a:ext cx="7886700" cy="25913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20028">
                      <a:extLst>
                        <a:ext uri="{9D8B030D-6E8A-4147-A177-3AD203B41FA5}">
                          <a16:colId xmlns:a16="http://schemas.microsoft.com/office/drawing/2014/main" val="2297345274"/>
                        </a:ext>
                      </a:extLst>
                    </a:gridCol>
                    <a:gridCol w="1967948">
                      <a:extLst>
                        <a:ext uri="{9D8B030D-6E8A-4147-A177-3AD203B41FA5}">
                          <a16:colId xmlns:a16="http://schemas.microsoft.com/office/drawing/2014/main" val="941651270"/>
                        </a:ext>
                      </a:extLst>
                    </a:gridCol>
                    <a:gridCol w="2069824">
                      <a:extLst>
                        <a:ext uri="{9D8B030D-6E8A-4147-A177-3AD203B41FA5}">
                          <a16:colId xmlns:a16="http://schemas.microsoft.com/office/drawing/2014/main" val="1463080743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1128230113"/>
                        </a:ext>
                      </a:extLst>
                    </a:gridCol>
                  </a:tblGrid>
                  <a:tr h="52438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Model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PLA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Linear regression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Logistic regression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99025730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Prediction function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2229" t="-86667" r="-240248" b="-22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88029271"/>
                      </a:ext>
                    </a:extLst>
                  </a:tr>
                  <a:tr h="9024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Error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52406452"/>
                      </a:ext>
                    </a:extLst>
                  </a:tr>
                  <a:tr h="52438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Algorithm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5192683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C1C1115-0825-40BA-B600-8FBBB7E33408}"/>
                  </a:ext>
                </a:extLst>
              </p:cNvPr>
              <p:cNvSpPr/>
              <p:nvPr/>
            </p:nvSpPr>
            <p:spPr>
              <a:xfrm>
                <a:off x="4218138" y="2853060"/>
                <a:ext cx="1333890" cy="3742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  <m:sup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𝐓</m:t>
                          </m:r>
                        </m:sup>
                      </m:sSup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C1C1115-0825-40BA-B600-8FBBB7E334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8138" y="2853060"/>
                <a:ext cx="1333890" cy="374270"/>
              </a:xfrm>
              <a:prstGeom prst="rect">
                <a:avLst/>
              </a:prstGeom>
              <a:blipFill>
                <a:blip r:embed="rId3"/>
                <a:stretch>
                  <a:fillRect t="-4918"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99AB502-DD78-410B-9D83-69A5EF63D06E}"/>
                  </a:ext>
                </a:extLst>
              </p:cNvPr>
              <p:cNvSpPr txBox="1"/>
              <p:nvPr/>
            </p:nvSpPr>
            <p:spPr>
              <a:xfrm>
                <a:off x="2291826" y="3498330"/>
                <a:ext cx="1258357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99AB502-DD78-410B-9D83-69A5EF63D0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1826" y="3498330"/>
                <a:ext cx="1258357" cy="7562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9727AC5-1021-4FA1-B7AA-68D70627FEA2}"/>
                  </a:ext>
                </a:extLst>
              </p:cNvPr>
              <p:cNvSpPr/>
              <p:nvPr/>
            </p:nvSpPr>
            <p:spPr>
              <a:xfrm>
                <a:off x="3938846" y="3440814"/>
                <a:ext cx="2017073" cy="8712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nary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9727AC5-1021-4FA1-B7AA-68D70627FE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8846" y="3440814"/>
                <a:ext cx="2017073" cy="8712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066360F-5E9F-4091-838E-47BB1813A986}"/>
                  </a:ext>
                </a:extLst>
              </p:cNvPr>
              <p:cNvSpPr/>
              <p:nvPr/>
            </p:nvSpPr>
            <p:spPr>
              <a:xfrm>
                <a:off x="1903161" y="4399440"/>
                <a:ext cx="20356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  <m:sub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𝐭</m:t>
                          </m:r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  <m:sub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𝐭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𝐧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066360F-5E9F-4091-838E-47BB1813A9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3161" y="4399440"/>
                <a:ext cx="2035685" cy="369332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47E5934-F6A9-4220-B845-76E98AAA9181}"/>
                  </a:ext>
                </a:extLst>
              </p:cNvPr>
              <p:cNvSpPr/>
              <p:nvPr/>
            </p:nvSpPr>
            <p:spPr>
              <a:xfrm>
                <a:off x="4309765" y="4428319"/>
                <a:ext cx="11506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latin typeface="Cambria Math" panose="02040503050406030204" pitchFamily="18" charset="0"/>
                        </a:rPr>
                        <m:t>𝐰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b="1">
                          <a:latin typeface="Cambria Math" panose="02040503050406030204" pitchFamily="18" charset="0"/>
                        </a:rPr>
                        <m:t>𝐘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47E5934-F6A9-4220-B845-76E98AAA91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9765" y="4428319"/>
                <a:ext cx="115063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ACC8918-49BA-4A46-A49A-AF018A00496C}"/>
                  </a:ext>
                </a:extLst>
              </p:cNvPr>
              <p:cNvSpPr/>
              <p:nvPr/>
            </p:nvSpPr>
            <p:spPr>
              <a:xfrm>
                <a:off x="6380474" y="2857998"/>
                <a:ext cx="18154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1">
                              <a:latin typeface="Cambria Math" panose="02040503050406030204" pitchFamily="18" charset="0"/>
                            </a:rPr>
                            <m:t>𝐰𝐱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ACC8918-49BA-4A46-A49A-AF018A0049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0474" y="2857998"/>
                <a:ext cx="1815432" cy="369332"/>
              </a:xfrm>
              <a:prstGeom prst="rect">
                <a:avLst/>
              </a:prstGeom>
              <a:blipFill>
                <a:blip r:embed="rId8"/>
                <a:stretch>
                  <a:fillRect t="-666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74B21D60-35B5-45B2-AE4A-CEB72D34D641}"/>
              </a:ext>
            </a:extLst>
          </p:cNvPr>
          <p:cNvSpPr txBox="1"/>
          <p:nvPr/>
        </p:nvSpPr>
        <p:spPr>
          <a:xfrm>
            <a:off x="6344582" y="3725183"/>
            <a:ext cx="2097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Maximum likelihood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807C82-E2C1-4A6A-92F2-3CCECD9D5299}"/>
              </a:ext>
            </a:extLst>
          </p:cNvPr>
          <p:cNvSpPr txBox="1"/>
          <p:nvPr/>
        </p:nvSpPr>
        <p:spPr>
          <a:xfrm>
            <a:off x="7034755" y="4429548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???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982CD8-AD2D-4C9E-B2CB-2C54D5391EF3}"/>
              </a:ext>
            </a:extLst>
          </p:cNvPr>
          <p:cNvSpPr/>
          <p:nvPr/>
        </p:nvSpPr>
        <p:spPr>
          <a:xfrm>
            <a:off x="6689035" y="4428319"/>
            <a:ext cx="1162878" cy="3404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GD</a:t>
            </a:r>
          </a:p>
        </p:txBody>
      </p:sp>
    </p:spTree>
    <p:extLst>
      <p:ext uri="{BB962C8B-B14F-4D97-AF65-F5344CB8AC3E}">
        <p14:creationId xmlns:p14="http://schemas.microsoft.com/office/powerpoint/2010/main" val="2405970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C139E-848D-47CF-BE65-C021611E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A5FF3-FDD8-4AB8-B858-EFFCCDFA1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Linear supervised </a:t>
            </a:r>
            <a:r>
              <a:rPr lang="en-US" dirty="0"/>
              <a:t>method</a:t>
            </a:r>
          </a:p>
          <a:p>
            <a:r>
              <a:rPr lang="en-US" dirty="0"/>
              <a:t>Apply logistic regression to binary classification</a:t>
            </a:r>
          </a:p>
          <a:p>
            <a:r>
              <a:rPr lang="en-US" dirty="0"/>
              <a:t>Understand Gradient Descent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0286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862B5-6450-4B65-A6B9-340BEA987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EA030-A2AF-478F-86D3-EB31E563B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by step optimization method</a:t>
            </a:r>
          </a:p>
          <a:p>
            <a:endParaRPr lang="en-US" dirty="0"/>
          </a:p>
          <a:p>
            <a:r>
              <a:rPr lang="en-US" dirty="0"/>
              <a:t>In PLA: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Can we have similar strategy?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DDDD575-9CF0-4864-AC03-0BCDEF772BDF}"/>
                  </a:ext>
                </a:extLst>
              </p:cNvPr>
              <p:cNvSpPr/>
              <p:nvPr/>
            </p:nvSpPr>
            <p:spPr>
              <a:xfrm>
                <a:off x="2130947" y="2819119"/>
                <a:ext cx="2441053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1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  <m:sub>
                          <m:r>
                            <a:rPr lang="en-US" sz="2200" b="1">
                              <a:latin typeface="Cambria Math" panose="02040503050406030204" pitchFamily="18" charset="0"/>
                            </a:rPr>
                            <m:t>𝐭</m:t>
                          </m:r>
                          <m:r>
                            <a:rPr lang="en-US" sz="2200" b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200" b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2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1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  <m:sub>
                          <m:r>
                            <a:rPr lang="en-US" sz="2200" b="1">
                              <a:latin typeface="Cambria Math" panose="02040503050406030204" pitchFamily="18" charset="0"/>
                            </a:rPr>
                            <m:t>𝐭</m:t>
                          </m:r>
                        </m:sub>
                      </m:sSub>
                      <m:r>
                        <a:rPr lang="en-US" sz="22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sz="2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1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sz="2200" b="1">
                              <a:latin typeface="Cambria Math" panose="02040503050406030204" pitchFamily="18" charset="0"/>
                            </a:rPr>
                            <m:t>𝐧</m:t>
                          </m:r>
                        </m:sub>
                      </m:sSub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DDDD575-9CF0-4864-AC03-0BCDEF772B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0947" y="2819119"/>
                <a:ext cx="2441053" cy="430887"/>
              </a:xfrm>
              <a:prstGeom prst="rect">
                <a:avLst/>
              </a:prstGeom>
              <a:blipFill>
                <a:blip r:embed="rId2"/>
                <a:stretch>
                  <a:fillRect b="-8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7751270-DE5D-4217-B3E9-0D3306A67619}"/>
              </a:ext>
            </a:extLst>
          </p:cNvPr>
          <p:cNvCxnSpPr/>
          <p:nvPr/>
        </p:nvCxnSpPr>
        <p:spPr>
          <a:xfrm flipV="1">
            <a:off x="3747052" y="3336193"/>
            <a:ext cx="258418" cy="3433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6A43480-874E-4E1B-93BB-702DAC2DC87E}"/>
              </a:ext>
            </a:extLst>
          </p:cNvPr>
          <p:cNvSpPr txBox="1"/>
          <p:nvPr/>
        </p:nvSpPr>
        <p:spPr>
          <a:xfrm>
            <a:off x="3141906" y="3717509"/>
            <a:ext cx="992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constant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52FCAE1-782B-4E0B-B93C-4BA68081F7D2}"/>
              </a:ext>
            </a:extLst>
          </p:cNvPr>
          <p:cNvCxnSpPr/>
          <p:nvPr/>
        </p:nvCxnSpPr>
        <p:spPr>
          <a:xfrm flipH="1" flipV="1">
            <a:off x="4442791" y="3374178"/>
            <a:ext cx="258417" cy="3433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E183D07-2B97-4AFE-92AC-1CAEB9EDA2D6}"/>
              </a:ext>
            </a:extLst>
          </p:cNvPr>
          <p:cNvSpPr txBox="1"/>
          <p:nvPr/>
        </p:nvSpPr>
        <p:spPr>
          <a:xfrm>
            <a:off x="4313181" y="3717509"/>
            <a:ext cx="2065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Correction direction</a:t>
            </a:r>
          </a:p>
        </p:txBody>
      </p:sp>
    </p:spTree>
    <p:extLst>
      <p:ext uri="{BB962C8B-B14F-4D97-AF65-F5344CB8AC3E}">
        <p14:creationId xmlns:p14="http://schemas.microsoft.com/office/powerpoint/2010/main" val="1270785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251BE-9E73-4577-92AE-2A8BBA0F5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p:pic>
        <p:nvPicPr>
          <p:cNvPr id="4" name="Picture 2" descr="Image result for 二次函数">
            <a:extLst>
              <a:ext uri="{FF2B5EF4-FFF2-40B4-BE49-F238E27FC236}">
                <a16:creationId xmlns:a16="http://schemas.microsoft.com/office/drawing/2014/main" id="{CD834F4B-09D8-4487-A417-7D88602A25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6420" y="1577731"/>
            <a:ext cx="4131159" cy="3173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92E3B2-3AEC-4F37-AEE3-822A5FEE4D9D}"/>
              </a:ext>
            </a:extLst>
          </p:cNvPr>
          <p:cNvSpPr txBox="1"/>
          <p:nvPr/>
        </p:nvSpPr>
        <p:spPr>
          <a:xfrm>
            <a:off x="1172818" y="4999383"/>
            <a:ext cx="527516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How to calculate x with minimum? x = –b/2a</a:t>
            </a:r>
          </a:p>
          <a:p>
            <a:r>
              <a:rPr lang="en-US" sz="2200" dirty="0"/>
              <a:t>Use step by step optimization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FA3C1F0-12D0-4F29-ACEB-4354D0A7DCCD}"/>
              </a:ext>
            </a:extLst>
          </p:cNvPr>
          <p:cNvSpPr/>
          <p:nvPr/>
        </p:nvSpPr>
        <p:spPr>
          <a:xfrm>
            <a:off x="3369365" y="1848678"/>
            <a:ext cx="129209" cy="1292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10719DE-60F9-4D01-8CF2-7C293DA9F474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3433970" y="1977887"/>
            <a:ext cx="173934" cy="8301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0FB5A2B4-7038-4BD0-9E75-19BAA6EBF316}"/>
              </a:ext>
            </a:extLst>
          </p:cNvPr>
          <p:cNvSpPr/>
          <p:nvPr/>
        </p:nvSpPr>
        <p:spPr>
          <a:xfrm>
            <a:off x="3607904" y="2738230"/>
            <a:ext cx="129209" cy="1292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5E35921-7EAE-4ADB-8D51-E44FCD133EE3}"/>
              </a:ext>
            </a:extLst>
          </p:cNvPr>
          <p:cNvCxnSpPr>
            <a:cxnSpLocks/>
          </p:cNvCxnSpPr>
          <p:nvPr/>
        </p:nvCxnSpPr>
        <p:spPr>
          <a:xfrm>
            <a:off x="3672508" y="2802834"/>
            <a:ext cx="238539" cy="6062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7B59A22B-1D34-4E6D-AC5C-BA5FFBBE3969}"/>
              </a:ext>
            </a:extLst>
          </p:cNvPr>
          <p:cNvSpPr/>
          <p:nvPr/>
        </p:nvSpPr>
        <p:spPr>
          <a:xfrm>
            <a:off x="3826563" y="3409122"/>
            <a:ext cx="129209" cy="1292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858B8CD-5BAB-4A47-BEC8-403AAB6B59BC}"/>
              </a:ext>
            </a:extLst>
          </p:cNvPr>
          <p:cNvCxnSpPr>
            <a:cxnSpLocks/>
          </p:cNvCxnSpPr>
          <p:nvPr/>
        </p:nvCxnSpPr>
        <p:spPr>
          <a:xfrm>
            <a:off x="3911047" y="3548270"/>
            <a:ext cx="352840" cy="5963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02838B0-924F-4E1E-901C-D0C3CD824457}"/>
              </a:ext>
            </a:extLst>
          </p:cNvPr>
          <p:cNvSpPr txBox="1"/>
          <p:nvPr/>
        </p:nvSpPr>
        <p:spPr>
          <a:xfrm>
            <a:off x="4244281" y="1215686"/>
            <a:ext cx="655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Error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930B3B6-6DC8-4A05-A803-765F12D3503D}"/>
              </a:ext>
            </a:extLst>
          </p:cNvPr>
          <p:cNvSpPr txBox="1"/>
          <p:nvPr/>
        </p:nvSpPr>
        <p:spPr>
          <a:xfrm>
            <a:off x="6343267" y="3661778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</a:t>
            </a:r>
            <a:r>
              <a:rPr lang="en-US" dirty="0"/>
              <a:t>, </a:t>
            </a:r>
            <a:r>
              <a:rPr lang="en-US" i="1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756618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8" grpId="0" animBg="1"/>
      <p:bldP spid="21" grpId="0"/>
      <p:bldP spid="2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862B5-6450-4B65-A6B9-340BEA987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EA030-A2AF-478F-86D3-EB31E563B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by step optimization method</a:t>
            </a:r>
          </a:p>
          <a:p>
            <a:endParaRPr lang="en-US" dirty="0"/>
          </a:p>
          <a:p>
            <a:r>
              <a:rPr lang="en-US" dirty="0"/>
              <a:t>In PLA: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GD: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DDDD575-9CF0-4864-AC03-0BCDEF772BDF}"/>
                  </a:ext>
                </a:extLst>
              </p:cNvPr>
              <p:cNvSpPr/>
              <p:nvPr/>
            </p:nvSpPr>
            <p:spPr>
              <a:xfrm>
                <a:off x="2130947" y="2819119"/>
                <a:ext cx="2441053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1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  <m:sub>
                          <m:r>
                            <a:rPr lang="en-US" sz="2200" b="1">
                              <a:latin typeface="Cambria Math" panose="02040503050406030204" pitchFamily="18" charset="0"/>
                            </a:rPr>
                            <m:t>𝐭</m:t>
                          </m:r>
                          <m:r>
                            <a:rPr lang="en-US" sz="2200" b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200" b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2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1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  <m:sub>
                          <m:r>
                            <a:rPr lang="en-US" sz="2200" b="1">
                              <a:latin typeface="Cambria Math" panose="02040503050406030204" pitchFamily="18" charset="0"/>
                            </a:rPr>
                            <m:t>𝐭</m:t>
                          </m:r>
                        </m:sub>
                      </m:sSub>
                      <m:r>
                        <a:rPr lang="en-US" sz="22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sz="2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1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sz="2200" b="1">
                              <a:latin typeface="Cambria Math" panose="02040503050406030204" pitchFamily="18" charset="0"/>
                            </a:rPr>
                            <m:t>𝐧</m:t>
                          </m:r>
                        </m:sub>
                      </m:sSub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DDDD575-9CF0-4864-AC03-0BCDEF772B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0947" y="2819119"/>
                <a:ext cx="2441053" cy="430887"/>
              </a:xfrm>
              <a:prstGeom prst="rect">
                <a:avLst/>
              </a:prstGeom>
              <a:blipFill>
                <a:blip r:embed="rId2"/>
                <a:stretch>
                  <a:fillRect b="-8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7751270-DE5D-4217-B3E9-0D3306A67619}"/>
              </a:ext>
            </a:extLst>
          </p:cNvPr>
          <p:cNvCxnSpPr/>
          <p:nvPr/>
        </p:nvCxnSpPr>
        <p:spPr>
          <a:xfrm flipV="1">
            <a:off x="3747052" y="3336193"/>
            <a:ext cx="258418" cy="3433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6A43480-874E-4E1B-93BB-702DAC2DC87E}"/>
              </a:ext>
            </a:extLst>
          </p:cNvPr>
          <p:cNvSpPr txBox="1"/>
          <p:nvPr/>
        </p:nvSpPr>
        <p:spPr>
          <a:xfrm>
            <a:off x="3141906" y="3717509"/>
            <a:ext cx="992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constant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52FCAE1-782B-4E0B-B93C-4BA68081F7D2}"/>
              </a:ext>
            </a:extLst>
          </p:cNvPr>
          <p:cNvCxnSpPr/>
          <p:nvPr/>
        </p:nvCxnSpPr>
        <p:spPr>
          <a:xfrm flipH="1" flipV="1">
            <a:off x="4442791" y="3374178"/>
            <a:ext cx="258417" cy="3433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E183D07-2B97-4AFE-92AC-1CAEB9EDA2D6}"/>
              </a:ext>
            </a:extLst>
          </p:cNvPr>
          <p:cNvSpPr txBox="1"/>
          <p:nvPr/>
        </p:nvSpPr>
        <p:spPr>
          <a:xfrm>
            <a:off x="4313181" y="3717509"/>
            <a:ext cx="2065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Correction direction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47EB099-FBE9-4DE5-9EE4-43F351832EB7}"/>
                  </a:ext>
                </a:extLst>
              </p:cNvPr>
              <p:cNvSpPr/>
              <p:nvPr/>
            </p:nvSpPr>
            <p:spPr>
              <a:xfrm>
                <a:off x="2130947" y="4202537"/>
                <a:ext cx="2789995" cy="9330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1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  <m:sub>
                          <m:r>
                            <a:rPr lang="en-US" sz="2200" b="1">
                              <a:latin typeface="Cambria Math" panose="02040503050406030204" pitchFamily="18" charset="0"/>
                            </a:rPr>
                            <m:t>𝐭</m:t>
                          </m:r>
                          <m:r>
                            <a:rPr lang="en-US" sz="2200" b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200" b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2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1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  <m:sub>
                          <m:r>
                            <a:rPr lang="en-US" sz="2200" b="1">
                              <a:latin typeface="Cambria Math" panose="02040503050406030204" pitchFamily="18" charset="0"/>
                            </a:rPr>
                            <m:t>𝐭</m:t>
                          </m:r>
                        </m:sub>
                      </m:sSub>
                      <m:r>
                        <a:rPr lang="en-US" sz="22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200" i="1" smtClean="0">
                          <a:latin typeface="Cambria Math" panose="02040503050406030204" pitchFamily="18" charset="0"/>
                        </a:rPr>
                        <m:t>𝜂</m:t>
                      </m:r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num>
                                <m:den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200" b="1">
                                      <a:latin typeface="Cambria Math" panose="02040503050406030204" pitchFamily="18" charset="0"/>
                                    </a:rPr>
                                    <m:t>𝐰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en-US" sz="22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1"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</m:e>
                            <m:sub>
                              <m:r>
                                <a:rPr lang="en-US" sz="2200" b="1">
                                  <a:latin typeface="Cambria Math" panose="02040503050406030204" pitchFamily="18" charset="0"/>
                                </a:rPr>
                                <m:t>𝐭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47EB099-FBE9-4DE5-9EE4-43F351832E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0947" y="4202537"/>
                <a:ext cx="2789995" cy="9330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C0022A5-01C2-451E-B0D2-1F0E92ABD642}"/>
              </a:ext>
            </a:extLst>
          </p:cNvPr>
          <p:cNvCxnSpPr/>
          <p:nvPr/>
        </p:nvCxnSpPr>
        <p:spPr>
          <a:xfrm flipV="1">
            <a:off x="3664056" y="4889233"/>
            <a:ext cx="258418" cy="3433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F0E4B57-CA76-4F42-988B-1FE62081D0ED}"/>
              </a:ext>
            </a:extLst>
          </p:cNvPr>
          <p:cNvSpPr txBox="1"/>
          <p:nvPr/>
        </p:nvSpPr>
        <p:spPr>
          <a:xfrm>
            <a:off x="3058910" y="5270549"/>
            <a:ext cx="1420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Learning rate</a:t>
            </a:r>
          </a:p>
        </p:txBody>
      </p:sp>
    </p:spTree>
    <p:extLst>
      <p:ext uri="{BB962C8B-B14F-4D97-AF65-F5344CB8AC3E}">
        <p14:creationId xmlns:p14="http://schemas.microsoft.com/office/powerpoint/2010/main" val="11380527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307FC-8396-4FE7-9050-B3B0F363C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07B74-61DE-45AF-AE55-6781A68B1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Calculate gradients in 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DA8459B-25B8-47AB-ABC1-560BD6A7F9B8}"/>
                  </a:ext>
                </a:extLst>
              </p:cNvPr>
              <p:cNvSpPr txBox="1"/>
              <p:nvPr/>
            </p:nvSpPr>
            <p:spPr>
              <a:xfrm>
                <a:off x="2152780" y="2402304"/>
                <a:ext cx="4838440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𝐸𝑟𝑟𝑜𝑟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</m:nary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⁡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1 − 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DA8459B-25B8-47AB-ABC1-560BD6A7F9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2780" y="2402304"/>
                <a:ext cx="4838440" cy="75623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A8BBEAF-2593-48BB-B38C-308DCCD30EF5}"/>
                  </a:ext>
                </a:extLst>
              </p:cNvPr>
              <p:cNvSpPr txBox="1"/>
              <p:nvPr/>
            </p:nvSpPr>
            <p:spPr>
              <a:xfrm>
                <a:off x="1387826" y="4169642"/>
                <a:ext cx="6368345" cy="5861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𝐰</m:t>
                          </m:r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=(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𝜕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den>
                      </m:f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func>
                            <m:func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den>
                      </m:f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𝐰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A8BBEAF-2593-48BB-B38C-308DCCD30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7826" y="4169642"/>
                <a:ext cx="6368345" cy="58612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EDAB00B0-CB4D-413C-BEF8-4D043E408943}"/>
                  </a:ext>
                </a:extLst>
              </p:cNvPr>
              <p:cNvSpPr txBox="1"/>
              <p:nvPr/>
            </p:nvSpPr>
            <p:spPr>
              <a:xfrm>
                <a:off x="3126411" y="3290643"/>
                <a:ext cx="2891176" cy="6300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00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𝑒𝑥𝑝</m:t>
                          </m:r>
                          <m:d>
                            <m:d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EDAB00B0-CB4D-413C-BEF8-4D043E4089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6411" y="3290643"/>
                <a:ext cx="2891176" cy="6300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3E4A06E-867C-401B-BAA0-81DD1A58CAF3}"/>
              </a:ext>
            </a:extLst>
          </p:cNvPr>
          <p:cNvCxnSpPr/>
          <p:nvPr/>
        </p:nvCxnSpPr>
        <p:spPr>
          <a:xfrm flipV="1">
            <a:off x="2325756" y="4890700"/>
            <a:ext cx="258418" cy="3433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B341F4F-E75C-449D-9EDF-E090A0D93FCD}"/>
                  </a:ext>
                </a:extLst>
              </p:cNvPr>
              <p:cNvSpPr txBox="1"/>
              <p:nvPr/>
            </p:nvSpPr>
            <p:spPr>
              <a:xfrm>
                <a:off x="2152780" y="5300427"/>
                <a:ext cx="2503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B341F4F-E75C-449D-9EDF-E090A0D93F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2780" y="5300427"/>
                <a:ext cx="250389" cy="276999"/>
              </a:xfrm>
              <a:prstGeom prst="rect">
                <a:avLst/>
              </a:prstGeom>
              <a:blipFill>
                <a:blip r:embed="rId6"/>
                <a:stretch>
                  <a:fillRect l="-24390" r="-9756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6E01F0C-EB90-47C7-A26B-F4AA3247A02F}"/>
              </a:ext>
            </a:extLst>
          </p:cNvPr>
          <p:cNvCxnSpPr/>
          <p:nvPr/>
        </p:nvCxnSpPr>
        <p:spPr>
          <a:xfrm flipV="1">
            <a:off x="3233530" y="4896748"/>
            <a:ext cx="258418" cy="3433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4085D52-E933-4F52-A47F-582E510A9975}"/>
                  </a:ext>
                </a:extLst>
              </p:cNvPr>
              <p:cNvSpPr txBox="1"/>
              <p:nvPr/>
            </p:nvSpPr>
            <p:spPr>
              <a:xfrm>
                <a:off x="3032636" y="5293022"/>
                <a:ext cx="4924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1/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4085D52-E933-4F52-A47F-582E510A99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2636" y="5293022"/>
                <a:ext cx="492443" cy="276999"/>
              </a:xfrm>
              <a:prstGeom prst="rect">
                <a:avLst/>
              </a:prstGeom>
              <a:blipFill>
                <a:blip r:embed="rId7"/>
                <a:stretch>
                  <a:fillRect l="-9877" t="-23913" r="-59259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3932E2D-B676-48EA-AB30-318EC6062505}"/>
              </a:ext>
            </a:extLst>
          </p:cNvPr>
          <p:cNvCxnSpPr/>
          <p:nvPr/>
        </p:nvCxnSpPr>
        <p:spPr>
          <a:xfrm flipV="1">
            <a:off x="4975963" y="4883846"/>
            <a:ext cx="258418" cy="3433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F929C0F-E3A3-473E-9BBC-47CFE62D4A3E}"/>
                  </a:ext>
                </a:extLst>
              </p:cNvPr>
              <p:cNvSpPr txBox="1"/>
              <p:nvPr/>
            </p:nvSpPr>
            <p:spPr>
              <a:xfrm>
                <a:off x="4802987" y="5293573"/>
                <a:ext cx="6543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F929C0F-E3A3-473E-9BBC-47CFE62D4A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2987" y="5293573"/>
                <a:ext cx="654346" cy="276999"/>
              </a:xfrm>
              <a:prstGeom prst="rect">
                <a:avLst/>
              </a:prstGeom>
              <a:blipFill>
                <a:blip r:embed="rId8"/>
                <a:stretch>
                  <a:fillRect l="-8411" r="-2804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C278061-2860-400A-8AFF-46DC8BA71CC1}"/>
              </a:ext>
            </a:extLst>
          </p:cNvPr>
          <p:cNvCxnSpPr>
            <a:cxnSpLocks/>
          </p:cNvCxnSpPr>
          <p:nvPr/>
        </p:nvCxnSpPr>
        <p:spPr>
          <a:xfrm flipV="1">
            <a:off x="6247363" y="4904023"/>
            <a:ext cx="0" cy="3300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07B278B-1BA2-4C22-A509-2A13AE2440A3}"/>
                  </a:ext>
                </a:extLst>
              </p:cNvPr>
              <p:cNvSpPr txBox="1"/>
              <p:nvPr/>
            </p:nvSpPr>
            <p:spPr>
              <a:xfrm>
                <a:off x="5682843" y="5286168"/>
                <a:ext cx="12618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1/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07B278B-1BA2-4C22-A509-2A13AE2440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2843" y="5286168"/>
                <a:ext cx="1261884" cy="276999"/>
              </a:xfrm>
              <a:prstGeom prst="rect">
                <a:avLst/>
              </a:prstGeom>
              <a:blipFill>
                <a:blip r:embed="rId9"/>
                <a:stretch>
                  <a:fillRect l="-483" t="-23913" r="-15459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E3C7F52-A024-43AC-A999-9F8B2609F670}"/>
              </a:ext>
            </a:extLst>
          </p:cNvPr>
          <p:cNvCxnSpPr>
            <a:cxnSpLocks/>
          </p:cNvCxnSpPr>
          <p:nvPr/>
        </p:nvCxnSpPr>
        <p:spPr>
          <a:xfrm flipH="1" flipV="1">
            <a:off x="7107810" y="4904023"/>
            <a:ext cx="447930" cy="3442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BA2EC9D-58F3-45FA-A84D-DD6D3FB37D4F}"/>
                  </a:ext>
                </a:extLst>
              </p:cNvPr>
              <p:cNvSpPr txBox="1"/>
              <p:nvPr/>
            </p:nvSpPr>
            <p:spPr>
              <a:xfrm>
                <a:off x="6991220" y="5300427"/>
                <a:ext cx="10954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BA2EC9D-58F3-45FA-A84D-DD6D3FB37D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1220" y="5300427"/>
                <a:ext cx="1095493" cy="276999"/>
              </a:xfrm>
              <a:prstGeom prst="rect">
                <a:avLst/>
              </a:prstGeom>
              <a:blipFill>
                <a:blip r:embed="rId10"/>
                <a:stretch>
                  <a:fillRect l="-5000" t="-23913" r="-17222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C259C64-86D3-4D95-9913-937BB84D0129}"/>
              </a:ext>
            </a:extLst>
          </p:cNvPr>
          <p:cNvCxnSpPr>
            <a:cxnSpLocks/>
            <a:stCxn id="20" idx="0"/>
          </p:cNvCxnSpPr>
          <p:nvPr/>
        </p:nvCxnSpPr>
        <p:spPr>
          <a:xfrm flipH="1" flipV="1">
            <a:off x="7626170" y="4883847"/>
            <a:ext cx="889180" cy="4165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044A6B5-82BB-4CB5-91EF-D98F15392051}"/>
                  </a:ext>
                </a:extLst>
              </p:cNvPr>
              <p:cNvSpPr txBox="1"/>
              <p:nvPr/>
            </p:nvSpPr>
            <p:spPr>
              <a:xfrm>
                <a:off x="8388296" y="5300427"/>
                <a:ext cx="2541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044A6B5-82BB-4CB5-91EF-D98F153920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8296" y="5300427"/>
                <a:ext cx="254108" cy="276999"/>
              </a:xfrm>
              <a:prstGeom prst="rect">
                <a:avLst/>
              </a:prstGeom>
              <a:blipFill>
                <a:blip r:embed="rId11"/>
                <a:stretch>
                  <a:fillRect l="-14286" r="-7143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E14A0EF-C352-4CEE-A691-ECBD75C9BE79}"/>
                  </a:ext>
                </a:extLst>
              </p:cNvPr>
              <p:cNvSpPr txBox="1"/>
              <p:nvPr/>
            </p:nvSpPr>
            <p:spPr>
              <a:xfrm>
                <a:off x="1645267" y="5832045"/>
                <a:ext cx="5853462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𝐰</m:t>
                          </m:r>
                        </m:den>
                      </m:f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E14A0EF-C352-4CEE-A691-ECBD75C9BE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267" y="5832045"/>
                <a:ext cx="5853462" cy="75623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7863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10" grpId="0"/>
      <p:bldP spid="14" grpId="0"/>
      <p:bldP spid="16" grpId="0"/>
      <p:bldP spid="18" grpId="0"/>
      <p:bldP spid="20" grpId="0"/>
      <p:bldP spid="2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35B71-5C7C-4A6B-8F3F-E7F5B0ABF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A2A1B-55B5-4325-913A-F7C2188CB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Updating algorithm: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7E8F91C-B711-4809-AFCD-DB1420072566}"/>
                  </a:ext>
                </a:extLst>
              </p:cNvPr>
              <p:cNvSpPr/>
              <p:nvPr/>
            </p:nvSpPr>
            <p:spPr>
              <a:xfrm>
                <a:off x="2353764" y="2439724"/>
                <a:ext cx="4436471" cy="10776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1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  <m:sub>
                          <m:r>
                            <a:rPr lang="en-US" sz="2200" b="1">
                              <a:latin typeface="Cambria Math" panose="02040503050406030204" pitchFamily="18" charset="0"/>
                            </a:rPr>
                            <m:t>𝐭</m:t>
                          </m:r>
                          <m:r>
                            <a:rPr lang="en-US" sz="2200" b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200" b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2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1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  <m:sub>
                          <m:r>
                            <a:rPr lang="en-US" sz="2200" b="1">
                              <a:latin typeface="Cambria Math" panose="02040503050406030204" pitchFamily="18" charset="0"/>
                            </a:rPr>
                            <m:t>𝐭</m:t>
                          </m:r>
                        </m:sub>
                      </m:sSub>
                      <m:r>
                        <a:rPr lang="en-US" sz="22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200" i="1" smtClean="0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7E8F91C-B711-4809-AFCD-DB14200725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3764" y="2439724"/>
                <a:ext cx="4436471" cy="107766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F69ECE0F-72B0-4030-ADF8-FC042B4E2213}"/>
              </a:ext>
            </a:extLst>
          </p:cNvPr>
          <p:cNvGrpSpPr/>
          <p:nvPr/>
        </p:nvGrpSpPr>
        <p:grpSpPr>
          <a:xfrm>
            <a:off x="826767" y="3551515"/>
            <a:ext cx="7886700" cy="2591324"/>
            <a:chOff x="826767" y="3551515"/>
            <a:chExt cx="7886700" cy="2591324"/>
          </a:xfrm>
        </p:grpSpPr>
        <mc:AlternateContent xmlns:mc="http://schemas.openxmlformats.org/markup-compatibility/2006">
          <mc:Choice xmlns:a14="http://schemas.microsoft.com/office/drawing/2010/main" Requires="a14">
            <p:graphicFrame>
              <p:nvGraphicFramePr>
                <p:cNvPr id="5" name="Content Placeholder 11">
                  <a:extLst>
                    <a:ext uri="{FF2B5EF4-FFF2-40B4-BE49-F238E27FC236}">
                      <a16:creationId xmlns:a16="http://schemas.microsoft.com/office/drawing/2014/main" id="{DE0B23DB-2E27-4EAC-86AA-FFFE82779FFD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610735851"/>
                    </p:ext>
                  </p:extLst>
                </p:nvPr>
              </p:nvGraphicFramePr>
              <p:xfrm>
                <a:off x="826767" y="3551515"/>
                <a:ext cx="7886700" cy="2591324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1220028">
                        <a:extLst>
                          <a:ext uri="{9D8B030D-6E8A-4147-A177-3AD203B41FA5}">
                            <a16:colId xmlns:a16="http://schemas.microsoft.com/office/drawing/2014/main" val="2297345274"/>
                          </a:ext>
                        </a:extLst>
                      </a:gridCol>
                      <a:gridCol w="1967948">
                        <a:extLst>
                          <a:ext uri="{9D8B030D-6E8A-4147-A177-3AD203B41FA5}">
                            <a16:colId xmlns:a16="http://schemas.microsoft.com/office/drawing/2014/main" val="941651270"/>
                          </a:ext>
                        </a:extLst>
                      </a:gridCol>
                      <a:gridCol w="2069824">
                        <a:extLst>
                          <a:ext uri="{9D8B030D-6E8A-4147-A177-3AD203B41FA5}">
                            <a16:colId xmlns:a16="http://schemas.microsoft.com/office/drawing/2014/main" val="1463080743"/>
                          </a:ext>
                        </a:extLst>
                      </a:gridCol>
                      <a:gridCol w="2628900">
                        <a:extLst>
                          <a:ext uri="{9D8B030D-6E8A-4147-A177-3AD203B41FA5}">
                            <a16:colId xmlns:a16="http://schemas.microsoft.com/office/drawing/2014/main" val="1128230113"/>
                          </a:ext>
                        </a:extLst>
                      </a:gridCol>
                    </a:tblGrid>
                    <a:tr h="52438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/>
                              <a:t>Model</a:t>
                            </a: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/>
                              <a:t>PLA</a:t>
                            </a: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/>
                              <a:t>Linear regression</a:t>
                            </a: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/>
                              <a:t>Logistic regression</a:t>
                            </a:r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2999025730"/>
                        </a:ext>
                      </a:extLst>
                    </a:tr>
                    <a:tr h="52438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/>
                              <a:t>Prediction function</a:t>
                            </a: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sz="1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𝑠𝑖𝑔𝑛</m:t>
                                  </m:r>
                                  <m:d>
                                    <m:d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18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800" b="1">
                                              <a:latin typeface="Cambria Math" panose="02040503050406030204" pitchFamily="18" charset="0"/>
                                            </a:rPr>
                                            <m:t>𝐰</m:t>
                                          </m:r>
                                        </m:e>
                                        <m:sup>
                                          <m:r>
                                            <a:rPr lang="en-US" sz="1800" b="1">
                                              <a:latin typeface="Cambria Math" panose="02040503050406030204" pitchFamily="18" charset="0"/>
                                            </a:rPr>
                                            <m:t>𝐓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US" sz="1800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1">
                                              <a:latin typeface="Cambria Math" panose="02040503050406030204" pitchFamily="18" charset="0"/>
                                            </a:rPr>
                                            <m:t>𝐱</m:t>
                                          </m:r>
                                        </m:e>
                                        <m:sub>
                                          <m:r>
                                            <a:rPr lang="en-US" sz="1800" b="1" i="1" smtClean="0">
                                              <a:latin typeface="Cambria Math" panose="02040503050406030204" pitchFamily="18" charset="0"/>
                                            </a:rPr>
                                            <m:t>𝒏</m:t>
                                          </m:r>
                                        </m:sub>
                                      </m:sSub>
                                    </m:e>
                                  </m:d>
                                </m:oMath>
                              </m:oMathPara>
                            </a14:m>
                            <a:endParaRPr lang="en-US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288029271"/>
                        </a:ext>
                      </a:extLst>
                    </a:tr>
                    <a:tr h="90246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/>
                              <a:t>Error</a:t>
                            </a: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2652406452"/>
                        </a:ext>
                      </a:extLst>
                    </a:tr>
                    <a:tr h="52438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/>
                              <a:t>Algorithm</a:t>
                            </a: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951926835"/>
                        </a:ext>
                      </a:extLst>
                    </a:tr>
                  </a:tbl>
                </a:graphicData>
              </a:graphic>
            </p:graphicFrame>
          </mc:Choice>
          <mc:Fallback>
            <p:graphicFrame>
              <p:nvGraphicFramePr>
                <p:cNvPr id="5" name="Content Placeholder 11">
                  <a:extLst>
                    <a:ext uri="{FF2B5EF4-FFF2-40B4-BE49-F238E27FC236}">
                      <a16:creationId xmlns:a16="http://schemas.microsoft.com/office/drawing/2014/main" id="{DE0B23DB-2E27-4EAC-86AA-FFFE82779FFD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610735851"/>
                    </p:ext>
                  </p:extLst>
                </p:nvPr>
              </p:nvGraphicFramePr>
              <p:xfrm>
                <a:off x="826767" y="3551515"/>
                <a:ext cx="7886700" cy="2591324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1220028">
                        <a:extLst>
                          <a:ext uri="{9D8B030D-6E8A-4147-A177-3AD203B41FA5}">
                            <a16:colId xmlns:a16="http://schemas.microsoft.com/office/drawing/2014/main" val="2297345274"/>
                          </a:ext>
                        </a:extLst>
                      </a:gridCol>
                      <a:gridCol w="1967948">
                        <a:extLst>
                          <a:ext uri="{9D8B030D-6E8A-4147-A177-3AD203B41FA5}">
                            <a16:colId xmlns:a16="http://schemas.microsoft.com/office/drawing/2014/main" val="941651270"/>
                          </a:ext>
                        </a:extLst>
                      </a:gridCol>
                      <a:gridCol w="2069824">
                        <a:extLst>
                          <a:ext uri="{9D8B030D-6E8A-4147-A177-3AD203B41FA5}">
                            <a16:colId xmlns:a16="http://schemas.microsoft.com/office/drawing/2014/main" val="1463080743"/>
                          </a:ext>
                        </a:extLst>
                      </a:gridCol>
                      <a:gridCol w="2628900">
                        <a:extLst>
                          <a:ext uri="{9D8B030D-6E8A-4147-A177-3AD203B41FA5}">
                            <a16:colId xmlns:a16="http://schemas.microsoft.com/office/drawing/2014/main" val="1128230113"/>
                          </a:ext>
                        </a:extLst>
                      </a:gridCol>
                    </a:tblGrid>
                    <a:tr h="52438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/>
                              <a:t>Model</a:t>
                            </a: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/>
                              <a:t>PLA</a:t>
                            </a: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/>
                              <a:t>Linear regression</a:t>
                            </a: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/>
                              <a:t>Logistic regression</a:t>
                            </a:r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2999025730"/>
                        </a:ext>
                      </a:extLst>
                    </a:tr>
                    <a:tr h="64008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/>
                              <a:t>Prediction function</a:t>
                            </a: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>
                            <a:blip r:embed="rId3"/>
                            <a:stretch>
                              <a:fillRect l="-62229" t="-86667" r="-240248" b="-225714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288029271"/>
                        </a:ext>
                      </a:extLst>
                    </a:tr>
                    <a:tr h="90246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/>
                              <a:t>Error</a:t>
                            </a: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2652406452"/>
                        </a:ext>
                      </a:extLst>
                    </a:tr>
                    <a:tr h="52438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/>
                              <a:t>Algorithm</a:t>
                            </a: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951926835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FF6A7BAA-50EE-4778-B7F2-EC8D6A28F063}"/>
                    </a:ext>
                  </a:extLst>
                </p:cNvPr>
                <p:cNvSpPr/>
                <p:nvPr/>
              </p:nvSpPr>
              <p:spPr>
                <a:xfrm>
                  <a:off x="4321833" y="4121748"/>
                  <a:ext cx="1333890" cy="37427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𝐓</m:t>
                            </m:r>
                          </m:sup>
                        </m:sSup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FF6A7BAA-50EE-4778-B7F2-EC8D6A28F06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1833" y="4121748"/>
                  <a:ext cx="1333890" cy="374270"/>
                </a:xfrm>
                <a:prstGeom prst="rect">
                  <a:avLst/>
                </a:prstGeom>
                <a:blipFill>
                  <a:blip r:embed="rId4"/>
                  <a:stretch>
                    <a:fillRect t="-4839" b="-645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735C7027-D7B6-42BD-93EA-1776BD32515D}"/>
                    </a:ext>
                  </a:extLst>
                </p:cNvPr>
                <p:cNvSpPr txBox="1"/>
                <p:nvPr/>
              </p:nvSpPr>
              <p:spPr>
                <a:xfrm>
                  <a:off x="2395521" y="4767018"/>
                  <a:ext cx="1258357" cy="75623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d>
                              <m:dPr>
                                <m:begChr m:val="⟦"/>
                                <m:endChr m:val="⟧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735C7027-D7B6-42BD-93EA-1776BD3251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5521" y="4767018"/>
                  <a:ext cx="1258357" cy="75623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EAE51E22-19AA-45EC-BB67-75A60755F89E}"/>
                    </a:ext>
                  </a:extLst>
                </p:cNvPr>
                <p:cNvSpPr/>
                <p:nvPr/>
              </p:nvSpPr>
              <p:spPr>
                <a:xfrm>
                  <a:off x="4042541" y="4709502"/>
                  <a:ext cx="2017073" cy="87126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</m:e>
                        </m:nary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EAE51E22-19AA-45EC-BB67-75A60755F89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2541" y="4709502"/>
                  <a:ext cx="2017073" cy="87126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F2833910-3D42-4E36-8116-9DC3E8E8B370}"/>
                    </a:ext>
                  </a:extLst>
                </p:cNvPr>
                <p:cNvSpPr/>
                <p:nvPr/>
              </p:nvSpPr>
              <p:spPr>
                <a:xfrm>
                  <a:off x="2006856" y="5668128"/>
                  <a:ext cx="203568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b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𝐭</m:t>
                            </m:r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b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𝐭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𝐧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F2833910-3D42-4E36-8116-9DC3E8E8B37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06856" y="5668128"/>
                  <a:ext cx="2035685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3EFB9F38-62BE-4874-B9EC-2BD5A18BC95B}"/>
                    </a:ext>
                  </a:extLst>
                </p:cNvPr>
                <p:cNvSpPr/>
                <p:nvPr/>
              </p:nvSpPr>
              <p:spPr>
                <a:xfrm>
                  <a:off x="4413460" y="5697007"/>
                  <a:ext cx="115063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>
                            <a:latin typeface="Cambria Math" panose="02040503050406030204" pitchFamily="18" charset="0"/>
                          </a:rPr>
                          <m:t>𝐰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𝐗</m:t>
                            </m:r>
                          </m:e>
                          <m: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  <m:r>
                          <a:rPr lang="en-US" b="1">
                            <a:latin typeface="Cambria Math" panose="02040503050406030204" pitchFamily="18" charset="0"/>
                          </a:rPr>
                          <m:t>𝐘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3EFB9F38-62BE-4874-B9EC-2BD5A18BC95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3460" y="5697007"/>
                  <a:ext cx="1150635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E64D73BE-81CF-4178-9234-E64ECF60235C}"/>
                    </a:ext>
                  </a:extLst>
                </p:cNvPr>
                <p:cNvSpPr/>
                <p:nvPr/>
              </p:nvSpPr>
              <p:spPr>
                <a:xfrm>
                  <a:off x="6484169" y="4126686"/>
                  <a:ext cx="181543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1">
                                <a:latin typeface="Cambria Math" panose="02040503050406030204" pitchFamily="18" charset="0"/>
                              </a:rPr>
                              <m:t>𝐰𝐱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E64D73BE-81CF-4178-9234-E64ECF6023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84169" y="4126686"/>
                  <a:ext cx="1815432" cy="369332"/>
                </a:xfrm>
                <a:prstGeom prst="rect">
                  <a:avLst/>
                </a:prstGeom>
                <a:blipFill>
                  <a:blip r:embed="rId9"/>
                  <a:stretch>
                    <a:fillRect t="-6557" b="-49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DCE4242-A0DD-41D3-8E5C-73876DD96547}"/>
                </a:ext>
              </a:extLst>
            </p:cNvPr>
            <p:cNvSpPr txBox="1"/>
            <p:nvPr/>
          </p:nvSpPr>
          <p:spPr>
            <a:xfrm>
              <a:off x="6448277" y="4993871"/>
              <a:ext cx="20971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Maximum likelihood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63E73AE-B43D-4D35-8679-3C7476428305}"/>
                </a:ext>
              </a:extLst>
            </p:cNvPr>
            <p:cNvSpPr txBox="1"/>
            <p:nvPr/>
          </p:nvSpPr>
          <p:spPr>
            <a:xfrm>
              <a:off x="7138450" y="5698236"/>
              <a:ext cx="473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476802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8B4CA-19AD-4615-981B-EB073E08D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B37BF1-B7D1-433C-979F-D529C97643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Two questions:</a:t>
                </a:r>
              </a:p>
              <a:p>
                <a:pPr marL="514350" indent="-514350">
                  <a:buAutoNum type="arabicPeriod"/>
                </a:pPr>
                <a:r>
                  <a:rPr lang="en-US" dirty="0"/>
                  <a:t>How to decide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dirty="0"/>
                  <a:t>?</a:t>
                </a:r>
              </a:p>
              <a:p>
                <a:pPr marL="514350" indent="-514350">
                  <a:buAutoNum type="arabicPeriod"/>
                </a:pPr>
                <a:r>
                  <a:rPr lang="en-US" dirty="0"/>
                  <a:t>How about using an easier error function?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B37BF1-B7D1-433C-979F-D529C97643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2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79797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9EB2BD3-C8A0-482B-8E7E-7D1F3C5B993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How to decide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9EB2BD3-C8A0-482B-8E7E-7D1F3C5B99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0626AF-026E-4597-8212-50382876D9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4549" y="1690689"/>
                <a:ext cx="7886700" cy="4351338"/>
              </a:xfrm>
            </p:spPr>
            <p:txBody>
              <a:bodyPr/>
              <a:lstStyle/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dirty="0"/>
                  <a:t> too small </a:t>
                </a:r>
                <a:r>
                  <a:rPr lang="en-US" dirty="0">
                    <a:sym typeface="Wingdings" panose="05000000000000000000" pitchFamily="2" charset="2"/>
                  </a:rPr>
                  <a:t> slow learning!</a:t>
                </a:r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dirty="0"/>
                  <a:t> too large </a:t>
                </a:r>
                <a:r>
                  <a:rPr lang="en-US" dirty="0">
                    <a:sym typeface="Wingdings" panose="05000000000000000000" pitchFamily="2" charset="2"/>
                  </a:rPr>
                  <a:t> jump around!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0626AF-026E-4597-8212-50382876D9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4549" y="1690689"/>
                <a:ext cx="7886700" cy="4351338"/>
              </a:xfrm>
              <a:blipFill>
                <a:blip r:embed="rId3"/>
                <a:stretch>
                  <a:fillRect l="-1391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Image result for 二次函数">
            <a:extLst>
              <a:ext uri="{FF2B5EF4-FFF2-40B4-BE49-F238E27FC236}">
                <a16:creationId xmlns:a16="http://schemas.microsoft.com/office/drawing/2014/main" id="{C1CE6E7C-48BD-4D00-9DA3-25461086B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2398" y="3255398"/>
            <a:ext cx="4131159" cy="3173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E2F73534-1373-487E-9C3E-3A63255C4242}"/>
              </a:ext>
            </a:extLst>
          </p:cNvPr>
          <p:cNvSpPr/>
          <p:nvPr/>
        </p:nvSpPr>
        <p:spPr>
          <a:xfrm>
            <a:off x="3635343" y="3526345"/>
            <a:ext cx="129209" cy="1292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BCECE99-DE85-4504-A2A7-55658599A660}"/>
              </a:ext>
            </a:extLst>
          </p:cNvPr>
          <p:cNvCxnSpPr>
            <a:cxnSpLocks/>
            <a:stCxn id="5" idx="4"/>
          </p:cNvCxnSpPr>
          <p:nvPr/>
        </p:nvCxnSpPr>
        <p:spPr>
          <a:xfrm>
            <a:off x="3699948" y="3655554"/>
            <a:ext cx="64604" cy="2186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CC900CD5-9F62-44C3-952F-F4377528DC69}"/>
              </a:ext>
            </a:extLst>
          </p:cNvPr>
          <p:cNvSpPr/>
          <p:nvPr/>
        </p:nvSpPr>
        <p:spPr>
          <a:xfrm>
            <a:off x="3732250" y="3809609"/>
            <a:ext cx="129209" cy="1292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686C421-54CC-42E3-B609-9A5A4FAC75B0}"/>
              </a:ext>
            </a:extLst>
          </p:cNvPr>
          <p:cNvCxnSpPr>
            <a:cxnSpLocks/>
          </p:cNvCxnSpPr>
          <p:nvPr/>
        </p:nvCxnSpPr>
        <p:spPr>
          <a:xfrm>
            <a:off x="3796854" y="3938818"/>
            <a:ext cx="64605" cy="2275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79130BF8-FCB0-4D6F-928B-56654AB3498B}"/>
              </a:ext>
            </a:extLst>
          </p:cNvPr>
          <p:cNvSpPr/>
          <p:nvPr/>
        </p:nvSpPr>
        <p:spPr>
          <a:xfrm>
            <a:off x="3805205" y="4110862"/>
            <a:ext cx="129209" cy="1292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0C052D0-70C6-4089-8BC0-931ADBBFDBA6}"/>
              </a:ext>
            </a:extLst>
          </p:cNvPr>
          <p:cNvCxnSpPr>
            <a:cxnSpLocks/>
          </p:cNvCxnSpPr>
          <p:nvPr/>
        </p:nvCxnSpPr>
        <p:spPr>
          <a:xfrm>
            <a:off x="3885128" y="4240071"/>
            <a:ext cx="57637" cy="2562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0A770CAD-5BD4-4584-8DB7-013EF85DE735}"/>
              </a:ext>
            </a:extLst>
          </p:cNvPr>
          <p:cNvSpPr/>
          <p:nvPr/>
        </p:nvSpPr>
        <p:spPr>
          <a:xfrm>
            <a:off x="5859139" y="3526345"/>
            <a:ext cx="129209" cy="12920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B301C67-1ED2-420E-973C-0020A6A82737}"/>
              </a:ext>
            </a:extLst>
          </p:cNvPr>
          <p:cNvCxnSpPr/>
          <p:nvPr/>
        </p:nvCxnSpPr>
        <p:spPr>
          <a:xfrm flipH="1">
            <a:off x="5554415" y="3655554"/>
            <a:ext cx="369328" cy="1321495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EB25183C-A134-48C4-86C2-F3C1C31551AE}"/>
              </a:ext>
            </a:extLst>
          </p:cNvPr>
          <p:cNvSpPr/>
          <p:nvPr/>
        </p:nvSpPr>
        <p:spPr>
          <a:xfrm>
            <a:off x="5425206" y="4912444"/>
            <a:ext cx="129209" cy="12920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E11D9A1-3FC1-4360-BD11-BFF58B6505D1}"/>
              </a:ext>
            </a:extLst>
          </p:cNvPr>
          <p:cNvCxnSpPr>
            <a:cxnSpLocks/>
            <a:stCxn id="18" idx="3"/>
          </p:cNvCxnSpPr>
          <p:nvPr/>
        </p:nvCxnSpPr>
        <p:spPr>
          <a:xfrm flipH="1">
            <a:off x="4239658" y="5022731"/>
            <a:ext cx="1204470" cy="21826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5132A755-D1F9-449E-B710-0D19445EACD2}"/>
              </a:ext>
            </a:extLst>
          </p:cNvPr>
          <p:cNvSpPr/>
          <p:nvPr/>
        </p:nvSpPr>
        <p:spPr>
          <a:xfrm>
            <a:off x="4175053" y="5222077"/>
            <a:ext cx="129209" cy="12920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EBC3865-F585-4114-A92D-970C9FD293D0}"/>
              </a:ext>
            </a:extLst>
          </p:cNvPr>
          <p:cNvCxnSpPr>
            <a:cxnSpLocks/>
          </p:cNvCxnSpPr>
          <p:nvPr/>
        </p:nvCxnSpPr>
        <p:spPr>
          <a:xfrm>
            <a:off x="4304262" y="5351286"/>
            <a:ext cx="948495" cy="270947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9D05A28D-9374-4CA9-ABDD-81B2A1F7EF55}"/>
              </a:ext>
            </a:extLst>
          </p:cNvPr>
          <p:cNvSpPr/>
          <p:nvPr/>
        </p:nvSpPr>
        <p:spPr>
          <a:xfrm>
            <a:off x="5188152" y="5557628"/>
            <a:ext cx="129209" cy="12920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366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5" grpId="0" animBg="1"/>
      <p:bldP spid="18" grpId="0" animBg="1"/>
      <p:bldP spid="22" grpId="0" animBg="1"/>
      <p:bldP spid="2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09C0739-5844-4E8F-9617-6280DA2CE47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How to decide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09C0739-5844-4E8F-9617-6280DA2CE4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4B224-E556-48E9-B1FC-5F4C4DE89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it large first, then reduce it gradually depends on the number of iteration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Adam, </a:t>
            </a:r>
            <a:r>
              <a:rPr lang="en-US" dirty="0" err="1"/>
              <a:t>RMSprop</a:t>
            </a:r>
            <a:r>
              <a:rPr lang="en-US" dirty="0"/>
              <a:t>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4ABB0A0-488E-44E0-A3DE-E2DD90D79CC5}"/>
                  </a:ext>
                </a:extLst>
              </p:cNvPr>
              <p:cNvSpPr txBox="1"/>
              <p:nvPr/>
            </p:nvSpPr>
            <p:spPr>
              <a:xfrm>
                <a:off x="3864755" y="2866455"/>
                <a:ext cx="1414490" cy="638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𝜂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4ABB0A0-488E-44E0-A3DE-E2DD90D79C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4755" y="2866455"/>
                <a:ext cx="1414490" cy="6385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6DC69F4-C383-4736-9295-64F73553C22F}"/>
                  </a:ext>
                </a:extLst>
              </p:cNvPr>
              <p:cNvSpPr txBox="1"/>
              <p:nvPr/>
            </p:nvSpPr>
            <p:spPr>
              <a:xfrm>
                <a:off x="3763702" y="4001294"/>
                <a:ext cx="1616596" cy="7014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𝜂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6DC69F4-C383-4736-9295-64F73553C2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3702" y="4001294"/>
                <a:ext cx="1616596" cy="70147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71207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16CC6-7258-4621-A4F5-C32553D8D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about using an easier error function?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8C59F-9D88-49C6-93FE-283BEE80E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one for linear regression: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Easier to get gradients!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CA7B392-675C-4F70-848B-A00775E7F728}"/>
              </a:ext>
            </a:extLst>
          </p:cNvPr>
          <p:cNvGrpSpPr/>
          <p:nvPr/>
        </p:nvGrpSpPr>
        <p:grpSpPr>
          <a:xfrm>
            <a:off x="628650" y="2571126"/>
            <a:ext cx="7886700" cy="2591324"/>
            <a:chOff x="826767" y="3551515"/>
            <a:chExt cx="7886700" cy="2591324"/>
          </a:xfrm>
        </p:grpSpPr>
        <mc:AlternateContent xmlns:mc="http://schemas.openxmlformats.org/markup-compatibility/2006">
          <mc:Choice xmlns:a14="http://schemas.microsoft.com/office/drawing/2010/main" Requires="a14">
            <p:graphicFrame>
              <p:nvGraphicFramePr>
                <p:cNvPr id="6" name="Content Placeholder 11">
                  <a:extLst>
                    <a:ext uri="{FF2B5EF4-FFF2-40B4-BE49-F238E27FC236}">
                      <a16:creationId xmlns:a16="http://schemas.microsoft.com/office/drawing/2014/main" id="{39B5047A-FD0B-47F9-8485-A60A936890FA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625937831"/>
                    </p:ext>
                  </p:extLst>
                </p:nvPr>
              </p:nvGraphicFramePr>
              <p:xfrm>
                <a:off x="826767" y="3551515"/>
                <a:ext cx="7886700" cy="2591324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1220028">
                        <a:extLst>
                          <a:ext uri="{9D8B030D-6E8A-4147-A177-3AD203B41FA5}">
                            <a16:colId xmlns:a16="http://schemas.microsoft.com/office/drawing/2014/main" val="2297345274"/>
                          </a:ext>
                        </a:extLst>
                      </a:gridCol>
                      <a:gridCol w="1967948">
                        <a:extLst>
                          <a:ext uri="{9D8B030D-6E8A-4147-A177-3AD203B41FA5}">
                            <a16:colId xmlns:a16="http://schemas.microsoft.com/office/drawing/2014/main" val="941651270"/>
                          </a:ext>
                        </a:extLst>
                      </a:gridCol>
                      <a:gridCol w="2069824">
                        <a:extLst>
                          <a:ext uri="{9D8B030D-6E8A-4147-A177-3AD203B41FA5}">
                            <a16:colId xmlns:a16="http://schemas.microsoft.com/office/drawing/2014/main" val="1463080743"/>
                          </a:ext>
                        </a:extLst>
                      </a:gridCol>
                      <a:gridCol w="2628900">
                        <a:extLst>
                          <a:ext uri="{9D8B030D-6E8A-4147-A177-3AD203B41FA5}">
                            <a16:colId xmlns:a16="http://schemas.microsoft.com/office/drawing/2014/main" val="1128230113"/>
                          </a:ext>
                        </a:extLst>
                      </a:gridCol>
                    </a:tblGrid>
                    <a:tr h="52438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/>
                              <a:t>Model</a:t>
                            </a: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/>
                              <a:t>PLA</a:t>
                            </a: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/>
                              <a:t>Linear regression</a:t>
                            </a: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/>
                              <a:t>Logistic regression</a:t>
                            </a:r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2999025730"/>
                        </a:ext>
                      </a:extLst>
                    </a:tr>
                    <a:tr h="52438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/>
                              <a:t>Prediction function</a:t>
                            </a: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sz="1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𝑠𝑖𝑔𝑛</m:t>
                                  </m:r>
                                  <m:d>
                                    <m:d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18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800" b="1">
                                              <a:latin typeface="Cambria Math" panose="02040503050406030204" pitchFamily="18" charset="0"/>
                                            </a:rPr>
                                            <m:t>𝐰</m:t>
                                          </m:r>
                                        </m:e>
                                        <m:sup>
                                          <m:r>
                                            <a:rPr lang="en-US" sz="1800" b="1">
                                              <a:latin typeface="Cambria Math" panose="02040503050406030204" pitchFamily="18" charset="0"/>
                                            </a:rPr>
                                            <m:t>𝐓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US" sz="1800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1">
                                              <a:latin typeface="Cambria Math" panose="02040503050406030204" pitchFamily="18" charset="0"/>
                                            </a:rPr>
                                            <m:t>𝐱</m:t>
                                          </m:r>
                                        </m:e>
                                        <m:sub>
                                          <m:r>
                                            <a:rPr lang="en-US" sz="1800" b="1" i="1" smtClean="0">
                                              <a:latin typeface="Cambria Math" panose="02040503050406030204" pitchFamily="18" charset="0"/>
                                            </a:rPr>
                                            <m:t>𝒏</m:t>
                                          </m:r>
                                        </m:sub>
                                      </m:sSub>
                                    </m:e>
                                  </m:d>
                                </m:oMath>
                              </m:oMathPara>
                            </a14:m>
                            <a:endParaRPr lang="en-US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288029271"/>
                        </a:ext>
                      </a:extLst>
                    </a:tr>
                    <a:tr h="90246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/>
                              <a:t>Error</a:t>
                            </a: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2652406452"/>
                        </a:ext>
                      </a:extLst>
                    </a:tr>
                    <a:tr h="52438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/>
                              <a:t>Algorithm</a:t>
                            </a: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951926835"/>
                        </a:ext>
                      </a:extLst>
                    </a:tr>
                  </a:tbl>
                </a:graphicData>
              </a:graphic>
            </p:graphicFrame>
          </mc:Choice>
          <mc:Fallback>
            <p:graphicFrame>
              <p:nvGraphicFramePr>
                <p:cNvPr id="6" name="Content Placeholder 11">
                  <a:extLst>
                    <a:ext uri="{FF2B5EF4-FFF2-40B4-BE49-F238E27FC236}">
                      <a16:creationId xmlns:a16="http://schemas.microsoft.com/office/drawing/2014/main" id="{39B5047A-FD0B-47F9-8485-A60A936890FA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625937831"/>
                    </p:ext>
                  </p:extLst>
                </p:nvPr>
              </p:nvGraphicFramePr>
              <p:xfrm>
                <a:off x="826767" y="3551515"/>
                <a:ext cx="7886700" cy="2591324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1220028">
                        <a:extLst>
                          <a:ext uri="{9D8B030D-6E8A-4147-A177-3AD203B41FA5}">
                            <a16:colId xmlns:a16="http://schemas.microsoft.com/office/drawing/2014/main" val="2297345274"/>
                          </a:ext>
                        </a:extLst>
                      </a:gridCol>
                      <a:gridCol w="1967948">
                        <a:extLst>
                          <a:ext uri="{9D8B030D-6E8A-4147-A177-3AD203B41FA5}">
                            <a16:colId xmlns:a16="http://schemas.microsoft.com/office/drawing/2014/main" val="941651270"/>
                          </a:ext>
                        </a:extLst>
                      </a:gridCol>
                      <a:gridCol w="2069824">
                        <a:extLst>
                          <a:ext uri="{9D8B030D-6E8A-4147-A177-3AD203B41FA5}">
                            <a16:colId xmlns:a16="http://schemas.microsoft.com/office/drawing/2014/main" val="1463080743"/>
                          </a:ext>
                        </a:extLst>
                      </a:gridCol>
                      <a:gridCol w="2628900">
                        <a:extLst>
                          <a:ext uri="{9D8B030D-6E8A-4147-A177-3AD203B41FA5}">
                            <a16:colId xmlns:a16="http://schemas.microsoft.com/office/drawing/2014/main" val="1128230113"/>
                          </a:ext>
                        </a:extLst>
                      </a:gridCol>
                    </a:tblGrid>
                    <a:tr h="52438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/>
                              <a:t>Model</a:t>
                            </a: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/>
                              <a:t>PLA</a:t>
                            </a: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/>
                              <a:t>Linear regression</a:t>
                            </a: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/>
                              <a:t>Logistic regression</a:t>
                            </a:r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2999025730"/>
                        </a:ext>
                      </a:extLst>
                    </a:tr>
                    <a:tr h="64008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/>
                              <a:t>Prediction function</a:t>
                            </a: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>
                            <a:blip r:embed="rId2"/>
                            <a:stretch>
                              <a:fillRect l="-62229" t="-86667" r="-240248" b="-225714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288029271"/>
                        </a:ext>
                      </a:extLst>
                    </a:tr>
                    <a:tr h="90246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/>
                              <a:t>Error</a:t>
                            </a: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2652406452"/>
                        </a:ext>
                      </a:extLst>
                    </a:tr>
                    <a:tr h="52438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/>
                              <a:t>Algorithm</a:t>
                            </a: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951926835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E709CCB2-ED34-47BF-B14D-BD7F2483021E}"/>
                    </a:ext>
                  </a:extLst>
                </p:cNvPr>
                <p:cNvSpPr/>
                <p:nvPr/>
              </p:nvSpPr>
              <p:spPr>
                <a:xfrm>
                  <a:off x="4321833" y="4121748"/>
                  <a:ext cx="1333890" cy="37427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𝐓</m:t>
                            </m:r>
                          </m:sup>
                        </m:sSup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E709CCB2-ED34-47BF-B14D-BD7F2483021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1833" y="4121748"/>
                  <a:ext cx="1333890" cy="374270"/>
                </a:xfrm>
                <a:prstGeom prst="rect">
                  <a:avLst/>
                </a:prstGeom>
                <a:blipFill>
                  <a:blip r:embed="rId3"/>
                  <a:stretch>
                    <a:fillRect t="-4839" b="-645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C6D6EF04-81C9-4A17-A76D-2483B41E58C0}"/>
                    </a:ext>
                  </a:extLst>
                </p:cNvPr>
                <p:cNvSpPr txBox="1"/>
                <p:nvPr/>
              </p:nvSpPr>
              <p:spPr>
                <a:xfrm>
                  <a:off x="2395521" y="4767018"/>
                  <a:ext cx="1258357" cy="75623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d>
                              <m:dPr>
                                <m:begChr m:val="⟦"/>
                                <m:endChr m:val="⟧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C6D6EF04-81C9-4A17-A76D-2483B41E58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5521" y="4767018"/>
                  <a:ext cx="1258357" cy="75623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9BE15970-CB87-4E4E-A14D-FB6F7D68C2F2}"/>
                    </a:ext>
                  </a:extLst>
                </p:cNvPr>
                <p:cNvSpPr/>
                <p:nvPr/>
              </p:nvSpPr>
              <p:spPr>
                <a:xfrm>
                  <a:off x="4042541" y="4709502"/>
                  <a:ext cx="2017073" cy="87126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</m:e>
                        </m:nary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9BE15970-CB87-4E4E-A14D-FB6F7D68C2F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2541" y="4709502"/>
                  <a:ext cx="2017073" cy="87126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0C99F021-0697-44C6-950A-27B9E2018147}"/>
                    </a:ext>
                  </a:extLst>
                </p:cNvPr>
                <p:cNvSpPr/>
                <p:nvPr/>
              </p:nvSpPr>
              <p:spPr>
                <a:xfrm>
                  <a:off x="2006856" y="5668128"/>
                  <a:ext cx="203568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b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𝐭</m:t>
                            </m:r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b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𝐭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𝐧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0C99F021-0697-44C6-950A-27B9E201814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06856" y="5668128"/>
                  <a:ext cx="2035685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49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59EB8252-EBE6-4488-AF3A-346990AC97DC}"/>
                    </a:ext>
                  </a:extLst>
                </p:cNvPr>
                <p:cNvSpPr/>
                <p:nvPr/>
              </p:nvSpPr>
              <p:spPr>
                <a:xfrm>
                  <a:off x="4413460" y="5697007"/>
                  <a:ext cx="115063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>
                            <a:latin typeface="Cambria Math" panose="02040503050406030204" pitchFamily="18" charset="0"/>
                          </a:rPr>
                          <m:t>𝐰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𝐗</m:t>
                            </m:r>
                          </m:e>
                          <m: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  <m:r>
                          <a:rPr lang="en-US" b="1">
                            <a:latin typeface="Cambria Math" panose="02040503050406030204" pitchFamily="18" charset="0"/>
                          </a:rPr>
                          <m:t>𝐘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59EB8252-EBE6-4488-AF3A-346990AC97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3460" y="5697007"/>
                  <a:ext cx="1150635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259E8C62-1E9C-4C1F-AA9E-1AA0DDCEA487}"/>
                    </a:ext>
                  </a:extLst>
                </p:cNvPr>
                <p:cNvSpPr/>
                <p:nvPr/>
              </p:nvSpPr>
              <p:spPr>
                <a:xfrm>
                  <a:off x="6484169" y="4126686"/>
                  <a:ext cx="181543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1">
                                <a:latin typeface="Cambria Math" panose="02040503050406030204" pitchFamily="18" charset="0"/>
                              </a:rPr>
                              <m:t>𝐰𝐱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259E8C62-1E9C-4C1F-AA9E-1AA0DDCEA48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84169" y="4126686"/>
                  <a:ext cx="1815432" cy="369332"/>
                </a:xfrm>
                <a:prstGeom prst="rect">
                  <a:avLst/>
                </a:prstGeom>
                <a:blipFill>
                  <a:blip r:embed="rId8"/>
                  <a:stretch>
                    <a:fillRect t="-6557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A0C2F19-EF61-4A5E-8610-C8232F8C203E}"/>
                </a:ext>
              </a:extLst>
            </p:cNvPr>
            <p:cNvSpPr txBox="1"/>
            <p:nvPr/>
          </p:nvSpPr>
          <p:spPr>
            <a:xfrm>
              <a:off x="6448277" y="4993871"/>
              <a:ext cx="20971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Maximum likelihood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9B8491E-A1C0-478E-B3DE-1BE1D9CAF568}"/>
                </a:ext>
              </a:extLst>
            </p:cNvPr>
            <p:cNvSpPr txBox="1"/>
            <p:nvPr/>
          </p:nvSpPr>
          <p:spPr>
            <a:xfrm>
              <a:off x="7138450" y="5698236"/>
              <a:ext cx="473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51973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68D68-FD4C-4DD4-B188-EACC2F55D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about using an easier error function?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A8FD20A-3986-4379-9F20-AEE4E10D2B91}"/>
                  </a:ext>
                </a:extLst>
              </p:cNvPr>
              <p:cNvSpPr/>
              <p:nvPr/>
            </p:nvSpPr>
            <p:spPr>
              <a:xfrm>
                <a:off x="705298" y="1825625"/>
                <a:ext cx="3008863" cy="8712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𝐸𝑟𝑟𝑜𝑟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nary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A8FD20A-3986-4379-9F20-AEE4E10D2B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298" y="1825625"/>
                <a:ext cx="3008863" cy="8712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2ED98EA-2EFA-4FCC-A93B-27CB04B0FC4B}"/>
                  </a:ext>
                </a:extLst>
              </p:cNvPr>
              <p:cNvSpPr/>
              <p:nvPr/>
            </p:nvSpPr>
            <p:spPr>
              <a:xfrm>
                <a:off x="799566" y="3004716"/>
                <a:ext cx="6344044" cy="8485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𝐰</m:t>
                          </m:r>
                        </m:den>
                      </m:f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</m:den>
                          </m:f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(1−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2ED98EA-2EFA-4FCC-A93B-27CB04B0FC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566" y="3004716"/>
                <a:ext cx="6344044" cy="8485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字方塊 1">
                <a:extLst>
                  <a:ext uri="{FF2B5EF4-FFF2-40B4-BE49-F238E27FC236}">
                    <a16:creationId xmlns:a16="http://schemas.microsoft.com/office/drawing/2014/main" id="{624E5249-8AB4-4C92-B534-C997A94EDEAD}"/>
                  </a:ext>
                </a:extLst>
              </p:cNvPr>
              <p:cNvSpPr txBox="1"/>
              <p:nvPr/>
            </p:nvSpPr>
            <p:spPr>
              <a:xfrm>
                <a:off x="600879" y="4400673"/>
                <a:ext cx="14073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6" name="文字方塊 1">
                <a:extLst>
                  <a:ext uri="{FF2B5EF4-FFF2-40B4-BE49-F238E27FC236}">
                    <a16:creationId xmlns:a16="http://schemas.microsoft.com/office/drawing/2014/main" id="{624E5249-8AB4-4C92-B534-C997A94EDE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879" y="4400673"/>
                <a:ext cx="1407364" cy="461665"/>
              </a:xfrm>
              <a:prstGeom prst="rect">
                <a:avLst/>
              </a:prstGeom>
              <a:blipFill>
                <a:blip r:embed="rId4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字方塊 20">
                <a:extLst>
                  <a:ext uri="{FF2B5EF4-FFF2-40B4-BE49-F238E27FC236}">
                    <a16:creationId xmlns:a16="http://schemas.microsoft.com/office/drawing/2014/main" id="{78F7D13F-5261-415E-825E-6BFF22B8C1A8}"/>
                  </a:ext>
                </a:extLst>
              </p:cNvPr>
              <p:cNvSpPr txBox="1"/>
              <p:nvPr/>
            </p:nvSpPr>
            <p:spPr>
              <a:xfrm>
                <a:off x="2066301" y="4404427"/>
                <a:ext cx="2258042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If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         </m:t>
                        </m:r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7" name="文字方塊 20">
                <a:extLst>
                  <a:ext uri="{FF2B5EF4-FFF2-40B4-BE49-F238E27FC236}">
                    <a16:creationId xmlns:a16="http://schemas.microsoft.com/office/drawing/2014/main" id="{78F7D13F-5261-415E-825E-6BFF22B8C1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6301" y="4404427"/>
                <a:ext cx="2258042" cy="477888"/>
              </a:xfrm>
              <a:prstGeom prst="rect">
                <a:avLst/>
              </a:prstGeom>
              <a:blipFill>
                <a:blip r:embed="rId5"/>
                <a:stretch>
                  <a:fillRect l="-4324" t="-10256" b="-25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字方塊 21">
                <a:extLst>
                  <a:ext uri="{FF2B5EF4-FFF2-40B4-BE49-F238E27FC236}">
                    <a16:creationId xmlns:a16="http://schemas.microsoft.com/office/drawing/2014/main" id="{BDA41532-9264-4797-9C0E-1E8EC2DA8040}"/>
                  </a:ext>
                </a:extLst>
              </p:cNvPr>
              <p:cNvSpPr txBox="1"/>
              <p:nvPr/>
            </p:nvSpPr>
            <p:spPr>
              <a:xfrm>
                <a:off x="6896677" y="4446840"/>
                <a:ext cx="157075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1" i="0" smtClean="0">
                              <a:latin typeface="Cambria Math" panose="02040503050406030204" pitchFamily="18" charset="0"/>
                            </a:rPr>
                            <m:t>𝐰</m:t>
                          </m:r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8" name="文字方塊 21">
                <a:extLst>
                  <a:ext uri="{FF2B5EF4-FFF2-40B4-BE49-F238E27FC236}">
                    <a16:creationId xmlns:a16="http://schemas.microsoft.com/office/drawing/2014/main" id="{BDA41532-9264-4797-9C0E-1E8EC2DA80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6677" y="4446840"/>
                <a:ext cx="1570751" cy="369332"/>
              </a:xfrm>
              <a:prstGeom prst="rect">
                <a:avLst/>
              </a:prstGeom>
              <a:blipFill>
                <a:blip r:embed="rId6"/>
                <a:stretch>
                  <a:fillRect l="-10853" t="-167213" r="-4264" b="-2508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字方塊 22">
                <a:extLst>
                  <a:ext uri="{FF2B5EF4-FFF2-40B4-BE49-F238E27FC236}">
                    <a16:creationId xmlns:a16="http://schemas.microsoft.com/office/drawing/2014/main" id="{9925EC9A-4615-4A1E-9E6B-93FBC21E56A3}"/>
                  </a:ext>
                </a:extLst>
              </p:cNvPr>
              <p:cNvSpPr txBox="1"/>
              <p:nvPr/>
            </p:nvSpPr>
            <p:spPr>
              <a:xfrm>
                <a:off x="2066301" y="5126457"/>
                <a:ext cx="2258042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If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         </m:t>
                        </m:r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9" name="文字方塊 22">
                <a:extLst>
                  <a:ext uri="{FF2B5EF4-FFF2-40B4-BE49-F238E27FC236}">
                    <a16:creationId xmlns:a16="http://schemas.microsoft.com/office/drawing/2014/main" id="{9925EC9A-4615-4A1E-9E6B-93FBC21E56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6301" y="5126457"/>
                <a:ext cx="2258042" cy="477888"/>
              </a:xfrm>
              <a:prstGeom prst="rect">
                <a:avLst/>
              </a:prstGeom>
              <a:blipFill>
                <a:blip r:embed="rId7"/>
                <a:stretch>
                  <a:fillRect l="-4324" t="-10256" b="-25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字方塊 24">
                <a:extLst>
                  <a:ext uri="{FF2B5EF4-FFF2-40B4-BE49-F238E27FC236}">
                    <a16:creationId xmlns:a16="http://schemas.microsoft.com/office/drawing/2014/main" id="{851DDA05-6DA2-4D2D-9924-F67EC87935A8}"/>
                  </a:ext>
                </a:extLst>
              </p:cNvPr>
              <p:cNvSpPr txBox="1"/>
              <p:nvPr/>
            </p:nvSpPr>
            <p:spPr>
              <a:xfrm>
                <a:off x="6897090" y="5210276"/>
                <a:ext cx="157075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1">
                              <a:latin typeface="Cambria Math" panose="02040503050406030204" pitchFamily="18" charset="0"/>
                            </a:rPr>
                            <m:t>𝐰</m:t>
                          </m:r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0" name="文字方塊 24">
                <a:extLst>
                  <a:ext uri="{FF2B5EF4-FFF2-40B4-BE49-F238E27FC236}">
                    <a16:creationId xmlns:a16="http://schemas.microsoft.com/office/drawing/2014/main" id="{851DDA05-6DA2-4D2D-9924-F67EC87935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7090" y="5210276"/>
                <a:ext cx="1570750" cy="369332"/>
              </a:xfrm>
              <a:prstGeom prst="rect">
                <a:avLst/>
              </a:prstGeom>
              <a:blipFill>
                <a:blip r:embed="rId8"/>
                <a:stretch>
                  <a:fillRect l="-10853" t="-171667" r="-4264" b="-25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字方塊 2">
            <a:extLst>
              <a:ext uri="{FF2B5EF4-FFF2-40B4-BE49-F238E27FC236}">
                <a16:creationId xmlns:a16="http://schemas.microsoft.com/office/drawing/2014/main" id="{ED279E60-98F8-4C39-A7EC-2033D6656E82}"/>
              </a:ext>
            </a:extLst>
          </p:cNvPr>
          <p:cNvSpPr txBox="1"/>
          <p:nvPr/>
        </p:nvSpPr>
        <p:spPr>
          <a:xfrm>
            <a:off x="4127849" y="5142680"/>
            <a:ext cx="2218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(close to target)</a:t>
            </a:r>
            <a:endParaRPr lang="zh-TW" altLang="en-US" sz="2400" dirty="0"/>
          </a:p>
        </p:txBody>
      </p:sp>
      <p:sp>
        <p:nvSpPr>
          <p:cNvPr id="12" name="文字方塊 25">
            <a:extLst>
              <a:ext uri="{FF2B5EF4-FFF2-40B4-BE49-F238E27FC236}">
                <a16:creationId xmlns:a16="http://schemas.microsoft.com/office/drawing/2014/main" id="{56EB96B9-7832-4DAD-9203-D7F73AFCD580}"/>
              </a:ext>
            </a:extLst>
          </p:cNvPr>
          <p:cNvSpPr txBox="1"/>
          <p:nvPr/>
        </p:nvSpPr>
        <p:spPr>
          <a:xfrm>
            <a:off x="4127435" y="4386377"/>
            <a:ext cx="2218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(far from target)</a:t>
            </a:r>
            <a:endParaRPr lang="zh-TW" altLang="en-US" sz="2400" dirty="0"/>
          </a:p>
        </p:txBody>
      </p:sp>
      <p:sp>
        <p:nvSpPr>
          <p:cNvPr id="13" name="箭號: 向右 5">
            <a:extLst>
              <a:ext uri="{FF2B5EF4-FFF2-40B4-BE49-F238E27FC236}">
                <a16:creationId xmlns:a16="http://schemas.microsoft.com/office/drawing/2014/main" id="{C5569CA6-5013-4F50-93E5-C489DCE2F426}"/>
              </a:ext>
            </a:extLst>
          </p:cNvPr>
          <p:cNvSpPr/>
          <p:nvPr/>
        </p:nvSpPr>
        <p:spPr>
          <a:xfrm>
            <a:off x="6287668" y="4446840"/>
            <a:ext cx="550951" cy="4084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箭號: 向右 26">
            <a:extLst>
              <a:ext uri="{FF2B5EF4-FFF2-40B4-BE49-F238E27FC236}">
                <a16:creationId xmlns:a16="http://schemas.microsoft.com/office/drawing/2014/main" id="{B32CD4B0-65D7-4083-88A0-FCD526E18732}"/>
              </a:ext>
            </a:extLst>
          </p:cNvPr>
          <p:cNvSpPr/>
          <p:nvPr/>
        </p:nvSpPr>
        <p:spPr>
          <a:xfrm>
            <a:off x="6288081" y="5212090"/>
            <a:ext cx="550951" cy="4084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5304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 animBg="1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3B538-C86B-44E2-8AC7-C7EAB0FF7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DBF315-BE7D-4741-A465-169874BDCE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Step 1: </a:t>
                </a:r>
              </a:p>
              <a:p>
                <a:pPr marL="0" indent="0">
                  <a:buNone/>
                </a:pPr>
                <a:r>
                  <a:rPr lang="en-US" dirty="0"/>
                  <a:t>	get </a:t>
                </a:r>
                <a:r>
                  <a:rPr lang="en-US" i="1" dirty="0"/>
                  <a:t>P(C</a:t>
                </a:r>
                <a:r>
                  <a:rPr lang="en-US" altLang="zh-CN" i="1" baseline="-25000" dirty="0"/>
                  <a:t>i</a:t>
                </a:r>
                <a:r>
                  <a:rPr lang="en-US" i="1" dirty="0"/>
                  <a:t>) </a:t>
                </a:r>
                <a:r>
                  <a:rPr lang="en-US" dirty="0"/>
                  <a:t>for different classes from training data</a:t>
                </a:r>
              </a:p>
              <a:p>
                <a:r>
                  <a:rPr lang="en-US" dirty="0"/>
                  <a:t>Step 2:</a:t>
                </a:r>
              </a:p>
              <a:p>
                <a:pPr marL="0" indent="0">
                  <a:buNone/>
                </a:pPr>
                <a:r>
                  <a:rPr lang="en-US" dirty="0"/>
                  <a:t>	Assume a distribution (Gaussian, Bernoulli, Poisson…)in each class</a:t>
                </a:r>
              </a:p>
              <a:p>
                <a:r>
                  <a:rPr lang="en-US" dirty="0"/>
                  <a:t>Step 3:</a:t>
                </a:r>
              </a:p>
              <a:p>
                <a:pPr marL="0" indent="0">
                  <a:buNone/>
                </a:pPr>
                <a:r>
                  <a:rPr lang="en-US" dirty="0"/>
                  <a:t>	Calculate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for different classes</a:t>
                </a:r>
              </a:p>
              <a:p>
                <a:r>
                  <a:rPr lang="en-US" dirty="0"/>
                  <a:t>Step 4:</a:t>
                </a:r>
              </a:p>
              <a:p>
                <a:pPr marL="0" indent="0">
                  <a:buNone/>
                </a:pPr>
                <a:r>
                  <a:rPr lang="en-US" dirty="0"/>
                  <a:t>	Decide the class of </a:t>
                </a:r>
                <a:r>
                  <a:rPr lang="en-US" b="1" dirty="0"/>
                  <a:t>x</a:t>
                </a:r>
                <a:r>
                  <a:rPr lang="en-US" dirty="0"/>
                  <a:t> by the largest posterior probability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DBF315-BE7D-4741-A465-169874BDCE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65302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DB4E1-3FF0-4370-8871-2B0DF7C6B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about using an easier error function?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83661-4F5F-493A-A7F6-A635BA8AC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4FBFD4D0-BF13-47CE-AFED-C108546BCE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498" y="1825625"/>
            <a:ext cx="5881177" cy="4351338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C9583661-709B-46DE-959E-869ADD318E6D}"/>
              </a:ext>
            </a:extLst>
          </p:cNvPr>
          <p:cNvSpPr txBox="1"/>
          <p:nvPr/>
        </p:nvSpPr>
        <p:spPr>
          <a:xfrm>
            <a:off x="879277" y="3570338"/>
            <a:ext cx="10027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Total </a:t>
            </a:r>
          </a:p>
          <a:p>
            <a:pPr algn="ctr"/>
            <a:r>
              <a:rPr lang="en-US" altLang="zh-TW" sz="2400" dirty="0"/>
              <a:t>Loss</a:t>
            </a:r>
            <a:endParaRPr lang="zh-TW" altLang="en-US" sz="2400" dirty="0"/>
          </a:p>
        </p:txBody>
      </p:sp>
      <p:sp>
        <p:nvSpPr>
          <p:cNvPr id="6" name="文字方塊 7">
            <a:extLst>
              <a:ext uri="{FF2B5EF4-FFF2-40B4-BE49-F238E27FC236}">
                <a16:creationId xmlns:a16="http://schemas.microsoft.com/office/drawing/2014/main" id="{AAC62570-0082-42C9-A26A-D4DA0E3EF8DE}"/>
              </a:ext>
            </a:extLst>
          </p:cNvPr>
          <p:cNvSpPr txBox="1"/>
          <p:nvPr/>
        </p:nvSpPr>
        <p:spPr>
          <a:xfrm>
            <a:off x="3568518" y="2454784"/>
            <a:ext cx="1248228" cy="83099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Cross Entropy</a:t>
            </a:r>
            <a:endParaRPr lang="zh-TW" altLang="en-US" sz="2400" dirty="0"/>
          </a:p>
        </p:txBody>
      </p:sp>
      <p:sp>
        <p:nvSpPr>
          <p:cNvPr id="7" name="文字方塊 8">
            <a:extLst>
              <a:ext uri="{FF2B5EF4-FFF2-40B4-BE49-F238E27FC236}">
                <a16:creationId xmlns:a16="http://schemas.microsoft.com/office/drawing/2014/main" id="{14629DAE-9358-4477-9FB0-FAAADCAEE092}"/>
              </a:ext>
            </a:extLst>
          </p:cNvPr>
          <p:cNvSpPr txBox="1"/>
          <p:nvPr/>
        </p:nvSpPr>
        <p:spPr>
          <a:xfrm>
            <a:off x="6728774" y="4450996"/>
            <a:ext cx="1211541" cy="83099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Square</a:t>
            </a:r>
          </a:p>
          <a:p>
            <a:pPr algn="ctr"/>
            <a:r>
              <a:rPr lang="en-US" altLang="zh-TW" sz="2400" dirty="0"/>
              <a:t>Error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31486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14566-1F95-4A86-A0FF-5E38164E9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D94B8-0A1C-46B8-8A73-4C40FC3C7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Topic of next lecture: Neural network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146" name="Picture 2" descr="Image result">
            <a:extLst>
              <a:ext uri="{FF2B5EF4-FFF2-40B4-BE49-F238E27FC236}">
                <a16:creationId xmlns:a16="http://schemas.microsoft.com/office/drawing/2014/main" id="{952463DE-11A4-472D-BE85-7FA7AE2B98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085" y="3238948"/>
            <a:ext cx="2676979" cy="340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6962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FBF84-4CB5-48B9-B7D0-98E17D8C8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US" altLang="zh-CN" dirty="0"/>
              <a:t>ayes method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1FA073-87D1-48C3-AA34-96BD17C877D6}"/>
              </a:ext>
            </a:extLst>
          </p:cNvPr>
          <p:cNvSpPr txBox="1"/>
          <p:nvPr/>
        </p:nvSpPr>
        <p:spPr>
          <a:xfrm>
            <a:off x="3257550" y="3120887"/>
            <a:ext cx="5257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MATH ALERT!</a:t>
            </a:r>
          </a:p>
        </p:txBody>
      </p:sp>
    </p:spTree>
    <p:extLst>
      <p:ext uri="{BB962C8B-B14F-4D97-AF65-F5344CB8AC3E}">
        <p14:creationId xmlns:p14="http://schemas.microsoft.com/office/powerpoint/2010/main" val="1231703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Posterior Probability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828261" y="1954695"/>
                <a:ext cx="127951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261" y="1954695"/>
                <a:ext cx="1279517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2107778" y="1954695"/>
                <a:ext cx="117519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800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7778" y="1954695"/>
                <a:ext cx="1175194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4927039" y="1690689"/>
                <a:ext cx="3211456" cy="9087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𝑙𝑛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7039" y="1690689"/>
                <a:ext cx="3211456" cy="908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628650" y="4350208"/>
                <a:ext cx="8037393" cy="750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zh-TW" altLang="en-US" sz="24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zh-TW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sz="24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4350208"/>
                <a:ext cx="8037393" cy="75071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563375" y="5324062"/>
                <a:ext cx="8167942" cy="7589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zh-TW" altLang="en-US" sz="24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sz="24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375" y="5324062"/>
                <a:ext cx="8167942" cy="75892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828261" y="3022178"/>
                <a:ext cx="4055148" cy="9087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𝑙𝑛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𝑙𝑛</m:t>
                      </m:r>
                      <m:f>
                        <m:f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261" y="3022178"/>
                <a:ext cx="4055148" cy="908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字方塊 2"/>
          <p:cNvSpPr txBox="1"/>
          <p:nvPr/>
        </p:nvSpPr>
        <p:spPr>
          <a:xfrm>
            <a:off x="3359575" y="1954695"/>
            <a:ext cx="1224643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sigmoid</a:t>
            </a:r>
            <a:endParaRPr lang="zh-TW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3895608" y="3038507"/>
            <a:ext cx="955143" cy="908775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箭號: 向右 13"/>
          <p:cNvSpPr/>
          <p:nvPr/>
        </p:nvSpPr>
        <p:spPr>
          <a:xfrm>
            <a:off x="4883409" y="3256129"/>
            <a:ext cx="767443" cy="4735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5827488" y="2776894"/>
                <a:ext cx="1144864" cy="13501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7488" y="2776894"/>
                <a:ext cx="1144864" cy="135017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7088402" y="3076047"/>
                <a:ext cx="726737" cy="751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8402" y="3076047"/>
                <a:ext cx="726737" cy="75187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3915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5" grpId="0" animBg="1"/>
      <p:bldP spid="14" grpId="0" animBg="1"/>
      <p:bldP spid="15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0" y="4531532"/>
                <a:ext cx="10025309" cy="8210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𝑙𝑛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zh-TW" altLang="en-US" sz="2400" i="1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l-GR" altLang="zh-TW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Σ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sz="24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zh-TW" altLang="en-US" sz="2400" i="1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l-GR" altLang="zh-TW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Σ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sz="24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531532"/>
                <a:ext cx="10025309" cy="82105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矩形 18"/>
          <p:cNvSpPr/>
          <p:nvPr/>
        </p:nvSpPr>
        <p:spPr>
          <a:xfrm>
            <a:off x="6210679" y="4439481"/>
            <a:ext cx="4065814" cy="11021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381273" y="3011933"/>
                <a:ext cx="6972999" cy="14112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𝑙𝑛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zh-TW" altLang="en-US" sz="2400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/2</m:t>
                                  </m:r>
                                </m:sup>
                              </m:sSup>
                            </m:den>
                          </m:f>
                          <m:f>
                            <m:f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l-GR" altLang="zh-TW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Σ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𝑒𝑥𝑝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zh-TW" altLang="en-US" sz="2400" i="1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l-GR" altLang="zh-TW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Σ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sz="24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num>
                        <m:den>
                          <m:f>
                            <m:f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zh-TW" altLang="en-US" sz="2400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/2</m:t>
                                  </m:r>
                                </m:sup>
                              </m:sSup>
                            </m:den>
                          </m:f>
                          <m:f>
                            <m:f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l-GR" altLang="zh-TW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Σ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𝑒𝑥𝑝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zh-TW" altLang="en-US" sz="2400" i="1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l-GR" altLang="zh-TW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Σ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sz="24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273" y="3011933"/>
                <a:ext cx="6972999" cy="1411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-58232" y="5861987"/>
                <a:ext cx="9278759" cy="8210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𝑙𝑛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den>
                      </m:f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sz="24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sz="24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8232" y="5861987"/>
                <a:ext cx="9278759" cy="8210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381273" y="1143160"/>
                <a:ext cx="8037393" cy="750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zh-TW" altLang="en-US" sz="24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zh-TW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sz="24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273" y="1143160"/>
                <a:ext cx="8037393" cy="7507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315998" y="2068027"/>
                <a:ext cx="8167942" cy="7589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zh-TW" altLang="en-US" sz="24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sz="24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998" y="2068027"/>
                <a:ext cx="8167942" cy="75892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391785" y="241572"/>
                <a:ext cx="3471399" cy="778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𝑙𝑛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𝑙𝑛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785" y="241572"/>
                <a:ext cx="3471399" cy="77899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 12"/>
          <p:cNvSpPr/>
          <p:nvPr/>
        </p:nvSpPr>
        <p:spPr>
          <a:xfrm>
            <a:off x="972793" y="186995"/>
            <a:ext cx="1394850" cy="908775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接點 14"/>
          <p:cNvCxnSpPr/>
          <p:nvPr/>
        </p:nvCxnSpPr>
        <p:spPr>
          <a:xfrm>
            <a:off x="832758" y="3120312"/>
            <a:ext cx="837460" cy="50900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>
            <a:off x="832758" y="3872745"/>
            <a:ext cx="837460" cy="50900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1782673" y="3000648"/>
            <a:ext cx="993184" cy="143883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381273" y="4574291"/>
            <a:ext cx="1278434" cy="82105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2791866" y="3011933"/>
            <a:ext cx="4562406" cy="1438834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4" name="圖片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57786" y="5193958"/>
            <a:ext cx="3829050" cy="695325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1670217" y="4564190"/>
            <a:ext cx="7316619" cy="1297797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2997639" y="180195"/>
            <a:ext cx="865546" cy="908775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3863184" y="267719"/>
                <a:ext cx="726737" cy="751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3184" y="267719"/>
                <a:ext cx="726737" cy="75187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9826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  <p:bldP spid="9" grpId="0"/>
      <p:bldP spid="13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線接點 7"/>
          <p:cNvCxnSpPr/>
          <p:nvPr/>
        </p:nvCxnSpPr>
        <p:spPr>
          <a:xfrm>
            <a:off x="2127484" y="1868376"/>
            <a:ext cx="3244616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403864" y="2149422"/>
                <a:ext cx="331578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4" y="2149422"/>
                <a:ext cx="3315780" cy="369332"/>
              </a:xfrm>
              <a:prstGeom prst="rect">
                <a:avLst/>
              </a:prstGeom>
              <a:blipFill>
                <a:blip r:embed="rId2"/>
                <a:stretch>
                  <a:fillRect t="-1667" b="-2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403864" y="3270795"/>
                <a:ext cx="635937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−2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4" y="3270795"/>
                <a:ext cx="6359370" cy="369332"/>
              </a:xfrm>
              <a:prstGeom prst="rect">
                <a:avLst/>
              </a:prstGeom>
              <a:blipFill>
                <a:blip r:embed="rId3"/>
                <a:stretch>
                  <a:fillRect t="-1667" b="-2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415744" y="4843994"/>
                <a:ext cx="1860958" cy="8210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𝑙𝑛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744" y="4843994"/>
                <a:ext cx="1860958" cy="8210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2367643" y="4958256"/>
                <a:ext cx="6597704" cy="691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40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7643" y="4958256"/>
                <a:ext cx="6597704" cy="69147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1058021" y="5760871"/>
                <a:ext cx="6637330" cy="691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021" y="5760871"/>
                <a:ext cx="6637330" cy="69147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-90100" y="1203972"/>
                <a:ext cx="9278759" cy="8210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𝑙𝑛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den>
                      </m:f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sz="24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sz="24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0100" y="1203972"/>
                <a:ext cx="9278759" cy="82105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391785" y="241572"/>
                <a:ext cx="3471399" cy="778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𝑙𝑛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𝑙𝑛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785" y="241572"/>
                <a:ext cx="3471399" cy="77899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矩形 21"/>
          <p:cNvSpPr/>
          <p:nvPr/>
        </p:nvSpPr>
        <p:spPr>
          <a:xfrm>
            <a:off x="972793" y="186995"/>
            <a:ext cx="1394850" cy="908775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2997639" y="180195"/>
            <a:ext cx="865546" cy="908775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3863184" y="267719"/>
                <a:ext cx="726737" cy="751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3184" y="267719"/>
                <a:ext cx="726737" cy="75187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>
                <a:off x="478943" y="2708461"/>
                <a:ext cx="794461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400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l-GR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  <m: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l-GR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  <m: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TW" sz="2400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TW" altLang="en-US" sz="2400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l-GR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  <m: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TW" altLang="en-US" sz="2400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l-GR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  <m: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943" y="2708461"/>
                <a:ext cx="7944611" cy="369332"/>
              </a:xfrm>
              <a:prstGeom prst="rect">
                <a:avLst/>
              </a:prstGeom>
              <a:blipFill>
                <a:blip r:embed="rId10"/>
                <a:stretch>
                  <a:fillRect l="-844" b="-229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線接點 25"/>
          <p:cNvCxnSpPr/>
          <p:nvPr/>
        </p:nvCxnSpPr>
        <p:spPr>
          <a:xfrm>
            <a:off x="2127484" y="3077793"/>
            <a:ext cx="3961207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2245948" y="3640127"/>
            <a:ext cx="2205300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403864" y="3815652"/>
                <a:ext cx="333559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4" y="3815652"/>
                <a:ext cx="3335593" cy="369332"/>
              </a:xfrm>
              <a:prstGeom prst="rect">
                <a:avLst/>
              </a:prstGeom>
              <a:blipFill>
                <a:blip r:embed="rId11"/>
                <a:stretch>
                  <a:fillRect b="-213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/>
              <p:cNvSpPr txBox="1"/>
              <p:nvPr/>
            </p:nvSpPr>
            <p:spPr>
              <a:xfrm>
                <a:off x="415744" y="4329823"/>
                <a:ext cx="639899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−2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0" name="文字方塊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744" y="4329823"/>
                <a:ext cx="6398996" cy="369332"/>
              </a:xfrm>
              <a:prstGeom prst="rect">
                <a:avLst/>
              </a:prstGeom>
              <a:blipFill>
                <a:blip r:embed="rId12"/>
                <a:stretch>
                  <a:fillRect b="-229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直線接點 31"/>
          <p:cNvCxnSpPr/>
          <p:nvPr/>
        </p:nvCxnSpPr>
        <p:spPr>
          <a:xfrm>
            <a:off x="5757870" y="1868376"/>
            <a:ext cx="3244616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字方塊 32"/>
              <p:cNvSpPr txBox="1"/>
              <p:nvPr/>
            </p:nvSpPr>
            <p:spPr>
              <a:xfrm>
                <a:off x="7695351" y="5760871"/>
                <a:ext cx="971933" cy="751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𝑙𝑛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3" name="文字方塊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5351" y="5760871"/>
                <a:ext cx="971933" cy="75187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矩形 33"/>
          <p:cNvSpPr/>
          <p:nvPr/>
        </p:nvSpPr>
        <p:spPr>
          <a:xfrm>
            <a:off x="311834" y="4843170"/>
            <a:ext cx="8690651" cy="170358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1400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6" grpId="0"/>
      <p:bldP spid="17" grpId="0"/>
      <p:bldP spid="18" grpId="0"/>
      <p:bldP spid="25" grpId="0"/>
      <p:bldP spid="29" grpId="0"/>
      <p:bldP spid="30" grpId="0"/>
      <p:bldP spid="33" grpId="0"/>
      <p:bldP spid="3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263137"/>
            <a:ext cx="7772400" cy="2387600"/>
          </a:xfrm>
        </p:spPr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End of Warning 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9548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291970" y="406317"/>
                <a:ext cx="127951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970" y="406317"/>
                <a:ext cx="1279517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1571487" y="406317"/>
                <a:ext cx="117519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800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1487" y="406317"/>
                <a:ext cx="1175194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225285" y="2947603"/>
                <a:ext cx="193379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85" y="2947603"/>
                <a:ext cx="1933799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425737" y="3511571"/>
                <a:ext cx="7963141" cy="7543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40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𝑙𝑛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737" y="3511571"/>
                <a:ext cx="7963141" cy="75430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線接點 11"/>
          <p:cNvCxnSpPr/>
          <p:nvPr/>
        </p:nvCxnSpPr>
        <p:spPr>
          <a:xfrm>
            <a:off x="1089420" y="4112535"/>
            <a:ext cx="172998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3093248" y="4214022"/>
            <a:ext cx="529563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1708792" y="4214022"/>
                <a:ext cx="543867" cy="4385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</m:oMath>
                  </m:oMathPara>
                </a14:m>
                <a:endParaRPr lang="zh-TW" altLang="en-US" sz="2800" b="1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8792" y="4214022"/>
                <a:ext cx="543867" cy="43858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5606009" y="4277838"/>
                <a:ext cx="28360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b="0" i="0" smtClean="0">
                          <a:latin typeface="Cambria Math" panose="02040503050406030204" pitchFamily="18" charset="0"/>
                        </a:rPr>
                        <m:t>b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6009" y="4277838"/>
                <a:ext cx="283604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165806" y="4942706"/>
                <a:ext cx="362984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800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806" y="4942706"/>
                <a:ext cx="3629840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線接點 25"/>
          <p:cNvCxnSpPr/>
          <p:nvPr/>
        </p:nvCxnSpPr>
        <p:spPr>
          <a:xfrm>
            <a:off x="922183" y="1131619"/>
            <a:ext cx="1115084" cy="80655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群組 2"/>
          <p:cNvGrpSpPr/>
          <p:nvPr/>
        </p:nvGrpSpPr>
        <p:grpSpPr>
          <a:xfrm>
            <a:off x="225285" y="1016533"/>
            <a:ext cx="8690651" cy="1703582"/>
            <a:chOff x="311834" y="4843170"/>
            <a:chExt cx="8690651" cy="17035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字方塊 26"/>
                <p:cNvSpPr txBox="1"/>
                <p:nvPr/>
              </p:nvSpPr>
              <p:spPr>
                <a:xfrm>
                  <a:off x="415744" y="4843994"/>
                  <a:ext cx="1860958" cy="8210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𝑙𝑛</m:t>
                        </m:r>
                        <m:f>
                          <m:f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altLang="zh-TW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Σ</m:t>
                                        </m:r>
                                      </m:e>
                                      <m:sup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1/2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altLang="zh-TW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Σ</m:t>
                                        </m:r>
                                      </m:e>
                                      <m:sup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1/2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7" name="文字方塊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744" y="4843994"/>
                  <a:ext cx="1860958" cy="821059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字方塊 27"/>
                <p:cNvSpPr txBox="1"/>
                <p:nvPr/>
              </p:nvSpPr>
              <p:spPr>
                <a:xfrm>
                  <a:off x="2367643" y="4958256"/>
                  <a:ext cx="6597704" cy="6914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p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TW" altLang="en-US" sz="24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p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p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sz="240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TW" altLang="en-US" sz="24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p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p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8" name="文字方塊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7643" y="4958256"/>
                  <a:ext cx="6597704" cy="69147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字方塊 28"/>
                <p:cNvSpPr txBox="1"/>
                <p:nvPr/>
              </p:nvSpPr>
              <p:spPr>
                <a:xfrm>
                  <a:off x="1058021" y="5760871"/>
                  <a:ext cx="6637330" cy="6914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p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TW" altLang="en-US" sz="24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p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p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sz="2400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TW" altLang="en-US" sz="24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p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p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9" name="文字方塊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8021" y="5760871"/>
                  <a:ext cx="6637330" cy="691471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字方塊 29"/>
                <p:cNvSpPr txBox="1"/>
                <p:nvPr/>
              </p:nvSpPr>
              <p:spPr>
                <a:xfrm>
                  <a:off x="7695351" y="5760871"/>
                  <a:ext cx="971933" cy="75187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𝑙𝑛</m:t>
                        </m:r>
                        <m:f>
                          <m:f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30" name="文字方塊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5351" y="5760871"/>
                  <a:ext cx="971933" cy="75187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矩形 30"/>
            <p:cNvSpPr/>
            <p:nvPr/>
          </p:nvSpPr>
          <p:spPr>
            <a:xfrm>
              <a:off x="311834" y="4843170"/>
              <a:ext cx="8690651" cy="1703582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33" name="直線接點 32"/>
          <p:cNvCxnSpPr/>
          <p:nvPr/>
        </p:nvCxnSpPr>
        <p:spPr>
          <a:xfrm>
            <a:off x="1191109" y="2299240"/>
            <a:ext cx="1742486" cy="375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>
            <a:off x="2292158" y="1482378"/>
            <a:ext cx="198506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字方塊 39"/>
              <p:cNvSpPr txBox="1"/>
              <p:nvPr/>
            </p:nvSpPr>
            <p:spPr>
              <a:xfrm>
                <a:off x="138597" y="5589704"/>
                <a:ext cx="85374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dirty="0"/>
                  <a:t>In generative model, we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sz="28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8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TW" sz="28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8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sz="28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TW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0" name="文字方塊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597" y="5589704"/>
                <a:ext cx="8537422" cy="523220"/>
              </a:xfrm>
              <a:prstGeom prst="rect">
                <a:avLst/>
              </a:prstGeom>
              <a:blipFill>
                <a:blip r:embed="rId13"/>
                <a:stretch>
                  <a:fillRect l="-1500" t="-11628" b="-32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文字方塊 40"/>
          <p:cNvSpPr txBox="1"/>
          <p:nvPr/>
        </p:nvSpPr>
        <p:spPr>
          <a:xfrm>
            <a:off x="5373142" y="6107011"/>
            <a:ext cx="4198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Then we have </a:t>
            </a:r>
            <a:r>
              <a:rPr lang="en-US" altLang="zh-TW" sz="2800" b="1" i="1" dirty="0"/>
              <a:t>w</a:t>
            </a:r>
            <a:r>
              <a:rPr lang="en-US" altLang="zh-TW" sz="2800" dirty="0"/>
              <a:t> and b</a:t>
            </a:r>
            <a:endParaRPr lang="zh-TW" altLang="en-US" sz="28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3893301" y="4920471"/>
            <a:ext cx="5022635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/>
              <a:t>How about directly find </a:t>
            </a:r>
            <a:r>
              <a:rPr lang="en-US" altLang="zh-TW" sz="2800" b="1" i="1" dirty="0"/>
              <a:t>w</a:t>
            </a:r>
            <a:r>
              <a:rPr lang="en-US" altLang="zh-TW" sz="2800" dirty="0"/>
              <a:t> and b?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34381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6" grpId="0"/>
      <p:bldP spid="17" grpId="0"/>
      <p:bldP spid="18" grpId="0"/>
      <p:bldP spid="40" grpId="0"/>
      <p:bldP spid="41" grpId="0"/>
      <p:bldP spid="22" grpId="0" animBg="1"/>
    </p:bld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7984</TotalTime>
  <Words>1153</Words>
  <Application>Microsoft Office PowerPoint</Application>
  <PresentationFormat>On-screen Show (4:3)</PresentationFormat>
  <Paragraphs>295</Paragraphs>
  <Slides>31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新細明體</vt:lpstr>
      <vt:lpstr>宋体</vt:lpstr>
      <vt:lpstr>Arial</vt:lpstr>
      <vt:lpstr>Calibri</vt:lpstr>
      <vt:lpstr>Calibri Light</vt:lpstr>
      <vt:lpstr>Cambria Math</vt:lpstr>
      <vt:lpstr>Wingdings</vt:lpstr>
      <vt:lpstr>Office 佈景主題</vt:lpstr>
      <vt:lpstr>方程式</vt:lpstr>
      <vt:lpstr>Machine learning 101 Logistic regression and gradient descent</vt:lpstr>
      <vt:lpstr>Objective</vt:lpstr>
      <vt:lpstr>Bayes method</vt:lpstr>
      <vt:lpstr>Bayes method</vt:lpstr>
      <vt:lpstr>Posterior Probability</vt:lpstr>
      <vt:lpstr>PowerPoint Presentation</vt:lpstr>
      <vt:lpstr>PowerPoint Presentation</vt:lpstr>
      <vt:lpstr>End of Warning </vt:lpstr>
      <vt:lpstr>PowerPoint Presentation</vt:lpstr>
      <vt:lpstr>Logistic regression</vt:lpstr>
      <vt:lpstr>Logistic regression</vt:lpstr>
      <vt:lpstr>Logistic regression</vt:lpstr>
      <vt:lpstr>Logistic regression</vt:lpstr>
      <vt:lpstr>Logistic regression</vt:lpstr>
      <vt:lpstr>Logistic regression</vt:lpstr>
      <vt:lpstr>Logistic regression</vt:lpstr>
      <vt:lpstr>Logistic regression</vt:lpstr>
      <vt:lpstr>Logistic regression</vt:lpstr>
      <vt:lpstr>Logistic regression</vt:lpstr>
      <vt:lpstr>Gradient descent</vt:lpstr>
      <vt:lpstr>Gradient descent</vt:lpstr>
      <vt:lpstr>Gradient descent</vt:lpstr>
      <vt:lpstr>Gradient descent</vt:lpstr>
      <vt:lpstr>Gradient descent</vt:lpstr>
      <vt:lpstr>Logistic regression</vt:lpstr>
      <vt:lpstr>How to decide η?</vt:lpstr>
      <vt:lpstr>How to decide η?</vt:lpstr>
      <vt:lpstr>How about using an easier error function?</vt:lpstr>
      <vt:lpstr>How about using an easier error function?</vt:lpstr>
      <vt:lpstr>How about using an easier error function?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Regression  and Overfitting</dc:title>
  <dc:creator>Lee Hung-yi</dc:creator>
  <cp:lastModifiedBy>Han Xiao</cp:lastModifiedBy>
  <cp:revision>262</cp:revision>
  <dcterms:created xsi:type="dcterms:W3CDTF">2016-09-18T07:33:37Z</dcterms:created>
  <dcterms:modified xsi:type="dcterms:W3CDTF">2017-10-12T02:45:40Z</dcterms:modified>
</cp:coreProperties>
</file>