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63" r:id="rId3"/>
    <p:sldId id="364" r:id="rId4"/>
    <p:sldId id="365" r:id="rId5"/>
    <p:sldId id="366" r:id="rId6"/>
    <p:sldId id="368" r:id="rId7"/>
    <p:sldId id="369" r:id="rId8"/>
    <p:sldId id="371" r:id="rId9"/>
    <p:sldId id="390" r:id="rId10"/>
    <p:sldId id="373" r:id="rId11"/>
    <p:sldId id="374" r:id="rId12"/>
    <p:sldId id="372" r:id="rId13"/>
    <p:sldId id="375" r:id="rId14"/>
    <p:sldId id="377" r:id="rId15"/>
    <p:sldId id="376" r:id="rId16"/>
    <p:sldId id="379" r:id="rId17"/>
    <p:sldId id="378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073" autoAdjust="0"/>
  </p:normalViewPr>
  <p:slideViewPr>
    <p:cSldViewPr snapToGrid="0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Introduction to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CFD5-125A-4082-A964-0FC3F042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2929-7117-403C-80C1-A982C756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to handle…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-</a:t>
            </a:r>
            <a:r>
              <a:rPr lang="en-US" b="1" dirty="0"/>
              <a:t>DATA!</a:t>
            </a:r>
          </a:p>
          <a:p>
            <a:pPr marL="0" indent="0">
              <a:buNone/>
            </a:pPr>
            <a:r>
              <a:rPr lang="en-US" dirty="0"/>
              <a:t>      -with target values? Regression</a:t>
            </a:r>
          </a:p>
          <a:p>
            <a:pPr marL="0" indent="0">
              <a:buNone/>
            </a:pPr>
            <a:r>
              <a:rPr lang="en-US" dirty="0"/>
              <a:t>      -without target values? Clustering</a:t>
            </a:r>
          </a:p>
          <a:p>
            <a:pPr marL="0" indent="0">
              <a:buNone/>
            </a:pPr>
            <a:r>
              <a:rPr lang="en-US" dirty="0"/>
              <a:t>      -easy to know the target values? Playing chess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3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9138-59CB-46CE-A78C-8F306EA6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3635-A5DF-41E1-A7D7-513D020D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marL="0" indent="0">
              <a:buNone/>
            </a:pPr>
            <a:r>
              <a:rPr lang="en-US" dirty="0"/>
              <a:t>     - Regression</a:t>
            </a:r>
          </a:p>
          <a:p>
            <a:pPr marL="0" indent="0">
              <a:buNone/>
            </a:pPr>
            <a:r>
              <a:rPr lang="en-US" dirty="0"/>
              <a:t>     - Pattern recognition</a:t>
            </a:r>
          </a:p>
          <a:p>
            <a:r>
              <a:rPr lang="en-US" dirty="0"/>
              <a:t>Unsupervised learning</a:t>
            </a:r>
          </a:p>
          <a:p>
            <a:pPr marL="0" indent="0">
              <a:buNone/>
            </a:pPr>
            <a:r>
              <a:rPr lang="en-US" dirty="0"/>
              <a:t>     - Clustering</a:t>
            </a:r>
          </a:p>
          <a:p>
            <a:r>
              <a:rPr lang="en-US" dirty="0"/>
              <a:t>Reinforcement learning</a:t>
            </a:r>
          </a:p>
          <a:p>
            <a:pPr marL="0" indent="0">
              <a:buNone/>
            </a:pPr>
            <a:r>
              <a:rPr lang="en-US" dirty="0"/>
              <a:t>     - Alpha go</a:t>
            </a:r>
          </a:p>
          <a:p>
            <a:r>
              <a:rPr lang="en-US" dirty="0"/>
              <a:t>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7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0D8-E25F-4BAC-A4E4-F6E5EA4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367FDB82-EB46-4C3D-93D8-D38CCFAA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51" y="1820664"/>
            <a:ext cx="6204093" cy="417671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91C2-3976-4D87-8E4E-47183CAF9939}"/>
              </a:ext>
            </a:extLst>
          </p:cNvPr>
          <p:cNvCxnSpPr/>
          <p:nvPr/>
        </p:nvCxnSpPr>
        <p:spPr>
          <a:xfrm flipV="1">
            <a:off x="2236304" y="2087217"/>
            <a:ext cx="4840357" cy="32799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A12-4541-41E2-8383-36EC9118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FC5D-1A3A-433E-A46F-240BF83C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made a hypothesis!</a:t>
            </a:r>
          </a:p>
          <a:p>
            <a:endParaRPr lang="en-US" dirty="0"/>
          </a:p>
          <a:p>
            <a:r>
              <a:rPr lang="en-US" dirty="0"/>
              <a:t>Hypothesis set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H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/>
              <a:t>Try to find the best line!</a:t>
            </a:r>
          </a:p>
          <a:p>
            <a:pPr marL="0" indent="0">
              <a:buNone/>
            </a:pPr>
            <a:r>
              <a:rPr lang="en-US" dirty="0"/>
              <a:t>     -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04177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0D8-E25F-4BAC-A4E4-F6E5EA4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367FDB82-EB46-4C3D-93D8-D38CCFAA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51" y="1820664"/>
            <a:ext cx="6204093" cy="417671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91C2-3976-4D87-8E4E-47183CAF9939}"/>
              </a:ext>
            </a:extLst>
          </p:cNvPr>
          <p:cNvCxnSpPr/>
          <p:nvPr/>
        </p:nvCxnSpPr>
        <p:spPr>
          <a:xfrm flipV="1">
            <a:off x="2236304" y="2087217"/>
            <a:ext cx="4840357" cy="32799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19">
                <a:extLst>
                  <a:ext uri="{FF2B5EF4-FFF2-40B4-BE49-F238E27FC236}">
                    <a16:creationId xmlns:a16="http://schemas.microsoft.com/office/drawing/2014/main" id="{20D64104-5A48-4AF3-B0C8-FA4DD9467CFF}"/>
                  </a:ext>
                </a:extLst>
              </p:cNvPr>
              <p:cNvSpPr txBox="1"/>
              <p:nvPr/>
            </p:nvSpPr>
            <p:spPr>
              <a:xfrm>
                <a:off x="1958009" y="5824330"/>
                <a:ext cx="7141106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0" dirty="0"/>
                  <a:t>Error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𝑐𝑝</m:t>
                                        </m:r>
                                      </m:sub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19">
                <a:extLst>
                  <a:ext uri="{FF2B5EF4-FFF2-40B4-BE49-F238E27FC236}">
                    <a16:creationId xmlns:a16="http://schemas.microsoft.com/office/drawing/2014/main" id="{20D64104-5A48-4AF3-B0C8-FA4DD946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5824330"/>
                <a:ext cx="7141106" cy="822276"/>
              </a:xfrm>
              <a:prstGeom prst="rect">
                <a:avLst/>
              </a:prstGeom>
              <a:blipFill>
                <a:blip r:embed="rId3"/>
                <a:stretch>
                  <a:fillRect l="-1706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5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628649" y="1522352"/>
            <a:ext cx="31084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Unknown target function</a:t>
            </a:r>
          </a:p>
          <a:p>
            <a:pPr algn="ctr"/>
            <a:r>
              <a:rPr lang="en-US" sz="2200" i="1" dirty="0"/>
              <a:t>f</a:t>
            </a:r>
            <a:r>
              <a:rPr lang="en-US" sz="2200" dirty="0"/>
              <a:t> : </a:t>
            </a:r>
            <a:r>
              <a:rPr lang="en-US" sz="2200" i="1" dirty="0"/>
              <a:t>X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Y</a:t>
            </a:r>
            <a:endParaRPr lang="en-US" sz="22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628650" y="3001617"/>
            <a:ext cx="3108463" cy="90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Training examples</a:t>
            </a:r>
          </a:p>
          <a:p>
            <a:pPr algn="ctr"/>
            <a:r>
              <a:rPr lang="en-US" sz="2200" b="1" dirty="0"/>
              <a:t>(x</a:t>
            </a:r>
            <a:r>
              <a:rPr lang="en-US" sz="2200" b="1" baseline="-25000" dirty="0"/>
              <a:t>1</a:t>
            </a:r>
            <a:r>
              <a:rPr lang="en-US" sz="2200" dirty="0"/>
              <a:t>,</a:t>
            </a:r>
            <a:r>
              <a:rPr lang="en-US" sz="2200" b="1" dirty="0"/>
              <a:t>y</a:t>
            </a:r>
            <a:r>
              <a:rPr lang="en-US" sz="2200" b="1" baseline="-25000" dirty="0"/>
              <a:t>1</a:t>
            </a:r>
            <a:r>
              <a:rPr lang="en-US" sz="2200" b="1" dirty="0"/>
              <a:t>), (x</a:t>
            </a:r>
            <a:r>
              <a:rPr lang="en-US" sz="2200" b="1" baseline="-25000" dirty="0"/>
              <a:t>2</a:t>
            </a:r>
            <a:r>
              <a:rPr lang="en-US" sz="2200" b="1" dirty="0"/>
              <a:t>,y</a:t>
            </a:r>
            <a:r>
              <a:rPr lang="en-US" sz="2200" b="1" baseline="-25000" dirty="0"/>
              <a:t>2</a:t>
            </a:r>
            <a:r>
              <a:rPr lang="en-US" sz="2200" b="1" dirty="0"/>
              <a:t>),…, (</a:t>
            </a:r>
            <a:r>
              <a:rPr lang="en-US" sz="2200" b="1" dirty="0" err="1"/>
              <a:t>x</a:t>
            </a:r>
            <a:r>
              <a:rPr lang="en-US" sz="2200" b="1" baseline="-25000" dirty="0" err="1"/>
              <a:t>n</a:t>
            </a:r>
            <a:r>
              <a:rPr lang="en-US" sz="2200" b="1" dirty="0" err="1"/>
              <a:t>,y</a:t>
            </a:r>
            <a:r>
              <a:rPr lang="en-US" sz="2200" b="1" baseline="-25000" dirty="0" err="1"/>
              <a:t>n</a:t>
            </a:r>
            <a:r>
              <a:rPr lang="en-US" sz="22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82881" y="2446691"/>
            <a:ext cx="1" cy="55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426765" y="2077278"/>
            <a:ext cx="28798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</a:t>
            </a:r>
            <a:r>
              <a:rPr lang="en-US" altLang="zh-CN" sz="2200" dirty="0"/>
              <a:t>inal hypothesis</a:t>
            </a:r>
          </a:p>
          <a:p>
            <a:pPr algn="ctr"/>
            <a:r>
              <a:rPr lang="en-US" sz="22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182882" y="3906077"/>
            <a:ext cx="1465785" cy="551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7"/>
            <a:endCxn id="9" idx="2"/>
          </p:cNvCxnSpPr>
          <p:nvPr/>
        </p:nvCxnSpPr>
        <p:spPr>
          <a:xfrm flipV="1">
            <a:off x="5525151" y="3001617"/>
            <a:ext cx="1341546" cy="1456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1412598" y="5684145"/>
            <a:ext cx="1945585" cy="97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Hypothesis</a:t>
            </a:r>
          </a:p>
          <a:p>
            <a:pPr algn="ctr"/>
            <a:r>
              <a:rPr lang="en-US" sz="22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3260035" y="4272788"/>
            <a:ext cx="2653748" cy="1262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Algorithm</a:t>
            </a:r>
          </a:p>
          <a:p>
            <a:pPr algn="ctr"/>
            <a:r>
              <a:rPr lang="en-US" sz="22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385391" y="5350203"/>
            <a:ext cx="1263276" cy="333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</p:spTree>
    <p:extLst>
      <p:ext uri="{BB962C8B-B14F-4D97-AF65-F5344CB8AC3E}">
        <p14:creationId xmlns:p14="http://schemas.microsoft.com/office/powerpoint/2010/main" val="349095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CA6E-D3DB-4507-9818-08B0ABEC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E12E-7186-48BF-AB03-9D34210A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f(                                    )  = CAT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the origin of wood by wood circles</a:t>
            </a:r>
          </a:p>
          <a:p>
            <a:pPr marL="0" indent="0">
              <a:buNone/>
            </a:pPr>
            <a:r>
              <a:rPr lang="en-US" dirty="0"/>
              <a:t>      - Prof. John Hermanson</a:t>
            </a:r>
          </a:p>
        </p:txBody>
      </p:sp>
      <p:pic>
        <p:nvPicPr>
          <p:cNvPr id="4" name="Picture 2" descr="Image result for cat">
            <a:extLst>
              <a:ext uri="{FF2B5EF4-FFF2-40B4-BE49-F238E27FC236}">
                <a16:creationId xmlns:a16="http://schemas.microsoft.com/office/drawing/2014/main" id="{3A3F42E3-4C01-4EF3-8FB0-0E525489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17" y="2584968"/>
            <a:ext cx="2683566" cy="18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2" name="Picture 2" descr="Image result for wood circle">
            <a:extLst>
              <a:ext uri="{FF2B5EF4-FFF2-40B4-BE49-F238E27FC236}">
                <a16:creationId xmlns:a16="http://schemas.microsoft.com/office/drawing/2014/main" id="{285F2058-A4A1-4D80-B09A-DEC45C9D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28504"/>
            <a:ext cx="1993003" cy="18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7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1BE0-0F92-4296-B052-B5911A53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66C0-E56C-4B24-A8AD-E56D702C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                                       </a:t>
            </a:r>
            <a:r>
              <a:rPr lang="en-US" sz="2000" dirty="0"/>
              <a:t>Hinton, </a:t>
            </a:r>
            <a:r>
              <a:rPr lang="en-US" sz="2000" dirty="0" err="1"/>
              <a:t>coursera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47F8F-C490-43B6-8003-69864598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8" y="2306526"/>
            <a:ext cx="8179904" cy="43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D360-0D7C-4094-AC9E-7AEB3A0D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FC33-477B-413B-970F-CDF35815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science</a:t>
            </a:r>
          </a:p>
          <a:p>
            <a:pPr marL="0" indent="0">
              <a:buNone/>
            </a:pPr>
            <a:r>
              <a:rPr lang="en-US" dirty="0"/>
              <a:t>   - Model stress-strain relations</a:t>
            </a:r>
          </a:p>
          <a:p>
            <a:pPr marL="0" indent="0">
              <a:buNone/>
            </a:pPr>
            <a:r>
              <a:rPr lang="en-US" dirty="0"/>
              <a:t>   - No need to simplify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5300" name="Picture 4" descr="Image result for whitney stress block">
            <a:extLst>
              <a:ext uri="{FF2B5EF4-FFF2-40B4-BE49-F238E27FC236}">
                <a16:creationId xmlns:a16="http://schemas.microsoft.com/office/drawing/2014/main" id="{0A54A5AF-C6D8-4739-B4FC-0D7955D0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40" y="3568240"/>
            <a:ext cx="5749994" cy="25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0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7859-BBEE-42B7-9794-7EBB0E1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21B4-3291-4AE4-AC1A-1EA00F9E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Hognestad</a:t>
            </a:r>
            <a:r>
              <a:rPr lang="en-US" dirty="0"/>
              <a:t> (1951)</a:t>
            </a:r>
          </a:p>
          <a:p>
            <a:endParaRPr lang="en-US" dirty="0"/>
          </a:p>
        </p:txBody>
      </p:sp>
      <p:pic>
        <p:nvPicPr>
          <p:cNvPr id="56324" name="Picture 4" descr="Image result for hognestad concrete model">
            <a:extLst>
              <a:ext uri="{FF2B5EF4-FFF2-40B4-BE49-F238E27FC236}">
                <a16:creationId xmlns:a16="http://schemas.microsoft.com/office/drawing/2014/main" id="{1491A1D9-5E7A-4E57-880F-84C4254E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276" y="2464592"/>
            <a:ext cx="5077447" cy="359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2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What could we do with ML?</a:t>
            </a:r>
          </a:p>
          <a:p>
            <a:r>
              <a:rPr lang="en-US" dirty="0"/>
              <a:t>What you </a:t>
            </a:r>
            <a:r>
              <a:rPr lang="en-US" dirty="0" err="1"/>
              <a:t>gonna</a:t>
            </a:r>
            <a:r>
              <a:rPr lang="en-US" dirty="0"/>
              <a:t> learn?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7131-D73E-475F-9236-CA3F9417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E468-023E-4AA5-A9C6-B335DFBD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modeling</a:t>
            </a:r>
          </a:p>
          <a:p>
            <a:pPr marL="0" indent="0">
              <a:buNone/>
            </a:pPr>
            <a:r>
              <a:rPr lang="en-US" dirty="0"/>
              <a:t>   - Progressive collapse</a:t>
            </a:r>
          </a:p>
        </p:txBody>
      </p:sp>
      <p:pic>
        <p:nvPicPr>
          <p:cNvPr id="57346" name="Picture 2" descr="Image result for progressive collapse">
            <a:extLst>
              <a:ext uri="{FF2B5EF4-FFF2-40B4-BE49-F238E27FC236}">
                <a16:creationId xmlns:a16="http://schemas.microsoft.com/office/drawing/2014/main" id="{3562513A-2252-471C-ACFA-9664C9B4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56" y="3142629"/>
            <a:ext cx="6391288" cy="28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DA9DF-9AC2-4C03-ADEC-2C9A03CCD651}"/>
              </a:ext>
            </a:extLst>
          </p:cNvPr>
          <p:cNvSpPr txBox="1"/>
          <p:nvPr/>
        </p:nvSpPr>
        <p:spPr>
          <a:xfrm>
            <a:off x="6668943" y="5711734"/>
            <a:ext cx="259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http://www-personal.umich.edu/~eltawil/progressive-collapse.html</a:t>
            </a:r>
          </a:p>
        </p:txBody>
      </p:sp>
    </p:spTree>
    <p:extLst>
      <p:ext uri="{BB962C8B-B14F-4D97-AF65-F5344CB8AC3E}">
        <p14:creationId xmlns:p14="http://schemas.microsoft.com/office/powerpoint/2010/main" val="139965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FC00-665B-40AE-B016-C73E3EA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DF85-BD4A-4EF8-9466-A61E336A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Progressive collapse</a:t>
            </a:r>
          </a:p>
        </p:txBody>
      </p:sp>
      <p:pic>
        <p:nvPicPr>
          <p:cNvPr id="58370" name="Picture 2" descr="Image result for progressive collapse">
            <a:extLst>
              <a:ext uri="{FF2B5EF4-FFF2-40B4-BE49-F238E27FC236}">
                <a16:creationId xmlns:a16="http://schemas.microsoft.com/office/drawing/2014/main" id="{AA990E95-6B95-4FBD-A266-84A6512D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12" y="2444961"/>
            <a:ext cx="3822424" cy="28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2" name="Picture 4" descr="Image result for progressive collapse">
            <a:extLst>
              <a:ext uri="{FF2B5EF4-FFF2-40B4-BE49-F238E27FC236}">
                <a16:creationId xmlns:a16="http://schemas.microsoft.com/office/drawing/2014/main" id="{E7BCCC57-616B-4D43-B105-B9D76C7B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90" y="1565076"/>
            <a:ext cx="2920862" cy="46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A324-5876-484A-8178-AD43C98F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C055-6B60-449E-AB7F-71764ECE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model</a:t>
            </a:r>
          </a:p>
          <a:p>
            <a:pPr marL="0" indent="0">
              <a:buNone/>
            </a:pPr>
            <a:r>
              <a:rPr lang="en-US" dirty="0"/>
              <a:t>       - A lot of assumptions!</a:t>
            </a:r>
          </a:p>
          <a:p>
            <a:pPr marL="0" indent="0">
              <a:buNone/>
            </a:pPr>
            <a:r>
              <a:rPr lang="en-US" dirty="0"/>
              <a:t>       - Limitations on usage</a:t>
            </a:r>
          </a:p>
          <a:p>
            <a:pPr marL="0" indent="0">
              <a:buNone/>
            </a:pPr>
            <a:r>
              <a:rPr lang="en-US" dirty="0"/>
              <a:t>       - Is this correct? Maybe…but philosophically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8317-102A-4DA6-863B-F82BAA0A1C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" y="4001294"/>
            <a:ext cx="9072158" cy="23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2CC1-5C72-425D-BC7E-CEA0535D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0971-D452-4845-8345-AEF9A9A9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finite element software for simulation data</a:t>
            </a:r>
          </a:p>
          <a:p>
            <a:r>
              <a:rPr lang="en-US" dirty="0"/>
              <a:t>Apply machine learning for more universal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365407-80A4-45C0-80AB-4394D910B79E}"/>
              </a:ext>
            </a:extLst>
          </p:cNvPr>
          <p:cNvSpPr/>
          <p:nvPr/>
        </p:nvSpPr>
        <p:spPr>
          <a:xfrm>
            <a:off x="2944467" y="3023160"/>
            <a:ext cx="31084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Unknown target function</a:t>
            </a:r>
          </a:p>
          <a:p>
            <a:pPr algn="ctr"/>
            <a:r>
              <a:rPr lang="en-US" sz="2200" i="1" dirty="0"/>
              <a:t>f</a:t>
            </a:r>
            <a:r>
              <a:rPr lang="en-US" sz="2200" dirty="0"/>
              <a:t> : </a:t>
            </a:r>
            <a:r>
              <a:rPr lang="en-US" sz="2200" i="1" dirty="0"/>
              <a:t>X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Y</a:t>
            </a:r>
            <a:endParaRPr lang="en-US" sz="22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5444E-6465-4B88-B596-FF62D92E177C}"/>
              </a:ext>
            </a:extLst>
          </p:cNvPr>
          <p:cNvSpPr/>
          <p:nvPr/>
        </p:nvSpPr>
        <p:spPr>
          <a:xfrm>
            <a:off x="2944468" y="4502425"/>
            <a:ext cx="3108463" cy="90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Training examples</a:t>
            </a:r>
          </a:p>
          <a:p>
            <a:pPr algn="ctr"/>
            <a:r>
              <a:rPr lang="en-US" sz="2200" b="1" dirty="0"/>
              <a:t>(x</a:t>
            </a:r>
            <a:r>
              <a:rPr lang="en-US" sz="2200" b="1" baseline="-25000" dirty="0"/>
              <a:t>1</a:t>
            </a:r>
            <a:r>
              <a:rPr lang="en-US" sz="2200" dirty="0"/>
              <a:t>,</a:t>
            </a:r>
            <a:r>
              <a:rPr lang="en-US" sz="2200" b="1" dirty="0"/>
              <a:t>y</a:t>
            </a:r>
            <a:r>
              <a:rPr lang="en-US" sz="2200" b="1" baseline="-25000" dirty="0"/>
              <a:t>1</a:t>
            </a:r>
            <a:r>
              <a:rPr lang="en-US" sz="2200" b="1" dirty="0"/>
              <a:t>), (x</a:t>
            </a:r>
            <a:r>
              <a:rPr lang="en-US" sz="2200" b="1" baseline="-25000" dirty="0"/>
              <a:t>2</a:t>
            </a:r>
            <a:r>
              <a:rPr lang="en-US" sz="2200" b="1" dirty="0"/>
              <a:t>,y</a:t>
            </a:r>
            <a:r>
              <a:rPr lang="en-US" sz="2200" b="1" baseline="-25000" dirty="0"/>
              <a:t>2</a:t>
            </a:r>
            <a:r>
              <a:rPr lang="en-US" sz="2200" b="1" dirty="0"/>
              <a:t>),…, (</a:t>
            </a:r>
            <a:r>
              <a:rPr lang="en-US" sz="2200" b="1" dirty="0" err="1"/>
              <a:t>x</a:t>
            </a:r>
            <a:r>
              <a:rPr lang="en-US" sz="2200" b="1" baseline="-25000" dirty="0" err="1"/>
              <a:t>n</a:t>
            </a:r>
            <a:r>
              <a:rPr lang="en-US" sz="2200" b="1" dirty="0" err="1"/>
              <a:t>,y</a:t>
            </a:r>
            <a:r>
              <a:rPr lang="en-US" sz="2200" b="1" baseline="-25000" dirty="0" err="1"/>
              <a:t>n</a:t>
            </a:r>
            <a:r>
              <a:rPr lang="en-US" sz="2200" b="1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27EA07-6397-4EFF-A50D-3EAF9B26EBD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498699" y="3947499"/>
            <a:ext cx="1" cy="55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7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217-823D-4825-ABE3-FBCC0E0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026F-5E6F-4E30-A2B0-63D79A74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Also…make some money!</a:t>
            </a:r>
          </a:p>
          <a:p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r>
              <a:rPr lang="en-US" dirty="0"/>
              <a:t>As high as 1 million $$$</a:t>
            </a:r>
          </a:p>
        </p:txBody>
      </p:sp>
      <p:pic>
        <p:nvPicPr>
          <p:cNvPr id="59396" name="Picture 4" descr="Image result">
            <a:extLst>
              <a:ext uri="{FF2B5EF4-FFF2-40B4-BE49-F238E27FC236}">
                <a16:creationId xmlns:a16="http://schemas.microsoft.com/office/drawing/2014/main" id="{EAAA5914-B225-4A7D-9F2D-AF61B7B7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91" y="1929225"/>
            <a:ext cx="2912165" cy="13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8" name="Picture 6" descr="Image result">
            <a:extLst>
              <a:ext uri="{FF2B5EF4-FFF2-40B4-BE49-F238E27FC236}">
                <a16:creationId xmlns:a16="http://schemas.microsoft.com/office/drawing/2014/main" id="{16C9765C-2B15-415B-AD3E-C61EF46D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08" y="3390001"/>
            <a:ext cx="2643809" cy="2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0" name="Picture 8" descr="Image result">
            <a:extLst>
              <a:ext uri="{FF2B5EF4-FFF2-40B4-BE49-F238E27FC236}">
                <a16:creationId xmlns:a16="http://schemas.microsoft.com/office/drawing/2014/main" id="{EAD07F14-FC42-492D-8B63-5C4BC2B8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92" y="3526042"/>
            <a:ext cx="2381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3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1340-D661-407D-AB1D-0220A4CD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could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51DD-6929-4CFF-87A6-6B61B453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PLA, linear regression, logistic regression…</a:t>
            </a:r>
          </a:p>
          <a:p>
            <a:r>
              <a:rPr lang="en-US" dirty="0"/>
              <a:t>Generalization</a:t>
            </a:r>
          </a:p>
          <a:p>
            <a:r>
              <a:rPr lang="en-US" dirty="0"/>
              <a:t>Bayes method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A lot of other stuff…</a:t>
            </a:r>
          </a:p>
        </p:txBody>
      </p:sp>
    </p:spTree>
    <p:extLst>
      <p:ext uri="{BB962C8B-B14F-4D97-AF65-F5344CB8AC3E}">
        <p14:creationId xmlns:p14="http://schemas.microsoft.com/office/powerpoint/2010/main" val="106980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47-3921-4B7D-9BA3-B4049229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1C09-B40E-41D5-9683-9E3FFD59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courses: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coursera</a:t>
            </a:r>
            <a:endParaRPr lang="en-US" dirty="0"/>
          </a:p>
          <a:p>
            <a:r>
              <a:rPr lang="en-US" dirty="0"/>
              <a:t>Stanford public courses…</a:t>
            </a:r>
          </a:p>
        </p:txBody>
      </p:sp>
      <p:pic>
        <p:nvPicPr>
          <p:cNvPr id="61442" name="Picture 2" descr="Image result">
            <a:extLst>
              <a:ext uri="{FF2B5EF4-FFF2-40B4-BE49-F238E27FC236}">
                <a16:creationId xmlns:a16="http://schemas.microsoft.com/office/drawing/2014/main" id="{7F3B8DBA-136F-4596-83D8-4BF778D3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" y="3535586"/>
            <a:ext cx="1938528" cy="30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4" name="Picture 4" descr="Image result">
            <a:extLst>
              <a:ext uri="{FF2B5EF4-FFF2-40B4-BE49-F238E27FC236}">
                <a16:creationId xmlns:a16="http://schemas.microsoft.com/office/drawing/2014/main" id="{921A7B6E-A618-46E3-8C82-07632A19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06" y="2841664"/>
            <a:ext cx="1938544" cy="29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6" name="Picture 6" descr="Image result">
            <a:extLst>
              <a:ext uri="{FF2B5EF4-FFF2-40B4-BE49-F238E27FC236}">
                <a16:creationId xmlns:a16="http://schemas.microsoft.com/office/drawing/2014/main" id="{4BA747C3-475F-467C-965A-70EA7747E63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40" y="3638643"/>
            <a:ext cx="193852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8" name="Picture 8" descr="Image result">
            <a:extLst>
              <a:ext uri="{FF2B5EF4-FFF2-40B4-BE49-F238E27FC236}">
                <a16:creationId xmlns:a16="http://schemas.microsoft.com/office/drawing/2014/main" id="{762FFA7D-A010-4AAF-9EC4-A485967ADB1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212" y="2844711"/>
            <a:ext cx="193852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4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7" name="Rectangle 624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478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79" name="Straight Connector 7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66" name="Picture 2" descr="Image result for robot">
            <a:extLst>
              <a:ext uri="{FF2B5EF4-FFF2-40B4-BE49-F238E27FC236}">
                <a16:creationId xmlns:a16="http://schemas.microsoft.com/office/drawing/2014/main" id="{13E6D302-98F8-4B79-A164-664F9C2A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1343097"/>
            <a:ext cx="2569206" cy="19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 descr="Image result for 3 dimensional curve">
            <a:extLst>
              <a:ext uri="{FF2B5EF4-FFF2-40B4-BE49-F238E27FC236}">
                <a16:creationId xmlns:a16="http://schemas.microsoft.com/office/drawing/2014/main" id="{A1C2D376-C20E-4E66-A479-6A5E071E6E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96" y="1511520"/>
            <a:ext cx="2574993" cy="15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263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70" name="Picture 6" descr="Image result for 搭积木">
            <a:extLst>
              <a:ext uri="{FF2B5EF4-FFF2-40B4-BE49-F238E27FC236}">
                <a16:creationId xmlns:a16="http://schemas.microsoft.com/office/drawing/2014/main" id="{CED9789E-3F38-42E3-BE5E-1A31AD7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3" y="1170082"/>
            <a:ext cx="2567937" cy="23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BDF02-C5E3-4068-83BA-AB335E28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F493C-97DC-4E2D-B1A3-AF5D0DD90A8E}"/>
              </a:ext>
            </a:extLst>
          </p:cNvPr>
          <p:cNvSpPr txBox="1"/>
          <p:nvPr/>
        </p:nvSpPr>
        <p:spPr>
          <a:xfrm>
            <a:off x="240030" y="477749"/>
            <a:ext cx="2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think you are doing…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A88BA-A17F-4EB7-BAAF-E9EF8BCFD89B}"/>
              </a:ext>
            </a:extLst>
          </p:cNvPr>
          <p:cNvSpPr txBox="1"/>
          <p:nvPr/>
        </p:nvSpPr>
        <p:spPr>
          <a:xfrm>
            <a:off x="3411570" y="477749"/>
            <a:ext cx="2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professor think you are doing…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8F2DE-2C28-4BA7-A52F-81417BFC105E}"/>
              </a:ext>
            </a:extLst>
          </p:cNvPr>
          <p:cNvSpPr txBox="1"/>
          <p:nvPr/>
        </p:nvSpPr>
        <p:spPr>
          <a:xfrm>
            <a:off x="6213750" y="477749"/>
            <a:ext cx="2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fact…</a:t>
            </a:r>
          </a:p>
        </p:txBody>
      </p:sp>
    </p:spTree>
    <p:extLst>
      <p:ext uri="{BB962C8B-B14F-4D97-AF65-F5344CB8AC3E}">
        <p14:creationId xmlns:p14="http://schemas.microsoft.com/office/powerpoint/2010/main" val="18479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D83-5F7B-474B-A463-6B37654F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to the topic…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8E36-4ADD-4ACB-B76C-B334F55A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altLang="zh-CN" dirty="0"/>
              <a:t>-Basic knowledge of mathematics</a:t>
            </a:r>
          </a:p>
          <a:p>
            <a:pPr marL="0" indent="0">
              <a:buNone/>
            </a:pPr>
            <a:r>
              <a:rPr lang="en-US" dirty="0"/>
              <a:t>   -Know how to open your computer and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Combination of theories and techniques</a:t>
            </a:r>
          </a:p>
          <a:p>
            <a:r>
              <a:rPr lang="en-US" dirty="0"/>
              <a:t>Talks by professors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6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Machine + Learning</a:t>
            </a:r>
          </a:p>
        </p:txBody>
      </p:sp>
      <p:pic>
        <p:nvPicPr>
          <p:cNvPr id="45060" name="Picture 4" descr="Image result for robot question">
            <a:extLst>
              <a:ext uri="{FF2B5EF4-FFF2-40B4-BE49-F238E27FC236}">
                <a16:creationId xmlns:a16="http://schemas.microsoft.com/office/drawing/2014/main" id="{69D32D58-A0AE-4AAA-BEEA-827073343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58" y="2365513"/>
            <a:ext cx="4170293" cy="417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7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What is machine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/>
              <a:t>Learning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   </a:t>
            </a:r>
            <a:endParaRPr lang="en-US" dirty="0"/>
          </a:p>
        </p:txBody>
      </p:sp>
      <p:pic>
        <p:nvPicPr>
          <p:cNvPr id="46082" name="Picture 2" descr="Image result for uw madison">
            <a:extLst>
              <a:ext uri="{FF2B5EF4-FFF2-40B4-BE49-F238E27FC236}">
                <a16:creationId xmlns:a16="http://schemas.microsoft.com/office/drawing/2014/main" id="{56ED4759-30A0-4157-A8CA-29BFE44F4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7" y="2365513"/>
            <a:ext cx="4601213" cy="300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Image result for tea">
            <a:extLst>
              <a:ext uri="{FF2B5EF4-FFF2-40B4-BE49-F238E27FC236}">
                <a16:creationId xmlns:a16="http://schemas.microsoft.com/office/drawing/2014/main" id="{762E65F4-44F5-4584-BAFE-892C3FC94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79" y="1311964"/>
            <a:ext cx="3230217" cy="3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 descr="Image result for apple">
            <a:extLst>
              <a:ext uri="{FF2B5EF4-FFF2-40B4-BE49-F238E27FC236}">
                <a16:creationId xmlns:a16="http://schemas.microsoft.com/office/drawing/2014/main" id="{5631F6B6-9E76-4646-939E-561F7511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91" y="4287976"/>
            <a:ext cx="2627105" cy="2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2" name="Picture 12" descr="Image result for apple">
            <a:extLst>
              <a:ext uri="{FF2B5EF4-FFF2-40B4-BE49-F238E27FC236}">
                <a16:creationId xmlns:a16="http://schemas.microsoft.com/office/drawing/2014/main" id="{A51C4A37-9449-4DB8-9ED7-07F61CCD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17" y="4363278"/>
            <a:ext cx="2385357" cy="23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</a:t>
            </a:r>
          </a:p>
          <a:p>
            <a:pPr marL="0" indent="0" algn="ctr">
              <a:buNone/>
            </a:pPr>
            <a:r>
              <a:rPr lang="en-US" dirty="0"/>
              <a:t>Observations  </a:t>
            </a:r>
            <a:r>
              <a:rPr lang="en-US" dirty="0">
                <a:sym typeface="Wingdings" panose="05000000000000000000" pitchFamily="2" charset="2"/>
              </a:rPr>
              <a:t> Brain  Skill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Data                                 --Skill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49154" name="Picture 2" descr="Image result for robot">
            <a:extLst>
              <a:ext uri="{FF2B5EF4-FFF2-40B4-BE49-F238E27FC236}">
                <a16:creationId xmlns:a16="http://schemas.microsoft.com/office/drawing/2014/main" id="{8EAA2B47-03CF-4C54-BE98-2DAD462F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9" y="38619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D783-17FC-4997-829E-1E50AC36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DFB3-BB2D-4A40-976A-5F6AE849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  <a:p>
            <a:r>
              <a:rPr lang="en-US" dirty="0"/>
              <a:t>Need: Training data, and what we want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(1,4)</a:t>
            </a:r>
          </a:p>
          <a:p>
            <a:r>
              <a:rPr lang="en-US" dirty="0">
                <a:sym typeface="Wingdings" panose="05000000000000000000" pitchFamily="2" charset="2"/>
              </a:rPr>
              <a:t>y = x + 3</a:t>
            </a:r>
          </a:p>
          <a:p>
            <a:r>
              <a:rPr lang="en-US" dirty="0">
                <a:sym typeface="Wingdings" panose="05000000000000000000" pitchFamily="2" charset="2"/>
              </a:rPr>
              <a:t>y = x^2 + 3</a:t>
            </a:r>
          </a:p>
          <a:p>
            <a:r>
              <a:rPr lang="en-US" dirty="0">
                <a:sym typeface="Wingdings" panose="05000000000000000000" pitchFamily="2" charset="2"/>
              </a:rPr>
              <a:t>…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8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628650" y="1273246"/>
            <a:ext cx="31084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Unknown target function</a:t>
            </a:r>
          </a:p>
          <a:p>
            <a:pPr algn="ctr"/>
            <a:r>
              <a:rPr lang="en-US" sz="2200" i="1" dirty="0"/>
              <a:t>f</a:t>
            </a:r>
            <a:r>
              <a:rPr lang="en-US" sz="2200" dirty="0"/>
              <a:t> : </a:t>
            </a:r>
            <a:r>
              <a:rPr lang="en-US" sz="2200" i="1" dirty="0"/>
              <a:t>X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Y</a:t>
            </a:r>
            <a:endParaRPr lang="en-US" sz="22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628650" y="3001617"/>
            <a:ext cx="3108463" cy="90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Training examples</a:t>
            </a:r>
          </a:p>
          <a:p>
            <a:pPr algn="ctr"/>
            <a:r>
              <a:rPr lang="en-US" sz="2200" b="1" dirty="0"/>
              <a:t>(x</a:t>
            </a:r>
            <a:r>
              <a:rPr lang="en-US" sz="2200" b="1" baseline="-25000" dirty="0"/>
              <a:t>1</a:t>
            </a:r>
            <a:r>
              <a:rPr lang="en-US" sz="2200" dirty="0"/>
              <a:t>,</a:t>
            </a:r>
            <a:r>
              <a:rPr lang="en-US" sz="2200" b="1" dirty="0"/>
              <a:t>y</a:t>
            </a:r>
            <a:r>
              <a:rPr lang="en-US" sz="2200" b="1" baseline="-25000" dirty="0"/>
              <a:t>1</a:t>
            </a:r>
            <a:r>
              <a:rPr lang="en-US" sz="2200" b="1" dirty="0"/>
              <a:t>), (x</a:t>
            </a:r>
            <a:r>
              <a:rPr lang="en-US" sz="2200" b="1" baseline="-25000" dirty="0"/>
              <a:t>2</a:t>
            </a:r>
            <a:r>
              <a:rPr lang="en-US" sz="2200" b="1" dirty="0"/>
              <a:t>,y</a:t>
            </a:r>
            <a:r>
              <a:rPr lang="en-US" sz="2200" b="1" baseline="-25000" dirty="0"/>
              <a:t>2</a:t>
            </a:r>
            <a:r>
              <a:rPr lang="en-US" sz="2200" b="1" dirty="0"/>
              <a:t>),…, (</a:t>
            </a:r>
            <a:r>
              <a:rPr lang="en-US" sz="2200" b="1" dirty="0" err="1"/>
              <a:t>x</a:t>
            </a:r>
            <a:r>
              <a:rPr lang="en-US" sz="2200" b="1" baseline="-25000" dirty="0" err="1"/>
              <a:t>n</a:t>
            </a:r>
            <a:r>
              <a:rPr lang="en-US" sz="2200" b="1" dirty="0" err="1"/>
              <a:t>,y</a:t>
            </a:r>
            <a:r>
              <a:rPr lang="en-US" sz="2200" b="1" baseline="-25000" dirty="0" err="1"/>
              <a:t>n</a:t>
            </a:r>
            <a:r>
              <a:rPr lang="en-US" sz="22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82882" y="2197585"/>
            <a:ext cx="0" cy="8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EEC1EA-542B-4AC6-965A-E8F49E1511BC}"/>
              </a:ext>
            </a:extLst>
          </p:cNvPr>
          <p:cNvSpPr/>
          <p:nvPr/>
        </p:nvSpPr>
        <p:spPr>
          <a:xfrm>
            <a:off x="2743200" y="4373217"/>
            <a:ext cx="3657600" cy="206733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426765" y="2077278"/>
            <a:ext cx="28798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</a:t>
            </a:r>
            <a:r>
              <a:rPr lang="en-US" altLang="zh-CN" sz="2200" dirty="0"/>
              <a:t>inal hypothesis</a:t>
            </a:r>
          </a:p>
          <a:p>
            <a:pPr algn="ctr"/>
            <a:r>
              <a:rPr lang="en-US" sz="22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82882" y="3906077"/>
            <a:ext cx="560318" cy="467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endCxn id="9" idx="2"/>
          </p:cNvCxnSpPr>
          <p:nvPr/>
        </p:nvCxnSpPr>
        <p:spPr>
          <a:xfrm flipV="1">
            <a:off x="6400800" y="3001617"/>
            <a:ext cx="465897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robot">
            <a:extLst>
              <a:ext uri="{FF2B5EF4-FFF2-40B4-BE49-F238E27FC236}">
                <a16:creationId xmlns:a16="http://schemas.microsoft.com/office/drawing/2014/main" id="{F7A32F61-8706-432A-9E3F-A944A94B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68" y="4424154"/>
            <a:ext cx="1965463" cy="19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25D9F3-26B3-447B-820E-1F8C520B2B61}"/>
              </a:ext>
            </a:extLst>
          </p:cNvPr>
          <p:cNvSpPr txBox="1"/>
          <p:nvPr/>
        </p:nvSpPr>
        <p:spPr>
          <a:xfrm>
            <a:off x="3498574" y="4003883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how to learn!</a:t>
            </a:r>
          </a:p>
        </p:txBody>
      </p:sp>
    </p:spTree>
    <p:extLst>
      <p:ext uri="{BB962C8B-B14F-4D97-AF65-F5344CB8AC3E}">
        <p14:creationId xmlns:p14="http://schemas.microsoft.com/office/powerpoint/2010/main" val="28697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D783-17FC-4997-829E-1E50AC36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hy we need that?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DFB3-BB2D-4A40-976A-5F6AE849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f(                                    )  = CAT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f(                                    ) = BANANA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0178" name="Picture 2" descr="Image result for cat">
            <a:extLst>
              <a:ext uri="{FF2B5EF4-FFF2-40B4-BE49-F238E27FC236}">
                <a16:creationId xmlns:a16="http://schemas.microsoft.com/office/drawing/2014/main" id="{68456FB9-2735-42EF-91F5-005CFF7F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36" y="1600994"/>
            <a:ext cx="2683566" cy="18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Image result for banana">
            <a:extLst>
              <a:ext uri="{FF2B5EF4-FFF2-40B4-BE49-F238E27FC236}">
                <a16:creationId xmlns:a16="http://schemas.microsoft.com/office/drawing/2014/main" id="{AAFD09FE-07D9-4A17-8A1F-8C2DDB73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96" y="3886994"/>
            <a:ext cx="2342046" cy="188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0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6418</TotalTime>
  <Words>608</Words>
  <Application>Microsoft Office PowerPoint</Application>
  <PresentationFormat>On-screen Show (4:3)</PresentationFormat>
  <Paragraphs>151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Machine learning 101 Introduction to machine learning</vt:lpstr>
      <vt:lpstr>Welcome!</vt:lpstr>
      <vt:lpstr>Before to the topic…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Why we need that?</vt:lpstr>
      <vt:lpstr>How to make machine learn?</vt:lpstr>
      <vt:lpstr>How to make machine learn?</vt:lpstr>
      <vt:lpstr>How to make machine learn?</vt:lpstr>
      <vt:lpstr>How to make machine learn?</vt:lpstr>
      <vt:lpstr>How to make machine learn?</vt:lpstr>
      <vt:lpstr>How to make machine learn?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you could learn?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140</cp:revision>
  <dcterms:created xsi:type="dcterms:W3CDTF">2016-09-18T07:33:37Z</dcterms:created>
  <dcterms:modified xsi:type="dcterms:W3CDTF">2017-09-15T03:18:11Z</dcterms:modified>
</cp:coreProperties>
</file>