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363" r:id="rId3"/>
    <p:sldId id="497" r:id="rId4"/>
    <p:sldId id="498" r:id="rId5"/>
    <p:sldId id="503" r:id="rId6"/>
    <p:sldId id="513" r:id="rId7"/>
    <p:sldId id="515" r:id="rId8"/>
    <p:sldId id="514" r:id="rId9"/>
    <p:sldId id="516" r:id="rId10"/>
    <p:sldId id="517" r:id="rId11"/>
    <p:sldId id="518" r:id="rId12"/>
    <p:sldId id="520" r:id="rId13"/>
    <p:sldId id="519" r:id="rId14"/>
    <p:sldId id="522" r:id="rId15"/>
    <p:sldId id="523" r:id="rId16"/>
    <p:sldId id="524" r:id="rId17"/>
    <p:sldId id="521" r:id="rId18"/>
    <p:sldId id="526" r:id="rId19"/>
    <p:sldId id="525" r:id="rId20"/>
    <p:sldId id="527" r:id="rId21"/>
    <p:sldId id="528" r:id="rId22"/>
    <p:sldId id="529" r:id="rId23"/>
    <p:sldId id="531" r:id="rId24"/>
    <p:sldId id="532" r:id="rId25"/>
    <p:sldId id="533" r:id="rId26"/>
    <p:sldId id="534" r:id="rId27"/>
    <p:sldId id="535" r:id="rId28"/>
    <p:sldId id="536" r:id="rId29"/>
    <p:sldId id="537" r:id="rId30"/>
    <p:sldId id="538" r:id="rId31"/>
    <p:sldId id="539" r:id="rId32"/>
    <p:sldId id="540" r:id="rId33"/>
    <p:sldId id="541" r:id="rId34"/>
    <p:sldId id="542" r:id="rId35"/>
    <p:sldId id="543" r:id="rId36"/>
    <p:sldId id="419" r:id="rId3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 Xiao" initials="HX" lastIdx="3" clrIdx="0">
    <p:extLst>
      <p:ext uri="{19B8F6BF-5375-455C-9EA6-DF929625EA0E}">
        <p15:presenceInfo xmlns:p15="http://schemas.microsoft.com/office/powerpoint/2012/main" userId="S-1-5-21-3651949457-4684189-3251562658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073" autoAdjust="0"/>
  </p:normalViewPr>
  <p:slideViewPr>
    <p:cSldViewPr snapToGrid="0">
      <p:cViewPr varScale="1">
        <p:scale>
          <a:sx n="67" d="100"/>
          <a:sy n="67" d="100"/>
        </p:scale>
        <p:origin x="12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C0D3C-9D97-48B3-A8BD-2F8412874814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F5848-695C-4954-8FA3-37BB77D7C2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751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229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920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0,0 -&gt; 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1,0 -&gt; 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0,-1 -&gt;</a:t>
            </a:r>
            <a:r>
              <a:rPr lang="zh-TW" altLang="en-US" sz="1200" baseline="0" dirty="0"/>
              <a:t> </a:t>
            </a:r>
            <a:r>
              <a:rPr lang="en-US" altLang="zh-TW" sz="1200" baseline="0" dirty="0"/>
              <a:t>-2</a:t>
            </a: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1,-1 -&gt; -1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½, -1/2 -&gt; -0.5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1,2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Geometric Mean?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944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85798-1D2B-4740-BC8C-66AA2615276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306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Momentum: </a:t>
            </a:r>
            <a:r>
              <a:rPr lang="zh-TW" altLang="en-US" dirty="0"/>
              <a:t>動量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85798-1D2B-4740-BC8C-66AA2615276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416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What can we</a:t>
            </a:r>
            <a:r>
              <a:rPr lang="en-US" altLang="zh-TW" baseline="0" dirty="0"/>
              <a:t> see?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522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Iteration</a:t>
            </a:r>
            <a:r>
              <a:rPr lang="en-US" altLang="zh-TW" baseline="0" dirty="0"/>
              <a:t> </a:t>
            </a:r>
            <a:r>
              <a:rPr lang="en-US" altLang="zh-TW" baseline="0" dirty="0" err="1"/>
              <a:t>v.s</a:t>
            </a:r>
            <a:r>
              <a:rPr lang="en-US" altLang="zh-TW" baseline="0" dirty="0"/>
              <a:t>. epoch!!!!!!!!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556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Do not worry that someone</a:t>
            </a:r>
            <a:r>
              <a:rPr lang="en-US" altLang="zh-TW" baseline="0" dirty="0"/>
              <a:t> will not update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530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Bias do not have to multiply !!!!!!!!!!!!!!!!!!!!!!!!!!!!!!!!!!!</a:t>
            </a:r>
          </a:p>
          <a:p>
            <a:r>
              <a:rPr lang="en-US" altLang="zh-TW" dirty="0"/>
              <a:t>Reasonable !!!!!!!!!!!!!!!!!!!!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087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Why the weights should multiply p (dropout rate) at testing?</a:t>
            </a:r>
            <a:endParaRPr lang="zh-TW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760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i="1" dirty="0">
                    <a:latin typeface="Cambria Math" panose="02040503050406030204" pitchFamily="18" charset="0"/>
                  </a:rPr>
                  <a:t>important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1200" i="1" dirty="0">
                  <a:latin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TW" altLang="en-US" sz="12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i="0" smtClean="0">
                    <a:latin typeface="Cambria Math" panose="02040503050406030204" pitchFamily="18" charset="0"/>
                  </a:rPr>
                  <a:t>𝑧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=∑▒〖𝑤_𝑖 𝑎_𝑖 〗</a:t>
                </a:r>
                <a:endParaRPr lang="zh-TW" altLang="en-US" sz="1200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676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28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60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8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89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86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78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98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69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63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33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89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DB1B2-B2BD-4E0F-92D8-71067FCAE6E8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51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1" Type="http://schemas.openxmlformats.org/officeDocument/2006/relationships/image" Target="../media/image951.png"/><Relationship Id="rId20" Type="http://schemas.openxmlformats.org/officeDocument/2006/relationships/image" Target="../media/image941.png"/><Relationship Id="rId1" Type="http://schemas.openxmlformats.org/officeDocument/2006/relationships/slideLayout" Target="../slideLayouts/slideLayout2.xml"/><Relationship Id="rId23" Type="http://schemas.openxmlformats.org/officeDocument/2006/relationships/image" Target="../media/image1240.png"/><Relationship Id="rId19" Type="http://schemas.openxmlformats.org/officeDocument/2006/relationships/image" Target="../media/image931.png"/><Relationship Id="rId22" Type="http://schemas.openxmlformats.org/officeDocument/2006/relationships/image" Target="../media/image96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00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0.png"/><Relationship Id="rId13" Type="http://schemas.openxmlformats.org/officeDocument/2006/relationships/image" Target="../media/image920.png"/><Relationship Id="rId18" Type="http://schemas.openxmlformats.org/officeDocument/2006/relationships/image" Target="../media/image2280.png"/><Relationship Id="rId3" Type="http://schemas.openxmlformats.org/officeDocument/2006/relationships/image" Target="../media/image820.png"/><Relationship Id="rId7" Type="http://schemas.openxmlformats.org/officeDocument/2006/relationships/image" Target="../media/image860.png"/><Relationship Id="rId12" Type="http://schemas.openxmlformats.org/officeDocument/2006/relationships/image" Target="../media/image910.png"/><Relationship Id="rId17" Type="http://schemas.openxmlformats.org/officeDocument/2006/relationships/image" Target="../media/image96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9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0.png"/><Relationship Id="rId11" Type="http://schemas.openxmlformats.org/officeDocument/2006/relationships/image" Target="../media/image900.png"/><Relationship Id="rId5" Type="http://schemas.openxmlformats.org/officeDocument/2006/relationships/image" Target="../media/image840.png"/><Relationship Id="rId15" Type="http://schemas.openxmlformats.org/officeDocument/2006/relationships/image" Target="../media/image940.png"/><Relationship Id="rId10" Type="http://schemas.openxmlformats.org/officeDocument/2006/relationships/image" Target="../media/image890.png"/><Relationship Id="rId4" Type="http://schemas.openxmlformats.org/officeDocument/2006/relationships/image" Target="../media/image830.png"/><Relationship Id="rId9" Type="http://schemas.openxmlformats.org/officeDocument/2006/relationships/image" Target="../media/image880.png"/><Relationship Id="rId14" Type="http://schemas.openxmlformats.org/officeDocument/2006/relationships/image" Target="../media/image9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1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image" Target="../media/image56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5.png"/><Relationship Id="rId4" Type="http://schemas.openxmlformats.org/officeDocument/2006/relationships/image" Target="../media/image1.wmf"/><Relationship Id="rId9" Type="http://schemas.openxmlformats.org/officeDocument/2006/relationships/image" Target="../media/image5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12" Type="http://schemas.openxmlformats.org/officeDocument/2006/relationships/image" Target="../media/image20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../media/image13.jpeg"/><Relationship Id="rId10" Type="http://schemas.openxmlformats.org/officeDocument/2006/relationships/image" Target="../media/image18.jpe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9.png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3300" dirty="0"/>
              <a:t>Machine learning 101</a:t>
            </a:r>
            <a:br>
              <a:rPr lang="en-US" altLang="zh-TW" sz="3300" dirty="0"/>
            </a:br>
            <a:br>
              <a:rPr lang="en-US" altLang="zh-TW" dirty="0"/>
            </a:br>
            <a:r>
              <a:rPr lang="en-US" altLang="zh-TW" dirty="0"/>
              <a:t>T</a:t>
            </a:r>
            <a:r>
              <a:rPr lang="en-US" altLang="zh-CN" dirty="0"/>
              <a:t>ips on </a:t>
            </a:r>
            <a:r>
              <a:rPr lang="en-US" altLang="zh-TW" dirty="0"/>
              <a:t>N</a:t>
            </a:r>
            <a:r>
              <a:rPr lang="en-US" altLang="zh-CN" dirty="0"/>
              <a:t>eural networks(2)</a:t>
            </a:r>
            <a:br>
              <a:rPr lang="en-US" altLang="zh-CN" dirty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sz="4400" dirty="0"/>
              <a:t>Han Xiao</a:t>
            </a:r>
          </a:p>
          <a:p>
            <a:r>
              <a:rPr lang="en-US" altLang="zh-CN" sz="4400" dirty="0"/>
              <a:t>hxiao29@wisc.edu</a:t>
            </a:r>
            <a:endParaRPr lang="en-US" altLang="zh-TW" sz="4400" dirty="0"/>
          </a:p>
          <a:p>
            <a:r>
              <a:rPr lang="en-US" altLang="zh-TW" sz="4000" dirty="0"/>
              <a:t>CEE department</a:t>
            </a:r>
          </a:p>
          <a:p>
            <a:endParaRPr lang="zh-TW" alt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AD86E3-6B10-4A67-A774-5EF7A4308EE2}"/>
              </a:ext>
            </a:extLst>
          </p:cNvPr>
          <p:cNvSpPr txBox="1"/>
          <p:nvPr/>
        </p:nvSpPr>
        <p:spPr>
          <a:xfrm>
            <a:off x="6317567" y="6488668"/>
            <a:ext cx="2908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slides from Hung-</a:t>
            </a:r>
            <a:r>
              <a:rPr lang="en-US" dirty="0" err="1"/>
              <a:t>yi</a:t>
            </a:r>
            <a:r>
              <a:rPr lang="en-US" dirty="0"/>
              <a:t> Lee</a:t>
            </a:r>
          </a:p>
        </p:txBody>
      </p:sp>
    </p:spTree>
    <p:extLst>
      <p:ext uri="{BB962C8B-B14F-4D97-AF65-F5344CB8AC3E}">
        <p14:creationId xmlns:p14="http://schemas.microsoft.com/office/powerpoint/2010/main" val="266729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4E463-D6D3-44D4-A753-D9D2A660B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80B2C-2ADD-4DA9-BAAD-955946ACF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Gradient vanishing + gradient exploding</a:t>
            </a:r>
          </a:p>
        </p:txBody>
      </p:sp>
      <p:pic>
        <p:nvPicPr>
          <p:cNvPr id="4" name="Picture 4" descr="https://upload.wikimedia.org/wikipedia/commons/thumb/8/88/Logistic-curve.svg/320px-Logistic-curve.svg.png">
            <a:extLst>
              <a:ext uri="{FF2B5EF4-FFF2-40B4-BE49-F238E27FC236}">
                <a16:creationId xmlns:a16="http://schemas.microsoft.com/office/drawing/2014/main" id="{FB33233A-9DEE-44D7-94FA-7C122E279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680623"/>
            <a:ext cx="304800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1AB6F8-9AE5-4AA6-812A-498E97B4B596}"/>
              </a:ext>
            </a:extLst>
          </p:cNvPr>
          <p:cNvSpPr txBox="1"/>
          <p:nvPr/>
        </p:nvSpPr>
        <p:spPr>
          <a:xfrm>
            <a:off x="1266830" y="4758770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Sigmoid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38825CC-D803-4D0E-8085-0C4ACD538E3C}"/>
                  </a:ext>
                </a:extLst>
              </p:cNvPr>
              <p:cNvSpPr/>
              <p:nvPr/>
            </p:nvSpPr>
            <p:spPr>
              <a:xfrm>
                <a:off x="3893066" y="2971542"/>
                <a:ext cx="4497000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38825CC-D803-4D0E-8085-0C4ACD538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066" y="2971542"/>
                <a:ext cx="4497000" cy="619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FD925C0-3F18-4D4A-A57E-C33BCFFA7568}"/>
              </a:ext>
            </a:extLst>
          </p:cNvPr>
          <p:cNvSpPr/>
          <p:nvPr/>
        </p:nvSpPr>
        <p:spPr>
          <a:xfrm>
            <a:off x="6447443" y="2844349"/>
            <a:ext cx="1838227" cy="87340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D0CA6F-E57D-4C61-B293-E2DE1386E272}"/>
              </a:ext>
            </a:extLst>
          </p:cNvPr>
          <p:cNvCxnSpPr>
            <a:cxnSpLocks/>
          </p:cNvCxnSpPr>
          <p:nvPr/>
        </p:nvCxnSpPr>
        <p:spPr>
          <a:xfrm flipH="1" flipV="1">
            <a:off x="7366556" y="3844944"/>
            <a:ext cx="146116" cy="2686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314AD71-7210-4C52-8017-7FA5613E7F16}"/>
              </a:ext>
            </a:extLst>
          </p:cNvPr>
          <p:cNvSpPr txBox="1"/>
          <p:nvPr/>
        </p:nvSpPr>
        <p:spPr>
          <a:xfrm>
            <a:off x="6679258" y="4112439"/>
            <a:ext cx="2038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previous layer</a:t>
            </a:r>
          </a:p>
          <a:p>
            <a:r>
              <a:rPr lang="en-US" dirty="0"/>
              <a:t>Feed forward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850F2F-F3D6-46BB-B697-898F81182B8F}"/>
              </a:ext>
            </a:extLst>
          </p:cNvPr>
          <p:cNvSpPr/>
          <p:nvPr/>
        </p:nvSpPr>
        <p:spPr>
          <a:xfrm>
            <a:off x="5033422" y="2844349"/>
            <a:ext cx="1272619" cy="87340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0D5579-4AF0-4142-B321-CA830BDEE798}"/>
              </a:ext>
            </a:extLst>
          </p:cNvPr>
          <p:cNvCxnSpPr>
            <a:cxnSpLocks/>
          </p:cNvCxnSpPr>
          <p:nvPr/>
        </p:nvCxnSpPr>
        <p:spPr>
          <a:xfrm flipV="1">
            <a:off x="5646165" y="3844944"/>
            <a:ext cx="141402" cy="292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A626464-CD8F-4C30-A4E8-FF1D746DD66C}"/>
              </a:ext>
            </a:extLst>
          </p:cNvPr>
          <p:cNvSpPr txBox="1"/>
          <p:nvPr/>
        </p:nvSpPr>
        <p:spPr>
          <a:xfrm>
            <a:off x="4754474" y="4113608"/>
            <a:ext cx="1814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next layer</a:t>
            </a:r>
          </a:p>
          <a:p>
            <a:r>
              <a:rPr lang="en-US" dirty="0"/>
              <a:t>Back propagation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05DF5C-B986-46C2-B64C-21CFB6C61696}"/>
              </a:ext>
            </a:extLst>
          </p:cNvPr>
          <p:cNvCxnSpPr/>
          <p:nvPr/>
        </p:nvCxnSpPr>
        <p:spPr>
          <a:xfrm>
            <a:off x="2790825" y="2796724"/>
            <a:ext cx="88582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3245C0-1A6A-4B63-AA2F-F626CDC876F9}"/>
              </a:ext>
            </a:extLst>
          </p:cNvPr>
          <p:cNvCxnSpPr/>
          <p:nvPr/>
        </p:nvCxnSpPr>
        <p:spPr>
          <a:xfrm flipH="1">
            <a:off x="381000" y="4429125"/>
            <a:ext cx="88583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54F4E0-28E4-4837-97A3-08F9DFB33F16}"/>
              </a:ext>
            </a:extLst>
          </p:cNvPr>
          <p:cNvCxnSpPr/>
          <p:nvPr/>
        </p:nvCxnSpPr>
        <p:spPr>
          <a:xfrm flipV="1">
            <a:off x="1571625" y="3666758"/>
            <a:ext cx="704850" cy="743317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0172D4B-A630-4A1A-AA12-62C3A9747B6E}"/>
              </a:ext>
            </a:extLst>
          </p:cNvPr>
          <p:cNvSpPr txBox="1"/>
          <p:nvPr/>
        </p:nvSpPr>
        <p:spPr>
          <a:xfrm>
            <a:off x="2902308" y="2427392"/>
            <a:ext cx="782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vanish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EEBF11-8C7C-4821-9F12-B9E1B8EB504C}"/>
              </a:ext>
            </a:extLst>
          </p:cNvPr>
          <p:cNvSpPr txBox="1"/>
          <p:nvPr/>
        </p:nvSpPr>
        <p:spPr>
          <a:xfrm>
            <a:off x="425979" y="4524782"/>
            <a:ext cx="782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vanish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7D2EBA-411F-4AF8-8B04-70A77E365C65}"/>
              </a:ext>
            </a:extLst>
          </p:cNvPr>
          <p:cNvSpPr txBox="1"/>
          <p:nvPr/>
        </p:nvSpPr>
        <p:spPr>
          <a:xfrm>
            <a:off x="1051534" y="3743107"/>
            <a:ext cx="929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explode</a:t>
            </a:r>
          </a:p>
        </p:txBody>
      </p:sp>
    </p:spTree>
    <p:extLst>
      <p:ext uri="{BB962C8B-B14F-4D97-AF65-F5344CB8AC3E}">
        <p14:creationId xmlns:p14="http://schemas.microsoft.com/office/powerpoint/2010/main" val="343724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/>
      <p:bldP spid="12" grpId="0"/>
      <p:bldP spid="19" grpId="0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8D2DF-CCB1-41C7-8F2A-85219A565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51AB1-8F94-422C-80AF-681E09DF1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ReLU</a:t>
            </a:r>
            <a:r>
              <a:rPr lang="en-US" dirty="0"/>
              <a:t> (Rectified Linear unit)</a:t>
            </a:r>
          </a:p>
        </p:txBody>
      </p:sp>
      <p:grpSp>
        <p:nvGrpSpPr>
          <p:cNvPr id="4" name="群組 19">
            <a:extLst>
              <a:ext uri="{FF2B5EF4-FFF2-40B4-BE49-F238E27FC236}">
                <a16:creationId xmlns:a16="http://schemas.microsoft.com/office/drawing/2014/main" id="{3B37F239-FA10-4B01-9935-71048DC9F557}"/>
              </a:ext>
            </a:extLst>
          </p:cNvPr>
          <p:cNvGrpSpPr/>
          <p:nvPr/>
        </p:nvGrpSpPr>
        <p:grpSpPr>
          <a:xfrm>
            <a:off x="1314577" y="2768526"/>
            <a:ext cx="3103710" cy="2809363"/>
            <a:chOff x="1054530" y="3434696"/>
            <a:chExt cx="3103710" cy="2809363"/>
          </a:xfrm>
        </p:grpSpPr>
        <p:grpSp>
          <p:nvGrpSpPr>
            <p:cNvPr id="5" name="群組 20">
              <a:extLst>
                <a:ext uri="{FF2B5EF4-FFF2-40B4-BE49-F238E27FC236}">
                  <a16:creationId xmlns:a16="http://schemas.microsoft.com/office/drawing/2014/main" id="{4D3182D5-12CB-453E-A990-46C6C316B3F5}"/>
                </a:ext>
              </a:extLst>
            </p:cNvPr>
            <p:cNvGrpSpPr/>
            <p:nvPr/>
          </p:nvGrpSpPr>
          <p:grpSpPr>
            <a:xfrm>
              <a:off x="1448290" y="3434696"/>
              <a:ext cx="2709950" cy="2809363"/>
              <a:chOff x="6200673" y="3815455"/>
              <a:chExt cx="2709950" cy="2809363"/>
            </a:xfrm>
          </p:grpSpPr>
          <p:cxnSp>
            <p:nvCxnSpPr>
              <p:cNvPr id="7" name="直線單箭頭接點 24">
                <a:extLst>
                  <a:ext uri="{FF2B5EF4-FFF2-40B4-BE49-F238E27FC236}">
                    <a16:creationId xmlns:a16="http://schemas.microsoft.com/office/drawing/2014/main" id="{D612CAE2-5B17-49C3-9491-CBECAB3D3C49}"/>
                  </a:ext>
                </a:extLst>
              </p:cNvPr>
              <p:cNvCxnSpPr/>
              <p:nvPr/>
            </p:nvCxnSpPr>
            <p:spPr>
              <a:xfrm>
                <a:off x="6200673" y="5714500"/>
                <a:ext cx="247433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單箭頭接點 25">
                <a:extLst>
                  <a:ext uri="{FF2B5EF4-FFF2-40B4-BE49-F238E27FC236}">
                    <a16:creationId xmlns:a16="http://schemas.microsoft.com/office/drawing/2014/main" id="{D2A5C4E4-DF30-40E2-9C10-B4A5971325EA}"/>
                  </a:ext>
                </a:extLst>
              </p:cNvPr>
              <p:cNvCxnSpPr/>
              <p:nvPr/>
            </p:nvCxnSpPr>
            <p:spPr>
              <a:xfrm rot="16200000">
                <a:off x="6200674" y="5387649"/>
                <a:ext cx="247433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文字方塊 30">
                    <a:extLst>
                      <a:ext uri="{FF2B5EF4-FFF2-40B4-BE49-F238E27FC236}">
                        <a16:creationId xmlns:a16="http://schemas.microsoft.com/office/drawing/2014/main" id="{8F8DEFD3-92B4-4D8E-BAF8-4862E6F7D970}"/>
                      </a:ext>
                    </a:extLst>
                  </p:cNvPr>
                  <p:cNvSpPr txBox="1"/>
                  <p:nvPr/>
                </p:nvSpPr>
                <p:spPr>
                  <a:xfrm>
                    <a:off x="8687357" y="5527718"/>
                    <a:ext cx="22326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92" name="文字方塊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87357" y="5527718"/>
                    <a:ext cx="223266" cy="36933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16216" r="-1621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字方塊 31">
                    <a:extLst>
                      <a:ext uri="{FF2B5EF4-FFF2-40B4-BE49-F238E27FC236}">
                        <a16:creationId xmlns:a16="http://schemas.microsoft.com/office/drawing/2014/main" id="{19F5C477-7F5D-46AC-813E-CBD9F9265A4D}"/>
                      </a:ext>
                    </a:extLst>
                  </p:cNvPr>
                  <p:cNvSpPr txBox="1"/>
                  <p:nvPr/>
                </p:nvSpPr>
                <p:spPr>
                  <a:xfrm>
                    <a:off x="7313865" y="3815455"/>
                    <a:ext cx="24795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93" name="文字方塊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3865" y="3815455"/>
                    <a:ext cx="247953" cy="369332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l="-17500" r="-15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直線接點 32">
                <a:extLst>
                  <a:ext uri="{FF2B5EF4-FFF2-40B4-BE49-F238E27FC236}">
                    <a16:creationId xmlns:a16="http://schemas.microsoft.com/office/drawing/2014/main" id="{9A5917B5-2E32-4243-8DB8-0C39216F7B72}"/>
                  </a:ext>
                </a:extLst>
              </p:cNvPr>
              <p:cNvCxnSpPr/>
              <p:nvPr/>
            </p:nvCxnSpPr>
            <p:spPr>
              <a:xfrm>
                <a:off x="6228958" y="5708803"/>
                <a:ext cx="1237168" cy="0"/>
              </a:xfrm>
              <a:prstGeom prst="line">
                <a:avLst/>
              </a:prstGeom>
              <a:ln w="571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33">
                <a:extLst>
                  <a:ext uri="{FF2B5EF4-FFF2-40B4-BE49-F238E27FC236}">
                    <a16:creationId xmlns:a16="http://schemas.microsoft.com/office/drawing/2014/main" id="{4FA7D010-683A-4D07-8B58-F5DD62A75D3C}"/>
                  </a:ext>
                </a:extLst>
              </p:cNvPr>
              <p:cNvCxnSpPr/>
              <p:nvPr/>
            </p:nvCxnSpPr>
            <p:spPr>
              <a:xfrm flipV="1">
                <a:off x="7427944" y="4629511"/>
                <a:ext cx="959230" cy="1079292"/>
              </a:xfrm>
              <a:prstGeom prst="line">
                <a:avLst/>
              </a:prstGeom>
              <a:ln w="571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字方塊 34">
                    <a:extLst>
                      <a:ext uri="{FF2B5EF4-FFF2-40B4-BE49-F238E27FC236}">
                        <a16:creationId xmlns:a16="http://schemas.microsoft.com/office/drawing/2014/main" id="{B70DAE23-F281-46C8-8C2B-AF5064428198}"/>
                      </a:ext>
                    </a:extLst>
                  </p:cNvPr>
                  <p:cNvSpPr txBox="1"/>
                  <p:nvPr/>
                </p:nvSpPr>
                <p:spPr>
                  <a:xfrm>
                    <a:off x="7985942" y="4252893"/>
                    <a:ext cx="80246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98" name="文字方塊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85942" y="4252893"/>
                    <a:ext cx="802464" cy="369332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4545" r="-378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字方塊 35">
                    <a:extLst>
                      <a:ext uri="{FF2B5EF4-FFF2-40B4-BE49-F238E27FC236}">
                        <a16:creationId xmlns:a16="http://schemas.microsoft.com/office/drawing/2014/main" id="{95E79927-F48C-4E69-A4B9-9DC219E66558}"/>
                      </a:ext>
                    </a:extLst>
                  </p:cNvPr>
                  <p:cNvSpPr txBox="1"/>
                  <p:nvPr/>
                </p:nvSpPr>
                <p:spPr>
                  <a:xfrm>
                    <a:off x="6401952" y="5321208"/>
                    <a:ext cx="81804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99" name="文字方塊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01952" y="5321208"/>
                    <a:ext cx="818044" cy="369332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l="-4478" r="-8955" b="-655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22">
                  <a:extLst>
                    <a:ext uri="{FF2B5EF4-FFF2-40B4-BE49-F238E27FC236}">
                      <a16:creationId xmlns:a16="http://schemas.microsoft.com/office/drawing/2014/main" id="{8F654E37-A6BC-43CC-8E5E-286CB444BECA}"/>
                    </a:ext>
                  </a:extLst>
                </p:cNvPr>
                <p:cNvSpPr txBox="1"/>
                <p:nvPr/>
              </p:nvSpPr>
              <p:spPr>
                <a:xfrm>
                  <a:off x="1054530" y="3588584"/>
                  <a:ext cx="77784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3" name="文字方塊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530" y="3588584"/>
                  <a:ext cx="777842" cy="430887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DAD6EF9-410D-4DD3-A34E-56930F9732FB}"/>
              </a:ext>
            </a:extLst>
          </p:cNvPr>
          <p:cNvSpPr txBox="1"/>
          <p:nvPr/>
        </p:nvSpPr>
        <p:spPr>
          <a:xfrm>
            <a:off x="5343864" y="2768526"/>
            <a:ext cx="323347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</a:t>
            </a:r>
            <a:r>
              <a:rPr lang="en-US" altLang="zh-CN" sz="2200" dirty="0"/>
              <a:t>dvantage:</a:t>
            </a:r>
          </a:p>
          <a:p>
            <a:pPr marL="342900" indent="-342900">
              <a:buAutoNum type="arabicPeriod"/>
            </a:pPr>
            <a:r>
              <a:rPr lang="en-US" sz="2200" dirty="0"/>
              <a:t>Nonlinear</a:t>
            </a:r>
          </a:p>
          <a:p>
            <a:pPr marL="342900" indent="-342900">
              <a:buAutoNum type="arabicPeriod"/>
            </a:pPr>
            <a:r>
              <a:rPr lang="en-US" sz="2200" dirty="0"/>
              <a:t>Gradient vanishing problem</a:t>
            </a:r>
          </a:p>
          <a:p>
            <a:pPr marL="342900" indent="-342900">
              <a:buAutoNum type="arabicPeriod"/>
            </a:pPr>
            <a:r>
              <a:rPr lang="en-US" sz="2200" dirty="0"/>
              <a:t>Works like DROPOUT</a:t>
            </a:r>
          </a:p>
        </p:txBody>
      </p:sp>
    </p:spTree>
    <p:extLst>
      <p:ext uri="{BB962C8B-B14F-4D97-AF65-F5344CB8AC3E}">
        <p14:creationId xmlns:p14="http://schemas.microsoft.com/office/powerpoint/2010/main" val="166718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09C0739-5844-4E8F-9617-6280DA2CE47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How to decide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09C0739-5844-4E8F-9617-6280DA2CE4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4B224-E556-48E9-B1FC-5F4C4DE89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it large first, then reduce it gradually depends on the number of iteration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Adam, </a:t>
            </a:r>
            <a:r>
              <a:rPr lang="en-US" dirty="0" err="1"/>
              <a:t>RMSprop</a:t>
            </a:r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ABB0A0-488E-44E0-A3DE-E2DD90D79CC5}"/>
                  </a:ext>
                </a:extLst>
              </p:cNvPr>
              <p:cNvSpPr txBox="1"/>
              <p:nvPr/>
            </p:nvSpPr>
            <p:spPr>
              <a:xfrm>
                <a:off x="3864755" y="2866455"/>
                <a:ext cx="1414490" cy="638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ABB0A0-488E-44E0-A3DE-E2DD90D79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755" y="2866455"/>
                <a:ext cx="1414490" cy="638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DC69F4-C383-4736-9295-64F73553C22F}"/>
                  </a:ext>
                </a:extLst>
              </p:cNvPr>
              <p:cNvSpPr txBox="1"/>
              <p:nvPr/>
            </p:nvSpPr>
            <p:spPr>
              <a:xfrm>
                <a:off x="3763702" y="4001294"/>
                <a:ext cx="1616596" cy="7014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DC69F4-C383-4736-9295-64F73553C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702" y="4001294"/>
                <a:ext cx="1616596" cy="7014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120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EB23B-79CA-4EEA-BE97-B8776A218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8EDB4-062E-4601-906B-85675C8D2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rate change with iterations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Momentum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A7C625D-7353-4B54-9C07-6289B3F0E083}"/>
                  </a:ext>
                </a:extLst>
              </p:cNvPr>
              <p:cNvSpPr txBox="1"/>
              <p:nvPr/>
            </p:nvSpPr>
            <p:spPr>
              <a:xfrm>
                <a:off x="3864755" y="2399730"/>
                <a:ext cx="1414490" cy="638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A7C625D-7353-4B54-9C07-6289B3F0E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755" y="2399730"/>
                <a:ext cx="1414490" cy="6385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E73067-2C63-4E3D-B354-6682A3E0D32F}"/>
                  </a:ext>
                </a:extLst>
              </p:cNvPr>
              <p:cNvSpPr txBox="1"/>
              <p:nvPr/>
            </p:nvSpPr>
            <p:spPr>
              <a:xfrm>
                <a:off x="3763702" y="3534569"/>
                <a:ext cx="1616596" cy="7014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E73067-2C63-4E3D-B354-6682A3E0D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702" y="3534569"/>
                <a:ext cx="1616596" cy="7014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374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接點 42"/>
          <p:cNvCxnSpPr/>
          <p:nvPr/>
        </p:nvCxnSpPr>
        <p:spPr>
          <a:xfrm>
            <a:off x="6477914" y="5115255"/>
            <a:ext cx="0" cy="72709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6146877" y="4798732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直線接點 41"/>
          <p:cNvCxnSpPr/>
          <p:nvPr/>
        </p:nvCxnSpPr>
        <p:spPr>
          <a:xfrm>
            <a:off x="4542662" y="4091437"/>
            <a:ext cx="0" cy="176261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2807794" y="4079735"/>
            <a:ext cx="0" cy="176261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1302268" y="2993515"/>
            <a:ext cx="0" cy="288006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1410327" y="5842348"/>
            <a:ext cx="676977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Learning rate</a:t>
            </a:r>
            <a:endParaRPr lang="zh-TW" altLang="en-US" dirty="0"/>
          </a:p>
        </p:txBody>
      </p:sp>
      <p:sp>
        <p:nvSpPr>
          <p:cNvPr id="6" name="手繪多邊形 5"/>
          <p:cNvSpPr/>
          <p:nvPr/>
        </p:nvSpPr>
        <p:spPr>
          <a:xfrm>
            <a:off x="600809" y="1938564"/>
            <a:ext cx="7914542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226140" y="4001539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/>
          <p:nvPr/>
        </p:nvCxnSpPr>
        <p:spPr>
          <a:xfrm>
            <a:off x="411176" y="5984060"/>
            <a:ext cx="842802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829408" y="1830418"/>
            <a:ext cx="0" cy="43628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780543" y="1740578"/>
            <a:ext cx="96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Total</a:t>
            </a:r>
          </a:p>
          <a:p>
            <a:pPr algn="ctr"/>
            <a:r>
              <a:rPr lang="en-US" altLang="zh-TW" sz="2400" dirty="0"/>
              <a:t>Loss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2198531" y="6156681"/>
            <a:ext cx="5195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The value of a network parameter w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213390" y="1974272"/>
            <a:ext cx="2549506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Very slow at the </a:t>
            </a:r>
            <a:r>
              <a:rPr lang="en-US" altLang="zh-TW" sz="2800" b="1" dirty="0"/>
              <a:t>plateau</a:t>
            </a:r>
            <a:endParaRPr lang="zh-TW" altLang="en-US" sz="28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719185" y="3637122"/>
            <a:ext cx="335024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Stuck at local minima</a:t>
            </a:r>
            <a:endParaRPr lang="zh-TW" altLang="en-US" sz="2800" dirty="0"/>
          </a:p>
        </p:txBody>
      </p:sp>
      <p:sp>
        <p:nvSpPr>
          <p:cNvPr id="21" name="橢圓 20"/>
          <p:cNvSpPr/>
          <p:nvPr/>
        </p:nvSpPr>
        <p:spPr>
          <a:xfrm>
            <a:off x="1009471" y="2676992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6595510" y="5039317"/>
                <a:ext cx="1288691" cy="82246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∕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510" y="5039317"/>
                <a:ext cx="1288691" cy="8224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橢圓 29"/>
          <p:cNvSpPr/>
          <p:nvPr/>
        </p:nvSpPr>
        <p:spPr>
          <a:xfrm>
            <a:off x="2491271" y="3876342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4320922" y="2848042"/>
            <a:ext cx="3350240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Stuck at saddle point</a:t>
            </a:r>
            <a:endParaRPr lang="zh-TW" altLang="en-US" sz="2800" dirty="0"/>
          </a:p>
        </p:txBody>
      </p:sp>
      <p:cxnSp>
        <p:nvCxnSpPr>
          <p:cNvPr id="34" name="直線單箭頭接點 33"/>
          <p:cNvCxnSpPr>
            <a:stCxn id="24" idx="7"/>
          </p:cNvCxnSpPr>
          <p:nvPr/>
        </p:nvCxnSpPr>
        <p:spPr>
          <a:xfrm flipV="1">
            <a:off x="6687216" y="4160343"/>
            <a:ext cx="342234" cy="73109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4703879" y="3310038"/>
            <a:ext cx="344940" cy="769697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30" idx="7"/>
            <a:endCxn id="11" idx="2"/>
          </p:cNvCxnSpPr>
          <p:nvPr/>
        </p:nvCxnSpPr>
        <p:spPr>
          <a:xfrm flipV="1">
            <a:off x="3031610" y="2928379"/>
            <a:ext cx="456533" cy="104067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4646291" y="5031581"/>
                <a:ext cx="1292685" cy="82246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∕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291" y="5031581"/>
                <a:ext cx="1292685" cy="82246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2873505" y="5039192"/>
                <a:ext cx="1303192" cy="82246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∕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505" y="5039192"/>
                <a:ext cx="1303192" cy="82246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橢圓 34"/>
          <p:cNvSpPr/>
          <p:nvPr/>
        </p:nvSpPr>
        <p:spPr>
          <a:xfrm>
            <a:off x="1194210" y="5876001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2706138" y="5870302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4434604" y="5845854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6375849" y="5854050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97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9" grpId="0" animBg="1"/>
      <p:bldP spid="11" grpId="0" animBg="1"/>
      <p:bldP spid="22" grpId="0" animBg="1"/>
      <p:bldP spid="28" grpId="0" animBg="1"/>
      <p:bldP spid="30" grpId="0" animBg="1"/>
      <p:bldP spid="33" grpId="0" animBg="1"/>
      <p:bldP spid="26" grpId="0" animBg="1"/>
      <p:bldP spid="29" grpId="0" animBg="1"/>
      <p:bldP spid="38" grpId="0" animBg="1"/>
      <p:bldP spid="39" grpId="0" animBg="1"/>
      <p:bldP spid="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 physical world</a:t>
            </a:r>
            <a:r>
              <a:rPr lang="zh-TW" altLang="en-US" dirty="0"/>
              <a:t> </a:t>
            </a:r>
            <a:r>
              <a:rPr lang="en-US" altLang="zh-TW" dirty="0"/>
              <a:t>……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Momentum</a:t>
            </a:r>
            <a:endParaRPr lang="zh-TW" altLang="en-US" dirty="0"/>
          </a:p>
        </p:txBody>
      </p:sp>
      <p:sp>
        <p:nvSpPr>
          <p:cNvPr id="6" name="手繪多邊形 5"/>
          <p:cNvSpPr/>
          <p:nvPr/>
        </p:nvSpPr>
        <p:spPr>
          <a:xfrm>
            <a:off x="896815" y="2519136"/>
            <a:ext cx="775481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436685" y="1896208"/>
                  <a:pt x="1019908" y="2356339"/>
                </a:cubicBezTo>
                <a:cubicBezTo>
                  <a:pt x="1603131" y="2816470"/>
                  <a:pt x="2872154" y="2631831"/>
                  <a:pt x="3499339" y="2760785"/>
                </a:cubicBezTo>
                <a:cubicBezTo>
                  <a:pt x="4126524" y="2889739"/>
                  <a:pt x="4396154" y="3156439"/>
                  <a:pt x="4783016" y="3130062"/>
                </a:cubicBezTo>
                <a:cubicBezTo>
                  <a:pt x="5169878" y="3103685"/>
                  <a:pt x="5506916" y="2725615"/>
                  <a:pt x="5820508" y="2602523"/>
                </a:cubicBezTo>
                <a:cubicBezTo>
                  <a:pt x="6134100" y="2479431"/>
                  <a:pt x="6374424" y="2159977"/>
                  <a:pt x="6664570" y="2391508"/>
                </a:cubicBezTo>
                <a:cubicBezTo>
                  <a:pt x="6954716" y="26230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1055076" y="2384200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596661" y="4470908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5655650" y="4623269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/>
          <p:nvPr/>
        </p:nvCxnSpPr>
        <p:spPr>
          <a:xfrm>
            <a:off x="1529860" y="3152182"/>
            <a:ext cx="316523" cy="11078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3428996" y="4892428"/>
            <a:ext cx="800646" cy="6482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6381011" y="4693609"/>
            <a:ext cx="495842" cy="14606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3428996" y="2812454"/>
            <a:ext cx="50863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How about put this phenomenon in gradient descent?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4115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334844" y="2322243"/>
            <a:ext cx="1516775" cy="4269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3614292" y="1957914"/>
            <a:ext cx="5008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Movement = </a:t>
            </a:r>
          </a:p>
          <a:p>
            <a:r>
              <a:rPr lang="en-US" altLang="zh-TW" sz="2400" dirty="0"/>
              <a:t>Negative of </a:t>
            </a:r>
            <a:r>
              <a:rPr lang="zh-TW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𝜕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𝐿</a:t>
            </a:r>
            <a:r>
              <a:rPr lang="zh-TW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∕𝜕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𝑤</a:t>
            </a:r>
            <a:r>
              <a:rPr lang="en-US" altLang="zh-TW" sz="2400" dirty="0"/>
              <a:t> + Momentum </a:t>
            </a:r>
            <a:endParaRPr lang="zh-TW" altLang="en-US" sz="2400" dirty="0"/>
          </a:p>
        </p:txBody>
      </p:sp>
      <p:cxnSp>
        <p:nvCxnSpPr>
          <p:cNvPr id="52" name="直線接點 51"/>
          <p:cNvCxnSpPr/>
          <p:nvPr/>
        </p:nvCxnSpPr>
        <p:spPr>
          <a:xfrm>
            <a:off x="7245157" y="4307839"/>
            <a:ext cx="0" cy="132041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3347542" y="4307839"/>
            <a:ext cx="0" cy="133236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5445082" y="5035084"/>
            <a:ext cx="0" cy="60511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Momentum</a:t>
            </a:r>
            <a:endParaRPr lang="zh-TW" altLang="en-US" dirty="0"/>
          </a:p>
        </p:txBody>
      </p:sp>
      <p:sp>
        <p:nvSpPr>
          <p:cNvPr id="4" name="手繪多邊形 3"/>
          <p:cNvSpPr/>
          <p:nvPr/>
        </p:nvSpPr>
        <p:spPr>
          <a:xfrm>
            <a:off x="1158073" y="2112736"/>
            <a:ext cx="775481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245987 w 7754816"/>
              <a:gd name="connsiteY3" fmla="*/ 3072005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245987 w 7754816"/>
              <a:gd name="connsiteY3" fmla="*/ 3072005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296139 w 7754816"/>
              <a:gd name="connsiteY2" fmla="*/ 2804328 h 4208267"/>
              <a:gd name="connsiteX3" fmla="*/ 4245987 w 7754816"/>
              <a:gd name="connsiteY3" fmla="*/ 3072005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296139 w 7754816"/>
              <a:gd name="connsiteY2" fmla="*/ 2804328 h 4208267"/>
              <a:gd name="connsiteX3" fmla="*/ 4245987 w 7754816"/>
              <a:gd name="connsiteY3" fmla="*/ 3072005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296139 w 7754816"/>
              <a:gd name="connsiteY2" fmla="*/ 2804328 h 4208267"/>
              <a:gd name="connsiteX3" fmla="*/ 4304044 w 7754816"/>
              <a:gd name="connsiteY3" fmla="*/ 3202633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296139 w 7754816"/>
              <a:gd name="connsiteY2" fmla="*/ 2804328 h 4208267"/>
              <a:gd name="connsiteX3" fmla="*/ 4304044 w 7754816"/>
              <a:gd name="connsiteY3" fmla="*/ 3202633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470552" y="1888951"/>
                  <a:pt x="1019908" y="2356339"/>
                </a:cubicBezTo>
                <a:cubicBezTo>
                  <a:pt x="1569264" y="2823727"/>
                  <a:pt x="2748783" y="2663279"/>
                  <a:pt x="3296139" y="2804328"/>
                </a:cubicBezTo>
                <a:cubicBezTo>
                  <a:pt x="3843495" y="2945377"/>
                  <a:pt x="3781716" y="3192725"/>
                  <a:pt x="4304044" y="3202633"/>
                </a:cubicBezTo>
                <a:cubicBezTo>
                  <a:pt x="4826372" y="3212541"/>
                  <a:pt x="5427087" y="2737711"/>
                  <a:pt x="5820508" y="2602523"/>
                </a:cubicBezTo>
                <a:cubicBezTo>
                  <a:pt x="6213929" y="2467335"/>
                  <a:pt x="6374424" y="2159977"/>
                  <a:pt x="6664570" y="2391508"/>
                </a:cubicBezTo>
                <a:cubicBezTo>
                  <a:pt x="6954716" y="26230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862066" y="5655280"/>
            <a:ext cx="805082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862066" y="2144234"/>
            <a:ext cx="0" cy="35110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448603" y="1698324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cost</a:t>
            </a:r>
            <a:endParaRPr lang="zh-TW" altLang="en-US" sz="2400" dirty="0"/>
          </a:p>
        </p:txBody>
      </p:sp>
      <p:sp>
        <p:nvSpPr>
          <p:cNvPr id="15" name="橢圓 14"/>
          <p:cNvSpPr/>
          <p:nvPr/>
        </p:nvSpPr>
        <p:spPr>
          <a:xfrm>
            <a:off x="5133767" y="4718561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1263133" y="2144234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單箭頭接點 33"/>
          <p:cNvCxnSpPr/>
          <p:nvPr/>
        </p:nvCxnSpPr>
        <p:spPr>
          <a:xfrm flipV="1">
            <a:off x="1690739" y="5818792"/>
            <a:ext cx="591707" cy="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1690739" y="5498508"/>
            <a:ext cx="618998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橢圓 54"/>
          <p:cNvSpPr/>
          <p:nvPr/>
        </p:nvSpPr>
        <p:spPr>
          <a:xfrm>
            <a:off x="6919863" y="3909680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/>
          <p:nvPr/>
        </p:nvCxnSpPr>
        <p:spPr>
          <a:xfrm flipH="1">
            <a:off x="6749242" y="5479503"/>
            <a:ext cx="459122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>
            <a:off x="7314392" y="5801394"/>
            <a:ext cx="342708" cy="4198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4472766" y="6033714"/>
            <a:ext cx="191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𝜕</a:t>
            </a:r>
            <a:r>
              <a:rPr lang="en-US" altLang="zh-TW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𝐿</a:t>
            </a:r>
            <a:r>
              <a:rPr lang="zh-TW" alt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∕𝜕</a:t>
            </a:r>
            <a:r>
              <a:rPr lang="en-US" altLang="zh-TW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𝑤</a:t>
            </a:r>
            <a:r>
              <a:rPr lang="en-US" altLang="zh-TW" sz="2400" dirty="0">
                <a:solidFill>
                  <a:srgbClr val="FF0000"/>
                </a:solidFill>
              </a:rPr>
              <a:t> = 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7" name="橢圓 36"/>
          <p:cNvSpPr/>
          <p:nvPr/>
        </p:nvSpPr>
        <p:spPr>
          <a:xfrm>
            <a:off x="3016322" y="4149426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單箭頭接點 37"/>
          <p:cNvCxnSpPr/>
          <p:nvPr/>
        </p:nvCxnSpPr>
        <p:spPr>
          <a:xfrm>
            <a:off x="3483523" y="5482222"/>
            <a:ext cx="33983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3823353" y="5479503"/>
            <a:ext cx="848453" cy="15695"/>
          </a:xfrm>
          <a:prstGeom prst="straightConnector1">
            <a:avLst/>
          </a:prstGeom>
          <a:ln w="635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5576002" y="5833701"/>
            <a:ext cx="777246" cy="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1560497" y="2731772"/>
            <a:ext cx="0" cy="303879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橢圓 45"/>
          <p:cNvSpPr/>
          <p:nvPr/>
        </p:nvSpPr>
        <p:spPr>
          <a:xfrm>
            <a:off x="1474622" y="5552443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3239484" y="5552109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5359885" y="5569401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7146439" y="5533776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8" name="群組 77"/>
          <p:cNvGrpSpPr/>
          <p:nvPr/>
        </p:nvGrpSpPr>
        <p:grpSpPr>
          <a:xfrm>
            <a:off x="3782570" y="2813822"/>
            <a:ext cx="3968486" cy="1363780"/>
            <a:chOff x="4244734" y="2308754"/>
            <a:chExt cx="3968486" cy="1363780"/>
          </a:xfrm>
        </p:grpSpPr>
        <p:cxnSp>
          <p:nvCxnSpPr>
            <p:cNvPr id="28" name="直線單箭頭接點 27"/>
            <p:cNvCxnSpPr/>
            <p:nvPr/>
          </p:nvCxnSpPr>
          <p:spPr>
            <a:xfrm>
              <a:off x="4257783" y="3482737"/>
              <a:ext cx="690196" cy="0"/>
            </a:xfrm>
            <a:prstGeom prst="straightConnector1">
              <a:avLst/>
            </a:prstGeom>
            <a:ln w="635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/>
            <p:cNvCxnSpPr/>
            <p:nvPr/>
          </p:nvCxnSpPr>
          <p:spPr>
            <a:xfrm>
              <a:off x="4244734" y="2561247"/>
              <a:ext cx="690196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4947979" y="2308754"/>
                  <a:ext cx="326524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400" dirty="0"/>
                    <a:t>Negative of </a:t>
                  </a:r>
                  <a14:m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∕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7979" y="2308754"/>
                  <a:ext cx="3265241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991" t="-10667" b="-30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線單箭頭接點 31"/>
            <p:cNvCxnSpPr/>
            <p:nvPr/>
          </p:nvCxnSpPr>
          <p:spPr>
            <a:xfrm>
              <a:off x="4257783" y="3038871"/>
              <a:ext cx="690196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/>
            <p:cNvSpPr txBox="1"/>
            <p:nvPr/>
          </p:nvSpPr>
          <p:spPr>
            <a:xfrm>
              <a:off x="4955188" y="2754441"/>
              <a:ext cx="2561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Momentum</a:t>
              </a:r>
              <a:endParaRPr lang="zh-TW" altLang="en-US" sz="2400" dirty="0"/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4947979" y="3210869"/>
              <a:ext cx="2561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Real Movement</a:t>
              </a:r>
              <a:endParaRPr lang="zh-TW" altLang="en-US" sz="2400" dirty="0"/>
            </a:p>
          </p:txBody>
        </p:sp>
      </p:grpSp>
      <p:cxnSp>
        <p:nvCxnSpPr>
          <p:cNvPr id="62" name="直線單箭頭接點 61"/>
          <p:cNvCxnSpPr/>
          <p:nvPr/>
        </p:nvCxnSpPr>
        <p:spPr>
          <a:xfrm>
            <a:off x="5576002" y="5525983"/>
            <a:ext cx="777246" cy="0"/>
          </a:xfrm>
          <a:prstGeom prst="straightConnector1">
            <a:avLst/>
          </a:prstGeom>
          <a:ln w="635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>
            <a:off x="7290322" y="5476592"/>
            <a:ext cx="652424" cy="11198"/>
          </a:xfrm>
          <a:prstGeom prst="straightConnector1">
            <a:avLst/>
          </a:prstGeom>
          <a:ln w="635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>
            <a:off x="3514278" y="5823538"/>
            <a:ext cx="1157528" cy="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08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8" grpId="0" animBg="1"/>
      <p:bldP spid="55" grpId="0" animBg="1"/>
      <p:bldP spid="68" grpId="0"/>
      <p:bldP spid="37" grpId="0" animBg="1"/>
      <p:bldP spid="46" grpId="0" animBg="1"/>
      <p:bldP spid="47" grpId="0" animBg="1"/>
      <p:bldP spid="49" grpId="0" animBg="1"/>
      <p:bldP spid="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13F76-9C8F-4124-8834-BD676905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D8294-C1C9-4360-9ACF-B5F6EEBB7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Still not guarantee reaching global minima, but give some hope ……</a:t>
            </a:r>
            <a:endParaRPr lang="zh-TW" alt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2924B6A-B23C-480D-A129-15E946223F7D}"/>
                  </a:ext>
                </a:extLst>
              </p:cNvPr>
              <p:cNvSpPr/>
              <p:nvPr/>
            </p:nvSpPr>
            <p:spPr>
              <a:xfrm>
                <a:off x="2059997" y="2077416"/>
                <a:ext cx="4807528" cy="7800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sub>
                          </m:sSub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2924B6A-B23C-480D-A129-15E946223F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997" y="2077416"/>
                <a:ext cx="4807528" cy="7800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460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DDB8-0E15-47D3-8B43-A5E03CA48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153989"/>
            <a:ext cx="7886700" cy="1325563"/>
          </a:xfrm>
        </p:spPr>
        <p:txBody>
          <a:bodyPr/>
          <a:lstStyle/>
          <a:p>
            <a:r>
              <a:rPr lang="en-US" dirty="0"/>
              <a:t>Optimizing strategy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37A034-34F8-422B-ABCA-5C67F52A641D}"/>
              </a:ext>
            </a:extLst>
          </p:cNvPr>
          <p:cNvSpPr/>
          <p:nvPr/>
        </p:nvSpPr>
        <p:spPr>
          <a:xfrm>
            <a:off x="3524250" y="4600575"/>
            <a:ext cx="2419350" cy="9429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Early stopping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89127E-731B-47FF-96C8-3A4D0ACF97BC}"/>
              </a:ext>
            </a:extLst>
          </p:cNvPr>
          <p:cNvSpPr/>
          <p:nvPr/>
        </p:nvSpPr>
        <p:spPr>
          <a:xfrm>
            <a:off x="3524250" y="3486150"/>
            <a:ext cx="2419350" cy="9429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Regularizer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9DD75C-6380-4EA1-B7A3-FE2EB0D063D5}"/>
              </a:ext>
            </a:extLst>
          </p:cNvPr>
          <p:cNvSpPr/>
          <p:nvPr/>
        </p:nvSpPr>
        <p:spPr>
          <a:xfrm>
            <a:off x="3524250" y="2371725"/>
            <a:ext cx="2419350" cy="9429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Learning rate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D1C6C6-A2FD-455F-91C0-F10B92E147AA}"/>
              </a:ext>
            </a:extLst>
          </p:cNvPr>
          <p:cNvSpPr/>
          <p:nvPr/>
        </p:nvSpPr>
        <p:spPr>
          <a:xfrm>
            <a:off x="3524250" y="1252537"/>
            <a:ext cx="2419350" cy="9429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Activation function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E75438-6928-4352-83DB-AC0883A4D458}"/>
              </a:ext>
            </a:extLst>
          </p:cNvPr>
          <p:cNvSpPr/>
          <p:nvPr/>
        </p:nvSpPr>
        <p:spPr>
          <a:xfrm>
            <a:off x="3524250" y="5702299"/>
            <a:ext cx="2419350" cy="9429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Dropout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D1F3097A-CBC2-4A9F-BC42-F710C4F74666}"/>
              </a:ext>
            </a:extLst>
          </p:cNvPr>
          <p:cNvSpPr/>
          <p:nvPr/>
        </p:nvSpPr>
        <p:spPr>
          <a:xfrm>
            <a:off x="2876550" y="1733550"/>
            <a:ext cx="371475" cy="122872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CB1E6C70-CC8B-49AD-8444-36F6CC4DC607}"/>
              </a:ext>
            </a:extLst>
          </p:cNvPr>
          <p:cNvSpPr/>
          <p:nvPr/>
        </p:nvSpPr>
        <p:spPr>
          <a:xfrm>
            <a:off x="2876550" y="3476625"/>
            <a:ext cx="381000" cy="315912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96FA84-4F37-4AA7-AFA8-924C73CD1A92}"/>
              </a:ext>
            </a:extLst>
          </p:cNvPr>
          <p:cNvSpPr txBox="1"/>
          <p:nvPr/>
        </p:nvSpPr>
        <p:spPr>
          <a:xfrm>
            <a:off x="1456932" y="2147857"/>
            <a:ext cx="1281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 error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0CF043-1BD2-4B37-86DC-32BBCFECCA71}"/>
              </a:ext>
            </a:extLst>
          </p:cNvPr>
          <p:cNvSpPr txBox="1"/>
          <p:nvPr/>
        </p:nvSpPr>
        <p:spPr>
          <a:xfrm>
            <a:off x="1495032" y="4846607"/>
            <a:ext cx="1185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Test error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413C87-F8B3-4ACC-96BA-835DF7CF808E}"/>
              </a:ext>
            </a:extLst>
          </p:cNvPr>
          <p:cNvSpPr/>
          <p:nvPr/>
        </p:nvSpPr>
        <p:spPr>
          <a:xfrm>
            <a:off x="3457575" y="5657850"/>
            <a:ext cx="2619375" cy="10128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3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20610-A45C-4C79-A46A-81335A93D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2CCF3-32BD-4F91-BFFB-132B3B239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Biological intuition</a:t>
            </a:r>
          </a:p>
          <a:p>
            <a:endParaRPr lang="en-US" dirty="0"/>
          </a:p>
        </p:txBody>
      </p:sp>
      <p:pic>
        <p:nvPicPr>
          <p:cNvPr id="4" name="Picture 2" descr="http://www.3kirikou.org/manager/upload/day_140203/201402032308375197.jpg">
            <a:extLst>
              <a:ext uri="{FF2B5EF4-FFF2-40B4-BE49-F238E27FC236}">
                <a16:creationId xmlns:a16="http://schemas.microsoft.com/office/drawing/2014/main" id="{D5D517B4-1030-446F-817E-74581ECCE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753" y="2382294"/>
            <a:ext cx="4596493" cy="411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68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139E-848D-47CF-BE65-C021611E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A5FF3-FDD8-4AB8-B858-EFFCCDFA1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</a:t>
            </a:r>
            <a:r>
              <a:rPr lang="en-US" altLang="zh-CN" dirty="0"/>
              <a:t>nderstand basic strategy to optimize neural networks</a:t>
            </a:r>
          </a:p>
          <a:p>
            <a:r>
              <a:rPr lang="en-US" dirty="0"/>
              <a:t>Understand why neural networks should be ‘deep’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028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Dropout</a:t>
            </a:r>
            <a:endParaRPr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444764" y="1500571"/>
            <a:ext cx="2321169" cy="52322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800" b="1" u="sng" dirty="0">
                <a:solidFill>
                  <a:srgbClr val="0000FF"/>
                </a:solidFill>
              </a:rPr>
              <a:t>Training:</a:t>
            </a:r>
            <a:endParaRPr lang="zh-TW" altLang="en-US" sz="2800" b="1" u="sng" dirty="0">
              <a:solidFill>
                <a:srgbClr val="0000FF"/>
              </a:solidFill>
            </a:endParaRPr>
          </a:p>
        </p:txBody>
      </p:sp>
      <p:sp>
        <p:nvSpPr>
          <p:cNvPr id="63" name="橢圓 62"/>
          <p:cNvSpPr/>
          <p:nvPr/>
        </p:nvSpPr>
        <p:spPr>
          <a:xfrm>
            <a:off x="3895072" y="1540110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3895072" y="2240929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5" name="橢圓 64"/>
          <p:cNvSpPr/>
          <p:nvPr/>
        </p:nvSpPr>
        <p:spPr>
          <a:xfrm>
            <a:off x="3895072" y="2939183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6" name="橢圓 65"/>
          <p:cNvSpPr/>
          <p:nvPr/>
        </p:nvSpPr>
        <p:spPr>
          <a:xfrm>
            <a:off x="3895072" y="3637437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7" name="橢圓 66"/>
          <p:cNvSpPr/>
          <p:nvPr/>
        </p:nvSpPr>
        <p:spPr>
          <a:xfrm>
            <a:off x="7101753" y="2153004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8" name="橢圓 67"/>
          <p:cNvSpPr/>
          <p:nvPr/>
        </p:nvSpPr>
        <p:spPr>
          <a:xfrm>
            <a:off x="7101753" y="2991938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2369918" y="1640295"/>
            <a:ext cx="266335" cy="26633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0" name="直線單箭頭接點 69"/>
          <p:cNvCxnSpPr>
            <a:stCxn id="69" idx="3"/>
            <a:endCxn id="63" idx="2"/>
          </p:cNvCxnSpPr>
          <p:nvPr/>
        </p:nvCxnSpPr>
        <p:spPr>
          <a:xfrm>
            <a:off x="2636253" y="1773463"/>
            <a:ext cx="1258819" cy="216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69" idx="3"/>
            <a:endCxn id="64" idx="2"/>
          </p:cNvCxnSpPr>
          <p:nvPr/>
        </p:nvCxnSpPr>
        <p:spPr>
          <a:xfrm>
            <a:off x="2636253" y="1773463"/>
            <a:ext cx="1258819" cy="7224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>
            <a:stCxn id="69" idx="3"/>
            <a:endCxn id="65" idx="2"/>
          </p:cNvCxnSpPr>
          <p:nvPr/>
        </p:nvCxnSpPr>
        <p:spPr>
          <a:xfrm>
            <a:off x="2636253" y="1773463"/>
            <a:ext cx="1258819" cy="14206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69" idx="3"/>
            <a:endCxn id="66" idx="2"/>
          </p:cNvCxnSpPr>
          <p:nvPr/>
        </p:nvCxnSpPr>
        <p:spPr>
          <a:xfrm>
            <a:off x="2636253" y="1773463"/>
            <a:ext cx="1258819" cy="21189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endCxn id="67" idx="2"/>
          </p:cNvCxnSpPr>
          <p:nvPr/>
        </p:nvCxnSpPr>
        <p:spPr>
          <a:xfrm flipV="1">
            <a:off x="6169768" y="2407981"/>
            <a:ext cx="931985" cy="106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endCxn id="67" idx="2"/>
          </p:cNvCxnSpPr>
          <p:nvPr/>
        </p:nvCxnSpPr>
        <p:spPr>
          <a:xfrm>
            <a:off x="6169767" y="1751124"/>
            <a:ext cx="931986" cy="6568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>
            <a:endCxn id="68" idx="2"/>
          </p:cNvCxnSpPr>
          <p:nvPr/>
        </p:nvCxnSpPr>
        <p:spPr>
          <a:xfrm>
            <a:off x="6169768" y="1795087"/>
            <a:ext cx="931985" cy="14518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endCxn id="68" idx="2"/>
          </p:cNvCxnSpPr>
          <p:nvPr/>
        </p:nvCxnSpPr>
        <p:spPr>
          <a:xfrm>
            <a:off x="6169767" y="2549938"/>
            <a:ext cx="931986" cy="6969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endCxn id="67" idx="2"/>
          </p:cNvCxnSpPr>
          <p:nvPr/>
        </p:nvCxnSpPr>
        <p:spPr>
          <a:xfrm flipV="1">
            <a:off x="6169768" y="2407981"/>
            <a:ext cx="931985" cy="7861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endCxn id="68" idx="2"/>
          </p:cNvCxnSpPr>
          <p:nvPr/>
        </p:nvCxnSpPr>
        <p:spPr>
          <a:xfrm>
            <a:off x="6169768" y="3194160"/>
            <a:ext cx="931985" cy="527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endCxn id="67" idx="2"/>
          </p:cNvCxnSpPr>
          <p:nvPr/>
        </p:nvCxnSpPr>
        <p:spPr>
          <a:xfrm flipV="1">
            <a:off x="6169767" y="2407981"/>
            <a:ext cx="931986" cy="14567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endCxn id="68" idx="2"/>
          </p:cNvCxnSpPr>
          <p:nvPr/>
        </p:nvCxnSpPr>
        <p:spPr>
          <a:xfrm flipV="1">
            <a:off x="6169768" y="3246915"/>
            <a:ext cx="931985" cy="6454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stCxn id="86" idx="3"/>
            <a:endCxn id="63" idx="2"/>
          </p:cNvCxnSpPr>
          <p:nvPr/>
        </p:nvCxnSpPr>
        <p:spPr>
          <a:xfrm flipV="1">
            <a:off x="2636253" y="1795087"/>
            <a:ext cx="1258819" cy="6661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stCxn id="86" idx="3"/>
            <a:endCxn id="64" idx="2"/>
          </p:cNvCxnSpPr>
          <p:nvPr/>
        </p:nvCxnSpPr>
        <p:spPr>
          <a:xfrm>
            <a:off x="2636253" y="2461190"/>
            <a:ext cx="1258819" cy="34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stCxn id="86" idx="3"/>
            <a:endCxn id="65" idx="2"/>
          </p:cNvCxnSpPr>
          <p:nvPr/>
        </p:nvCxnSpPr>
        <p:spPr>
          <a:xfrm>
            <a:off x="2636253" y="2461190"/>
            <a:ext cx="1258819" cy="7329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stCxn id="86" idx="3"/>
            <a:endCxn id="66" idx="2"/>
          </p:cNvCxnSpPr>
          <p:nvPr/>
        </p:nvCxnSpPr>
        <p:spPr>
          <a:xfrm>
            <a:off x="2636253" y="2461190"/>
            <a:ext cx="1258819" cy="14312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2369918" y="2328022"/>
            <a:ext cx="266335" cy="26633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橢圓 86"/>
          <p:cNvSpPr/>
          <p:nvPr/>
        </p:nvSpPr>
        <p:spPr>
          <a:xfrm>
            <a:off x="5659813" y="1505394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橢圓 87"/>
          <p:cNvSpPr/>
          <p:nvPr/>
        </p:nvSpPr>
        <p:spPr>
          <a:xfrm>
            <a:off x="5659813" y="2206213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9" name="橢圓 88"/>
          <p:cNvSpPr/>
          <p:nvPr/>
        </p:nvSpPr>
        <p:spPr>
          <a:xfrm>
            <a:off x="5659813" y="2904467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0" name="橢圓 89"/>
          <p:cNvSpPr/>
          <p:nvPr/>
        </p:nvSpPr>
        <p:spPr>
          <a:xfrm>
            <a:off x="5659813" y="3602721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2369918" y="3082616"/>
            <a:ext cx="266335" cy="26633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/>
          <p:cNvSpPr/>
          <p:nvPr/>
        </p:nvSpPr>
        <p:spPr>
          <a:xfrm>
            <a:off x="2369918" y="3762018"/>
            <a:ext cx="266335" cy="26633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4" name="直線單箭頭接點 93"/>
          <p:cNvCxnSpPr>
            <a:stCxn id="91" idx="3"/>
            <a:endCxn id="66" idx="2"/>
          </p:cNvCxnSpPr>
          <p:nvPr/>
        </p:nvCxnSpPr>
        <p:spPr>
          <a:xfrm>
            <a:off x="2636253" y="3215784"/>
            <a:ext cx="1258819" cy="6766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92" idx="3"/>
            <a:endCxn id="65" idx="2"/>
          </p:cNvCxnSpPr>
          <p:nvPr/>
        </p:nvCxnSpPr>
        <p:spPr>
          <a:xfrm flipV="1">
            <a:off x="2636253" y="3194160"/>
            <a:ext cx="1258819" cy="7010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92" idx="3"/>
            <a:endCxn id="64" idx="2"/>
          </p:cNvCxnSpPr>
          <p:nvPr/>
        </p:nvCxnSpPr>
        <p:spPr>
          <a:xfrm flipV="1">
            <a:off x="2636253" y="2495906"/>
            <a:ext cx="1258819" cy="13992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>
            <a:stCxn id="92" idx="3"/>
            <a:endCxn id="63" idx="2"/>
          </p:cNvCxnSpPr>
          <p:nvPr/>
        </p:nvCxnSpPr>
        <p:spPr>
          <a:xfrm flipV="1">
            <a:off x="2636253" y="1795087"/>
            <a:ext cx="1258819" cy="21000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>
            <a:stCxn id="91" idx="3"/>
            <a:endCxn id="64" idx="2"/>
          </p:cNvCxnSpPr>
          <p:nvPr/>
        </p:nvCxnSpPr>
        <p:spPr>
          <a:xfrm flipV="1">
            <a:off x="2636253" y="2495906"/>
            <a:ext cx="1258819" cy="7198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>
            <a:stCxn id="91" idx="3"/>
            <a:endCxn id="63" idx="2"/>
          </p:cNvCxnSpPr>
          <p:nvPr/>
        </p:nvCxnSpPr>
        <p:spPr>
          <a:xfrm flipV="1">
            <a:off x="2636253" y="1795087"/>
            <a:ext cx="1258819" cy="14206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/>
          <p:nvPr/>
        </p:nvCxnSpPr>
        <p:spPr>
          <a:xfrm>
            <a:off x="4405026" y="1773463"/>
            <a:ext cx="1258819" cy="216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/>
          <p:nvPr/>
        </p:nvCxnSpPr>
        <p:spPr>
          <a:xfrm>
            <a:off x="4405026" y="1773463"/>
            <a:ext cx="1258819" cy="7224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/>
          <p:nvPr/>
        </p:nvCxnSpPr>
        <p:spPr>
          <a:xfrm>
            <a:off x="4405026" y="1773463"/>
            <a:ext cx="1258819" cy="14206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/>
          <p:nvPr/>
        </p:nvCxnSpPr>
        <p:spPr>
          <a:xfrm>
            <a:off x="4405026" y="1773463"/>
            <a:ext cx="1258819" cy="21189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/>
          <p:nvPr/>
        </p:nvCxnSpPr>
        <p:spPr>
          <a:xfrm>
            <a:off x="4405026" y="2461190"/>
            <a:ext cx="1258819" cy="34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/>
          <p:nvPr/>
        </p:nvCxnSpPr>
        <p:spPr>
          <a:xfrm>
            <a:off x="4405026" y="2461190"/>
            <a:ext cx="1258819" cy="7329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/>
          <p:nvPr/>
        </p:nvCxnSpPr>
        <p:spPr>
          <a:xfrm>
            <a:off x="4405026" y="2461190"/>
            <a:ext cx="1258819" cy="14312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/>
          <p:nvPr/>
        </p:nvCxnSpPr>
        <p:spPr>
          <a:xfrm>
            <a:off x="4405026" y="3215784"/>
            <a:ext cx="1258819" cy="6766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/>
          <p:nvPr/>
        </p:nvCxnSpPr>
        <p:spPr>
          <a:xfrm flipV="1">
            <a:off x="4405026" y="3194160"/>
            <a:ext cx="1258819" cy="7010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/>
          <p:nvPr/>
        </p:nvCxnSpPr>
        <p:spPr>
          <a:xfrm flipV="1">
            <a:off x="4405026" y="2495906"/>
            <a:ext cx="1258819" cy="13992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/>
          <p:nvPr/>
        </p:nvCxnSpPr>
        <p:spPr>
          <a:xfrm flipV="1">
            <a:off x="4405026" y="1795087"/>
            <a:ext cx="1258819" cy="21000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/>
          <p:nvPr/>
        </p:nvCxnSpPr>
        <p:spPr>
          <a:xfrm flipV="1">
            <a:off x="4405026" y="2495906"/>
            <a:ext cx="1258819" cy="7198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/>
          <p:cNvCxnSpPr/>
          <p:nvPr/>
        </p:nvCxnSpPr>
        <p:spPr>
          <a:xfrm flipV="1">
            <a:off x="4405026" y="1795087"/>
            <a:ext cx="1258819" cy="14206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/>
          <p:cNvCxnSpPr/>
          <p:nvPr/>
        </p:nvCxnSpPr>
        <p:spPr>
          <a:xfrm>
            <a:off x="7627473" y="2420552"/>
            <a:ext cx="46599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/>
          <p:nvPr/>
        </p:nvCxnSpPr>
        <p:spPr>
          <a:xfrm>
            <a:off x="7627473" y="3261429"/>
            <a:ext cx="46599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群組 126"/>
          <p:cNvGrpSpPr/>
          <p:nvPr/>
        </p:nvGrpSpPr>
        <p:grpSpPr>
          <a:xfrm>
            <a:off x="3965370" y="1600600"/>
            <a:ext cx="365326" cy="367349"/>
            <a:chOff x="-1866900" y="1906630"/>
            <a:chExt cx="365326" cy="367349"/>
          </a:xfrm>
        </p:grpSpPr>
        <p:cxnSp>
          <p:nvCxnSpPr>
            <p:cNvPr id="125" name="直線接點 124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接點 125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群組 127"/>
          <p:cNvGrpSpPr/>
          <p:nvPr/>
        </p:nvGrpSpPr>
        <p:grpSpPr>
          <a:xfrm>
            <a:off x="3970602" y="3010485"/>
            <a:ext cx="365326" cy="367349"/>
            <a:chOff x="-1866900" y="1906630"/>
            <a:chExt cx="365326" cy="367349"/>
          </a:xfrm>
        </p:grpSpPr>
        <p:cxnSp>
          <p:nvCxnSpPr>
            <p:cNvPr id="129" name="直線接點 128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群組 130"/>
          <p:cNvGrpSpPr/>
          <p:nvPr/>
        </p:nvGrpSpPr>
        <p:grpSpPr>
          <a:xfrm>
            <a:off x="5732127" y="2981602"/>
            <a:ext cx="365326" cy="367349"/>
            <a:chOff x="-1866900" y="1906630"/>
            <a:chExt cx="365326" cy="367349"/>
          </a:xfrm>
        </p:grpSpPr>
        <p:cxnSp>
          <p:nvCxnSpPr>
            <p:cNvPr id="132" name="直線接點 131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群組 133"/>
          <p:cNvGrpSpPr/>
          <p:nvPr/>
        </p:nvGrpSpPr>
        <p:grpSpPr>
          <a:xfrm>
            <a:off x="5741551" y="3674023"/>
            <a:ext cx="365326" cy="367349"/>
            <a:chOff x="-1866900" y="1906630"/>
            <a:chExt cx="365326" cy="367349"/>
          </a:xfrm>
        </p:grpSpPr>
        <p:cxnSp>
          <p:nvCxnSpPr>
            <p:cNvPr id="135" name="直線接點 134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接點 135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群組 136"/>
          <p:cNvGrpSpPr/>
          <p:nvPr/>
        </p:nvGrpSpPr>
        <p:grpSpPr>
          <a:xfrm>
            <a:off x="2316154" y="3023685"/>
            <a:ext cx="365326" cy="367349"/>
            <a:chOff x="-1866900" y="1906630"/>
            <a:chExt cx="365326" cy="367349"/>
          </a:xfrm>
        </p:grpSpPr>
        <p:cxnSp>
          <p:nvCxnSpPr>
            <p:cNvPr id="138" name="直線接點 137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群組 139"/>
          <p:cNvGrpSpPr/>
          <p:nvPr/>
        </p:nvGrpSpPr>
        <p:grpSpPr>
          <a:xfrm>
            <a:off x="2339885" y="2294637"/>
            <a:ext cx="365326" cy="367349"/>
            <a:chOff x="-1866900" y="1906630"/>
            <a:chExt cx="365326" cy="367349"/>
          </a:xfrm>
        </p:grpSpPr>
        <p:cxnSp>
          <p:nvCxnSpPr>
            <p:cNvPr id="141" name="直線接點 140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接點 141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8" name="直線單箭頭接點 147"/>
          <p:cNvCxnSpPr/>
          <p:nvPr/>
        </p:nvCxnSpPr>
        <p:spPr>
          <a:xfrm flipV="1">
            <a:off x="2649437" y="3206860"/>
            <a:ext cx="1245635" cy="53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單箭頭接點 149"/>
          <p:cNvCxnSpPr/>
          <p:nvPr/>
        </p:nvCxnSpPr>
        <p:spPr>
          <a:xfrm flipV="1">
            <a:off x="4439720" y="3192846"/>
            <a:ext cx="1245635" cy="53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單箭頭接點 150"/>
          <p:cNvCxnSpPr/>
          <p:nvPr/>
        </p:nvCxnSpPr>
        <p:spPr>
          <a:xfrm flipV="1">
            <a:off x="4405026" y="1760371"/>
            <a:ext cx="1254787" cy="7355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/>
          <p:cNvSpPr txBox="1"/>
          <p:nvPr/>
        </p:nvSpPr>
        <p:spPr>
          <a:xfrm>
            <a:off x="915480" y="4260857"/>
            <a:ext cx="6308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b="1" dirty="0"/>
              <a:t>Each time before updating the parameters</a:t>
            </a:r>
          </a:p>
        </p:txBody>
      </p:sp>
      <p:sp>
        <p:nvSpPr>
          <p:cNvPr id="120" name="文字方塊 119"/>
          <p:cNvSpPr txBox="1"/>
          <p:nvPr/>
        </p:nvSpPr>
        <p:spPr>
          <a:xfrm>
            <a:off x="1453029" y="4681573"/>
            <a:ext cx="6424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400" dirty="0"/>
              <a:t>Each neuron has p% to dropout</a:t>
            </a:r>
            <a:endParaRPr lang="zh-TW" altLang="en-US" sz="2400" dirty="0"/>
          </a:p>
        </p:txBody>
      </p:sp>
      <p:cxnSp>
        <p:nvCxnSpPr>
          <p:cNvPr id="93" name="直線單箭頭接點 92"/>
          <p:cNvCxnSpPr/>
          <p:nvPr/>
        </p:nvCxnSpPr>
        <p:spPr>
          <a:xfrm>
            <a:off x="2647693" y="3912724"/>
            <a:ext cx="1258819" cy="216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/>
          <p:nvPr/>
        </p:nvCxnSpPr>
        <p:spPr>
          <a:xfrm>
            <a:off x="4416466" y="3912724"/>
            <a:ext cx="1258819" cy="216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1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3" grpId="0" animBg="1"/>
      <p:bldP spid="65" grpId="0" animBg="1"/>
      <p:bldP spid="86" grpId="0" animBg="1"/>
      <p:bldP spid="89" grpId="0" animBg="1"/>
      <p:bldP spid="90" grpId="0" animBg="1"/>
      <p:bldP spid="91" grpId="0" animBg="1"/>
      <p:bldP spid="119" grpId="0"/>
      <p:bldP spid="1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Dropout</a:t>
            </a:r>
            <a:endParaRPr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444764" y="1500571"/>
            <a:ext cx="2321169" cy="52322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800" b="1" u="sng" dirty="0">
                <a:solidFill>
                  <a:srgbClr val="0000FF"/>
                </a:solidFill>
              </a:rPr>
              <a:t>Training:</a:t>
            </a:r>
            <a:endParaRPr lang="zh-TW" altLang="en-US" sz="2800" b="1" u="sng" dirty="0">
              <a:solidFill>
                <a:srgbClr val="0000FF"/>
              </a:solidFill>
            </a:endParaRPr>
          </a:p>
        </p:txBody>
      </p:sp>
      <p:sp>
        <p:nvSpPr>
          <p:cNvPr id="64" name="橢圓 63"/>
          <p:cNvSpPr/>
          <p:nvPr/>
        </p:nvSpPr>
        <p:spPr>
          <a:xfrm>
            <a:off x="3895072" y="2240929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6" name="橢圓 65"/>
          <p:cNvSpPr/>
          <p:nvPr/>
        </p:nvSpPr>
        <p:spPr>
          <a:xfrm>
            <a:off x="3895072" y="3637437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7" name="橢圓 66"/>
          <p:cNvSpPr/>
          <p:nvPr/>
        </p:nvSpPr>
        <p:spPr>
          <a:xfrm>
            <a:off x="7101753" y="2153004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8" name="橢圓 67"/>
          <p:cNvSpPr/>
          <p:nvPr/>
        </p:nvSpPr>
        <p:spPr>
          <a:xfrm>
            <a:off x="7101753" y="2991938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2369918" y="1640295"/>
            <a:ext cx="266335" cy="26633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1" name="直線單箭頭接點 70"/>
          <p:cNvCxnSpPr>
            <a:stCxn id="69" idx="3"/>
            <a:endCxn id="64" idx="2"/>
          </p:cNvCxnSpPr>
          <p:nvPr/>
        </p:nvCxnSpPr>
        <p:spPr>
          <a:xfrm>
            <a:off x="2636253" y="1773463"/>
            <a:ext cx="1258819" cy="7224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69" idx="3"/>
            <a:endCxn id="66" idx="2"/>
          </p:cNvCxnSpPr>
          <p:nvPr/>
        </p:nvCxnSpPr>
        <p:spPr>
          <a:xfrm>
            <a:off x="2636253" y="1773463"/>
            <a:ext cx="1258819" cy="21189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endCxn id="67" idx="2"/>
          </p:cNvCxnSpPr>
          <p:nvPr/>
        </p:nvCxnSpPr>
        <p:spPr>
          <a:xfrm flipV="1">
            <a:off x="6169768" y="2407981"/>
            <a:ext cx="931985" cy="106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endCxn id="67" idx="2"/>
          </p:cNvCxnSpPr>
          <p:nvPr/>
        </p:nvCxnSpPr>
        <p:spPr>
          <a:xfrm>
            <a:off x="6169767" y="1751124"/>
            <a:ext cx="931986" cy="6568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>
            <a:endCxn id="68" idx="2"/>
          </p:cNvCxnSpPr>
          <p:nvPr/>
        </p:nvCxnSpPr>
        <p:spPr>
          <a:xfrm>
            <a:off x="6169768" y="1795087"/>
            <a:ext cx="931985" cy="14518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endCxn id="68" idx="2"/>
          </p:cNvCxnSpPr>
          <p:nvPr/>
        </p:nvCxnSpPr>
        <p:spPr>
          <a:xfrm>
            <a:off x="6169767" y="2549938"/>
            <a:ext cx="931986" cy="6969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橢圓 86"/>
          <p:cNvSpPr/>
          <p:nvPr/>
        </p:nvSpPr>
        <p:spPr>
          <a:xfrm>
            <a:off x="5659813" y="1505394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橢圓 87"/>
          <p:cNvSpPr/>
          <p:nvPr/>
        </p:nvSpPr>
        <p:spPr>
          <a:xfrm>
            <a:off x="5659813" y="2206213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2369918" y="3762018"/>
            <a:ext cx="266335" cy="26633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3" name="直線單箭頭接點 92"/>
          <p:cNvCxnSpPr>
            <a:stCxn id="92" idx="3"/>
            <a:endCxn id="66" idx="2"/>
          </p:cNvCxnSpPr>
          <p:nvPr/>
        </p:nvCxnSpPr>
        <p:spPr>
          <a:xfrm flipV="1">
            <a:off x="2636253" y="3892414"/>
            <a:ext cx="1258819" cy="27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92" idx="3"/>
            <a:endCxn id="64" idx="2"/>
          </p:cNvCxnSpPr>
          <p:nvPr/>
        </p:nvCxnSpPr>
        <p:spPr>
          <a:xfrm flipV="1">
            <a:off x="2636253" y="2495906"/>
            <a:ext cx="1258819" cy="13992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/>
          <p:nvPr/>
        </p:nvCxnSpPr>
        <p:spPr>
          <a:xfrm>
            <a:off x="4405026" y="2461190"/>
            <a:ext cx="1258819" cy="34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/>
          <p:nvPr/>
        </p:nvCxnSpPr>
        <p:spPr>
          <a:xfrm flipV="1">
            <a:off x="4405026" y="2495906"/>
            <a:ext cx="1258819" cy="13992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/>
          <p:nvPr/>
        </p:nvCxnSpPr>
        <p:spPr>
          <a:xfrm flipV="1">
            <a:off x="4405026" y="1795087"/>
            <a:ext cx="1258819" cy="21000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/>
          <p:cNvCxnSpPr/>
          <p:nvPr/>
        </p:nvCxnSpPr>
        <p:spPr>
          <a:xfrm>
            <a:off x="7627473" y="2420552"/>
            <a:ext cx="46599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/>
          <p:nvPr/>
        </p:nvCxnSpPr>
        <p:spPr>
          <a:xfrm>
            <a:off x="7627473" y="3261429"/>
            <a:ext cx="46599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字方塊 116"/>
          <p:cNvSpPr txBox="1"/>
          <p:nvPr/>
        </p:nvSpPr>
        <p:spPr>
          <a:xfrm>
            <a:off x="915479" y="4260857"/>
            <a:ext cx="6186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b="1" dirty="0"/>
              <a:t>Each time before updating the parameters</a:t>
            </a:r>
          </a:p>
        </p:txBody>
      </p:sp>
      <p:sp>
        <p:nvSpPr>
          <p:cNvPr id="118" name="文字方塊 117"/>
          <p:cNvSpPr txBox="1"/>
          <p:nvPr/>
        </p:nvSpPr>
        <p:spPr>
          <a:xfrm>
            <a:off x="1453029" y="4681573"/>
            <a:ext cx="6424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400" dirty="0"/>
              <a:t>Each neuron has p% to dropout</a:t>
            </a:r>
            <a:endParaRPr lang="zh-TW" altLang="en-US" sz="2400" dirty="0"/>
          </a:p>
        </p:txBody>
      </p:sp>
      <p:sp>
        <p:nvSpPr>
          <p:cNvPr id="120" name="文字方塊 119"/>
          <p:cNvSpPr txBox="1"/>
          <p:nvPr/>
        </p:nvSpPr>
        <p:spPr>
          <a:xfrm>
            <a:off x="1453029" y="5533748"/>
            <a:ext cx="6174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400" dirty="0"/>
              <a:t>Using the new network for training</a:t>
            </a:r>
            <a:endParaRPr lang="zh-TW" altLang="en-US" sz="2400" dirty="0"/>
          </a:p>
        </p:txBody>
      </p:sp>
      <p:sp>
        <p:nvSpPr>
          <p:cNvPr id="122" name="向右箭號 121"/>
          <p:cNvSpPr/>
          <p:nvPr/>
        </p:nvSpPr>
        <p:spPr>
          <a:xfrm>
            <a:off x="2007856" y="5144311"/>
            <a:ext cx="629409" cy="375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文字方塊 122"/>
          <p:cNvSpPr txBox="1"/>
          <p:nvPr/>
        </p:nvSpPr>
        <p:spPr>
          <a:xfrm>
            <a:off x="2679981" y="5118023"/>
            <a:ext cx="5744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The structure of the network is changed.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cxnSp>
        <p:nvCxnSpPr>
          <p:cNvPr id="124" name="直線單箭頭接點 123"/>
          <p:cNvCxnSpPr/>
          <p:nvPr/>
        </p:nvCxnSpPr>
        <p:spPr>
          <a:xfrm flipV="1">
            <a:off x="4405026" y="1760371"/>
            <a:ext cx="1254787" cy="7355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5424305" y="3626839"/>
            <a:ext cx="1677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Thinner!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039816" y="6117020"/>
            <a:ext cx="7064368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For each mini-batch, we resample the dropout neurons</a:t>
            </a:r>
          </a:p>
        </p:txBody>
      </p:sp>
    </p:spTree>
    <p:extLst>
      <p:ext uri="{BB962C8B-B14F-4D97-AF65-F5344CB8AC3E}">
        <p14:creationId xmlns:p14="http://schemas.microsoft.com/office/powerpoint/2010/main" val="300760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3" grpId="0"/>
      <p:bldP spid="4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Dropout</a:t>
            </a:r>
            <a:endParaRPr lang="zh-TW" altLang="en-US" dirty="0"/>
          </a:p>
        </p:txBody>
      </p:sp>
      <p:grpSp>
        <p:nvGrpSpPr>
          <p:cNvPr id="111" name="群組 110"/>
          <p:cNvGrpSpPr/>
          <p:nvPr/>
        </p:nvGrpSpPr>
        <p:grpSpPr>
          <a:xfrm>
            <a:off x="2369918" y="1505394"/>
            <a:ext cx="5723548" cy="2641997"/>
            <a:chOff x="1904899" y="2535995"/>
            <a:chExt cx="5723548" cy="2641997"/>
          </a:xfrm>
        </p:grpSpPr>
        <p:sp>
          <p:nvSpPr>
            <p:cNvPr id="4" name="橢圓 3"/>
            <p:cNvSpPr/>
            <p:nvPr/>
          </p:nvSpPr>
          <p:spPr>
            <a:xfrm>
              <a:off x="3430053" y="2570711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/>
            <p:cNvSpPr/>
            <p:nvPr/>
          </p:nvSpPr>
          <p:spPr>
            <a:xfrm>
              <a:off x="3430053" y="3271530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橢圓 5"/>
            <p:cNvSpPr/>
            <p:nvPr/>
          </p:nvSpPr>
          <p:spPr>
            <a:xfrm>
              <a:off x="3430053" y="3969784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橢圓 6"/>
            <p:cNvSpPr/>
            <p:nvPr/>
          </p:nvSpPr>
          <p:spPr>
            <a:xfrm>
              <a:off x="3430053" y="4668038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橢圓 7"/>
            <p:cNvSpPr/>
            <p:nvPr/>
          </p:nvSpPr>
          <p:spPr>
            <a:xfrm>
              <a:off x="6636734" y="3183605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6636734" y="4022539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904899" y="2670896"/>
              <a:ext cx="266335" cy="2663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" name="直線單箭頭接點 10"/>
            <p:cNvCxnSpPr>
              <a:stCxn id="10" idx="3"/>
              <a:endCxn id="4" idx="2"/>
            </p:cNvCxnSpPr>
            <p:nvPr/>
          </p:nvCxnSpPr>
          <p:spPr>
            <a:xfrm>
              <a:off x="2171234" y="2804064"/>
              <a:ext cx="1258819" cy="216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>
              <a:stCxn id="10" idx="3"/>
              <a:endCxn id="5" idx="2"/>
            </p:cNvCxnSpPr>
            <p:nvPr/>
          </p:nvCxnSpPr>
          <p:spPr>
            <a:xfrm>
              <a:off x="2171234" y="2804064"/>
              <a:ext cx="1258819" cy="7224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10" idx="3"/>
              <a:endCxn id="6" idx="2"/>
            </p:cNvCxnSpPr>
            <p:nvPr/>
          </p:nvCxnSpPr>
          <p:spPr>
            <a:xfrm>
              <a:off x="2171234" y="2804064"/>
              <a:ext cx="1258819" cy="14206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10" idx="3"/>
              <a:endCxn id="7" idx="2"/>
            </p:cNvCxnSpPr>
            <p:nvPr/>
          </p:nvCxnSpPr>
          <p:spPr>
            <a:xfrm>
              <a:off x="2171234" y="2804064"/>
              <a:ext cx="1258819" cy="21189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>
              <a:endCxn id="8" idx="2"/>
            </p:cNvCxnSpPr>
            <p:nvPr/>
          </p:nvCxnSpPr>
          <p:spPr>
            <a:xfrm flipV="1">
              <a:off x="5704749" y="3438582"/>
              <a:ext cx="931985" cy="10641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>
              <a:endCxn id="8" idx="2"/>
            </p:cNvCxnSpPr>
            <p:nvPr/>
          </p:nvCxnSpPr>
          <p:spPr>
            <a:xfrm>
              <a:off x="5704748" y="2781725"/>
              <a:ext cx="931986" cy="6568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>
              <a:endCxn id="9" idx="2"/>
            </p:cNvCxnSpPr>
            <p:nvPr/>
          </p:nvCxnSpPr>
          <p:spPr>
            <a:xfrm>
              <a:off x="5704749" y="2825688"/>
              <a:ext cx="931985" cy="14518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>
              <a:endCxn id="9" idx="2"/>
            </p:cNvCxnSpPr>
            <p:nvPr/>
          </p:nvCxnSpPr>
          <p:spPr>
            <a:xfrm>
              <a:off x="5704748" y="3580539"/>
              <a:ext cx="931986" cy="6969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endCxn id="8" idx="2"/>
            </p:cNvCxnSpPr>
            <p:nvPr/>
          </p:nvCxnSpPr>
          <p:spPr>
            <a:xfrm flipV="1">
              <a:off x="5704749" y="3438582"/>
              <a:ext cx="931985" cy="786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>
              <a:endCxn id="9" idx="2"/>
            </p:cNvCxnSpPr>
            <p:nvPr/>
          </p:nvCxnSpPr>
          <p:spPr>
            <a:xfrm>
              <a:off x="5704749" y="4224761"/>
              <a:ext cx="931985" cy="527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>
              <a:endCxn id="8" idx="2"/>
            </p:cNvCxnSpPr>
            <p:nvPr/>
          </p:nvCxnSpPr>
          <p:spPr>
            <a:xfrm flipV="1">
              <a:off x="5704748" y="3438582"/>
              <a:ext cx="931986" cy="14567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>
              <a:endCxn id="9" idx="2"/>
            </p:cNvCxnSpPr>
            <p:nvPr/>
          </p:nvCxnSpPr>
          <p:spPr>
            <a:xfrm flipV="1">
              <a:off x="5704749" y="4277516"/>
              <a:ext cx="931985" cy="6454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>
              <a:stCxn id="27" idx="2"/>
              <a:endCxn id="4" idx="2"/>
            </p:cNvCxnSpPr>
            <p:nvPr/>
          </p:nvCxnSpPr>
          <p:spPr>
            <a:xfrm flipV="1">
              <a:off x="2038067" y="2825688"/>
              <a:ext cx="1391986" cy="7992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>
              <a:stCxn id="27" idx="3"/>
              <a:endCxn id="5" idx="2"/>
            </p:cNvCxnSpPr>
            <p:nvPr/>
          </p:nvCxnSpPr>
          <p:spPr>
            <a:xfrm>
              <a:off x="2171234" y="3491791"/>
              <a:ext cx="1258819" cy="347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>
              <a:stCxn id="27" idx="3"/>
              <a:endCxn id="6" idx="2"/>
            </p:cNvCxnSpPr>
            <p:nvPr/>
          </p:nvCxnSpPr>
          <p:spPr>
            <a:xfrm>
              <a:off x="2171234" y="3491791"/>
              <a:ext cx="1258819" cy="7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>
              <a:stCxn id="27" idx="3"/>
              <a:endCxn id="7" idx="2"/>
            </p:cNvCxnSpPr>
            <p:nvPr/>
          </p:nvCxnSpPr>
          <p:spPr>
            <a:xfrm>
              <a:off x="2171234" y="3491791"/>
              <a:ext cx="1258819" cy="14312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1904899" y="3358623"/>
              <a:ext cx="266335" cy="2663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/>
            <p:cNvSpPr/>
            <p:nvPr/>
          </p:nvSpPr>
          <p:spPr>
            <a:xfrm>
              <a:off x="5194794" y="2535995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/>
            <p:nvPr/>
          </p:nvSpPr>
          <p:spPr>
            <a:xfrm>
              <a:off x="5194794" y="3236814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" name="橢圓 35"/>
            <p:cNvSpPr/>
            <p:nvPr/>
          </p:nvSpPr>
          <p:spPr>
            <a:xfrm>
              <a:off x="5194794" y="3935068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7" name="橢圓 36"/>
            <p:cNvSpPr/>
            <p:nvPr/>
          </p:nvSpPr>
          <p:spPr>
            <a:xfrm>
              <a:off x="5194794" y="4633322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1904899" y="4113217"/>
              <a:ext cx="266335" cy="2663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1904899" y="4792619"/>
              <a:ext cx="266335" cy="2663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6" name="直線單箭頭接點 65"/>
            <p:cNvCxnSpPr>
              <a:stCxn id="57" idx="3"/>
              <a:endCxn id="7" idx="2"/>
            </p:cNvCxnSpPr>
            <p:nvPr/>
          </p:nvCxnSpPr>
          <p:spPr>
            <a:xfrm flipV="1">
              <a:off x="2171234" y="4923015"/>
              <a:ext cx="1258819" cy="27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單箭頭接點 68"/>
            <p:cNvCxnSpPr>
              <a:stCxn id="56" idx="3"/>
              <a:endCxn id="7" idx="2"/>
            </p:cNvCxnSpPr>
            <p:nvPr/>
          </p:nvCxnSpPr>
          <p:spPr>
            <a:xfrm>
              <a:off x="2171234" y="4246385"/>
              <a:ext cx="1258819" cy="6766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71"/>
            <p:cNvCxnSpPr>
              <a:stCxn id="57" idx="3"/>
              <a:endCxn id="6" idx="2"/>
            </p:cNvCxnSpPr>
            <p:nvPr/>
          </p:nvCxnSpPr>
          <p:spPr>
            <a:xfrm flipV="1">
              <a:off x="2171234" y="4224761"/>
              <a:ext cx="1258819" cy="7010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/>
            <p:cNvCxnSpPr>
              <a:stCxn id="57" idx="3"/>
              <a:endCxn id="5" idx="2"/>
            </p:cNvCxnSpPr>
            <p:nvPr/>
          </p:nvCxnSpPr>
          <p:spPr>
            <a:xfrm flipV="1">
              <a:off x="2171234" y="3526507"/>
              <a:ext cx="1258819" cy="13992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單箭頭接點 77"/>
            <p:cNvCxnSpPr>
              <a:stCxn id="57" idx="3"/>
              <a:endCxn id="4" idx="2"/>
            </p:cNvCxnSpPr>
            <p:nvPr/>
          </p:nvCxnSpPr>
          <p:spPr>
            <a:xfrm flipV="1">
              <a:off x="2171234" y="2825688"/>
              <a:ext cx="1258819" cy="21000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單箭頭接點 80"/>
            <p:cNvCxnSpPr>
              <a:stCxn id="56" idx="3"/>
              <a:endCxn id="5" idx="2"/>
            </p:cNvCxnSpPr>
            <p:nvPr/>
          </p:nvCxnSpPr>
          <p:spPr>
            <a:xfrm flipV="1">
              <a:off x="2171234" y="3526507"/>
              <a:ext cx="1258819" cy="7198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/>
            <p:cNvCxnSpPr>
              <a:stCxn id="56" idx="3"/>
              <a:endCxn id="4" idx="2"/>
            </p:cNvCxnSpPr>
            <p:nvPr/>
          </p:nvCxnSpPr>
          <p:spPr>
            <a:xfrm flipV="1">
              <a:off x="2171234" y="2825688"/>
              <a:ext cx="1258819" cy="14206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單箭頭接點 86"/>
            <p:cNvCxnSpPr/>
            <p:nvPr/>
          </p:nvCxnSpPr>
          <p:spPr>
            <a:xfrm>
              <a:off x="3940007" y="2804064"/>
              <a:ext cx="1258819" cy="216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單箭頭接點 87"/>
            <p:cNvCxnSpPr/>
            <p:nvPr/>
          </p:nvCxnSpPr>
          <p:spPr>
            <a:xfrm>
              <a:off x="3940007" y="2804064"/>
              <a:ext cx="1258819" cy="7224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單箭頭接點 88"/>
            <p:cNvCxnSpPr/>
            <p:nvPr/>
          </p:nvCxnSpPr>
          <p:spPr>
            <a:xfrm>
              <a:off x="3940007" y="2804064"/>
              <a:ext cx="1258819" cy="14206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單箭頭接點 89"/>
            <p:cNvCxnSpPr/>
            <p:nvPr/>
          </p:nvCxnSpPr>
          <p:spPr>
            <a:xfrm>
              <a:off x="3940007" y="2804064"/>
              <a:ext cx="1258819" cy="21189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90"/>
            <p:cNvCxnSpPr/>
            <p:nvPr/>
          </p:nvCxnSpPr>
          <p:spPr>
            <a:xfrm>
              <a:off x="3940007" y="3491791"/>
              <a:ext cx="1258819" cy="347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/>
            <p:cNvCxnSpPr/>
            <p:nvPr/>
          </p:nvCxnSpPr>
          <p:spPr>
            <a:xfrm>
              <a:off x="3940007" y="3491791"/>
              <a:ext cx="1258819" cy="7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單箭頭接點 92"/>
            <p:cNvCxnSpPr/>
            <p:nvPr/>
          </p:nvCxnSpPr>
          <p:spPr>
            <a:xfrm>
              <a:off x="3940007" y="3491791"/>
              <a:ext cx="1258819" cy="14312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單箭頭接點 93"/>
            <p:cNvCxnSpPr/>
            <p:nvPr/>
          </p:nvCxnSpPr>
          <p:spPr>
            <a:xfrm flipV="1">
              <a:off x="3940007" y="4923015"/>
              <a:ext cx="1258819" cy="27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單箭頭接點 94"/>
            <p:cNvCxnSpPr/>
            <p:nvPr/>
          </p:nvCxnSpPr>
          <p:spPr>
            <a:xfrm>
              <a:off x="3940007" y="4246385"/>
              <a:ext cx="1258819" cy="6766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/>
            <p:cNvCxnSpPr/>
            <p:nvPr/>
          </p:nvCxnSpPr>
          <p:spPr>
            <a:xfrm flipV="1">
              <a:off x="3940007" y="4224761"/>
              <a:ext cx="1258819" cy="7010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單箭頭接點 96"/>
            <p:cNvCxnSpPr/>
            <p:nvPr/>
          </p:nvCxnSpPr>
          <p:spPr>
            <a:xfrm flipV="1">
              <a:off x="3940007" y="3526507"/>
              <a:ext cx="1258819" cy="13992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單箭頭接點 97"/>
            <p:cNvCxnSpPr/>
            <p:nvPr/>
          </p:nvCxnSpPr>
          <p:spPr>
            <a:xfrm flipV="1">
              <a:off x="3940007" y="2825688"/>
              <a:ext cx="1258819" cy="21000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單箭頭接點 98"/>
            <p:cNvCxnSpPr/>
            <p:nvPr/>
          </p:nvCxnSpPr>
          <p:spPr>
            <a:xfrm flipV="1">
              <a:off x="3940007" y="3526507"/>
              <a:ext cx="1258819" cy="7198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單箭頭接點 99"/>
            <p:cNvCxnSpPr/>
            <p:nvPr/>
          </p:nvCxnSpPr>
          <p:spPr>
            <a:xfrm flipV="1">
              <a:off x="3940007" y="2825688"/>
              <a:ext cx="1258819" cy="14206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單箭頭接點 107"/>
            <p:cNvCxnSpPr/>
            <p:nvPr/>
          </p:nvCxnSpPr>
          <p:spPr>
            <a:xfrm>
              <a:off x="7162454" y="3451153"/>
              <a:ext cx="46599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單箭頭接點 109"/>
            <p:cNvCxnSpPr/>
            <p:nvPr/>
          </p:nvCxnSpPr>
          <p:spPr>
            <a:xfrm>
              <a:off x="7162454" y="4292030"/>
              <a:ext cx="46599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直線單箭頭接點 120"/>
          <p:cNvCxnSpPr/>
          <p:nvPr/>
        </p:nvCxnSpPr>
        <p:spPr>
          <a:xfrm flipV="1">
            <a:off x="2649437" y="3206860"/>
            <a:ext cx="1245635" cy="53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單箭頭接點 175"/>
          <p:cNvCxnSpPr/>
          <p:nvPr/>
        </p:nvCxnSpPr>
        <p:spPr>
          <a:xfrm flipV="1">
            <a:off x="4439720" y="3192846"/>
            <a:ext cx="1245635" cy="53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單箭頭接點 176"/>
          <p:cNvCxnSpPr>
            <a:stCxn id="5" idx="6"/>
            <a:endCxn id="34" idx="2"/>
          </p:cNvCxnSpPr>
          <p:nvPr/>
        </p:nvCxnSpPr>
        <p:spPr>
          <a:xfrm flipV="1">
            <a:off x="4405026" y="1760371"/>
            <a:ext cx="1254787" cy="7355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444764" y="1500571"/>
            <a:ext cx="2321169" cy="52322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800" b="1" u="sng" dirty="0">
                <a:solidFill>
                  <a:srgbClr val="0000FF"/>
                </a:solidFill>
              </a:rPr>
              <a:t>Testing:</a:t>
            </a:r>
            <a:endParaRPr lang="zh-TW" altLang="en-US" sz="2800" b="1" u="sng" dirty="0">
              <a:solidFill>
                <a:srgbClr val="0000FF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685378" y="4278037"/>
            <a:ext cx="3369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b="1" dirty="0">
                <a:solidFill>
                  <a:srgbClr val="FF0000"/>
                </a:solidFill>
              </a:rPr>
              <a:t>No dropout</a:t>
            </a:r>
          </a:p>
        </p:txBody>
      </p:sp>
      <p:sp>
        <p:nvSpPr>
          <p:cNvPr id="73" name="文字方塊 72"/>
          <p:cNvSpPr txBox="1"/>
          <p:nvPr/>
        </p:nvSpPr>
        <p:spPr>
          <a:xfrm>
            <a:off x="1290209" y="4846911"/>
            <a:ext cx="5129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rgbClr val="0000FF"/>
                </a:solidFill>
              </a:rPr>
              <a:t>If the dropout rate at training is p%, all the weights times 1-p%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1290209" y="5746509"/>
                <a:ext cx="785379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en-US" altLang="zh-TW" sz="2400" dirty="0">
                    <a:solidFill>
                      <a:srgbClr val="0000FF"/>
                    </a:solidFill>
                  </a:rPr>
                  <a:t>Assume that the dropout rate is 50%. </a:t>
                </a:r>
              </a:p>
              <a:p>
                <a:r>
                  <a:rPr lang="en-US" altLang="zh-TW" sz="2400" dirty="0">
                    <a:solidFill>
                      <a:srgbClr val="0000FF"/>
                    </a:solidFill>
                  </a:rPr>
                  <a:t>     If a weight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TW" altLang="en-US" sz="24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TW" sz="2400" dirty="0">
                    <a:solidFill>
                      <a:srgbClr val="0000FF"/>
                    </a:solidFill>
                  </a:rPr>
                  <a:t>by training, set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zh-TW" altLang="en-US" sz="24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TW" sz="2400" dirty="0">
                    <a:solidFill>
                      <a:srgbClr val="0000FF"/>
                    </a:solidFill>
                  </a:rPr>
                  <a:t>for testing.</a:t>
                </a:r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09" y="5746509"/>
                <a:ext cx="7853791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1087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01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3" grpId="0"/>
      <p:bldP spid="7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Dropout - Intuitive Reason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2369918" y="1505394"/>
            <a:ext cx="5723548" cy="2641997"/>
            <a:chOff x="1904899" y="2535995"/>
            <a:chExt cx="5723548" cy="2641997"/>
          </a:xfrm>
        </p:grpSpPr>
        <p:sp>
          <p:nvSpPr>
            <p:cNvPr id="5" name="橢圓 4"/>
            <p:cNvSpPr/>
            <p:nvPr/>
          </p:nvSpPr>
          <p:spPr>
            <a:xfrm>
              <a:off x="3430053" y="2570711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/>
            <p:cNvSpPr/>
            <p:nvPr/>
          </p:nvSpPr>
          <p:spPr>
            <a:xfrm>
              <a:off x="3430053" y="3271530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橢圓 6"/>
            <p:cNvSpPr/>
            <p:nvPr/>
          </p:nvSpPr>
          <p:spPr>
            <a:xfrm>
              <a:off x="3430053" y="3969784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橢圓 7"/>
            <p:cNvSpPr/>
            <p:nvPr/>
          </p:nvSpPr>
          <p:spPr>
            <a:xfrm>
              <a:off x="3430053" y="4668038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6636734" y="3183605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橢圓 9"/>
            <p:cNvSpPr/>
            <p:nvPr/>
          </p:nvSpPr>
          <p:spPr>
            <a:xfrm>
              <a:off x="6636734" y="4022539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904899" y="2670896"/>
              <a:ext cx="266335" cy="2663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單箭頭接點 11"/>
            <p:cNvCxnSpPr>
              <a:stCxn id="11" idx="3"/>
              <a:endCxn id="5" idx="2"/>
            </p:cNvCxnSpPr>
            <p:nvPr/>
          </p:nvCxnSpPr>
          <p:spPr>
            <a:xfrm>
              <a:off x="2171234" y="2804064"/>
              <a:ext cx="1258819" cy="216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11" idx="3"/>
              <a:endCxn id="6" idx="2"/>
            </p:cNvCxnSpPr>
            <p:nvPr/>
          </p:nvCxnSpPr>
          <p:spPr>
            <a:xfrm>
              <a:off x="2171234" y="2804064"/>
              <a:ext cx="1258819" cy="7224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11" idx="3"/>
              <a:endCxn id="7" idx="2"/>
            </p:cNvCxnSpPr>
            <p:nvPr/>
          </p:nvCxnSpPr>
          <p:spPr>
            <a:xfrm>
              <a:off x="2171234" y="2804064"/>
              <a:ext cx="1258819" cy="14206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>
              <a:stCxn id="11" idx="3"/>
              <a:endCxn id="8" idx="2"/>
            </p:cNvCxnSpPr>
            <p:nvPr/>
          </p:nvCxnSpPr>
          <p:spPr>
            <a:xfrm>
              <a:off x="2171234" y="2804064"/>
              <a:ext cx="1258819" cy="21189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>
              <a:endCxn id="9" idx="2"/>
            </p:cNvCxnSpPr>
            <p:nvPr/>
          </p:nvCxnSpPr>
          <p:spPr>
            <a:xfrm flipV="1">
              <a:off x="5704749" y="3438582"/>
              <a:ext cx="931985" cy="10641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>
              <a:endCxn id="9" idx="2"/>
            </p:cNvCxnSpPr>
            <p:nvPr/>
          </p:nvCxnSpPr>
          <p:spPr>
            <a:xfrm>
              <a:off x="5704748" y="2781725"/>
              <a:ext cx="931986" cy="6568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>
              <a:endCxn id="10" idx="2"/>
            </p:cNvCxnSpPr>
            <p:nvPr/>
          </p:nvCxnSpPr>
          <p:spPr>
            <a:xfrm>
              <a:off x="5704749" y="2825688"/>
              <a:ext cx="931985" cy="14518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endCxn id="10" idx="2"/>
            </p:cNvCxnSpPr>
            <p:nvPr/>
          </p:nvCxnSpPr>
          <p:spPr>
            <a:xfrm>
              <a:off x="5704748" y="3580539"/>
              <a:ext cx="931986" cy="6969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>
              <a:endCxn id="9" idx="2"/>
            </p:cNvCxnSpPr>
            <p:nvPr/>
          </p:nvCxnSpPr>
          <p:spPr>
            <a:xfrm flipV="1">
              <a:off x="5704749" y="3438582"/>
              <a:ext cx="931985" cy="786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>
              <a:endCxn id="10" idx="2"/>
            </p:cNvCxnSpPr>
            <p:nvPr/>
          </p:nvCxnSpPr>
          <p:spPr>
            <a:xfrm>
              <a:off x="5704749" y="4224761"/>
              <a:ext cx="931985" cy="527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>
              <a:endCxn id="9" idx="2"/>
            </p:cNvCxnSpPr>
            <p:nvPr/>
          </p:nvCxnSpPr>
          <p:spPr>
            <a:xfrm flipV="1">
              <a:off x="5704748" y="3438582"/>
              <a:ext cx="931986" cy="14567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>
              <a:endCxn id="10" idx="2"/>
            </p:cNvCxnSpPr>
            <p:nvPr/>
          </p:nvCxnSpPr>
          <p:spPr>
            <a:xfrm flipV="1">
              <a:off x="5704749" y="4277516"/>
              <a:ext cx="931985" cy="6454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>
              <a:stCxn id="28" idx="2"/>
              <a:endCxn id="5" idx="2"/>
            </p:cNvCxnSpPr>
            <p:nvPr/>
          </p:nvCxnSpPr>
          <p:spPr>
            <a:xfrm flipV="1">
              <a:off x="2038067" y="2825688"/>
              <a:ext cx="1391986" cy="7992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>
              <a:stCxn id="28" idx="3"/>
              <a:endCxn id="6" idx="2"/>
            </p:cNvCxnSpPr>
            <p:nvPr/>
          </p:nvCxnSpPr>
          <p:spPr>
            <a:xfrm>
              <a:off x="2171234" y="3491791"/>
              <a:ext cx="1258819" cy="347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>
              <a:stCxn id="28" idx="3"/>
              <a:endCxn id="7" idx="2"/>
            </p:cNvCxnSpPr>
            <p:nvPr/>
          </p:nvCxnSpPr>
          <p:spPr>
            <a:xfrm>
              <a:off x="2171234" y="3491791"/>
              <a:ext cx="1258819" cy="7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>
              <a:stCxn id="28" idx="3"/>
              <a:endCxn id="8" idx="2"/>
            </p:cNvCxnSpPr>
            <p:nvPr/>
          </p:nvCxnSpPr>
          <p:spPr>
            <a:xfrm>
              <a:off x="2171234" y="3491791"/>
              <a:ext cx="1258819" cy="14312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1904899" y="3358623"/>
              <a:ext cx="266335" cy="2663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/>
            <p:nvPr/>
          </p:nvSpPr>
          <p:spPr>
            <a:xfrm>
              <a:off x="5194794" y="2535995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5194794" y="3236814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1" name="橢圓 30"/>
            <p:cNvSpPr/>
            <p:nvPr/>
          </p:nvSpPr>
          <p:spPr>
            <a:xfrm>
              <a:off x="5194794" y="3935068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橢圓 31"/>
            <p:cNvSpPr/>
            <p:nvPr/>
          </p:nvSpPr>
          <p:spPr>
            <a:xfrm>
              <a:off x="5194794" y="4633322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1904899" y="4113217"/>
              <a:ext cx="266335" cy="2663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1904899" y="4792619"/>
              <a:ext cx="266335" cy="2663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" name="直線單箭頭接點 34"/>
            <p:cNvCxnSpPr>
              <a:stCxn id="34" idx="3"/>
              <a:endCxn id="8" idx="2"/>
            </p:cNvCxnSpPr>
            <p:nvPr/>
          </p:nvCxnSpPr>
          <p:spPr>
            <a:xfrm flipV="1">
              <a:off x="2171234" y="4923015"/>
              <a:ext cx="1258819" cy="27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/>
            <p:cNvCxnSpPr>
              <a:stCxn id="33" idx="3"/>
              <a:endCxn id="8" idx="2"/>
            </p:cNvCxnSpPr>
            <p:nvPr/>
          </p:nvCxnSpPr>
          <p:spPr>
            <a:xfrm>
              <a:off x="2171234" y="4246385"/>
              <a:ext cx="1258819" cy="6766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>
              <a:stCxn id="34" idx="3"/>
              <a:endCxn id="7" idx="2"/>
            </p:cNvCxnSpPr>
            <p:nvPr/>
          </p:nvCxnSpPr>
          <p:spPr>
            <a:xfrm flipV="1">
              <a:off x="2171234" y="4224761"/>
              <a:ext cx="1258819" cy="7010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37"/>
            <p:cNvCxnSpPr>
              <a:stCxn id="34" idx="3"/>
              <a:endCxn id="6" idx="2"/>
            </p:cNvCxnSpPr>
            <p:nvPr/>
          </p:nvCxnSpPr>
          <p:spPr>
            <a:xfrm flipV="1">
              <a:off x="2171234" y="3526507"/>
              <a:ext cx="1258819" cy="13992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/>
            <p:cNvCxnSpPr>
              <a:stCxn id="34" idx="3"/>
              <a:endCxn id="5" idx="2"/>
            </p:cNvCxnSpPr>
            <p:nvPr/>
          </p:nvCxnSpPr>
          <p:spPr>
            <a:xfrm flipV="1">
              <a:off x="2171234" y="2825688"/>
              <a:ext cx="1258819" cy="21000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/>
            <p:cNvCxnSpPr>
              <a:stCxn id="33" idx="3"/>
              <a:endCxn id="6" idx="2"/>
            </p:cNvCxnSpPr>
            <p:nvPr/>
          </p:nvCxnSpPr>
          <p:spPr>
            <a:xfrm flipV="1">
              <a:off x="2171234" y="3526507"/>
              <a:ext cx="1258819" cy="7198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>
              <a:stCxn id="33" idx="3"/>
              <a:endCxn id="5" idx="2"/>
            </p:cNvCxnSpPr>
            <p:nvPr/>
          </p:nvCxnSpPr>
          <p:spPr>
            <a:xfrm flipV="1">
              <a:off x="2171234" y="2825688"/>
              <a:ext cx="1258819" cy="14206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/>
            <p:nvPr/>
          </p:nvCxnSpPr>
          <p:spPr>
            <a:xfrm>
              <a:off x="3940007" y="2804064"/>
              <a:ext cx="1258819" cy="216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/>
            <p:nvPr/>
          </p:nvCxnSpPr>
          <p:spPr>
            <a:xfrm>
              <a:off x="3940007" y="2804064"/>
              <a:ext cx="1258819" cy="7224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/>
            <p:nvPr/>
          </p:nvCxnSpPr>
          <p:spPr>
            <a:xfrm>
              <a:off x="3940007" y="2804064"/>
              <a:ext cx="1258819" cy="14206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/>
            <p:cNvCxnSpPr/>
            <p:nvPr/>
          </p:nvCxnSpPr>
          <p:spPr>
            <a:xfrm>
              <a:off x="3940007" y="2804064"/>
              <a:ext cx="1258819" cy="21189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/>
            <p:nvPr/>
          </p:nvCxnSpPr>
          <p:spPr>
            <a:xfrm>
              <a:off x="3940007" y="3491791"/>
              <a:ext cx="1258819" cy="347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/>
            <p:cNvCxnSpPr/>
            <p:nvPr/>
          </p:nvCxnSpPr>
          <p:spPr>
            <a:xfrm>
              <a:off x="3940007" y="3491791"/>
              <a:ext cx="1258819" cy="7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/>
            <p:nvPr/>
          </p:nvCxnSpPr>
          <p:spPr>
            <a:xfrm>
              <a:off x="3940007" y="3491791"/>
              <a:ext cx="1258819" cy="14312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/>
            <p:nvPr/>
          </p:nvCxnSpPr>
          <p:spPr>
            <a:xfrm flipV="1">
              <a:off x="3940007" y="4923015"/>
              <a:ext cx="1258819" cy="27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/>
            <p:nvPr/>
          </p:nvCxnSpPr>
          <p:spPr>
            <a:xfrm>
              <a:off x="3940007" y="4246385"/>
              <a:ext cx="1258819" cy="6766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50"/>
            <p:cNvCxnSpPr/>
            <p:nvPr/>
          </p:nvCxnSpPr>
          <p:spPr>
            <a:xfrm flipV="1">
              <a:off x="3940007" y="4224761"/>
              <a:ext cx="1258819" cy="7010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/>
            <p:nvPr/>
          </p:nvCxnSpPr>
          <p:spPr>
            <a:xfrm flipV="1">
              <a:off x="3940007" y="3526507"/>
              <a:ext cx="1258819" cy="13992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/>
            <p:nvPr/>
          </p:nvCxnSpPr>
          <p:spPr>
            <a:xfrm flipV="1">
              <a:off x="3940007" y="2825688"/>
              <a:ext cx="1258819" cy="21000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/>
            <p:nvPr/>
          </p:nvCxnSpPr>
          <p:spPr>
            <a:xfrm flipV="1">
              <a:off x="3940007" y="3526507"/>
              <a:ext cx="1258819" cy="7198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單箭頭接點 54"/>
            <p:cNvCxnSpPr/>
            <p:nvPr/>
          </p:nvCxnSpPr>
          <p:spPr>
            <a:xfrm flipV="1">
              <a:off x="3940007" y="2825688"/>
              <a:ext cx="1258819" cy="14206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/>
            <p:nvPr/>
          </p:nvCxnSpPr>
          <p:spPr>
            <a:xfrm>
              <a:off x="7162454" y="3451153"/>
              <a:ext cx="46599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/>
            <p:cNvCxnSpPr/>
            <p:nvPr/>
          </p:nvCxnSpPr>
          <p:spPr>
            <a:xfrm>
              <a:off x="7162454" y="4292030"/>
              <a:ext cx="46599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直線單箭頭接點 57"/>
          <p:cNvCxnSpPr/>
          <p:nvPr/>
        </p:nvCxnSpPr>
        <p:spPr>
          <a:xfrm flipV="1">
            <a:off x="2649437" y="3206860"/>
            <a:ext cx="1245635" cy="53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V="1">
            <a:off x="4439720" y="3192846"/>
            <a:ext cx="1245635" cy="53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6" idx="6"/>
            <a:endCxn id="29" idx="2"/>
          </p:cNvCxnSpPr>
          <p:nvPr/>
        </p:nvCxnSpPr>
        <p:spPr>
          <a:xfrm flipV="1">
            <a:off x="4405026" y="1760371"/>
            <a:ext cx="1254787" cy="7355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1010343" y="4199046"/>
            <a:ext cx="7300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When teams up, if everyone expect the partner will do the work, nothing will be done finally.</a:t>
            </a:r>
          </a:p>
        </p:txBody>
      </p:sp>
      <p:sp>
        <p:nvSpPr>
          <p:cNvPr id="65" name="文字方塊 64"/>
          <p:cNvSpPr txBox="1"/>
          <p:nvPr/>
        </p:nvSpPr>
        <p:spPr>
          <a:xfrm>
            <a:off x="1010343" y="5054083"/>
            <a:ext cx="7059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However, if you know your partner will dropout, you will do better.</a:t>
            </a:r>
          </a:p>
        </p:txBody>
      </p:sp>
      <p:grpSp>
        <p:nvGrpSpPr>
          <p:cNvPr id="82" name="群組 81"/>
          <p:cNvGrpSpPr/>
          <p:nvPr/>
        </p:nvGrpSpPr>
        <p:grpSpPr>
          <a:xfrm>
            <a:off x="3965370" y="1600600"/>
            <a:ext cx="365326" cy="367349"/>
            <a:chOff x="-1866900" y="1906630"/>
            <a:chExt cx="365326" cy="367349"/>
          </a:xfrm>
        </p:grpSpPr>
        <p:cxnSp>
          <p:nvCxnSpPr>
            <p:cNvPr id="83" name="直線接點 82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群組 84"/>
          <p:cNvGrpSpPr/>
          <p:nvPr/>
        </p:nvGrpSpPr>
        <p:grpSpPr>
          <a:xfrm>
            <a:off x="3970602" y="3010485"/>
            <a:ext cx="365326" cy="367349"/>
            <a:chOff x="-1866900" y="1906630"/>
            <a:chExt cx="365326" cy="367349"/>
          </a:xfrm>
        </p:grpSpPr>
        <p:cxnSp>
          <p:nvCxnSpPr>
            <p:cNvPr id="86" name="直線接點 85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群組 87"/>
          <p:cNvGrpSpPr/>
          <p:nvPr/>
        </p:nvGrpSpPr>
        <p:grpSpPr>
          <a:xfrm>
            <a:off x="5732127" y="2981602"/>
            <a:ext cx="365326" cy="367349"/>
            <a:chOff x="-1866900" y="1906630"/>
            <a:chExt cx="365326" cy="367349"/>
          </a:xfrm>
        </p:grpSpPr>
        <p:cxnSp>
          <p:nvCxnSpPr>
            <p:cNvPr id="89" name="直線接點 88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群組 90"/>
          <p:cNvGrpSpPr/>
          <p:nvPr/>
        </p:nvGrpSpPr>
        <p:grpSpPr>
          <a:xfrm>
            <a:off x="5741551" y="3674023"/>
            <a:ext cx="365326" cy="367349"/>
            <a:chOff x="-1866900" y="1906630"/>
            <a:chExt cx="365326" cy="367349"/>
          </a:xfrm>
        </p:grpSpPr>
        <p:cxnSp>
          <p:nvCxnSpPr>
            <p:cNvPr id="92" name="直線接點 91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群組 93"/>
          <p:cNvGrpSpPr/>
          <p:nvPr/>
        </p:nvGrpSpPr>
        <p:grpSpPr>
          <a:xfrm>
            <a:off x="2316154" y="3023685"/>
            <a:ext cx="365326" cy="367349"/>
            <a:chOff x="-1866900" y="1906630"/>
            <a:chExt cx="365326" cy="367349"/>
          </a:xfrm>
        </p:grpSpPr>
        <p:cxnSp>
          <p:nvCxnSpPr>
            <p:cNvPr id="95" name="直線接點 94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群組 96"/>
          <p:cNvGrpSpPr/>
          <p:nvPr/>
        </p:nvGrpSpPr>
        <p:grpSpPr>
          <a:xfrm>
            <a:off x="2339885" y="2294637"/>
            <a:ext cx="365326" cy="367349"/>
            <a:chOff x="-1866900" y="1906630"/>
            <a:chExt cx="365326" cy="367349"/>
          </a:xfrm>
        </p:grpSpPr>
        <p:cxnSp>
          <p:nvCxnSpPr>
            <p:cNvPr id="98" name="直線接點 97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字方塊 99"/>
          <p:cNvSpPr txBox="1"/>
          <p:nvPr/>
        </p:nvSpPr>
        <p:spPr>
          <a:xfrm>
            <a:off x="1027238" y="5892791"/>
            <a:ext cx="7332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When testing, no one dropout actually, so obtaining good results eventually.</a:t>
            </a:r>
          </a:p>
        </p:txBody>
      </p:sp>
    </p:spTree>
    <p:extLst>
      <p:ext uri="{BB962C8B-B14F-4D97-AF65-F5344CB8AC3E}">
        <p14:creationId xmlns:p14="http://schemas.microsoft.com/office/powerpoint/2010/main" val="335375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5" grpId="0"/>
      <p:bldP spid="10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Dropout - Intuitive Reason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Why the weights should multiply (1-p)% (dropout rate) when testing?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4552" y="2636369"/>
            <a:ext cx="26891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i="1" u="sng" dirty="0"/>
              <a:t>Training of Dropout</a:t>
            </a:r>
            <a:endParaRPr lang="en-US" altLang="zh-TW" sz="2400" dirty="0"/>
          </a:p>
        </p:txBody>
      </p:sp>
      <p:sp>
        <p:nvSpPr>
          <p:cNvPr id="5" name="矩形 4"/>
          <p:cNvSpPr/>
          <p:nvPr/>
        </p:nvSpPr>
        <p:spPr>
          <a:xfrm>
            <a:off x="4557486" y="2617200"/>
            <a:ext cx="25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i="1" u="sng" dirty="0"/>
              <a:t>Testing of Dropout</a:t>
            </a:r>
            <a:endParaRPr lang="en-US" altLang="zh-TW" sz="2400" dirty="0"/>
          </a:p>
        </p:txBody>
      </p:sp>
      <p:sp>
        <p:nvSpPr>
          <p:cNvPr id="6" name="橢圓 5"/>
          <p:cNvSpPr/>
          <p:nvPr/>
        </p:nvSpPr>
        <p:spPr>
          <a:xfrm>
            <a:off x="3183636" y="4715913"/>
            <a:ext cx="509954" cy="4993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1328616" y="3658807"/>
            <a:ext cx="509954" cy="4993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1328616" y="4443730"/>
            <a:ext cx="509954" cy="4993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1332203" y="5225867"/>
            <a:ext cx="509954" cy="4993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1328616" y="6056849"/>
            <a:ext cx="509954" cy="4993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橢圓 20"/>
          <p:cNvSpPr/>
          <p:nvPr/>
        </p:nvSpPr>
        <p:spPr>
          <a:xfrm>
            <a:off x="6676216" y="4763324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橢圓 21"/>
          <p:cNvSpPr/>
          <p:nvPr/>
        </p:nvSpPr>
        <p:spPr>
          <a:xfrm>
            <a:off x="4821196" y="3706218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橢圓 22"/>
          <p:cNvSpPr/>
          <p:nvPr/>
        </p:nvSpPr>
        <p:spPr>
          <a:xfrm>
            <a:off x="4821196" y="4491141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橢圓 23"/>
          <p:cNvSpPr/>
          <p:nvPr/>
        </p:nvSpPr>
        <p:spPr>
          <a:xfrm>
            <a:off x="4824783" y="5273278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橢圓 24"/>
          <p:cNvSpPr/>
          <p:nvPr/>
        </p:nvSpPr>
        <p:spPr>
          <a:xfrm>
            <a:off x="4821196" y="6104260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2" name="直線單箭頭接點 11"/>
          <p:cNvCxnSpPr>
            <a:stCxn id="7" idx="6"/>
            <a:endCxn id="6" idx="2"/>
          </p:cNvCxnSpPr>
          <p:nvPr/>
        </p:nvCxnSpPr>
        <p:spPr>
          <a:xfrm>
            <a:off x="1838570" y="3908493"/>
            <a:ext cx="1345066" cy="1057106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8" idx="6"/>
            <a:endCxn id="6" idx="2"/>
          </p:cNvCxnSpPr>
          <p:nvPr/>
        </p:nvCxnSpPr>
        <p:spPr>
          <a:xfrm>
            <a:off x="1838570" y="4693416"/>
            <a:ext cx="1345066" cy="272183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9" idx="6"/>
            <a:endCxn id="6" idx="2"/>
          </p:cNvCxnSpPr>
          <p:nvPr/>
        </p:nvCxnSpPr>
        <p:spPr>
          <a:xfrm flipV="1">
            <a:off x="1842157" y="4965599"/>
            <a:ext cx="1341479" cy="509954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endCxn id="6" idx="2"/>
          </p:cNvCxnSpPr>
          <p:nvPr/>
        </p:nvCxnSpPr>
        <p:spPr>
          <a:xfrm flipV="1">
            <a:off x="1842157" y="4965599"/>
            <a:ext cx="1341479" cy="1316587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5334737" y="3961195"/>
            <a:ext cx="1345066" cy="1057106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5334737" y="4746118"/>
            <a:ext cx="1345066" cy="272183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5338324" y="5018301"/>
            <a:ext cx="1341479" cy="509954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5338324" y="5018301"/>
            <a:ext cx="1341479" cy="1311296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2193010" y="3889532"/>
                <a:ext cx="421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010" y="3889532"/>
                <a:ext cx="42184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0145" r="-57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2212493" y="4402799"/>
                <a:ext cx="428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493" y="4402799"/>
                <a:ext cx="42896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000" r="-571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2212493" y="4842442"/>
                <a:ext cx="428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493" y="4842442"/>
                <a:ext cx="42896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0000" r="-571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2217174" y="5296178"/>
                <a:ext cx="4196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174" y="5296178"/>
                <a:ext cx="419602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0145" r="-57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2989097" y="4471471"/>
                <a:ext cx="2232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097" y="4471471"/>
                <a:ext cx="22326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5678049" y="3930535"/>
                <a:ext cx="421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049" y="3930535"/>
                <a:ext cx="421847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8571" r="-4286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5697532" y="4443802"/>
                <a:ext cx="428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532" y="4443802"/>
                <a:ext cx="428964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0000" r="-571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5697532" y="4883445"/>
                <a:ext cx="428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532" y="4883445"/>
                <a:ext cx="428964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0000" r="-571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5702213" y="5337181"/>
                <a:ext cx="4196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213" y="5337181"/>
                <a:ext cx="419602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8696" r="-57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6487532" y="4443802"/>
                <a:ext cx="3259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532" y="4443802"/>
                <a:ext cx="325923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1111" r="-3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群組 62"/>
          <p:cNvGrpSpPr/>
          <p:nvPr/>
        </p:nvGrpSpPr>
        <p:grpSpPr>
          <a:xfrm>
            <a:off x="1372335" y="4480280"/>
            <a:ext cx="365326" cy="359725"/>
            <a:chOff x="-1866900" y="1906630"/>
            <a:chExt cx="365326" cy="367349"/>
          </a:xfrm>
        </p:grpSpPr>
        <p:cxnSp>
          <p:nvCxnSpPr>
            <p:cNvPr id="64" name="直線接點 63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群組 65"/>
          <p:cNvGrpSpPr/>
          <p:nvPr/>
        </p:nvGrpSpPr>
        <p:grpSpPr>
          <a:xfrm>
            <a:off x="1400930" y="6169344"/>
            <a:ext cx="365326" cy="359725"/>
            <a:chOff x="-1866900" y="1906630"/>
            <a:chExt cx="365326" cy="367349"/>
          </a:xfrm>
        </p:grpSpPr>
        <p:cxnSp>
          <p:nvCxnSpPr>
            <p:cNvPr id="67" name="直線接點 66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群組 68"/>
          <p:cNvGrpSpPr/>
          <p:nvPr/>
        </p:nvGrpSpPr>
        <p:grpSpPr>
          <a:xfrm>
            <a:off x="1880908" y="4575851"/>
            <a:ext cx="265418" cy="261349"/>
            <a:chOff x="-1866900" y="1906630"/>
            <a:chExt cx="365326" cy="367349"/>
          </a:xfrm>
        </p:grpSpPr>
        <p:cxnSp>
          <p:nvCxnSpPr>
            <p:cNvPr id="70" name="直線接點 69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群組 71"/>
          <p:cNvGrpSpPr/>
          <p:nvPr/>
        </p:nvGrpSpPr>
        <p:grpSpPr>
          <a:xfrm>
            <a:off x="1953079" y="5909368"/>
            <a:ext cx="265418" cy="261349"/>
            <a:chOff x="-1866900" y="1906630"/>
            <a:chExt cx="365326" cy="367349"/>
          </a:xfrm>
        </p:grpSpPr>
        <p:cxnSp>
          <p:nvCxnSpPr>
            <p:cNvPr id="73" name="直線接點 72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文字方塊 74"/>
          <p:cNvSpPr txBox="1"/>
          <p:nvPr/>
        </p:nvSpPr>
        <p:spPr>
          <a:xfrm>
            <a:off x="689067" y="3083049"/>
            <a:ext cx="3826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Assume dropout rate is 50%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>
                <a:off x="4922768" y="3952462"/>
                <a:ext cx="759310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768" y="3952462"/>
                <a:ext cx="759310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8730" r="-6349" b="-634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字方塊 83"/>
              <p:cNvSpPr txBox="1"/>
              <p:nvPr/>
            </p:nvSpPr>
            <p:spPr>
              <a:xfrm>
                <a:off x="4932876" y="4454728"/>
                <a:ext cx="759310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4" name="文字方塊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876" y="4454728"/>
                <a:ext cx="759310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7874" r="-6299" b="-645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/>
              <p:cNvSpPr txBox="1"/>
              <p:nvPr/>
            </p:nvSpPr>
            <p:spPr>
              <a:xfrm>
                <a:off x="4922768" y="4897772"/>
                <a:ext cx="759310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768" y="4897772"/>
                <a:ext cx="759310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8730" r="-6349" b="-634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/>
              <p:cNvSpPr txBox="1"/>
              <p:nvPr/>
            </p:nvSpPr>
            <p:spPr>
              <a:xfrm>
                <a:off x="4946139" y="5351695"/>
                <a:ext cx="759310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文字方塊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139" y="5351695"/>
                <a:ext cx="759310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7874" r="-6299" b="-645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矩形 88"/>
          <p:cNvSpPr/>
          <p:nvPr/>
        </p:nvSpPr>
        <p:spPr>
          <a:xfrm>
            <a:off x="4620486" y="3039464"/>
            <a:ext cx="1628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No dropout</a:t>
            </a:r>
            <a:endParaRPr lang="zh-TW" altLang="en-US" sz="2400" dirty="0"/>
          </a:p>
        </p:txBody>
      </p:sp>
      <p:grpSp>
        <p:nvGrpSpPr>
          <p:cNvPr id="92" name="群組 91"/>
          <p:cNvGrpSpPr/>
          <p:nvPr/>
        </p:nvGrpSpPr>
        <p:grpSpPr>
          <a:xfrm>
            <a:off x="6201845" y="3449355"/>
            <a:ext cx="2900409" cy="870244"/>
            <a:chOff x="6201845" y="3487455"/>
            <a:chExt cx="2900409" cy="870244"/>
          </a:xfrm>
        </p:grpSpPr>
        <p:sp>
          <p:nvSpPr>
            <p:cNvPr id="87" name="矩形 86"/>
            <p:cNvSpPr/>
            <p:nvPr/>
          </p:nvSpPr>
          <p:spPr>
            <a:xfrm>
              <a:off x="6201845" y="3487455"/>
              <a:ext cx="29004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/>
                <a:t>Weights from training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字方塊 87"/>
                <p:cNvSpPr txBox="1"/>
                <p:nvPr/>
              </p:nvSpPr>
              <p:spPr>
                <a:xfrm>
                  <a:off x="6991194" y="3896034"/>
                  <a:ext cx="162506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8" name="文字方塊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194" y="3896034"/>
                  <a:ext cx="1625065" cy="46166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向右箭號 89"/>
            <p:cNvSpPr/>
            <p:nvPr/>
          </p:nvSpPr>
          <p:spPr>
            <a:xfrm>
              <a:off x="6575506" y="3949120"/>
              <a:ext cx="585426" cy="38595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3" name="群組 92"/>
          <p:cNvGrpSpPr/>
          <p:nvPr/>
        </p:nvGrpSpPr>
        <p:grpSpPr>
          <a:xfrm>
            <a:off x="5942302" y="5706513"/>
            <a:ext cx="2990178" cy="913826"/>
            <a:chOff x="5942302" y="5744613"/>
            <a:chExt cx="2990178" cy="9138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字方塊 76"/>
                <p:cNvSpPr txBox="1"/>
                <p:nvPr/>
              </p:nvSpPr>
              <p:spPr>
                <a:xfrm>
                  <a:off x="6962599" y="6196774"/>
                  <a:ext cx="162506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7" name="文字方塊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2599" y="6196774"/>
                  <a:ext cx="1625065" cy="46166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矩形 77"/>
            <p:cNvSpPr/>
            <p:nvPr/>
          </p:nvSpPr>
          <p:spPr>
            <a:xfrm>
              <a:off x="5942302" y="5744613"/>
              <a:ext cx="299017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/>
                <a:t>Weights multiply 1-p%</a:t>
              </a:r>
              <a:endParaRPr lang="zh-TW" altLang="en-US" sz="2400" dirty="0"/>
            </a:p>
          </p:txBody>
        </p:sp>
        <p:sp>
          <p:nvSpPr>
            <p:cNvPr id="91" name="向右箭號 90"/>
            <p:cNvSpPr/>
            <p:nvPr/>
          </p:nvSpPr>
          <p:spPr>
            <a:xfrm>
              <a:off x="6648268" y="6231691"/>
              <a:ext cx="585426" cy="38595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95" name="直線接點 94"/>
          <p:cNvCxnSpPr/>
          <p:nvPr/>
        </p:nvCxnSpPr>
        <p:spPr>
          <a:xfrm>
            <a:off x="4423021" y="2636369"/>
            <a:ext cx="0" cy="4221631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19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40" grpId="0"/>
      <p:bldP spid="41" grpId="0"/>
      <p:bldP spid="42" grpId="0"/>
      <p:bldP spid="43" grpId="0"/>
      <p:bldP spid="44" grpId="0"/>
      <p:bldP spid="54" grpId="0"/>
      <p:bldP spid="55" grpId="0"/>
      <p:bldP spid="56" grpId="0"/>
      <p:bldP spid="57" grpId="0"/>
      <p:bldP spid="58" grpId="0"/>
      <p:bldP spid="75" grpId="0"/>
      <p:bldP spid="79" grpId="0" animBg="1"/>
      <p:bldP spid="84" grpId="0" animBg="1"/>
      <p:bldP spid="85" grpId="0" animBg="1"/>
      <p:bldP spid="86" grpId="0" animBg="1"/>
      <p:bldP spid="8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Dropout is a kind of ensemble.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43719" y="1835554"/>
            <a:ext cx="2220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Ensemble</a:t>
            </a:r>
            <a:endParaRPr lang="zh-TW" altLang="en-US" sz="2800" b="1" i="1" u="sng" dirty="0"/>
          </a:p>
        </p:txBody>
      </p:sp>
      <p:sp>
        <p:nvSpPr>
          <p:cNvPr id="4" name="矩形 3"/>
          <p:cNvSpPr/>
          <p:nvPr/>
        </p:nvSpPr>
        <p:spPr>
          <a:xfrm>
            <a:off x="1274513" y="3787421"/>
            <a:ext cx="1352550" cy="11239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Network</a:t>
            </a:r>
          </a:p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53" name="矩形 252"/>
          <p:cNvSpPr/>
          <p:nvPr/>
        </p:nvSpPr>
        <p:spPr>
          <a:xfrm>
            <a:off x="3061131" y="3782856"/>
            <a:ext cx="1352550" cy="11239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Network</a:t>
            </a:r>
          </a:p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254" name="矩形 253"/>
          <p:cNvSpPr/>
          <p:nvPr/>
        </p:nvSpPr>
        <p:spPr>
          <a:xfrm>
            <a:off x="4899455" y="3764724"/>
            <a:ext cx="1352550" cy="11239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Network</a:t>
            </a:r>
          </a:p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255" name="矩形 254"/>
          <p:cNvSpPr/>
          <p:nvPr/>
        </p:nvSpPr>
        <p:spPr>
          <a:xfrm>
            <a:off x="6737779" y="3782856"/>
            <a:ext cx="1352550" cy="11239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Network</a:t>
            </a:r>
          </a:p>
          <a:p>
            <a:pPr algn="ctr"/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410532" y="5105203"/>
            <a:ext cx="6984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 a bunch of networks with different structures</a:t>
            </a:r>
            <a:endParaRPr lang="zh-TW" altLang="en-US" sz="2400" dirty="0"/>
          </a:p>
        </p:txBody>
      </p:sp>
      <p:sp>
        <p:nvSpPr>
          <p:cNvPr id="10" name="橢圓 9"/>
          <p:cNvSpPr/>
          <p:nvPr/>
        </p:nvSpPr>
        <p:spPr>
          <a:xfrm>
            <a:off x="3920999" y="1306055"/>
            <a:ext cx="1654731" cy="10477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Training Set</a:t>
            </a:r>
            <a:endParaRPr lang="zh-TW" altLang="en-US" sz="2400" dirty="0"/>
          </a:p>
        </p:txBody>
      </p:sp>
      <p:sp>
        <p:nvSpPr>
          <p:cNvPr id="256" name="橢圓 255"/>
          <p:cNvSpPr/>
          <p:nvPr/>
        </p:nvSpPr>
        <p:spPr>
          <a:xfrm>
            <a:off x="1320788" y="2632509"/>
            <a:ext cx="126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Set</a:t>
            </a:r>
            <a:r>
              <a:rPr lang="zh-TW" altLang="en-US" sz="2400" dirty="0"/>
              <a:t> </a:t>
            </a:r>
            <a:r>
              <a:rPr lang="en-US" altLang="zh-TW" sz="2400" dirty="0"/>
              <a:t>1</a:t>
            </a:r>
          </a:p>
        </p:txBody>
      </p:sp>
      <p:sp>
        <p:nvSpPr>
          <p:cNvPr id="257" name="橢圓 256"/>
          <p:cNvSpPr/>
          <p:nvPr/>
        </p:nvSpPr>
        <p:spPr>
          <a:xfrm>
            <a:off x="3102837" y="2632509"/>
            <a:ext cx="126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Set 2</a:t>
            </a:r>
            <a:endParaRPr lang="zh-TW" altLang="en-US" sz="2400" dirty="0"/>
          </a:p>
        </p:txBody>
      </p:sp>
      <p:sp>
        <p:nvSpPr>
          <p:cNvPr id="258" name="橢圓 257"/>
          <p:cNvSpPr/>
          <p:nvPr/>
        </p:nvSpPr>
        <p:spPr>
          <a:xfrm>
            <a:off x="4945730" y="2642651"/>
            <a:ext cx="1260000" cy="72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Set 3</a:t>
            </a:r>
            <a:endParaRPr lang="zh-TW" altLang="en-US" sz="2400" dirty="0"/>
          </a:p>
        </p:txBody>
      </p:sp>
      <p:sp>
        <p:nvSpPr>
          <p:cNvPr id="259" name="橢圓 258"/>
          <p:cNvSpPr/>
          <p:nvPr/>
        </p:nvSpPr>
        <p:spPr>
          <a:xfrm>
            <a:off x="6784054" y="2642651"/>
            <a:ext cx="1260000" cy="72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Set 4</a:t>
            </a:r>
            <a:endParaRPr lang="zh-TW" altLang="en-US" sz="2400" dirty="0"/>
          </a:p>
        </p:txBody>
      </p:sp>
      <p:cxnSp>
        <p:nvCxnSpPr>
          <p:cNvPr id="260" name="直線單箭頭接點 259"/>
          <p:cNvCxnSpPr/>
          <p:nvPr/>
        </p:nvCxnSpPr>
        <p:spPr>
          <a:xfrm flipH="1">
            <a:off x="2305051" y="1964424"/>
            <a:ext cx="1695959" cy="6782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單箭頭接點 260"/>
          <p:cNvCxnSpPr/>
          <p:nvPr/>
        </p:nvCxnSpPr>
        <p:spPr>
          <a:xfrm flipH="1">
            <a:off x="3802783" y="2283568"/>
            <a:ext cx="478720" cy="4297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單箭頭接點 261"/>
          <p:cNvCxnSpPr/>
          <p:nvPr/>
        </p:nvCxnSpPr>
        <p:spPr>
          <a:xfrm>
            <a:off x="5253355" y="2257029"/>
            <a:ext cx="166076" cy="4728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62"/>
          <p:cNvCxnSpPr/>
          <p:nvPr/>
        </p:nvCxnSpPr>
        <p:spPr>
          <a:xfrm>
            <a:off x="5497783" y="1964424"/>
            <a:ext cx="1532676" cy="7280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單箭頭接點 263"/>
          <p:cNvCxnSpPr/>
          <p:nvPr/>
        </p:nvCxnSpPr>
        <p:spPr>
          <a:xfrm flipH="1">
            <a:off x="7414054" y="3280679"/>
            <a:ext cx="0" cy="54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單箭頭接點 264"/>
          <p:cNvCxnSpPr/>
          <p:nvPr/>
        </p:nvCxnSpPr>
        <p:spPr>
          <a:xfrm flipH="1">
            <a:off x="3732838" y="3272294"/>
            <a:ext cx="0" cy="54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單箭頭接點 265"/>
          <p:cNvCxnSpPr/>
          <p:nvPr/>
        </p:nvCxnSpPr>
        <p:spPr>
          <a:xfrm flipH="1">
            <a:off x="5588176" y="3280679"/>
            <a:ext cx="0" cy="54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單箭頭接點 266"/>
          <p:cNvCxnSpPr/>
          <p:nvPr/>
        </p:nvCxnSpPr>
        <p:spPr>
          <a:xfrm flipH="1">
            <a:off x="1950788" y="3242856"/>
            <a:ext cx="0" cy="54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85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  <p:bldP spid="253" grpId="0" animBg="1"/>
      <p:bldP spid="254" grpId="0" animBg="1"/>
      <p:bldP spid="255" grpId="0" animBg="1"/>
      <p:bldP spid="5" grpId="0"/>
      <p:bldP spid="10" grpId="0" animBg="1"/>
      <p:bldP spid="256" grpId="0" animBg="1"/>
      <p:bldP spid="257" grpId="0" animBg="1"/>
      <p:bldP spid="258" grpId="0" animBg="1"/>
      <p:bldP spid="25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Dropout is a kind of ensemble.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43719" y="1835554"/>
            <a:ext cx="2220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Ensemble</a:t>
            </a:r>
            <a:endParaRPr lang="zh-TW" altLang="en-US" sz="2800" b="1" i="1" u="sng" dirty="0"/>
          </a:p>
        </p:txBody>
      </p:sp>
      <p:sp>
        <p:nvSpPr>
          <p:cNvPr id="3" name="文字方塊 2"/>
          <p:cNvSpPr txBox="1"/>
          <p:nvPr/>
        </p:nvSpPr>
        <p:spPr>
          <a:xfrm>
            <a:off x="1610949" y="5211606"/>
            <a:ext cx="75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y</a:t>
            </a:r>
            <a:r>
              <a:rPr lang="en-US" altLang="zh-TW" sz="2800" baseline="-25000" dirty="0"/>
              <a:t>1</a:t>
            </a:r>
            <a:endParaRPr lang="zh-TW" altLang="en-US" sz="2800" baseline="-25000" dirty="0"/>
          </a:p>
        </p:txBody>
      </p:sp>
      <p:sp>
        <p:nvSpPr>
          <p:cNvPr id="27" name="矩形 26"/>
          <p:cNvSpPr/>
          <p:nvPr/>
        </p:nvSpPr>
        <p:spPr>
          <a:xfrm>
            <a:off x="1274513" y="3787421"/>
            <a:ext cx="1352550" cy="11239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Network</a:t>
            </a:r>
          </a:p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8" name="矩形 27"/>
          <p:cNvSpPr/>
          <p:nvPr/>
        </p:nvSpPr>
        <p:spPr>
          <a:xfrm>
            <a:off x="3061131" y="3782856"/>
            <a:ext cx="1352550" cy="11239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Network</a:t>
            </a:r>
          </a:p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4899455" y="3764724"/>
            <a:ext cx="1352550" cy="11239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Network</a:t>
            </a:r>
          </a:p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30" name="矩形 29"/>
          <p:cNvSpPr/>
          <p:nvPr/>
        </p:nvSpPr>
        <p:spPr>
          <a:xfrm>
            <a:off x="6737779" y="3782856"/>
            <a:ext cx="1352550" cy="11239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Network</a:t>
            </a:r>
          </a:p>
          <a:p>
            <a:pPr algn="ctr"/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3553027" y="2395768"/>
            <a:ext cx="2461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Testing data x</a:t>
            </a:r>
            <a:endParaRPr lang="zh-TW" altLang="en-US" sz="28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3397567" y="5211606"/>
            <a:ext cx="75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y</a:t>
            </a:r>
            <a:r>
              <a:rPr lang="en-US" altLang="zh-TW" sz="2800" baseline="-25000" dirty="0"/>
              <a:t>2</a:t>
            </a:r>
            <a:endParaRPr lang="zh-TW" altLang="en-US" sz="2800" baseline="-250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248478" y="5211606"/>
            <a:ext cx="75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y</a:t>
            </a:r>
            <a:r>
              <a:rPr lang="en-US" altLang="zh-TW" sz="2800" baseline="-25000" dirty="0"/>
              <a:t>3</a:t>
            </a:r>
            <a:endParaRPr lang="zh-TW" altLang="en-US" sz="2800" baseline="-250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7099389" y="5211606"/>
            <a:ext cx="75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y</a:t>
            </a:r>
            <a:r>
              <a:rPr lang="en-US" altLang="zh-TW" sz="2800" baseline="-25000" dirty="0"/>
              <a:t>4</a:t>
            </a:r>
            <a:endParaRPr lang="zh-TW" altLang="en-US" sz="2800" baseline="-250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359467" y="6172058"/>
            <a:ext cx="2461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average</a:t>
            </a:r>
            <a:endParaRPr lang="zh-TW" altLang="en-US" sz="2800" dirty="0"/>
          </a:p>
        </p:txBody>
      </p:sp>
      <p:cxnSp>
        <p:nvCxnSpPr>
          <p:cNvPr id="36" name="直線單箭頭接點 35"/>
          <p:cNvCxnSpPr/>
          <p:nvPr/>
        </p:nvCxnSpPr>
        <p:spPr>
          <a:xfrm flipH="1">
            <a:off x="2171837" y="2953827"/>
            <a:ext cx="1943507" cy="7973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>
            <a:off x="3685768" y="2991941"/>
            <a:ext cx="727913" cy="8735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endCxn id="29" idx="0"/>
          </p:cNvCxnSpPr>
          <p:nvPr/>
        </p:nvCxnSpPr>
        <p:spPr>
          <a:xfrm>
            <a:off x="4899455" y="3033254"/>
            <a:ext cx="676275" cy="7314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endCxn id="30" idx="0"/>
          </p:cNvCxnSpPr>
          <p:nvPr/>
        </p:nvCxnSpPr>
        <p:spPr>
          <a:xfrm>
            <a:off x="5210378" y="2953827"/>
            <a:ext cx="2203676" cy="8290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H="1">
            <a:off x="7395004" y="4926774"/>
            <a:ext cx="0" cy="45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H="1">
            <a:off x="3713788" y="4918389"/>
            <a:ext cx="0" cy="45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5569126" y="4926774"/>
            <a:ext cx="0" cy="45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H="1">
            <a:off x="1931738" y="4888951"/>
            <a:ext cx="0" cy="45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1988887" y="5755162"/>
            <a:ext cx="1855690" cy="6785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32" idx="2"/>
          </p:cNvCxnSpPr>
          <p:nvPr/>
        </p:nvCxnSpPr>
        <p:spPr>
          <a:xfrm>
            <a:off x="3775506" y="5734826"/>
            <a:ext cx="495348" cy="5536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34" idx="2"/>
          </p:cNvCxnSpPr>
          <p:nvPr/>
        </p:nvCxnSpPr>
        <p:spPr>
          <a:xfrm flipH="1">
            <a:off x="5222381" y="5734826"/>
            <a:ext cx="2254947" cy="6988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flipH="1">
            <a:off x="4823711" y="5696953"/>
            <a:ext cx="658527" cy="5914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/>
      <p:bldP spid="32" grpId="0"/>
      <p:bldP spid="33" grpId="0"/>
      <p:bldP spid="34" grpId="0"/>
      <p:bldP spid="3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Dropout is a kind of ensemble.</a:t>
            </a:r>
            <a:endParaRPr lang="zh-TW" altLang="en-US" dirty="0"/>
          </a:p>
        </p:txBody>
      </p:sp>
      <p:grpSp>
        <p:nvGrpSpPr>
          <p:cNvPr id="448" name="群組 447"/>
          <p:cNvGrpSpPr/>
          <p:nvPr/>
        </p:nvGrpSpPr>
        <p:grpSpPr>
          <a:xfrm rot="5400000">
            <a:off x="-366709" y="3553743"/>
            <a:ext cx="2816562" cy="1283045"/>
            <a:chOff x="1660188" y="3148756"/>
            <a:chExt cx="2816562" cy="1283045"/>
          </a:xfrm>
        </p:grpSpPr>
        <p:sp>
          <p:nvSpPr>
            <p:cNvPr id="9" name="橢圓 8"/>
            <p:cNvSpPr/>
            <p:nvPr/>
          </p:nvSpPr>
          <p:spPr>
            <a:xfrm>
              <a:off x="2410717" y="3510713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3988727" y="3467445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3988727" y="3880285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660188" y="3215141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單箭頭接點 15"/>
            <p:cNvCxnSpPr>
              <a:stCxn id="14" idx="3"/>
              <a:endCxn id="9" idx="2"/>
            </p:cNvCxnSpPr>
            <p:nvPr/>
          </p:nvCxnSpPr>
          <p:spPr>
            <a:xfrm>
              <a:off x="1791252" y="3280673"/>
              <a:ext cx="619466" cy="3555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>
              <a:stCxn id="14" idx="3"/>
            </p:cNvCxnSpPr>
            <p:nvPr/>
          </p:nvCxnSpPr>
          <p:spPr>
            <a:xfrm>
              <a:off x="1791252" y="3280673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endCxn id="12" idx="2"/>
            </p:cNvCxnSpPr>
            <p:nvPr/>
          </p:nvCxnSpPr>
          <p:spPr>
            <a:xfrm flipV="1">
              <a:off x="3530097" y="3592920"/>
              <a:ext cx="458630" cy="523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>
              <a:endCxn id="12" idx="2"/>
            </p:cNvCxnSpPr>
            <p:nvPr/>
          </p:nvCxnSpPr>
          <p:spPr>
            <a:xfrm>
              <a:off x="3530096" y="3269680"/>
              <a:ext cx="458631" cy="3232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>
              <a:endCxn id="13" idx="2"/>
            </p:cNvCxnSpPr>
            <p:nvPr/>
          </p:nvCxnSpPr>
          <p:spPr>
            <a:xfrm>
              <a:off x="3530097" y="3291314"/>
              <a:ext cx="458630" cy="7144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>
              <a:endCxn id="13" idx="2"/>
            </p:cNvCxnSpPr>
            <p:nvPr/>
          </p:nvCxnSpPr>
          <p:spPr>
            <a:xfrm>
              <a:off x="3530096" y="3662777"/>
              <a:ext cx="458631" cy="3429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>
              <a:endCxn id="12" idx="2"/>
            </p:cNvCxnSpPr>
            <p:nvPr/>
          </p:nvCxnSpPr>
          <p:spPr>
            <a:xfrm flipV="1">
              <a:off x="3530097" y="3592920"/>
              <a:ext cx="458630" cy="386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>
              <a:endCxn id="13" idx="2"/>
            </p:cNvCxnSpPr>
            <p:nvPr/>
          </p:nvCxnSpPr>
          <p:spPr>
            <a:xfrm>
              <a:off x="3530097" y="3979799"/>
              <a:ext cx="458630" cy="259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>
              <a:endCxn id="12" idx="2"/>
            </p:cNvCxnSpPr>
            <p:nvPr/>
          </p:nvCxnSpPr>
          <p:spPr>
            <a:xfrm flipV="1">
              <a:off x="3530096" y="3592920"/>
              <a:ext cx="458631" cy="7168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>
              <a:endCxn id="13" idx="2"/>
            </p:cNvCxnSpPr>
            <p:nvPr/>
          </p:nvCxnSpPr>
          <p:spPr>
            <a:xfrm flipV="1">
              <a:off x="3530097" y="4005760"/>
              <a:ext cx="458630" cy="3176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橢圓 31"/>
            <p:cNvSpPr/>
            <p:nvPr/>
          </p:nvSpPr>
          <p:spPr>
            <a:xfrm>
              <a:off x="3279148" y="3148756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/>
            <p:cNvSpPr/>
            <p:nvPr/>
          </p:nvSpPr>
          <p:spPr>
            <a:xfrm>
              <a:off x="3279148" y="3493630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4" name="橢圓 33"/>
            <p:cNvSpPr/>
            <p:nvPr/>
          </p:nvSpPr>
          <p:spPr>
            <a:xfrm>
              <a:off x="3279148" y="3837241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5" name="橢圓 34"/>
            <p:cNvSpPr/>
            <p:nvPr/>
          </p:nvSpPr>
          <p:spPr>
            <a:xfrm>
              <a:off x="3279148" y="4180852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1660188" y="3924908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1660188" y="4259242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0" name="直線單箭頭接點 39"/>
            <p:cNvCxnSpPr>
              <a:stCxn id="37" idx="3"/>
            </p:cNvCxnSpPr>
            <p:nvPr/>
          </p:nvCxnSpPr>
          <p:spPr>
            <a:xfrm flipV="1">
              <a:off x="1791252" y="3979799"/>
              <a:ext cx="619466" cy="3449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>
              <a:stCxn id="37" idx="3"/>
              <a:endCxn id="9" idx="2"/>
            </p:cNvCxnSpPr>
            <p:nvPr/>
          </p:nvCxnSpPr>
          <p:spPr>
            <a:xfrm flipV="1">
              <a:off x="1791252" y="3636188"/>
              <a:ext cx="619466" cy="688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>
              <a:stCxn id="36" idx="3"/>
              <a:endCxn id="9" idx="2"/>
            </p:cNvCxnSpPr>
            <p:nvPr/>
          </p:nvCxnSpPr>
          <p:spPr>
            <a:xfrm flipV="1">
              <a:off x="1791252" y="3636188"/>
              <a:ext cx="619466" cy="3542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/>
            <p:nvPr/>
          </p:nvCxnSpPr>
          <p:spPr>
            <a:xfrm>
              <a:off x="2661666" y="3619104"/>
              <a:ext cx="619466" cy="170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/>
            <p:nvPr/>
          </p:nvCxnSpPr>
          <p:spPr>
            <a:xfrm>
              <a:off x="2661666" y="3619104"/>
              <a:ext cx="619466" cy="360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50"/>
            <p:cNvCxnSpPr/>
            <p:nvPr/>
          </p:nvCxnSpPr>
          <p:spPr>
            <a:xfrm>
              <a:off x="2661666" y="3619104"/>
              <a:ext cx="619466" cy="7043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/>
            <p:nvPr/>
          </p:nvCxnSpPr>
          <p:spPr>
            <a:xfrm>
              <a:off x="2661666" y="3990440"/>
              <a:ext cx="619466" cy="3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/>
            <p:cNvCxnSpPr/>
            <p:nvPr/>
          </p:nvCxnSpPr>
          <p:spPr>
            <a:xfrm flipV="1">
              <a:off x="2661666" y="3636188"/>
              <a:ext cx="619466" cy="3542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/>
            <p:nvPr/>
          </p:nvCxnSpPr>
          <p:spPr>
            <a:xfrm flipV="1">
              <a:off x="2661666" y="3291314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單箭頭接點 58"/>
            <p:cNvCxnSpPr/>
            <p:nvPr/>
          </p:nvCxnSpPr>
          <p:spPr>
            <a:xfrm>
              <a:off x="4247435" y="3599106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/>
            <p:nvPr/>
          </p:nvCxnSpPr>
          <p:spPr>
            <a:xfrm>
              <a:off x="4247435" y="4012902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單箭頭接點 60"/>
            <p:cNvCxnSpPr/>
            <p:nvPr/>
          </p:nvCxnSpPr>
          <p:spPr>
            <a:xfrm flipV="1">
              <a:off x="1797739" y="3986049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單箭頭接點 61"/>
            <p:cNvCxnSpPr/>
            <p:nvPr/>
          </p:nvCxnSpPr>
          <p:spPr>
            <a:xfrm flipV="1">
              <a:off x="2678739" y="3979152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單箭頭接點 62"/>
            <p:cNvCxnSpPr>
              <a:stCxn id="9" idx="6"/>
              <a:endCxn id="32" idx="2"/>
            </p:cNvCxnSpPr>
            <p:nvPr/>
          </p:nvCxnSpPr>
          <p:spPr>
            <a:xfrm flipV="1">
              <a:off x="2661666" y="3274230"/>
              <a:ext cx="617482" cy="3619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橢圓 248"/>
            <p:cNvSpPr/>
            <p:nvPr/>
          </p:nvSpPr>
          <p:spPr>
            <a:xfrm>
              <a:off x="2406838" y="3835578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69" name="矩形 268"/>
          <p:cNvSpPr/>
          <p:nvPr/>
        </p:nvSpPr>
        <p:spPr>
          <a:xfrm>
            <a:off x="6917118" y="1772545"/>
            <a:ext cx="21927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b="1" i="1" u="sng" dirty="0"/>
              <a:t>Training of Dropout</a:t>
            </a:r>
            <a:endParaRPr lang="en-US" altLang="zh-TW" sz="2800" dirty="0"/>
          </a:p>
        </p:txBody>
      </p:sp>
      <p:grpSp>
        <p:nvGrpSpPr>
          <p:cNvPr id="451" name="群組 450"/>
          <p:cNvGrpSpPr/>
          <p:nvPr/>
        </p:nvGrpSpPr>
        <p:grpSpPr>
          <a:xfrm rot="5400000">
            <a:off x="2857969" y="3562286"/>
            <a:ext cx="2816562" cy="1265961"/>
            <a:chOff x="5222538" y="3182974"/>
            <a:chExt cx="2816562" cy="1265961"/>
          </a:xfrm>
        </p:grpSpPr>
        <p:sp>
          <p:nvSpPr>
            <p:cNvPr id="278" name="橢圓 277"/>
            <p:cNvSpPr/>
            <p:nvPr/>
          </p:nvSpPr>
          <p:spPr>
            <a:xfrm>
              <a:off x="5973067" y="3182974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9" name="橢圓 278"/>
            <p:cNvSpPr/>
            <p:nvPr/>
          </p:nvSpPr>
          <p:spPr>
            <a:xfrm>
              <a:off x="5973067" y="3527847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0" name="橢圓 279"/>
            <p:cNvSpPr/>
            <p:nvPr/>
          </p:nvSpPr>
          <p:spPr>
            <a:xfrm>
              <a:off x="7551077" y="3484579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1" name="橢圓 280"/>
            <p:cNvSpPr/>
            <p:nvPr/>
          </p:nvSpPr>
          <p:spPr>
            <a:xfrm>
              <a:off x="7551077" y="3897419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2" name="矩形 281"/>
            <p:cNvSpPr/>
            <p:nvPr/>
          </p:nvSpPr>
          <p:spPr>
            <a:xfrm>
              <a:off x="5222538" y="3232275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3" name="直線單箭頭接點 282"/>
            <p:cNvCxnSpPr>
              <a:stCxn id="282" idx="3"/>
              <a:endCxn id="278" idx="2"/>
            </p:cNvCxnSpPr>
            <p:nvPr/>
          </p:nvCxnSpPr>
          <p:spPr>
            <a:xfrm>
              <a:off x="5353602" y="3297807"/>
              <a:ext cx="619466" cy="106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線單箭頭接點 283"/>
            <p:cNvCxnSpPr>
              <a:stCxn id="282" idx="3"/>
              <a:endCxn id="279" idx="2"/>
            </p:cNvCxnSpPr>
            <p:nvPr/>
          </p:nvCxnSpPr>
          <p:spPr>
            <a:xfrm>
              <a:off x="5353602" y="3297807"/>
              <a:ext cx="619466" cy="3555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單箭頭接點 284"/>
            <p:cNvCxnSpPr>
              <a:stCxn id="282" idx="3"/>
            </p:cNvCxnSpPr>
            <p:nvPr/>
          </p:nvCxnSpPr>
          <p:spPr>
            <a:xfrm>
              <a:off x="5353602" y="3297807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單箭頭接點 290"/>
            <p:cNvCxnSpPr>
              <a:endCxn id="280" idx="2"/>
            </p:cNvCxnSpPr>
            <p:nvPr/>
          </p:nvCxnSpPr>
          <p:spPr>
            <a:xfrm flipV="1">
              <a:off x="7092447" y="3610054"/>
              <a:ext cx="458630" cy="386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線單箭頭接點 291"/>
            <p:cNvCxnSpPr>
              <a:endCxn id="281" idx="2"/>
            </p:cNvCxnSpPr>
            <p:nvPr/>
          </p:nvCxnSpPr>
          <p:spPr>
            <a:xfrm>
              <a:off x="7092447" y="3996933"/>
              <a:ext cx="458630" cy="259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線單箭頭接點 292"/>
            <p:cNvCxnSpPr>
              <a:endCxn id="280" idx="2"/>
            </p:cNvCxnSpPr>
            <p:nvPr/>
          </p:nvCxnSpPr>
          <p:spPr>
            <a:xfrm flipV="1">
              <a:off x="7092446" y="3610054"/>
              <a:ext cx="458631" cy="7168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線單箭頭接點 293"/>
            <p:cNvCxnSpPr>
              <a:endCxn id="281" idx="2"/>
            </p:cNvCxnSpPr>
            <p:nvPr/>
          </p:nvCxnSpPr>
          <p:spPr>
            <a:xfrm flipV="1">
              <a:off x="7092447" y="4022894"/>
              <a:ext cx="458630" cy="3176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單箭頭接點 294"/>
            <p:cNvCxnSpPr>
              <a:stCxn id="299" idx="2"/>
              <a:endCxn id="278" idx="2"/>
            </p:cNvCxnSpPr>
            <p:nvPr/>
          </p:nvCxnSpPr>
          <p:spPr>
            <a:xfrm flipV="1">
              <a:off x="5288070" y="3308448"/>
              <a:ext cx="684997" cy="3933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線單箭頭接點 295"/>
            <p:cNvCxnSpPr>
              <a:stCxn id="299" idx="3"/>
              <a:endCxn id="279" idx="2"/>
            </p:cNvCxnSpPr>
            <p:nvPr/>
          </p:nvCxnSpPr>
          <p:spPr>
            <a:xfrm>
              <a:off x="5353602" y="3636238"/>
              <a:ext cx="619466" cy="170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線單箭頭接點 296"/>
            <p:cNvCxnSpPr>
              <a:stCxn id="299" idx="3"/>
            </p:cNvCxnSpPr>
            <p:nvPr/>
          </p:nvCxnSpPr>
          <p:spPr>
            <a:xfrm>
              <a:off x="5353602" y="3636238"/>
              <a:ext cx="619466" cy="360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矩形 298"/>
            <p:cNvSpPr/>
            <p:nvPr/>
          </p:nvSpPr>
          <p:spPr>
            <a:xfrm>
              <a:off x="5222538" y="3570706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2" name="橢圓 301"/>
            <p:cNvSpPr/>
            <p:nvPr/>
          </p:nvSpPr>
          <p:spPr>
            <a:xfrm>
              <a:off x="6841498" y="3854375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3" name="橢圓 302"/>
            <p:cNvSpPr/>
            <p:nvPr/>
          </p:nvSpPr>
          <p:spPr>
            <a:xfrm>
              <a:off x="6841498" y="4197986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4" name="矩形 303"/>
            <p:cNvSpPr/>
            <p:nvPr/>
          </p:nvSpPr>
          <p:spPr>
            <a:xfrm>
              <a:off x="5222538" y="3942042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5" name="矩形 304"/>
            <p:cNvSpPr/>
            <p:nvPr/>
          </p:nvSpPr>
          <p:spPr>
            <a:xfrm>
              <a:off x="5222538" y="4276376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08" name="直線單箭頭接點 307"/>
            <p:cNvCxnSpPr>
              <a:stCxn id="305" idx="3"/>
            </p:cNvCxnSpPr>
            <p:nvPr/>
          </p:nvCxnSpPr>
          <p:spPr>
            <a:xfrm flipV="1">
              <a:off x="5353602" y="3996933"/>
              <a:ext cx="619466" cy="3449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線單箭頭接點 308"/>
            <p:cNvCxnSpPr>
              <a:stCxn id="305" idx="3"/>
              <a:endCxn id="279" idx="2"/>
            </p:cNvCxnSpPr>
            <p:nvPr/>
          </p:nvCxnSpPr>
          <p:spPr>
            <a:xfrm flipV="1">
              <a:off x="5353602" y="3653322"/>
              <a:ext cx="619466" cy="688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線單箭頭接點 309"/>
            <p:cNvCxnSpPr>
              <a:stCxn id="305" idx="3"/>
              <a:endCxn id="278" idx="2"/>
            </p:cNvCxnSpPr>
            <p:nvPr/>
          </p:nvCxnSpPr>
          <p:spPr>
            <a:xfrm flipV="1">
              <a:off x="5353602" y="3308448"/>
              <a:ext cx="619466" cy="10334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線單箭頭接點 310"/>
            <p:cNvCxnSpPr>
              <a:stCxn id="304" idx="3"/>
              <a:endCxn id="279" idx="2"/>
            </p:cNvCxnSpPr>
            <p:nvPr/>
          </p:nvCxnSpPr>
          <p:spPr>
            <a:xfrm flipV="1">
              <a:off x="5353602" y="3653322"/>
              <a:ext cx="619466" cy="3542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線單箭頭接點 311"/>
            <p:cNvCxnSpPr>
              <a:stCxn id="304" idx="3"/>
              <a:endCxn id="278" idx="2"/>
            </p:cNvCxnSpPr>
            <p:nvPr/>
          </p:nvCxnSpPr>
          <p:spPr>
            <a:xfrm flipV="1">
              <a:off x="5353602" y="3308448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線單箭頭接點 314"/>
            <p:cNvCxnSpPr/>
            <p:nvPr/>
          </p:nvCxnSpPr>
          <p:spPr>
            <a:xfrm>
              <a:off x="6224016" y="3297807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線單箭頭接點 315"/>
            <p:cNvCxnSpPr/>
            <p:nvPr/>
          </p:nvCxnSpPr>
          <p:spPr>
            <a:xfrm>
              <a:off x="6224016" y="3297807"/>
              <a:ext cx="619466" cy="10427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線單箭頭接點 317"/>
            <p:cNvCxnSpPr/>
            <p:nvPr/>
          </p:nvCxnSpPr>
          <p:spPr>
            <a:xfrm>
              <a:off x="6224016" y="3636238"/>
              <a:ext cx="619466" cy="360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線單箭頭接點 318"/>
            <p:cNvCxnSpPr/>
            <p:nvPr/>
          </p:nvCxnSpPr>
          <p:spPr>
            <a:xfrm>
              <a:off x="6224016" y="3636238"/>
              <a:ext cx="619466" cy="7043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線單箭頭接點 320"/>
            <p:cNvCxnSpPr/>
            <p:nvPr/>
          </p:nvCxnSpPr>
          <p:spPr>
            <a:xfrm>
              <a:off x="6224016" y="4007574"/>
              <a:ext cx="619466" cy="3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線單箭頭接點 326"/>
            <p:cNvCxnSpPr/>
            <p:nvPr/>
          </p:nvCxnSpPr>
          <p:spPr>
            <a:xfrm>
              <a:off x="7809785" y="3616240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單箭頭接點 327"/>
            <p:cNvCxnSpPr/>
            <p:nvPr/>
          </p:nvCxnSpPr>
          <p:spPr>
            <a:xfrm>
              <a:off x="7809785" y="4030036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線單箭頭接點 274"/>
            <p:cNvCxnSpPr/>
            <p:nvPr/>
          </p:nvCxnSpPr>
          <p:spPr>
            <a:xfrm flipV="1">
              <a:off x="5360089" y="4003183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單箭頭接點 275"/>
            <p:cNvCxnSpPr/>
            <p:nvPr/>
          </p:nvCxnSpPr>
          <p:spPr>
            <a:xfrm flipV="1">
              <a:off x="6241089" y="3996286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橢圓 271"/>
            <p:cNvSpPr/>
            <p:nvPr/>
          </p:nvSpPr>
          <p:spPr>
            <a:xfrm>
              <a:off x="5969188" y="3852712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450" name="群組 449"/>
          <p:cNvGrpSpPr/>
          <p:nvPr/>
        </p:nvGrpSpPr>
        <p:grpSpPr>
          <a:xfrm rot="5400000">
            <a:off x="1385975" y="3696735"/>
            <a:ext cx="2816562" cy="965618"/>
            <a:chOff x="1660188" y="5222258"/>
            <a:chExt cx="2816562" cy="965618"/>
          </a:xfrm>
        </p:grpSpPr>
        <p:sp>
          <p:nvSpPr>
            <p:cNvPr id="339" name="橢圓 338"/>
            <p:cNvSpPr/>
            <p:nvPr/>
          </p:nvSpPr>
          <p:spPr>
            <a:xfrm>
              <a:off x="3988727" y="5222258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40" name="橢圓 339"/>
            <p:cNvSpPr/>
            <p:nvPr/>
          </p:nvSpPr>
          <p:spPr>
            <a:xfrm>
              <a:off x="3988727" y="5635098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350" name="直線單箭頭接點 349"/>
            <p:cNvCxnSpPr>
              <a:endCxn id="339" idx="2"/>
            </p:cNvCxnSpPr>
            <p:nvPr/>
          </p:nvCxnSpPr>
          <p:spPr>
            <a:xfrm flipV="1">
              <a:off x="3530097" y="5347733"/>
              <a:ext cx="458630" cy="386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線單箭頭接點 350"/>
            <p:cNvCxnSpPr>
              <a:endCxn id="340" idx="2"/>
            </p:cNvCxnSpPr>
            <p:nvPr/>
          </p:nvCxnSpPr>
          <p:spPr>
            <a:xfrm>
              <a:off x="3530097" y="5734612"/>
              <a:ext cx="458630" cy="259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線單箭頭接點 351"/>
            <p:cNvCxnSpPr>
              <a:endCxn id="339" idx="2"/>
            </p:cNvCxnSpPr>
            <p:nvPr/>
          </p:nvCxnSpPr>
          <p:spPr>
            <a:xfrm flipV="1">
              <a:off x="3530096" y="5347733"/>
              <a:ext cx="458631" cy="7168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線單箭頭接點 352"/>
            <p:cNvCxnSpPr>
              <a:endCxn id="340" idx="2"/>
            </p:cNvCxnSpPr>
            <p:nvPr/>
          </p:nvCxnSpPr>
          <p:spPr>
            <a:xfrm flipV="1">
              <a:off x="3530097" y="5760573"/>
              <a:ext cx="458630" cy="3176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橢圓 360"/>
            <p:cNvSpPr/>
            <p:nvPr/>
          </p:nvSpPr>
          <p:spPr>
            <a:xfrm>
              <a:off x="3279148" y="5592054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2" name="橢圓 361"/>
            <p:cNvSpPr/>
            <p:nvPr/>
          </p:nvSpPr>
          <p:spPr>
            <a:xfrm>
              <a:off x="3279148" y="5935665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3" name="矩形 362"/>
            <p:cNvSpPr/>
            <p:nvPr/>
          </p:nvSpPr>
          <p:spPr>
            <a:xfrm>
              <a:off x="1660188" y="5679721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4" name="矩形 363"/>
            <p:cNvSpPr/>
            <p:nvPr/>
          </p:nvSpPr>
          <p:spPr>
            <a:xfrm>
              <a:off x="1660188" y="6014055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65" name="直線單箭頭接點 364"/>
            <p:cNvCxnSpPr>
              <a:stCxn id="364" idx="3"/>
            </p:cNvCxnSpPr>
            <p:nvPr/>
          </p:nvCxnSpPr>
          <p:spPr>
            <a:xfrm flipV="1">
              <a:off x="1791252" y="6078223"/>
              <a:ext cx="619466" cy="13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線單箭頭接點 365"/>
            <p:cNvCxnSpPr>
              <a:stCxn id="363" idx="3"/>
            </p:cNvCxnSpPr>
            <p:nvPr/>
          </p:nvCxnSpPr>
          <p:spPr>
            <a:xfrm>
              <a:off x="1791252" y="5745253"/>
              <a:ext cx="619466" cy="3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線單箭頭接點 366"/>
            <p:cNvCxnSpPr>
              <a:stCxn id="364" idx="3"/>
            </p:cNvCxnSpPr>
            <p:nvPr/>
          </p:nvCxnSpPr>
          <p:spPr>
            <a:xfrm flipV="1">
              <a:off x="1791252" y="5734612"/>
              <a:ext cx="619466" cy="3449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線單箭頭接點 378"/>
            <p:cNvCxnSpPr/>
            <p:nvPr/>
          </p:nvCxnSpPr>
          <p:spPr>
            <a:xfrm flipV="1">
              <a:off x="2661666" y="6078223"/>
              <a:ext cx="619466" cy="13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線單箭頭接點 379"/>
            <p:cNvCxnSpPr/>
            <p:nvPr/>
          </p:nvCxnSpPr>
          <p:spPr>
            <a:xfrm>
              <a:off x="2661666" y="5745253"/>
              <a:ext cx="619466" cy="3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線單箭頭接點 380"/>
            <p:cNvCxnSpPr/>
            <p:nvPr/>
          </p:nvCxnSpPr>
          <p:spPr>
            <a:xfrm flipV="1">
              <a:off x="2661666" y="5734612"/>
              <a:ext cx="619466" cy="3449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線單箭頭接點 385"/>
            <p:cNvCxnSpPr/>
            <p:nvPr/>
          </p:nvCxnSpPr>
          <p:spPr>
            <a:xfrm>
              <a:off x="4247435" y="5353919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線單箭頭接點 386"/>
            <p:cNvCxnSpPr/>
            <p:nvPr/>
          </p:nvCxnSpPr>
          <p:spPr>
            <a:xfrm>
              <a:off x="4247435" y="5767715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線單箭頭接點 333"/>
            <p:cNvCxnSpPr/>
            <p:nvPr/>
          </p:nvCxnSpPr>
          <p:spPr>
            <a:xfrm flipV="1">
              <a:off x="1797739" y="5740862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線單箭頭接點 334"/>
            <p:cNvCxnSpPr/>
            <p:nvPr/>
          </p:nvCxnSpPr>
          <p:spPr>
            <a:xfrm flipV="1">
              <a:off x="2678739" y="5733965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橢圓 330"/>
            <p:cNvSpPr/>
            <p:nvPr/>
          </p:nvSpPr>
          <p:spPr>
            <a:xfrm>
              <a:off x="2406838" y="5590391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32" name="橢圓 331"/>
            <p:cNvSpPr/>
            <p:nvPr/>
          </p:nvSpPr>
          <p:spPr>
            <a:xfrm>
              <a:off x="2405946" y="5936927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447" name="文字方塊 446"/>
          <p:cNvSpPr txBox="1"/>
          <p:nvPr/>
        </p:nvSpPr>
        <p:spPr>
          <a:xfrm>
            <a:off x="325491" y="1852132"/>
            <a:ext cx="1440000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minibatch</a:t>
            </a:r>
            <a:r>
              <a:rPr lang="en-US" altLang="zh-TW" sz="2400" dirty="0"/>
              <a:t> </a:t>
            </a:r>
          </a:p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grpSp>
        <p:nvGrpSpPr>
          <p:cNvPr id="452" name="群組 451"/>
          <p:cNvGrpSpPr/>
          <p:nvPr/>
        </p:nvGrpSpPr>
        <p:grpSpPr>
          <a:xfrm rot="5400000">
            <a:off x="4981975" y="3201460"/>
            <a:ext cx="2816562" cy="2026283"/>
            <a:chOff x="5238336" y="4137476"/>
            <a:chExt cx="2816562" cy="2026283"/>
          </a:xfrm>
        </p:grpSpPr>
        <p:sp>
          <p:nvSpPr>
            <p:cNvPr id="396" name="橢圓 395"/>
            <p:cNvSpPr/>
            <p:nvPr/>
          </p:nvSpPr>
          <p:spPr>
            <a:xfrm>
              <a:off x="5988865" y="4896536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8" name="橢圓 397"/>
            <p:cNvSpPr/>
            <p:nvPr/>
          </p:nvSpPr>
          <p:spPr>
            <a:xfrm>
              <a:off x="7566875" y="5198141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99" name="橢圓 398"/>
            <p:cNvSpPr/>
            <p:nvPr/>
          </p:nvSpPr>
          <p:spPr>
            <a:xfrm>
              <a:off x="7566875" y="5610981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00" name="矩形 399"/>
            <p:cNvSpPr/>
            <p:nvPr/>
          </p:nvSpPr>
          <p:spPr>
            <a:xfrm>
              <a:off x="5238336" y="4945837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01" name="直線單箭頭接點 400"/>
            <p:cNvCxnSpPr>
              <a:stCxn id="400" idx="3"/>
              <a:endCxn id="396" idx="2"/>
            </p:cNvCxnSpPr>
            <p:nvPr/>
          </p:nvCxnSpPr>
          <p:spPr>
            <a:xfrm>
              <a:off x="5369400" y="5011369"/>
              <a:ext cx="619466" cy="106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線單箭頭接點 403"/>
            <p:cNvCxnSpPr>
              <a:stCxn id="400" idx="3"/>
            </p:cNvCxnSpPr>
            <p:nvPr/>
          </p:nvCxnSpPr>
          <p:spPr>
            <a:xfrm>
              <a:off x="5369400" y="5011369"/>
              <a:ext cx="619466" cy="10427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直線單箭頭接點 405"/>
            <p:cNvCxnSpPr>
              <a:endCxn id="398" idx="2"/>
            </p:cNvCxnSpPr>
            <p:nvPr/>
          </p:nvCxnSpPr>
          <p:spPr>
            <a:xfrm>
              <a:off x="7108244" y="5000376"/>
              <a:ext cx="458631" cy="3232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線單箭頭接點 406"/>
            <p:cNvCxnSpPr>
              <a:endCxn id="399" idx="2"/>
            </p:cNvCxnSpPr>
            <p:nvPr/>
          </p:nvCxnSpPr>
          <p:spPr>
            <a:xfrm>
              <a:off x="7108245" y="5022010"/>
              <a:ext cx="458630" cy="7144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線單箭頭接點 410"/>
            <p:cNvCxnSpPr>
              <a:endCxn id="398" idx="2"/>
            </p:cNvCxnSpPr>
            <p:nvPr/>
          </p:nvCxnSpPr>
          <p:spPr>
            <a:xfrm flipV="1">
              <a:off x="7108244" y="5323616"/>
              <a:ext cx="458631" cy="7168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線單箭頭接點 411"/>
            <p:cNvCxnSpPr>
              <a:endCxn id="399" idx="2"/>
            </p:cNvCxnSpPr>
            <p:nvPr/>
          </p:nvCxnSpPr>
          <p:spPr>
            <a:xfrm flipV="1">
              <a:off x="7108245" y="5736456"/>
              <a:ext cx="458630" cy="3176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線單箭頭接點 412"/>
            <p:cNvCxnSpPr>
              <a:stCxn id="417" idx="2"/>
              <a:endCxn id="396" idx="2"/>
            </p:cNvCxnSpPr>
            <p:nvPr/>
          </p:nvCxnSpPr>
          <p:spPr>
            <a:xfrm flipV="1">
              <a:off x="5303868" y="5022010"/>
              <a:ext cx="684997" cy="3933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直線單箭頭接點 415"/>
            <p:cNvCxnSpPr>
              <a:stCxn id="417" idx="3"/>
            </p:cNvCxnSpPr>
            <p:nvPr/>
          </p:nvCxnSpPr>
          <p:spPr>
            <a:xfrm>
              <a:off x="5369400" y="5349800"/>
              <a:ext cx="619466" cy="7043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7" name="矩形 416"/>
            <p:cNvSpPr/>
            <p:nvPr/>
          </p:nvSpPr>
          <p:spPr>
            <a:xfrm>
              <a:off x="5238336" y="5284268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8" name="橢圓 417"/>
            <p:cNvSpPr/>
            <p:nvPr/>
          </p:nvSpPr>
          <p:spPr>
            <a:xfrm>
              <a:off x="6857296" y="4879452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1" name="橢圓 420"/>
            <p:cNvSpPr/>
            <p:nvPr/>
          </p:nvSpPr>
          <p:spPr>
            <a:xfrm>
              <a:off x="6857296" y="5911548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2" name="矩形 421"/>
            <p:cNvSpPr/>
            <p:nvPr/>
          </p:nvSpPr>
          <p:spPr>
            <a:xfrm>
              <a:off x="5238336" y="5655604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3" name="矩形 422"/>
            <p:cNvSpPr/>
            <p:nvPr/>
          </p:nvSpPr>
          <p:spPr>
            <a:xfrm>
              <a:off x="5238336" y="5989938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24" name="直線單箭頭接點 423"/>
            <p:cNvCxnSpPr>
              <a:stCxn id="423" idx="3"/>
            </p:cNvCxnSpPr>
            <p:nvPr/>
          </p:nvCxnSpPr>
          <p:spPr>
            <a:xfrm flipV="1">
              <a:off x="5369400" y="6054106"/>
              <a:ext cx="619466" cy="13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直線單箭頭接點 424"/>
            <p:cNvCxnSpPr>
              <a:stCxn id="422" idx="3"/>
            </p:cNvCxnSpPr>
            <p:nvPr/>
          </p:nvCxnSpPr>
          <p:spPr>
            <a:xfrm>
              <a:off x="5369400" y="5721136"/>
              <a:ext cx="619466" cy="3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直線單箭頭接點 427"/>
            <p:cNvCxnSpPr>
              <a:stCxn id="423" idx="3"/>
              <a:endCxn id="396" idx="2"/>
            </p:cNvCxnSpPr>
            <p:nvPr/>
          </p:nvCxnSpPr>
          <p:spPr>
            <a:xfrm flipV="1">
              <a:off x="5369400" y="5022010"/>
              <a:ext cx="619466" cy="10334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線單箭頭接點 429"/>
            <p:cNvCxnSpPr>
              <a:stCxn id="422" idx="3"/>
              <a:endCxn id="396" idx="2"/>
            </p:cNvCxnSpPr>
            <p:nvPr/>
          </p:nvCxnSpPr>
          <p:spPr>
            <a:xfrm flipV="1">
              <a:off x="5369400" y="5022010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線單箭頭接點 430"/>
            <p:cNvCxnSpPr/>
            <p:nvPr/>
          </p:nvCxnSpPr>
          <p:spPr>
            <a:xfrm>
              <a:off x="6239814" y="5011369"/>
              <a:ext cx="619466" cy="106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直線單箭頭接點 433"/>
            <p:cNvCxnSpPr/>
            <p:nvPr/>
          </p:nvCxnSpPr>
          <p:spPr>
            <a:xfrm>
              <a:off x="6239814" y="5011369"/>
              <a:ext cx="619466" cy="10427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直線單箭頭接點 437"/>
            <p:cNvCxnSpPr/>
            <p:nvPr/>
          </p:nvCxnSpPr>
          <p:spPr>
            <a:xfrm flipV="1">
              <a:off x="6239814" y="6054106"/>
              <a:ext cx="619466" cy="13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直線單箭頭接點 441"/>
            <p:cNvCxnSpPr/>
            <p:nvPr/>
          </p:nvCxnSpPr>
          <p:spPr>
            <a:xfrm flipV="1">
              <a:off x="6239814" y="5022010"/>
              <a:ext cx="619466" cy="10334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直線單箭頭接點 444"/>
            <p:cNvCxnSpPr/>
            <p:nvPr/>
          </p:nvCxnSpPr>
          <p:spPr>
            <a:xfrm>
              <a:off x="7825583" y="5329802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直線單箭頭接點 445"/>
            <p:cNvCxnSpPr/>
            <p:nvPr/>
          </p:nvCxnSpPr>
          <p:spPr>
            <a:xfrm>
              <a:off x="7825583" y="5743598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1" name="橢圓 390"/>
            <p:cNvSpPr/>
            <p:nvPr/>
          </p:nvSpPr>
          <p:spPr>
            <a:xfrm>
              <a:off x="5984094" y="5912810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49" name="文字方塊 448"/>
            <p:cNvSpPr txBox="1"/>
            <p:nvPr/>
          </p:nvSpPr>
          <p:spPr>
            <a:xfrm>
              <a:off x="6063855" y="4137476"/>
              <a:ext cx="9642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</p:grpSp>
      <p:sp>
        <p:nvSpPr>
          <p:cNvPr id="453" name="文字方塊 452"/>
          <p:cNvSpPr txBox="1"/>
          <p:nvPr/>
        </p:nvSpPr>
        <p:spPr>
          <a:xfrm>
            <a:off x="1113457" y="5741959"/>
            <a:ext cx="7351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800" dirty="0"/>
              <a:t>Using one mini-batch to train one network</a:t>
            </a:r>
            <a:endParaRPr lang="zh-TW" altLang="en-US" sz="2800" dirty="0"/>
          </a:p>
        </p:txBody>
      </p:sp>
      <p:sp>
        <p:nvSpPr>
          <p:cNvPr id="454" name="文字方塊 453"/>
          <p:cNvSpPr txBox="1"/>
          <p:nvPr/>
        </p:nvSpPr>
        <p:spPr>
          <a:xfrm>
            <a:off x="1088193" y="6205586"/>
            <a:ext cx="7018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800" dirty="0"/>
              <a:t>Some parameters in the network are shared</a:t>
            </a:r>
            <a:endParaRPr lang="zh-TW" altLang="en-US" sz="2800" dirty="0"/>
          </a:p>
        </p:txBody>
      </p:sp>
      <p:sp>
        <p:nvSpPr>
          <p:cNvPr id="455" name="文字方塊 454"/>
          <p:cNvSpPr txBox="1"/>
          <p:nvPr/>
        </p:nvSpPr>
        <p:spPr>
          <a:xfrm>
            <a:off x="1982924" y="1847804"/>
            <a:ext cx="1440000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minibatch</a:t>
            </a:r>
            <a:r>
              <a:rPr lang="en-US" altLang="zh-TW" sz="2400" dirty="0"/>
              <a:t> </a:t>
            </a:r>
          </a:p>
          <a:p>
            <a:pPr algn="ctr"/>
            <a:r>
              <a:rPr lang="en-US" altLang="zh-TW" sz="2400" dirty="0"/>
              <a:t>2</a:t>
            </a:r>
            <a:endParaRPr lang="zh-TW" altLang="en-US" sz="2400" baseline="-25000" dirty="0"/>
          </a:p>
        </p:txBody>
      </p:sp>
      <p:sp>
        <p:nvSpPr>
          <p:cNvPr id="456" name="文字方塊 455"/>
          <p:cNvSpPr txBox="1"/>
          <p:nvPr/>
        </p:nvSpPr>
        <p:spPr>
          <a:xfrm>
            <a:off x="3634658" y="1852132"/>
            <a:ext cx="1440000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minibatch</a:t>
            </a:r>
            <a:r>
              <a:rPr lang="en-US" altLang="zh-TW" sz="2400" dirty="0"/>
              <a:t> </a:t>
            </a:r>
          </a:p>
          <a:p>
            <a:pPr algn="ctr"/>
            <a:r>
              <a:rPr lang="en-US" altLang="zh-TW" sz="2400" dirty="0"/>
              <a:t>3</a:t>
            </a:r>
            <a:endParaRPr lang="zh-TW" altLang="en-US" sz="2400" baseline="-25000" dirty="0"/>
          </a:p>
        </p:txBody>
      </p:sp>
      <p:sp>
        <p:nvSpPr>
          <p:cNvPr id="457" name="文字方塊 456"/>
          <p:cNvSpPr txBox="1"/>
          <p:nvPr/>
        </p:nvSpPr>
        <p:spPr>
          <a:xfrm>
            <a:off x="5283616" y="1834101"/>
            <a:ext cx="1440000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minibatch</a:t>
            </a:r>
            <a:r>
              <a:rPr lang="en-US" altLang="zh-TW" sz="2400" dirty="0"/>
              <a:t> </a:t>
            </a:r>
          </a:p>
          <a:p>
            <a:pPr algn="ctr"/>
            <a:r>
              <a:rPr lang="en-US" altLang="zh-TW" sz="2400" dirty="0"/>
              <a:t>4</a:t>
            </a:r>
            <a:endParaRPr lang="zh-TW" altLang="en-US" sz="2400" baseline="-25000" dirty="0"/>
          </a:p>
        </p:txBody>
      </p:sp>
      <p:sp>
        <p:nvSpPr>
          <p:cNvPr id="515" name="文字方塊 514"/>
          <p:cNvSpPr txBox="1"/>
          <p:nvPr/>
        </p:nvSpPr>
        <p:spPr>
          <a:xfrm>
            <a:off x="7134165" y="2979863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 neurons</a:t>
            </a:r>
            <a:endParaRPr lang="zh-TW" altLang="en-US" sz="2800" dirty="0"/>
          </a:p>
        </p:txBody>
      </p:sp>
      <p:sp>
        <p:nvSpPr>
          <p:cNvPr id="516" name="文字方塊 515"/>
          <p:cNvSpPr txBox="1"/>
          <p:nvPr/>
        </p:nvSpPr>
        <p:spPr>
          <a:xfrm>
            <a:off x="7134165" y="4390223"/>
            <a:ext cx="182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2</a:t>
            </a:r>
            <a:r>
              <a:rPr lang="en-US" altLang="zh-TW" sz="2800" baseline="30000" dirty="0"/>
              <a:t>M </a:t>
            </a:r>
            <a:r>
              <a:rPr lang="en-US" altLang="zh-TW" sz="2800" dirty="0"/>
              <a:t>possible networks</a:t>
            </a:r>
            <a:endParaRPr lang="zh-TW" altLang="en-US" sz="2800" baseline="30000" dirty="0"/>
          </a:p>
        </p:txBody>
      </p:sp>
      <p:sp>
        <p:nvSpPr>
          <p:cNvPr id="517" name="向下箭號 516"/>
          <p:cNvSpPr/>
          <p:nvPr/>
        </p:nvSpPr>
        <p:spPr>
          <a:xfrm>
            <a:off x="7784576" y="3503083"/>
            <a:ext cx="501874" cy="88714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2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0"/>
      <p:bldP spid="447" grpId="0" animBg="1"/>
      <p:bldP spid="453" grpId="0"/>
      <p:bldP spid="454" grpId="0"/>
      <p:bldP spid="455" grpId="0" animBg="1"/>
      <p:bldP spid="456" grpId="0" animBg="1"/>
      <p:bldP spid="457" grpId="0" animBg="1"/>
      <p:bldP spid="515" grpId="0"/>
      <p:bldP spid="516" grpId="0"/>
      <p:bldP spid="5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5562189" y="2515915"/>
            <a:ext cx="3330744" cy="32487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Dropout is a kind of ensemble.</a:t>
            </a:r>
            <a:endParaRPr lang="zh-TW" altLang="en-US" dirty="0"/>
          </a:p>
        </p:txBody>
      </p:sp>
      <p:grpSp>
        <p:nvGrpSpPr>
          <p:cNvPr id="448" name="群組 447"/>
          <p:cNvGrpSpPr/>
          <p:nvPr/>
        </p:nvGrpSpPr>
        <p:grpSpPr>
          <a:xfrm rot="5400000">
            <a:off x="-366709" y="3553743"/>
            <a:ext cx="2816562" cy="1283045"/>
            <a:chOff x="1660188" y="3148756"/>
            <a:chExt cx="2816562" cy="1283045"/>
          </a:xfrm>
        </p:grpSpPr>
        <p:sp>
          <p:nvSpPr>
            <p:cNvPr id="9" name="橢圓 8"/>
            <p:cNvSpPr/>
            <p:nvPr/>
          </p:nvSpPr>
          <p:spPr>
            <a:xfrm>
              <a:off x="2410717" y="3510713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3988727" y="3467445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3988727" y="3880285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660188" y="3215141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單箭頭接點 15"/>
            <p:cNvCxnSpPr>
              <a:stCxn id="14" idx="3"/>
              <a:endCxn id="9" idx="2"/>
            </p:cNvCxnSpPr>
            <p:nvPr/>
          </p:nvCxnSpPr>
          <p:spPr>
            <a:xfrm>
              <a:off x="1791252" y="3280673"/>
              <a:ext cx="619466" cy="3555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>
              <a:stCxn id="14" idx="3"/>
            </p:cNvCxnSpPr>
            <p:nvPr/>
          </p:nvCxnSpPr>
          <p:spPr>
            <a:xfrm>
              <a:off x="1791252" y="3280673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endCxn id="12" idx="2"/>
            </p:cNvCxnSpPr>
            <p:nvPr/>
          </p:nvCxnSpPr>
          <p:spPr>
            <a:xfrm flipV="1">
              <a:off x="3530097" y="3592920"/>
              <a:ext cx="458630" cy="523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>
              <a:endCxn id="12" idx="2"/>
            </p:cNvCxnSpPr>
            <p:nvPr/>
          </p:nvCxnSpPr>
          <p:spPr>
            <a:xfrm>
              <a:off x="3530096" y="3269680"/>
              <a:ext cx="458631" cy="3232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>
              <a:endCxn id="13" idx="2"/>
            </p:cNvCxnSpPr>
            <p:nvPr/>
          </p:nvCxnSpPr>
          <p:spPr>
            <a:xfrm>
              <a:off x="3530097" y="3291314"/>
              <a:ext cx="458630" cy="7144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>
              <a:endCxn id="13" idx="2"/>
            </p:cNvCxnSpPr>
            <p:nvPr/>
          </p:nvCxnSpPr>
          <p:spPr>
            <a:xfrm>
              <a:off x="3530096" y="3662777"/>
              <a:ext cx="458631" cy="3429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>
              <a:endCxn id="12" idx="2"/>
            </p:cNvCxnSpPr>
            <p:nvPr/>
          </p:nvCxnSpPr>
          <p:spPr>
            <a:xfrm flipV="1">
              <a:off x="3530097" y="3592920"/>
              <a:ext cx="458630" cy="386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>
              <a:endCxn id="13" idx="2"/>
            </p:cNvCxnSpPr>
            <p:nvPr/>
          </p:nvCxnSpPr>
          <p:spPr>
            <a:xfrm>
              <a:off x="3530097" y="3979799"/>
              <a:ext cx="458630" cy="259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>
              <a:endCxn id="12" idx="2"/>
            </p:cNvCxnSpPr>
            <p:nvPr/>
          </p:nvCxnSpPr>
          <p:spPr>
            <a:xfrm flipV="1">
              <a:off x="3530096" y="3592920"/>
              <a:ext cx="458631" cy="7168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>
              <a:endCxn id="13" idx="2"/>
            </p:cNvCxnSpPr>
            <p:nvPr/>
          </p:nvCxnSpPr>
          <p:spPr>
            <a:xfrm flipV="1">
              <a:off x="3530097" y="4005760"/>
              <a:ext cx="458630" cy="3176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橢圓 31"/>
            <p:cNvSpPr/>
            <p:nvPr/>
          </p:nvSpPr>
          <p:spPr>
            <a:xfrm>
              <a:off x="3279148" y="3148756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/>
            <p:cNvSpPr/>
            <p:nvPr/>
          </p:nvSpPr>
          <p:spPr>
            <a:xfrm>
              <a:off x="3279148" y="3493630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4" name="橢圓 33"/>
            <p:cNvSpPr/>
            <p:nvPr/>
          </p:nvSpPr>
          <p:spPr>
            <a:xfrm>
              <a:off x="3279148" y="3837241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5" name="橢圓 34"/>
            <p:cNvSpPr/>
            <p:nvPr/>
          </p:nvSpPr>
          <p:spPr>
            <a:xfrm>
              <a:off x="3279148" y="4180852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1660188" y="3924908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1660188" y="4259242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0" name="直線單箭頭接點 39"/>
            <p:cNvCxnSpPr>
              <a:stCxn id="37" idx="3"/>
            </p:cNvCxnSpPr>
            <p:nvPr/>
          </p:nvCxnSpPr>
          <p:spPr>
            <a:xfrm flipV="1">
              <a:off x="1791252" y="3979799"/>
              <a:ext cx="619466" cy="3449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>
              <a:stCxn id="37" idx="3"/>
              <a:endCxn id="9" idx="2"/>
            </p:cNvCxnSpPr>
            <p:nvPr/>
          </p:nvCxnSpPr>
          <p:spPr>
            <a:xfrm flipV="1">
              <a:off x="1791252" y="3636188"/>
              <a:ext cx="619466" cy="688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>
              <a:stCxn id="36" idx="3"/>
              <a:endCxn id="9" idx="2"/>
            </p:cNvCxnSpPr>
            <p:nvPr/>
          </p:nvCxnSpPr>
          <p:spPr>
            <a:xfrm flipV="1">
              <a:off x="1791252" y="3636188"/>
              <a:ext cx="619466" cy="3542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/>
            <p:nvPr/>
          </p:nvCxnSpPr>
          <p:spPr>
            <a:xfrm>
              <a:off x="2661666" y="3619104"/>
              <a:ext cx="619466" cy="170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/>
            <p:nvPr/>
          </p:nvCxnSpPr>
          <p:spPr>
            <a:xfrm>
              <a:off x="2661666" y="3619104"/>
              <a:ext cx="619466" cy="360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50"/>
            <p:cNvCxnSpPr/>
            <p:nvPr/>
          </p:nvCxnSpPr>
          <p:spPr>
            <a:xfrm>
              <a:off x="2661666" y="3619104"/>
              <a:ext cx="619466" cy="7043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/>
            <p:nvPr/>
          </p:nvCxnSpPr>
          <p:spPr>
            <a:xfrm>
              <a:off x="2661666" y="3990440"/>
              <a:ext cx="619466" cy="3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/>
            <p:cNvCxnSpPr/>
            <p:nvPr/>
          </p:nvCxnSpPr>
          <p:spPr>
            <a:xfrm flipV="1">
              <a:off x="2661666" y="3636188"/>
              <a:ext cx="619466" cy="3542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/>
            <p:nvPr/>
          </p:nvCxnSpPr>
          <p:spPr>
            <a:xfrm flipV="1">
              <a:off x="2661666" y="3291314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單箭頭接點 58"/>
            <p:cNvCxnSpPr/>
            <p:nvPr/>
          </p:nvCxnSpPr>
          <p:spPr>
            <a:xfrm>
              <a:off x="4247435" y="3599106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/>
            <p:nvPr/>
          </p:nvCxnSpPr>
          <p:spPr>
            <a:xfrm>
              <a:off x="4247435" y="4012902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單箭頭接點 60"/>
            <p:cNvCxnSpPr/>
            <p:nvPr/>
          </p:nvCxnSpPr>
          <p:spPr>
            <a:xfrm flipV="1">
              <a:off x="1797739" y="3986049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單箭頭接點 61"/>
            <p:cNvCxnSpPr/>
            <p:nvPr/>
          </p:nvCxnSpPr>
          <p:spPr>
            <a:xfrm flipV="1">
              <a:off x="2678739" y="3979152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單箭頭接點 62"/>
            <p:cNvCxnSpPr>
              <a:stCxn id="9" idx="6"/>
              <a:endCxn id="32" idx="2"/>
            </p:cNvCxnSpPr>
            <p:nvPr/>
          </p:nvCxnSpPr>
          <p:spPr>
            <a:xfrm flipV="1">
              <a:off x="2661666" y="3274230"/>
              <a:ext cx="617482" cy="3619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橢圓 248"/>
            <p:cNvSpPr/>
            <p:nvPr/>
          </p:nvSpPr>
          <p:spPr>
            <a:xfrm>
              <a:off x="2406838" y="3835578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451" name="群組 450"/>
          <p:cNvGrpSpPr/>
          <p:nvPr/>
        </p:nvGrpSpPr>
        <p:grpSpPr>
          <a:xfrm rot="5400000">
            <a:off x="2857969" y="3562286"/>
            <a:ext cx="2816562" cy="1265961"/>
            <a:chOff x="5222538" y="3182974"/>
            <a:chExt cx="2816562" cy="1265961"/>
          </a:xfrm>
        </p:grpSpPr>
        <p:sp>
          <p:nvSpPr>
            <p:cNvPr id="278" name="橢圓 277"/>
            <p:cNvSpPr/>
            <p:nvPr/>
          </p:nvSpPr>
          <p:spPr>
            <a:xfrm>
              <a:off x="5973067" y="3182974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9" name="橢圓 278"/>
            <p:cNvSpPr/>
            <p:nvPr/>
          </p:nvSpPr>
          <p:spPr>
            <a:xfrm>
              <a:off x="5973067" y="3527847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0" name="橢圓 279"/>
            <p:cNvSpPr/>
            <p:nvPr/>
          </p:nvSpPr>
          <p:spPr>
            <a:xfrm>
              <a:off x="7551077" y="3484579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1" name="橢圓 280"/>
            <p:cNvSpPr/>
            <p:nvPr/>
          </p:nvSpPr>
          <p:spPr>
            <a:xfrm>
              <a:off x="7551077" y="3897419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2" name="矩形 281"/>
            <p:cNvSpPr/>
            <p:nvPr/>
          </p:nvSpPr>
          <p:spPr>
            <a:xfrm>
              <a:off x="5222538" y="3232275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3" name="直線單箭頭接點 282"/>
            <p:cNvCxnSpPr>
              <a:stCxn id="282" idx="3"/>
              <a:endCxn id="278" idx="2"/>
            </p:cNvCxnSpPr>
            <p:nvPr/>
          </p:nvCxnSpPr>
          <p:spPr>
            <a:xfrm>
              <a:off x="5353602" y="3297807"/>
              <a:ext cx="619466" cy="106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線單箭頭接點 283"/>
            <p:cNvCxnSpPr>
              <a:stCxn id="282" idx="3"/>
              <a:endCxn id="279" idx="2"/>
            </p:cNvCxnSpPr>
            <p:nvPr/>
          </p:nvCxnSpPr>
          <p:spPr>
            <a:xfrm>
              <a:off x="5353602" y="3297807"/>
              <a:ext cx="619466" cy="3555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單箭頭接點 284"/>
            <p:cNvCxnSpPr>
              <a:stCxn id="282" idx="3"/>
            </p:cNvCxnSpPr>
            <p:nvPr/>
          </p:nvCxnSpPr>
          <p:spPr>
            <a:xfrm>
              <a:off x="5353602" y="3297807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單箭頭接點 290"/>
            <p:cNvCxnSpPr>
              <a:endCxn id="280" idx="2"/>
            </p:cNvCxnSpPr>
            <p:nvPr/>
          </p:nvCxnSpPr>
          <p:spPr>
            <a:xfrm flipV="1">
              <a:off x="7092447" y="3610054"/>
              <a:ext cx="458630" cy="386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線單箭頭接點 291"/>
            <p:cNvCxnSpPr>
              <a:endCxn id="281" idx="2"/>
            </p:cNvCxnSpPr>
            <p:nvPr/>
          </p:nvCxnSpPr>
          <p:spPr>
            <a:xfrm>
              <a:off x="7092447" y="3996933"/>
              <a:ext cx="458630" cy="259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線單箭頭接點 292"/>
            <p:cNvCxnSpPr>
              <a:endCxn id="280" idx="2"/>
            </p:cNvCxnSpPr>
            <p:nvPr/>
          </p:nvCxnSpPr>
          <p:spPr>
            <a:xfrm flipV="1">
              <a:off x="7092446" y="3610054"/>
              <a:ext cx="458631" cy="7168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線單箭頭接點 293"/>
            <p:cNvCxnSpPr>
              <a:endCxn id="281" idx="2"/>
            </p:cNvCxnSpPr>
            <p:nvPr/>
          </p:nvCxnSpPr>
          <p:spPr>
            <a:xfrm flipV="1">
              <a:off x="7092447" y="4022894"/>
              <a:ext cx="458630" cy="3176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單箭頭接點 294"/>
            <p:cNvCxnSpPr>
              <a:stCxn id="299" idx="2"/>
              <a:endCxn id="278" idx="2"/>
            </p:cNvCxnSpPr>
            <p:nvPr/>
          </p:nvCxnSpPr>
          <p:spPr>
            <a:xfrm flipV="1">
              <a:off x="5288070" y="3308448"/>
              <a:ext cx="684997" cy="3933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線單箭頭接點 295"/>
            <p:cNvCxnSpPr>
              <a:stCxn id="299" idx="3"/>
              <a:endCxn id="279" idx="2"/>
            </p:cNvCxnSpPr>
            <p:nvPr/>
          </p:nvCxnSpPr>
          <p:spPr>
            <a:xfrm>
              <a:off x="5353602" y="3636238"/>
              <a:ext cx="619466" cy="170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線單箭頭接點 296"/>
            <p:cNvCxnSpPr>
              <a:stCxn id="299" idx="3"/>
            </p:cNvCxnSpPr>
            <p:nvPr/>
          </p:nvCxnSpPr>
          <p:spPr>
            <a:xfrm>
              <a:off x="5353602" y="3636238"/>
              <a:ext cx="619466" cy="360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矩形 298"/>
            <p:cNvSpPr/>
            <p:nvPr/>
          </p:nvSpPr>
          <p:spPr>
            <a:xfrm>
              <a:off x="5222538" y="3570706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2" name="橢圓 301"/>
            <p:cNvSpPr/>
            <p:nvPr/>
          </p:nvSpPr>
          <p:spPr>
            <a:xfrm>
              <a:off x="6841498" y="3854375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3" name="橢圓 302"/>
            <p:cNvSpPr/>
            <p:nvPr/>
          </p:nvSpPr>
          <p:spPr>
            <a:xfrm>
              <a:off x="6841498" y="4197986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4" name="矩形 303"/>
            <p:cNvSpPr/>
            <p:nvPr/>
          </p:nvSpPr>
          <p:spPr>
            <a:xfrm>
              <a:off x="5222538" y="3942042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5" name="矩形 304"/>
            <p:cNvSpPr/>
            <p:nvPr/>
          </p:nvSpPr>
          <p:spPr>
            <a:xfrm>
              <a:off x="5222538" y="4276376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08" name="直線單箭頭接點 307"/>
            <p:cNvCxnSpPr>
              <a:stCxn id="305" idx="3"/>
            </p:cNvCxnSpPr>
            <p:nvPr/>
          </p:nvCxnSpPr>
          <p:spPr>
            <a:xfrm flipV="1">
              <a:off x="5353602" y="3996933"/>
              <a:ext cx="619466" cy="3449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線單箭頭接點 308"/>
            <p:cNvCxnSpPr>
              <a:stCxn id="305" idx="3"/>
              <a:endCxn id="279" idx="2"/>
            </p:cNvCxnSpPr>
            <p:nvPr/>
          </p:nvCxnSpPr>
          <p:spPr>
            <a:xfrm flipV="1">
              <a:off x="5353602" y="3653322"/>
              <a:ext cx="619466" cy="688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線單箭頭接點 309"/>
            <p:cNvCxnSpPr>
              <a:stCxn id="305" idx="3"/>
              <a:endCxn id="278" idx="2"/>
            </p:cNvCxnSpPr>
            <p:nvPr/>
          </p:nvCxnSpPr>
          <p:spPr>
            <a:xfrm flipV="1">
              <a:off x="5353602" y="3308448"/>
              <a:ext cx="619466" cy="10334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線單箭頭接點 310"/>
            <p:cNvCxnSpPr>
              <a:stCxn id="304" idx="3"/>
              <a:endCxn id="279" idx="2"/>
            </p:cNvCxnSpPr>
            <p:nvPr/>
          </p:nvCxnSpPr>
          <p:spPr>
            <a:xfrm flipV="1">
              <a:off x="5353602" y="3653322"/>
              <a:ext cx="619466" cy="3542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線單箭頭接點 311"/>
            <p:cNvCxnSpPr>
              <a:stCxn id="304" idx="3"/>
              <a:endCxn id="278" idx="2"/>
            </p:cNvCxnSpPr>
            <p:nvPr/>
          </p:nvCxnSpPr>
          <p:spPr>
            <a:xfrm flipV="1">
              <a:off x="5353602" y="3308448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線單箭頭接點 314"/>
            <p:cNvCxnSpPr/>
            <p:nvPr/>
          </p:nvCxnSpPr>
          <p:spPr>
            <a:xfrm>
              <a:off x="6224016" y="3297807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線單箭頭接點 315"/>
            <p:cNvCxnSpPr/>
            <p:nvPr/>
          </p:nvCxnSpPr>
          <p:spPr>
            <a:xfrm>
              <a:off x="6224016" y="3297807"/>
              <a:ext cx="619466" cy="10427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線單箭頭接點 317"/>
            <p:cNvCxnSpPr/>
            <p:nvPr/>
          </p:nvCxnSpPr>
          <p:spPr>
            <a:xfrm>
              <a:off x="6224016" y="3636238"/>
              <a:ext cx="619466" cy="360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線單箭頭接點 318"/>
            <p:cNvCxnSpPr/>
            <p:nvPr/>
          </p:nvCxnSpPr>
          <p:spPr>
            <a:xfrm>
              <a:off x="6224016" y="3636238"/>
              <a:ext cx="619466" cy="7043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線單箭頭接點 320"/>
            <p:cNvCxnSpPr/>
            <p:nvPr/>
          </p:nvCxnSpPr>
          <p:spPr>
            <a:xfrm>
              <a:off x="6224016" y="4007574"/>
              <a:ext cx="619466" cy="3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線單箭頭接點 326"/>
            <p:cNvCxnSpPr/>
            <p:nvPr/>
          </p:nvCxnSpPr>
          <p:spPr>
            <a:xfrm>
              <a:off x="7809785" y="3616240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單箭頭接點 327"/>
            <p:cNvCxnSpPr/>
            <p:nvPr/>
          </p:nvCxnSpPr>
          <p:spPr>
            <a:xfrm>
              <a:off x="7809785" y="4030036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線單箭頭接點 274"/>
            <p:cNvCxnSpPr/>
            <p:nvPr/>
          </p:nvCxnSpPr>
          <p:spPr>
            <a:xfrm flipV="1">
              <a:off x="5360089" y="4003183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單箭頭接點 275"/>
            <p:cNvCxnSpPr/>
            <p:nvPr/>
          </p:nvCxnSpPr>
          <p:spPr>
            <a:xfrm flipV="1">
              <a:off x="6241089" y="3996286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橢圓 271"/>
            <p:cNvSpPr/>
            <p:nvPr/>
          </p:nvSpPr>
          <p:spPr>
            <a:xfrm>
              <a:off x="5969188" y="3852712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450" name="群組 449"/>
          <p:cNvGrpSpPr/>
          <p:nvPr/>
        </p:nvGrpSpPr>
        <p:grpSpPr>
          <a:xfrm rot="5400000">
            <a:off x="1385975" y="3696735"/>
            <a:ext cx="2816562" cy="965618"/>
            <a:chOff x="1660188" y="5222258"/>
            <a:chExt cx="2816562" cy="965618"/>
          </a:xfrm>
        </p:grpSpPr>
        <p:sp>
          <p:nvSpPr>
            <p:cNvPr id="339" name="橢圓 338"/>
            <p:cNvSpPr/>
            <p:nvPr/>
          </p:nvSpPr>
          <p:spPr>
            <a:xfrm>
              <a:off x="3988727" y="5222258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40" name="橢圓 339"/>
            <p:cNvSpPr/>
            <p:nvPr/>
          </p:nvSpPr>
          <p:spPr>
            <a:xfrm>
              <a:off x="3988727" y="5635098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350" name="直線單箭頭接點 349"/>
            <p:cNvCxnSpPr>
              <a:endCxn id="339" idx="2"/>
            </p:cNvCxnSpPr>
            <p:nvPr/>
          </p:nvCxnSpPr>
          <p:spPr>
            <a:xfrm flipV="1">
              <a:off x="3530097" y="5347733"/>
              <a:ext cx="458630" cy="386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線單箭頭接點 350"/>
            <p:cNvCxnSpPr>
              <a:endCxn id="340" idx="2"/>
            </p:cNvCxnSpPr>
            <p:nvPr/>
          </p:nvCxnSpPr>
          <p:spPr>
            <a:xfrm>
              <a:off x="3530097" y="5734612"/>
              <a:ext cx="458630" cy="259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線單箭頭接點 351"/>
            <p:cNvCxnSpPr>
              <a:endCxn id="339" idx="2"/>
            </p:cNvCxnSpPr>
            <p:nvPr/>
          </p:nvCxnSpPr>
          <p:spPr>
            <a:xfrm flipV="1">
              <a:off x="3530096" y="5347733"/>
              <a:ext cx="458631" cy="7168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線單箭頭接點 352"/>
            <p:cNvCxnSpPr>
              <a:endCxn id="340" idx="2"/>
            </p:cNvCxnSpPr>
            <p:nvPr/>
          </p:nvCxnSpPr>
          <p:spPr>
            <a:xfrm flipV="1">
              <a:off x="3530097" y="5760573"/>
              <a:ext cx="458630" cy="3176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橢圓 360"/>
            <p:cNvSpPr/>
            <p:nvPr/>
          </p:nvSpPr>
          <p:spPr>
            <a:xfrm>
              <a:off x="3279148" y="5592054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2" name="橢圓 361"/>
            <p:cNvSpPr/>
            <p:nvPr/>
          </p:nvSpPr>
          <p:spPr>
            <a:xfrm>
              <a:off x="3279148" y="5935665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3" name="矩形 362"/>
            <p:cNvSpPr/>
            <p:nvPr/>
          </p:nvSpPr>
          <p:spPr>
            <a:xfrm>
              <a:off x="1660188" y="5679721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4" name="矩形 363"/>
            <p:cNvSpPr/>
            <p:nvPr/>
          </p:nvSpPr>
          <p:spPr>
            <a:xfrm>
              <a:off x="1660188" y="6014055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65" name="直線單箭頭接點 364"/>
            <p:cNvCxnSpPr>
              <a:stCxn id="364" idx="3"/>
            </p:cNvCxnSpPr>
            <p:nvPr/>
          </p:nvCxnSpPr>
          <p:spPr>
            <a:xfrm flipV="1">
              <a:off x="1791252" y="6078223"/>
              <a:ext cx="619466" cy="13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線單箭頭接點 365"/>
            <p:cNvCxnSpPr>
              <a:stCxn id="363" idx="3"/>
            </p:cNvCxnSpPr>
            <p:nvPr/>
          </p:nvCxnSpPr>
          <p:spPr>
            <a:xfrm>
              <a:off x="1791252" y="5745253"/>
              <a:ext cx="619466" cy="3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線單箭頭接點 366"/>
            <p:cNvCxnSpPr>
              <a:stCxn id="364" idx="3"/>
            </p:cNvCxnSpPr>
            <p:nvPr/>
          </p:nvCxnSpPr>
          <p:spPr>
            <a:xfrm flipV="1">
              <a:off x="1791252" y="5734612"/>
              <a:ext cx="619466" cy="3449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線單箭頭接點 378"/>
            <p:cNvCxnSpPr/>
            <p:nvPr/>
          </p:nvCxnSpPr>
          <p:spPr>
            <a:xfrm flipV="1">
              <a:off x="2661666" y="6078223"/>
              <a:ext cx="619466" cy="13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線單箭頭接點 379"/>
            <p:cNvCxnSpPr/>
            <p:nvPr/>
          </p:nvCxnSpPr>
          <p:spPr>
            <a:xfrm>
              <a:off x="2661666" y="5745253"/>
              <a:ext cx="619466" cy="3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線單箭頭接點 380"/>
            <p:cNvCxnSpPr/>
            <p:nvPr/>
          </p:nvCxnSpPr>
          <p:spPr>
            <a:xfrm flipV="1">
              <a:off x="2661666" y="5734612"/>
              <a:ext cx="619466" cy="3449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線單箭頭接點 385"/>
            <p:cNvCxnSpPr/>
            <p:nvPr/>
          </p:nvCxnSpPr>
          <p:spPr>
            <a:xfrm>
              <a:off x="4247435" y="5353919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線單箭頭接點 386"/>
            <p:cNvCxnSpPr/>
            <p:nvPr/>
          </p:nvCxnSpPr>
          <p:spPr>
            <a:xfrm>
              <a:off x="4247435" y="5767715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線單箭頭接點 333"/>
            <p:cNvCxnSpPr/>
            <p:nvPr/>
          </p:nvCxnSpPr>
          <p:spPr>
            <a:xfrm flipV="1">
              <a:off x="1797739" y="5740862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線單箭頭接點 334"/>
            <p:cNvCxnSpPr/>
            <p:nvPr/>
          </p:nvCxnSpPr>
          <p:spPr>
            <a:xfrm flipV="1">
              <a:off x="2678739" y="5733965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橢圓 330"/>
            <p:cNvSpPr/>
            <p:nvPr/>
          </p:nvSpPr>
          <p:spPr>
            <a:xfrm>
              <a:off x="2406838" y="5590391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32" name="橢圓 331"/>
            <p:cNvSpPr/>
            <p:nvPr/>
          </p:nvSpPr>
          <p:spPr>
            <a:xfrm>
              <a:off x="2405946" y="5936927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456" name="文字方塊 455"/>
          <p:cNvSpPr txBox="1"/>
          <p:nvPr/>
        </p:nvSpPr>
        <p:spPr>
          <a:xfrm>
            <a:off x="3550762" y="1801949"/>
            <a:ext cx="2042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testing data x</a:t>
            </a:r>
            <a:endParaRPr lang="zh-TW" altLang="en-US" sz="2400" baseline="-25000" dirty="0"/>
          </a:p>
        </p:txBody>
      </p:sp>
      <p:sp>
        <p:nvSpPr>
          <p:cNvPr id="139" name="矩形 138"/>
          <p:cNvSpPr/>
          <p:nvPr/>
        </p:nvSpPr>
        <p:spPr>
          <a:xfrm>
            <a:off x="294842" y="1589029"/>
            <a:ext cx="29410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Testing of Dropout</a:t>
            </a:r>
            <a:endParaRPr lang="en-US" altLang="zh-TW" sz="2800" dirty="0"/>
          </a:p>
        </p:txBody>
      </p:sp>
      <p:sp>
        <p:nvSpPr>
          <p:cNvPr id="140" name="文字方塊 139"/>
          <p:cNvSpPr txBox="1"/>
          <p:nvPr/>
        </p:nvSpPr>
        <p:spPr>
          <a:xfrm rot="5400000">
            <a:off x="4753630" y="3944577"/>
            <a:ext cx="964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41" name="文字方塊 140"/>
          <p:cNvSpPr txBox="1"/>
          <p:nvPr/>
        </p:nvSpPr>
        <p:spPr>
          <a:xfrm>
            <a:off x="1543010" y="6234302"/>
            <a:ext cx="2461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average</a:t>
            </a:r>
            <a:endParaRPr lang="zh-TW" altLang="en-US" sz="2400" dirty="0"/>
          </a:p>
        </p:txBody>
      </p:sp>
      <p:cxnSp>
        <p:nvCxnSpPr>
          <p:cNvPr id="142" name="直線單箭頭接點 141"/>
          <p:cNvCxnSpPr/>
          <p:nvPr/>
        </p:nvCxnSpPr>
        <p:spPr>
          <a:xfrm flipH="1">
            <a:off x="1261193" y="2265579"/>
            <a:ext cx="2475008" cy="46635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/>
          <p:cNvCxnSpPr/>
          <p:nvPr/>
        </p:nvCxnSpPr>
        <p:spPr>
          <a:xfrm flipH="1">
            <a:off x="2864225" y="2289348"/>
            <a:ext cx="871977" cy="42657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單箭頭接點 144"/>
          <p:cNvCxnSpPr/>
          <p:nvPr/>
        </p:nvCxnSpPr>
        <p:spPr>
          <a:xfrm>
            <a:off x="3710789" y="2289348"/>
            <a:ext cx="567922" cy="45313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字方塊 150"/>
          <p:cNvSpPr txBox="1"/>
          <p:nvPr/>
        </p:nvSpPr>
        <p:spPr>
          <a:xfrm>
            <a:off x="692250" y="5488889"/>
            <a:ext cx="755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2598515" y="5533856"/>
            <a:ext cx="755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3968737" y="5516071"/>
            <a:ext cx="755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cxnSp>
        <p:nvCxnSpPr>
          <p:cNvPr id="154" name="直線單箭頭接點 153"/>
          <p:cNvCxnSpPr/>
          <p:nvPr/>
        </p:nvCxnSpPr>
        <p:spPr>
          <a:xfrm>
            <a:off x="1212747" y="5995521"/>
            <a:ext cx="910217" cy="37798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/>
          <p:cNvCxnSpPr>
            <a:stCxn id="152" idx="2"/>
          </p:cNvCxnSpPr>
          <p:nvPr/>
        </p:nvCxnSpPr>
        <p:spPr>
          <a:xfrm flipH="1">
            <a:off x="2920178" y="5995521"/>
            <a:ext cx="56276" cy="3530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單箭頭接點 155"/>
          <p:cNvCxnSpPr/>
          <p:nvPr/>
        </p:nvCxnSpPr>
        <p:spPr>
          <a:xfrm flipH="1">
            <a:off x="3417942" y="5976372"/>
            <a:ext cx="833815" cy="39713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群組 163"/>
          <p:cNvGrpSpPr/>
          <p:nvPr/>
        </p:nvGrpSpPr>
        <p:grpSpPr>
          <a:xfrm rot="5400000">
            <a:off x="4923459" y="3546428"/>
            <a:ext cx="2893086" cy="1335452"/>
            <a:chOff x="7997554" y="1461721"/>
            <a:chExt cx="5723548" cy="2641997"/>
          </a:xfrm>
        </p:grpSpPr>
        <p:grpSp>
          <p:nvGrpSpPr>
            <p:cNvPr id="165" name="群組 164"/>
            <p:cNvGrpSpPr/>
            <p:nvPr/>
          </p:nvGrpSpPr>
          <p:grpSpPr>
            <a:xfrm>
              <a:off x="7997554" y="1461721"/>
              <a:ext cx="5723548" cy="2641997"/>
              <a:chOff x="1904899" y="2535995"/>
              <a:chExt cx="5723548" cy="2641997"/>
            </a:xfrm>
          </p:grpSpPr>
          <p:sp>
            <p:nvSpPr>
              <p:cNvPr id="169" name="橢圓 168"/>
              <p:cNvSpPr/>
              <p:nvPr/>
            </p:nvSpPr>
            <p:spPr>
              <a:xfrm>
                <a:off x="3430053" y="2570711"/>
                <a:ext cx="509954" cy="5099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0" name="橢圓 169"/>
              <p:cNvSpPr/>
              <p:nvPr/>
            </p:nvSpPr>
            <p:spPr>
              <a:xfrm>
                <a:off x="3430053" y="3271530"/>
                <a:ext cx="509954" cy="5099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71" name="橢圓 170"/>
              <p:cNvSpPr/>
              <p:nvPr/>
            </p:nvSpPr>
            <p:spPr>
              <a:xfrm>
                <a:off x="3430053" y="3969784"/>
                <a:ext cx="509954" cy="5099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72" name="橢圓 171"/>
              <p:cNvSpPr/>
              <p:nvPr/>
            </p:nvSpPr>
            <p:spPr>
              <a:xfrm>
                <a:off x="3430053" y="4668038"/>
                <a:ext cx="509954" cy="5099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73" name="橢圓 172"/>
              <p:cNvSpPr/>
              <p:nvPr/>
            </p:nvSpPr>
            <p:spPr>
              <a:xfrm>
                <a:off x="6636734" y="3183605"/>
                <a:ext cx="509954" cy="5099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74" name="橢圓 173"/>
              <p:cNvSpPr/>
              <p:nvPr/>
            </p:nvSpPr>
            <p:spPr>
              <a:xfrm>
                <a:off x="6636734" y="4022539"/>
                <a:ext cx="509954" cy="5099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75" name="矩形 174"/>
              <p:cNvSpPr/>
              <p:nvPr/>
            </p:nvSpPr>
            <p:spPr>
              <a:xfrm>
                <a:off x="1904899" y="2670896"/>
                <a:ext cx="266335" cy="26633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6" name="直線單箭頭接點 175"/>
              <p:cNvCxnSpPr>
                <a:stCxn id="175" idx="3"/>
                <a:endCxn id="169" idx="2"/>
              </p:cNvCxnSpPr>
              <p:nvPr/>
            </p:nvCxnSpPr>
            <p:spPr>
              <a:xfrm>
                <a:off x="2171234" y="2804064"/>
                <a:ext cx="1258819" cy="216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線單箭頭接點 176"/>
              <p:cNvCxnSpPr>
                <a:stCxn id="175" idx="3"/>
                <a:endCxn id="170" idx="2"/>
              </p:cNvCxnSpPr>
              <p:nvPr/>
            </p:nvCxnSpPr>
            <p:spPr>
              <a:xfrm>
                <a:off x="2171234" y="2804064"/>
                <a:ext cx="1258819" cy="72244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線單箭頭接點 177"/>
              <p:cNvCxnSpPr>
                <a:stCxn id="175" idx="3"/>
                <a:endCxn id="171" idx="2"/>
              </p:cNvCxnSpPr>
              <p:nvPr/>
            </p:nvCxnSpPr>
            <p:spPr>
              <a:xfrm>
                <a:off x="2171234" y="2804064"/>
                <a:ext cx="1258819" cy="142069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線單箭頭接點 178"/>
              <p:cNvCxnSpPr>
                <a:stCxn id="175" idx="3"/>
                <a:endCxn id="172" idx="2"/>
              </p:cNvCxnSpPr>
              <p:nvPr/>
            </p:nvCxnSpPr>
            <p:spPr>
              <a:xfrm>
                <a:off x="2171234" y="2804064"/>
                <a:ext cx="1258819" cy="211895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直線單箭頭接點 179"/>
              <p:cNvCxnSpPr>
                <a:endCxn id="173" idx="2"/>
              </p:cNvCxnSpPr>
              <p:nvPr/>
            </p:nvCxnSpPr>
            <p:spPr>
              <a:xfrm flipV="1">
                <a:off x="5704749" y="3438582"/>
                <a:ext cx="931985" cy="1064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單箭頭接點 180"/>
              <p:cNvCxnSpPr>
                <a:endCxn id="173" idx="2"/>
              </p:cNvCxnSpPr>
              <p:nvPr/>
            </p:nvCxnSpPr>
            <p:spPr>
              <a:xfrm>
                <a:off x="5704748" y="2781725"/>
                <a:ext cx="931986" cy="65685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單箭頭接點 181"/>
              <p:cNvCxnSpPr>
                <a:endCxn id="174" idx="2"/>
              </p:cNvCxnSpPr>
              <p:nvPr/>
            </p:nvCxnSpPr>
            <p:spPr>
              <a:xfrm>
                <a:off x="5704749" y="2825688"/>
                <a:ext cx="931985" cy="145182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單箭頭接點 182"/>
              <p:cNvCxnSpPr>
                <a:endCxn id="174" idx="2"/>
              </p:cNvCxnSpPr>
              <p:nvPr/>
            </p:nvCxnSpPr>
            <p:spPr>
              <a:xfrm>
                <a:off x="5704748" y="3580539"/>
                <a:ext cx="931986" cy="69697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線單箭頭接點 183"/>
              <p:cNvCxnSpPr>
                <a:endCxn id="173" idx="2"/>
              </p:cNvCxnSpPr>
              <p:nvPr/>
            </p:nvCxnSpPr>
            <p:spPr>
              <a:xfrm flipV="1">
                <a:off x="5704749" y="3438582"/>
                <a:ext cx="931985" cy="78617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線單箭頭接點 184"/>
              <p:cNvCxnSpPr>
                <a:endCxn id="174" idx="2"/>
              </p:cNvCxnSpPr>
              <p:nvPr/>
            </p:nvCxnSpPr>
            <p:spPr>
              <a:xfrm>
                <a:off x="5704749" y="4224761"/>
                <a:ext cx="931985" cy="5275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線單箭頭接點 185"/>
              <p:cNvCxnSpPr>
                <a:endCxn id="173" idx="2"/>
              </p:cNvCxnSpPr>
              <p:nvPr/>
            </p:nvCxnSpPr>
            <p:spPr>
              <a:xfrm flipV="1">
                <a:off x="5704748" y="3438582"/>
                <a:ext cx="931986" cy="14567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單箭頭接點 186"/>
              <p:cNvCxnSpPr>
                <a:endCxn id="174" idx="2"/>
              </p:cNvCxnSpPr>
              <p:nvPr/>
            </p:nvCxnSpPr>
            <p:spPr>
              <a:xfrm flipV="1">
                <a:off x="5704749" y="4277516"/>
                <a:ext cx="931985" cy="64549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單箭頭接點 187"/>
              <p:cNvCxnSpPr>
                <a:stCxn id="192" idx="2"/>
                <a:endCxn id="169" idx="2"/>
              </p:cNvCxnSpPr>
              <p:nvPr/>
            </p:nvCxnSpPr>
            <p:spPr>
              <a:xfrm flipV="1">
                <a:off x="2038067" y="2825688"/>
                <a:ext cx="1391986" cy="7992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單箭頭接點 188"/>
              <p:cNvCxnSpPr>
                <a:stCxn id="192" idx="3"/>
                <a:endCxn id="170" idx="2"/>
              </p:cNvCxnSpPr>
              <p:nvPr/>
            </p:nvCxnSpPr>
            <p:spPr>
              <a:xfrm>
                <a:off x="2171234" y="3491791"/>
                <a:ext cx="1258819" cy="3471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線單箭頭接點 189"/>
              <p:cNvCxnSpPr>
                <a:stCxn id="192" idx="3"/>
                <a:endCxn id="171" idx="2"/>
              </p:cNvCxnSpPr>
              <p:nvPr/>
            </p:nvCxnSpPr>
            <p:spPr>
              <a:xfrm>
                <a:off x="2171234" y="3491791"/>
                <a:ext cx="1258819" cy="7329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單箭頭接點 190"/>
              <p:cNvCxnSpPr>
                <a:stCxn id="192" idx="3"/>
                <a:endCxn id="172" idx="2"/>
              </p:cNvCxnSpPr>
              <p:nvPr/>
            </p:nvCxnSpPr>
            <p:spPr>
              <a:xfrm>
                <a:off x="2171234" y="3491791"/>
                <a:ext cx="1258819" cy="14312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矩形 191"/>
              <p:cNvSpPr/>
              <p:nvPr/>
            </p:nvSpPr>
            <p:spPr>
              <a:xfrm>
                <a:off x="1904899" y="3358623"/>
                <a:ext cx="266335" cy="26633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3" name="橢圓 192"/>
              <p:cNvSpPr/>
              <p:nvPr/>
            </p:nvSpPr>
            <p:spPr>
              <a:xfrm>
                <a:off x="5194794" y="2535995"/>
                <a:ext cx="509954" cy="5099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4" name="橢圓 193"/>
              <p:cNvSpPr/>
              <p:nvPr/>
            </p:nvSpPr>
            <p:spPr>
              <a:xfrm>
                <a:off x="5194794" y="3236814"/>
                <a:ext cx="509954" cy="5099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95" name="橢圓 194"/>
              <p:cNvSpPr/>
              <p:nvPr/>
            </p:nvSpPr>
            <p:spPr>
              <a:xfrm>
                <a:off x="5194794" y="3935068"/>
                <a:ext cx="509954" cy="5099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96" name="橢圓 195"/>
              <p:cNvSpPr/>
              <p:nvPr/>
            </p:nvSpPr>
            <p:spPr>
              <a:xfrm>
                <a:off x="5194794" y="4633322"/>
                <a:ext cx="509954" cy="5099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97" name="矩形 196"/>
              <p:cNvSpPr/>
              <p:nvPr/>
            </p:nvSpPr>
            <p:spPr>
              <a:xfrm>
                <a:off x="1904899" y="4113217"/>
                <a:ext cx="266335" cy="26633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8" name="矩形 197"/>
              <p:cNvSpPr/>
              <p:nvPr/>
            </p:nvSpPr>
            <p:spPr>
              <a:xfrm>
                <a:off x="1904899" y="4792619"/>
                <a:ext cx="266335" cy="26633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9" name="直線單箭頭接點 198"/>
              <p:cNvCxnSpPr>
                <a:stCxn id="198" idx="3"/>
                <a:endCxn id="172" idx="2"/>
              </p:cNvCxnSpPr>
              <p:nvPr/>
            </p:nvCxnSpPr>
            <p:spPr>
              <a:xfrm flipV="1">
                <a:off x="2171234" y="4923015"/>
                <a:ext cx="1258819" cy="277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線單箭頭接點 199"/>
              <p:cNvCxnSpPr>
                <a:stCxn id="197" idx="3"/>
                <a:endCxn id="172" idx="2"/>
              </p:cNvCxnSpPr>
              <p:nvPr/>
            </p:nvCxnSpPr>
            <p:spPr>
              <a:xfrm>
                <a:off x="2171234" y="4246385"/>
                <a:ext cx="1258819" cy="67663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直線單箭頭接點 200"/>
              <p:cNvCxnSpPr>
                <a:stCxn id="198" idx="3"/>
                <a:endCxn id="171" idx="2"/>
              </p:cNvCxnSpPr>
              <p:nvPr/>
            </p:nvCxnSpPr>
            <p:spPr>
              <a:xfrm flipV="1">
                <a:off x="2171234" y="4224761"/>
                <a:ext cx="1258819" cy="70102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線單箭頭接點 201"/>
              <p:cNvCxnSpPr>
                <a:stCxn id="198" idx="3"/>
                <a:endCxn id="170" idx="2"/>
              </p:cNvCxnSpPr>
              <p:nvPr/>
            </p:nvCxnSpPr>
            <p:spPr>
              <a:xfrm flipV="1">
                <a:off x="2171234" y="3526507"/>
                <a:ext cx="1258819" cy="13992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線單箭頭接點 202"/>
              <p:cNvCxnSpPr>
                <a:stCxn id="198" idx="3"/>
                <a:endCxn id="169" idx="2"/>
              </p:cNvCxnSpPr>
              <p:nvPr/>
            </p:nvCxnSpPr>
            <p:spPr>
              <a:xfrm flipV="1">
                <a:off x="2171234" y="2825688"/>
                <a:ext cx="1258819" cy="210009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線單箭頭接點 203"/>
              <p:cNvCxnSpPr>
                <a:stCxn id="197" idx="3"/>
                <a:endCxn id="170" idx="2"/>
              </p:cNvCxnSpPr>
              <p:nvPr/>
            </p:nvCxnSpPr>
            <p:spPr>
              <a:xfrm flipV="1">
                <a:off x="2171234" y="3526507"/>
                <a:ext cx="1258819" cy="7198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線單箭頭接點 204"/>
              <p:cNvCxnSpPr>
                <a:stCxn id="197" idx="3"/>
                <a:endCxn id="169" idx="2"/>
              </p:cNvCxnSpPr>
              <p:nvPr/>
            </p:nvCxnSpPr>
            <p:spPr>
              <a:xfrm flipV="1">
                <a:off x="2171234" y="2825688"/>
                <a:ext cx="1258819" cy="142069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線單箭頭接點 205"/>
              <p:cNvCxnSpPr/>
              <p:nvPr/>
            </p:nvCxnSpPr>
            <p:spPr>
              <a:xfrm>
                <a:off x="3940007" y="2804064"/>
                <a:ext cx="1258819" cy="216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線單箭頭接點 206"/>
              <p:cNvCxnSpPr/>
              <p:nvPr/>
            </p:nvCxnSpPr>
            <p:spPr>
              <a:xfrm>
                <a:off x="3940007" y="2804064"/>
                <a:ext cx="1258819" cy="72244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線單箭頭接點 207"/>
              <p:cNvCxnSpPr/>
              <p:nvPr/>
            </p:nvCxnSpPr>
            <p:spPr>
              <a:xfrm>
                <a:off x="3940007" y="2804064"/>
                <a:ext cx="1258819" cy="142069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線單箭頭接點 208"/>
              <p:cNvCxnSpPr/>
              <p:nvPr/>
            </p:nvCxnSpPr>
            <p:spPr>
              <a:xfrm>
                <a:off x="3940007" y="2804064"/>
                <a:ext cx="1258819" cy="211895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線單箭頭接點 209"/>
              <p:cNvCxnSpPr/>
              <p:nvPr/>
            </p:nvCxnSpPr>
            <p:spPr>
              <a:xfrm>
                <a:off x="3940007" y="3491791"/>
                <a:ext cx="1258819" cy="3471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線單箭頭接點 210"/>
              <p:cNvCxnSpPr/>
              <p:nvPr/>
            </p:nvCxnSpPr>
            <p:spPr>
              <a:xfrm>
                <a:off x="3940007" y="3491791"/>
                <a:ext cx="1258819" cy="7329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線單箭頭接點 211"/>
              <p:cNvCxnSpPr/>
              <p:nvPr/>
            </p:nvCxnSpPr>
            <p:spPr>
              <a:xfrm>
                <a:off x="3940007" y="3491791"/>
                <a:ext cx="1258819" cy="14312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線單箭頭接點 212"/>
              <p:cNvCxnSpPr/>
              <p:nvPr/>
            </p:nvCxnSpPr>
            <p:spPr>
              <a:xfrm flipV="1">
                <a:off x="3940007" y="4923015"/>
                <a:ext cx="1258819" cy="277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線單箭頭接點 213"/>
              <p:cNvCxnSpPr/>
              <p:nvPr/>
            </p:nvCxnSpPr>
            <p:spPr>
              <a:xfrm>
                <a:off x="3940007" y="4246385"/>
                <a:ext cx="1258819" cy="67663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線單箭頭接點 214"/>
              <p:cNvCxnSpPr/>
              <p:nvPr/>
            </p:nvCxnSpPr>
            <p:spPr>
              <a:xfrm flipV="1">
                <a:off x="3940007" y="4224761"/>
                <a:ext cx="1258819" cy="70102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直線單箭頭接點 215"/>
              <p:cNvCxnSpPr/>
              <p:nvPr/>
            </p:nvCxnSpPr>
            <p:spPr>
              <a:xfrm flipV="1">
                <a:off x="3940007" y="3526507"/>
                <a:ext cx="1258819" cy="13992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線單箭頭接點 216"/>
              <p:cNvCxnSpPr/>
              <p:nvPr/>
            </p:nvCxnSpPr>
            <p:spPr>
              <a:xfrm flipV="1">
                <a:off x="3940007" y="2825688"/>
                <a:ext cx="1258819" cy="210009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線單箭頭接點 217"/>
              <p:cNvCxnSpPr/>
              <p:nvPr/>
            </p:nvCxnSpPr>
            <p:spPr>
              <a:xfrm flipV="1">
                <a:off x="3940007" y="3526507"/>
                <a:ext cx="1258819" cy="7198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線單箭頭接點 218"/>
              <p:cNvCxnSpPr/>
              <p:nvPr/>
            </p:nvCxnSpPr>
            <p:spPr>
              <a:xfrm flipV="1">
                <a:off x="3940007" y="2825688"/>
                <a:ext cx="1258819" cy="142069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線單箭頭接點 219"/>
              <p:cNvCxnSpPr/>
              <p:nvPr/>
            </p:nvCxnSpPr>
            <p:spPr>
              <a:xfrm>
                <a:off x="7162454" y="3451153"/>
                <a:ext cx="465993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線單箭頭接點 220"/>
              <p:cNvCxnSpPr/>
              <p:nvPr/>
            </p:nvCxnSpPr>
            <p:spPr>
              <a:xfrm>
                <a:off x="7162454" y="4292030"/>
                <a:ext cx="465993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6" name="直線單箭頭接點 165"/>
            <p:cNvCxnSpPr/>
            <p:nvPr/>
          </p:nvCxnSpPr>
          <p:spPr>
            <a:xfrm flipV="1">
              <a:off x="8277073" y="3163187"/>
              <a:ext cx="1245635" cy="53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單箭頭接點 166"/>
            <p:cNvCxnSpPr/>
            <p:nvPr/>
          </p:nvCxnSpPr>
          <p:spPr>
            <a:xfrm flipV="1">
              <a:off x="10067356" y="3149173"/>
              <a:ext cx="1245635" cy="53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單箭頭接點 167"/>
            <p:cNvCxnSpPr>
              <a:stCxn id="170" idx="6"/>
              <a:endCxn id="193" idx="2"/>
            </p:cNvCxnSpPr>
            <p:nvPr/>
          </p:nvCxnSpPr>
          <p:spPr>
            <a:xfrm flipV="1">
              <a:off x="10032662" y="1716698"/>
              <a:ext cx="1254787" cy="7355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文字方塊 29"/>
          <p:cNvSpPr txBox="1"/>
          <p:nvPr/>
        </p:nvSpPr>
        <p:spPr>
          <a:xfrm>
            <a:off x="7362663" y="3343821"/>
            <a:ext cx="1292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All the weights multiply 1-p%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4713451" y="6161139"/>
            <a:ext cx="933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solidFill>
                  <a:srgbClr val="FF0000"/>
                </a:solidFill>
              </a:rPr>
              <a:t>≈</a:t>
            </a:r>
          </a:p>
        </p:txBody>
      </p:sp>
      <p:sp>
        <p:nvSpPr>
          <p:cNvPr id="226" name="文字方塊 225"/>
          <p:cNvSpPr txBox="1"/>
          <p:nvPr/>
        </p:nvSpPr>
        <p:spPr>
          <a:xfrm>
            <a:off x="5988754" y="6168113"/>
            <a:ext cx="75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y</a:t>
            </a:r>
            <a:endParaRPr lang="zh-TW" altLang="en-US" sz="2800" baseline="-25000" dirty="0"/>
          </a:p>
        </p:txBody>
      </p:sp>
      <p:cxnSp>
        <p:nvCxnSpPr>
          <p:cNvPr id="229" name="直線單箭頭接點 228"/>
          <p:cNvCxnSpPr/>
          <p:nvPr/>
        </p:nvCxnSpPr>
        <p:spPr>
          <a:xfrm>
            <a:off x="5492560" y="2269719"/>
            <a:ext cx="869756" cy="4502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單箭頭接點 229"/>
          <p:cNvCxnSpPr/>
          <p:nvPr/>
        </p:nvCxnSpPr>
        <p:spPr>
          <a:xfrm>
            <a:off x="6369354" y="5768954"/>
            <a:ext cx="0" cy="4531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4777790" y="5953678"/>
            <a:ext cx="869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>
                <a:solidFill>
                  <a:srgbClr val="FF0000"/>
                </a:solidFill>
              </a:rPr>
              <a:t>?????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84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0"/>
      <p:bldP spid="226" grpId="0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65313" y="197820"/>
            <a:ext cx="29410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Testing of Dropout</a:t>
            </a:r>
            <a:endParaRPr lang="en-US" altLang="zh-TW" sz="2800" dirty="0"/>
          </a:p>
        </p:txBody>
      </p:sp>
      <p:grpSp>
        <p:nvGrpSpPr>
          <p:cNvPr id="91" name="群組 90"/>
          <p:cNvGrpSpPr/>
          <p:nvPr/>
        </p:nvGrpSpPr>
        <p:grpSpPr>
          <a:xfrm>
            <a:off x="518307" y="1043723"/>
            <a:ext cx="2219144" cy="2237219"/>
            <a:chOff x="518307" y="1043723"/>
            <a:chExt cx="2219144" cy="2237219"/>
          </a:xfrm>
        </p:grpSpPr>
        <p:sp>
          <p:nvSpPr>
            <p:cNvPr id="23" name="橢圓 22"/>
            <p:cNvSpPr/>
            <p:nvPr/>
          </p:nvSpPr>
          <p:spPr>
            <a:xfrm>
              <a:off x="1297764" y="2216925"/>
              <a:ext cx="655982" cy="655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4" name="直線接點 23"/>
            <p:cNvCxnSpPr/>
            <p:nvPr/>
          </p:nvCxnSpPr>
          <p:spPr>
            <a:xfrm flipV="1">
              <a:off x="1429812" y="2348973"/>
              <a:ext cx="391886" cy="39188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/>
            <p:nvPr/>
          </p:nvCxnSpPr>
          <p:spPr>
            <a:xfrm>
              <a:off x="1642506" y="2872907"/>
              <a:ext cx="0" cy="4080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字方塊 25"/>
            <p:cNvSpPr txBox="1"/>
            <p:nvPr/>
          </p:nvSpPr>
          <p:spPr>
            <a:xfrm>
              <a:off x="518307" y="1692459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-25000" dirty="0"/>
                <a:t>1</a:t>
              </a:r>
              <a:endParaRPr lang="zh-TW" altLang="en-US" sz="2400" baseline="-25000" dirty="0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2069794" y="1708985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-25000" dirty="0"/>
                <a:t>2</a:t>
              </a:r>
              <a:endParaRPr lang="zh-TW" altLang="en-US" sz="2400" baseline="-25000" dirty="0"/>
            </a:p>
          </p:txBody>
        </p:sp>
        <p:cxnSp>
          <p:nvCxnSpPr>
            <p:cNvPr id="28" name="直線單箭頭接點 27"/>
            <p:cNvCxnSpPr>
              <a:endCxn id="23" idx="1"/>
            </p:cNvCxnSpPr>
            <p:nvPr/>
          </p:nvCxnSpPr>
          <p:spPr>
            <a:xfrm>
              <a:off x="822832" y="1510481"/>
              <a:ext cx="570998" cy="8025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/>
            <p:cNvCxnSpPr>
              <a:endCxn id="23" idx="7"/>
            </p:cNvCxnSpPr>
            <p:nvPr/>
          </p:nvCxnSpPr>
          <p:spPr>
            <a:xfrm flipH="1">
              <a:off x="1857680" y="1510481"/>
              <a:ext cx="459544" cy="8025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/>
            <p:cNvSpPr/>
            <p:nvPr/>
          </p:nvSpPr>
          <p:spPr>
            <a:xfrm>
              <a:off x="630834" y="1043723"/>
              <a:ext cx="450000" cy="45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-25000" dirty="0"/>
                <a:t>1</a:t>
              </a:r>
              <a:endParaRPr lang="zh-TW" altLang="en-US" sz="2400" baseline="-25000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2133061" y="1065495"/>
              <a:ext cx="450000" cy="45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-25000" dirty="0"/>
                <a:t>2</a:t>
              </a:r>
              <a:endParaRPr lang="zh-TW" altLang="en-US" sz="2400" baseline="-25000" dirty="0"/>
            </a:p>
          </p:txBody>
        </p:sp>
      </p:grpSp>
      <p:grpSp>
        <p:nvGrpSpPr>
          <p:cNvPr id="92" name="群組 91"/>
          <p:cNvGrpSpPr/>
          <p:nvPr/>
        </p:nvGrpSpPr>
        <p:grpSpPr>
          <a:xfrm>
            <a:off x="3116120" y="1037652"/>
            <a:ext cx="2219144" cy="2243290"/>
            <a:chOff x="3116120" y="1037652"/>
            <a:chExt cx="2219144" cy="2243290"/>
          </a:xfrm>
        </p:grpSpPr>
        <p:sp>
          <p:nvSpPr>
            <p:cNvPr id="30" name="橢圓 29"/>
            <p:cNvSpPr/>
            <p:nvPr/>
          </p:nvSpPr>
          <p:spPr>
            <a:xfrm>
              <a:off x="3895577" y="2216925"/>
              <a:ext cx="655982" cy="655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1" name="直線接點 30"/>
            <p:cNvCxnSpPr/>
            <p:nvPr/>
          </p:nvCxnSpPr>
          <p:spPr>
            <a:xfrm flipV="1">
              <a:off x="4027625" y="2348973"/>
              <a:ext cx="391886" cy="39188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/>
            <p:cNvCxnSpPr/>
            <p:nvPr/>
          </p:nvCxnSpPr>
          <p:spPr>
            <a:xfrm>
              <a:off x="4240319" y="2872907"/>
              <a:ext cx="0" cy="4080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/>
            <p:cNvSpPr txBox="1"/>
            <p:nvPr/>
          </p:nvSpPr>
          <p:spPr>
            <a:xfrm>
              <a:off x="3116120" y="1692459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-25000" dirty="0"/>
                <a:t>1</a:t>
              </a:r>
              <a:endParaRPr lang="zh-TW" altLang="en-US" sz="2400" baseline="-25000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4667607" y="1708985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-25000" dirty="0"/>
                <a:t>2</a:t>
              </a:r>
              <a:endParaRPr lang="zh-TW" altLang="en-US" sz="2400" baseline="-25000" dirty="0"/>
            </a:p>
          </p:txBody>
        </p:sp>
        <p:cxnSp>
          <p:nvCxnSpPr>
            <p:cNvPr id="35" name="直線單箭頭接點 34"/>
            <p:cNvCxnSpPr>
              <a:endCxn id="30" idx="1"/>
            </p:cNvCxnSpPr>
            <p:nvPr/>
          </p:nvCxnSpPr>
          <p:spPr>
            <a:xfrm>
              <a:off x="3420645" y="1510481"/>
              <a:ext cx="570998" cy="8025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/>
            <p:cNvCxnSpPr>
              <a:endCxn id="30" idx="7"/>
            </p:cNvCxnSpPr>
            <p:nvPr/>
          </p:nvCxnSpPr>
          <p:spPr>
            <a:xfrm flipH="1">
              <a:off x="4455493" y="1510481"/>
              <a:ext cx="459544" cy="8025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>
              <a:off x="3151006" y="1037652"/>
              <a:ext cx="450000" cy="45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-25000" dirty="0"/>
                <a:t>1</a:t>
              </a:r>
              <a:endParaRPr lang="zh-TW" altLang="en-US" sz="2400" baseline="-25000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4653233" y="1059424"/>
              <a:ext cx="450000" cy="45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-25000" dirty="0"/>
                <a:t>2</a:t>
              </a:r>
              <a:endParaRPr lang="zh-TW" altLang="en-US" sz="2400" baseline="-25000" dirty="0"/>
            </a:p>
          </p:txBody>
        </p:sp>
        <p:grpSp>
          <p:nvGrpSpPr>
            <p:cNvPr id="51" name="群組 50"/>
            <p:cNvGrpSpPr/>
            <p:nvPr/>
          </p:nvGrpSpPr>
          <p:grpSpPr>
            <a:xfrm>
              <a:off x="3183188" y="1085048"/>
              <a:ext cx="365326" cy="367349"/>
              <a:chOff x="-1866900" y="1906630"/>
              <a:chExt cx="365326" cy="367349"/>
            </a:xfrm>
          </p:grpSpPr>
          <p:cxnSp>
            <p:nvCxnSpPr>
              <p:cNvPr id="52" name="直線接點 51"/>
              <p:cNvCxnSpPr/>
              <p:nvPr/>
            </p:nvCxnSpPr>
            <p:spPr>
              <a:xfrm>
                <a:off x="-1866900" y="1906630"/>
                <a:ext cx="361950" cy="36195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>
              <a:xfrm rot="5400000">
                <a:off x="-1863524" y="1912029"/>
                <a:ext cx="361950" cy="36195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3" name="群組 92"/>
          <p:cNvGrpSpPr/>
          <p:nvPr/>
        </p:nvGrpSpPr>
        <p:grpSpPr>
          <a:xfrm>
            <a:off x="516672" y="3953754"/>
            <a:ext cx="2219144" cy="2125361"/>
            <a:chOff x="516672" y="3953754"/>
            <a:chExt cx="2219144" cy="2125361"/>
          </a:xfrm>
        </p:grpSpPr>
        <p:sp>
          <p:nvSpPr>
            <p:cNvPr id="37" name="橢圓 36"/>
            <p:cNvSpPr/>
            <p:nvPr/>
          </p:nvSpPr>
          <p:spPr>
            <a:xfrm>
              <a:off x="1296129" y="5015098"/>
              <a:ext cx="655982" cy="655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8" name="直線接點 37"/>
            <p:cNvCxnSpPr/>
            <p:nvPr/>
          </p:nvCxnSpPr>
          <p:spPr>
            <a:xfrm flipV="1">
              <a:off x="1428177" y="5147146"/>
              <a:ext cx="391886" cy="39188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/>
            <p:cNvCxnSpPr/>
            <p:nvPr/>
          </p:nvCxnSpPr>
          <p:spPr>
            <a:xfrm>
              <a:off x="1640871" y="5671080"/>
              <a:ext cx="0" cy="4080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字方塊 39"/>
            <p:cNvSpPr txBox="1"/>
            <p:nvPr/>
          </p:nvSpPr>
          <p:spPr>
            <a:xfrm>
              <a:off x="516672" y="4490632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-25000" dirty="0"/>
                <a:t>1</a:t>
              </a:r>
              <a:endParaRPr lang="zh-TW" altLang="en-US" sz="2400" baseline="-25000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2068159" y="4507158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-25000" dirty="0"/>
                <a:t>2</a:t>
              </a:r>
              <a:endParaRPr lang="zh-TW" altLang="en-US" sz="2400" baseline="-25000" dirty="0"/>
            </a:p>
          </p:txBody>
        </p:sp>
        <p:cxnSp>
          <p:nvCxnSpPr>
            <p:cNvPr id="42" name="直線單箭頭接點 41"/>
            <p:cNvCxnSpPr>
              <a:endCxn id="37" idx="1"/>
            </p:cNvCxnSpPr>
            <p:nvPr/>
          </p:nvCxnSpPr>
          <p:spPr>
            <a:xfrm>
              <a:off x="821197" y="4308654"/>
              <a:ext cx="570998" cy="8025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>
              <a:endCxn id="37" idx="7"/>
            </p:cNvCxnSpPr>
            <p:nvPr/>
          </p:nvCxnSpPr>
          <p:spPr>
            <a:xfrm flipH="1">
              <a:off x="1856045" y="4308654"/>
              <a:ext cx="459544" cy="8025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>
              <a:off x="625354" y="3953754"/>
              <a:ext cx="450000" cy="45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-25000" dirty="0"/>
                <a:t>1</a:t>
              </a:r>
              <a:endParaRPr lang="zh-TW" altLang="en-US" sz="2400" baseline="-25000" dirty="0"/>
            </a:p>
          </p:txBody>
        </p:sp>
        <p:sp>
          <p:nvSpPr>
            <p:cNvPr id="59" name="矩形 58"/>
            <p:cNvSpPr/>
            <p:nvPr/>
          </p:nvSpPr>
          <p:spPr>
            <a:xfrm>
              <a:off x="2127581" y="3975526"/>
              <a:ext cx="450000" cy="45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-25000" dirty="0"/>
                <a:t>2</a:t>
              </a:r>
              <a:endParaRPr lang="zh-TW" altLang="en-US" sz="2400" baseline="-25000" dirty="0"/>
            </a:p>
          </p:txBody>
        </p:sp>
        <p:grpSp>
          <p:nvGrpSpPr>
            <p:cNvPr id="62" name="群組 61"/>
            <p:cNvGrpSpPr/>
            <p:nvPr/>
          </p:nvGrpSpPr>
          <p:grpSpPr>
            <a:xfrm>
              <a:off x="2160376" y="4016851"/>
              <a:ext cx="365326" cy="367349"/>
              <a:chOff x="-1866900" y="1906630"/>
              <a:chExt cx="365326" cy="367349"/>
            </a:xfrm>
          </p:grpSpPr>
          <p:cxnSp>
            <p:nvCxnSpPr>
              <p:cNvPr id="63" name="直線接點 62"/>
              <p:cNvCxnSpPr/>
              <p:nvPr/>
            </p:nvCxnSpPr>
            <p:spPr>
              <a:xfrm>
                <a:off x="-1866900" y="1906630"/>
                <a:ext cx="361950" cy="36195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接點 63"/>
              <p:cNvCxnSpPr/>
              <p:nvPr/>
            </p:nvCxnSpPr>
            <p:spPr>
              <a:xfrm rot="5400000">
                <a:off x="-1863524" y="1912029"/>
                <a:ext cx="361950" cy="36195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群組 93"/>
          <p:cNvGrpSpPr/>
          <p:nvPr/>
        </p:nvGrpSpPr>
        <p:grpSpPr>
          <a:xfrm>
            <a:off x="3116120" y="3966571"/>
            <a:ext cx="2219144" cy="2112544"/>
            <a:chOff x="3116120" y="3966571"/>
            <a:chExt cx="2219144" cy="2112544"/>
          </a:xfrm>
        </p:grpSpPr>
        <p:sp>
          <p:nvSpPr>
            <p:cNvPr id="44" name="橢圓 43"/>
            <p:cNvSpPr/>
            <p:nvPr/>
          </p:nvSpPr>
          <p:spPr>
            <a:xfrm>
              <a:off x="3895577" y="5015098"/>
              <a:ext cx="655982" cy="655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5" name="直線接點 44"/>
            <p:cNvCxnSpPr/>
            <p:nvPr/>
          </p:nvCxnSpPr>
          <p:spPr>
            <a:xfrm flipV="1">
              <a:off x="4027625" y="5147146"/>
              <a:ext cx="391886" cy="39188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/>
            <p:nvPr/>
          </p:nvCxnSpPr>
          <p:spPr>
            <a:xfrm>
              <a:off x="4240319" y="5671080"/>
              <a:ext cx="0" cy="4080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字方塊 46"/>
            <p:cNvSpPr txBox="1"/>
            <p:nvPr/>
          </p:nvSpPr>
          <p:spPr>
            <a:xfrm>
              <a:off x="3116120" y="4490632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-25000" dirty="0"/>
                <a:t>1</a:t>
              </a:r>
              <a:endParaRPr lang="zh-TW" altLang="en-US" sz="2400" baseline="-25000" dirty="0"/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4667607" y="4507158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-25000" dirty="0"/>
                <a:t>2</a:t>
              </a:r>
              <a:endParaRPr lang="zh-TW" altLang="en-US" sz="2400" baseline="-25000" dirty="0"/>
            </a:p>
          </p:txBody>
        </p:sp>
        <p:cxnSp>
          <p:nvCxnSpPr>
            <p:cNvPr id="49" name="直線單箭頭接點 48"/>
            <p:cNvCxnSpPr>
              <a:endCxn id="44" idx="1"/>
            </p:cNvCxnSpPr>
            <p:nvPr/>
          </p:nvCxnSpPr>
          <p:spPr>
            <a:xfrm>
              <a:off x="3420645" y="4308654"/>
              <a:ext cx="570998" cy="8025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endCxn id="44" idx="7"/>
            </p:cNvCxnSpPr>
            <p:nvPr/>
          </p:nvCxnSpPr>
          <p:spPr>
            <a:xfrm flipH="1">
              <a:off x="4455493" y="4308654"/>
              <a:ext cx="459544" cy="8025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59"/>
            <p:cNvSpPr/>
            <p:nvPr/>
          </p:nvSpPr>
          <p:spPr>
            <a:xfrm>
              <a:off x="3249189" y="3966571"/>
              <a:ext cx="450000" cy="45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-25000" dirty="0"/>
                <a:t>1</a:t>
              </a:r>
              <a:endParaRPr lang="zh-TW" altLang="en-US" sz="2400" baseline="-25000" dirty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4751416" y="3988343"/>
              <a:ext cx="450000" cy="45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-25000" dirty="0"/>
                <a:t>2</a:t>
              </a:r>
              <a:endParaRPr lang="zh-TW" altLang="en-US" sz="2400" baseline="-25000" dirty="0"/>
            </a:p>
          </p:txBody>
        </p:sp>
        <p:grpSp>
          <p:nvGrpSpPr>
            <p:cNvPr id="65" name="群組 64"/>
            <p:cNvGrpSpPr/>
            <p:nvPr/>
          </p:nvGrpSpPr>
          <p:grpSpPr>
            <a:xfrm>
              <a:off x="3287458" y="4011452"/>
              <a:ext cx="365326" cy="367349"/>
              <a:chOff x="-1866900" y="1906630"/>
              <a:chExt cx="365326" cy="367349"/>
            </a:xfrm>
          </p:grpSpPr>
          <p:cxnSp>
            <p:nvCxnSpPr>
              <p:cNvPr id="66" name="直線接點 65"/>
              <p:cNvCxnSpPr/>
              <p:nvPr/>
            </p:nvCxnSpPr>
            <p:spPr>
              <a:xfrm>
                <a:off x="-1866900" y="1906630"/>
                <a:ext cx="361950" cy="36195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接點 66"/>
              <p:cNvCxnSpPr/>
              <p:nvPr/>
            </p:nvCxnSpPr>
            <p:spPr>
              <a:xfrm rot="5400000">
                <a:off x="-1863524" y="1912029"/>
                <a:ext cx="361950" cy="36195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群組 67"/>
            <p:cNvGrpSpPr/>
            <p:nvPr/>
          </p:nvGrpSpPr>
          <p:grpSpPr>
            <a:xfrm>
              <a:off x="4829126" y="4065141"/>
              <a:ext cx="365326" cy="367349"/>
              <a:chOff x="-1866900" y="1906630"/>
              <a:chExt cx="365326" cy="367349"/>
            </a:xfrm>
          </p:grpSpPr>
          <p:cxnSp>
            <p:nvCxnSpPr>
              <p:cNvPr id="69" name="直線接點 68"/>
              <p:cNvCxnSpPr/>
              <p:nvPr/>
            </p:nvCxnSpPr>
            <p:spPr>
              <a:xfrm>
                <a:off x="-1866900" y="1906630"/>
                <a:ext cx="361950" cy="36195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接點 69"/>
              <p:cNvCxnSpPr/>
              <p:nvPr/>
            </p:nvCxnSpPr>
            <p:spPr>
              <a:xfrm rot="5400000">
                <a:off x="-1863524" y="1912029"/>
                <a:ext cx="361950" cy="36195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1" name="文字方塊 70"/>
          <p:cNvSpPr txBox="1"/>
          <p:nvPr/>
        </p:nvSpPr>
        <p:spPr>
          <a:xfrm>
            <a:off x="516672" y="3231038"/>
            <a:ext cx="2248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z=w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+w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3086867" y="3233365"/>
            <a:ext cx="2248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z=w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499921" y="6043859"/>
            <a:ext cx="2248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z=w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3116120" y="6083616"/>
            <a:ext cx="2248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z=0</a:t>
            </a:r>
            <a:endParaRPr lang="zh-TW" altLang="en-US" sz="2400" baseline="-25000" dirty="0"/>
          </a:p>
        </p:txBody>
      </p:sp>
      <p:sp>
        <p:nvSpPr>
          <p:cNvPr id="75" name="橢圓 74"/>
          <p:cNvSpPr/>
          <p:nvPr/>
        </p:nvSpPr>
        <p:spPr>
          <a:xfrm>
            <a:off x="6985165" y="4879038"/>
            <a:ext cx="655982" cy="655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6" name="直線接點 75"/>
          <p:cNvCxnSpPr/>
          <p:nvPr/>
        </p:nvCxnSpPr>
        <p:spPr>
          <a:xfrm flipV="1">
            <a:off x="7117213" y="5011086"/>
            <a:ext cx="391886" cy="39188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>
            <a:off x="7329907" y="5535020"/>
            <a:ext cx="0" cy="408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6288480" y="3700822"/>
            <a:ext cx="450000" cy="45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79" name="矩形 78"/>
          <p:cNvSpPr/>
          <p:nvPr/>
        </p:nvSpPr>
        <p:spPr>
          <a:xfrm>
            <a:off x="7790707" y="3722594"/>
            <a:ext cx="450000" cy="45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6205708" y="4354572"/>
            <a:ext cx="66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7997471" y="4390976"/>
            <a:ext cx="66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cxnSp>
        <p:nvCxnSpPr>
          <p:cNvPr id="83" name="直線單箭頭接點 82"/>
          <p:cNvCxnSpPr>
            <a:endCxn id="75" idx="1"/>
          </p:cNvCxnSpPr>
          <p:nvPr/>
        </p:nvCxnSpPr>
        <p:spPr>
          <a:xfrm>
            <a:off x="6510233" y="4172594"/>
            <a:ext cx="570998" cy="8025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endCxn id="75" idx="7"/>
          </p:cNvCxnSpPr>
          <p:nvPr/>
        </p:nvCxnSpPr>
        <p:spPr>
          <a:xfrm flipH="1">
            <a:off x="7545081" y="4172594"/>
            <a:ext cx="459544" cy="8025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/>
              <p:cNvSpPr txBox="1"/>
              <p:nvPr/>
            </p:nvSpPr>
            <p:spPr>
              <a:xfrm>
                <a:off x="6125570" y="4234473"/>
                <a:ext cx="238848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570" y="4234473"/>
                <a:ext cx="238848" cy="6914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/>
              <p:cNvSpPr txBox="1"/>
              <p:nvPr/>
            </p:nvSpPr>
            <p:spPr>
              <a:xfrm>
                <a:off x="7905905" y="4276072"/>
                <a:ext cx="238848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文字方塊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905" y="4276072"/>
                <a:ext cx="238848" cy="691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群組 89"/>
          <p:cNvGrpSpPr/>
          <p:nvPr/>
        </p:nvGrpSpPr>
        <p:grpSpPr>
          <a:xfrm>
            <a:off x="6096841" y="288909"/>
            <a:ext cx="2432630" cy="2873769"/>
            <a:chOff x="6096841" y="288909"/>
            <a:chExt cx="2432630" cy="2873769"/>
          </a:xfrm>
        </p:grpSpPr>
        <p:grpSp>
          <p:nvGrpSpPr>
            <p:cNvPr id="87" name="群組 86"/>
            <p:cNvGrpSpPr/>
            <p:nvPr/>
          </p:nvGrpSpPr>
          <p:grpSpPr>
            <a:xfrm>
              <a:off x="6205708" y="468942"/>
              <a:ext cx="2248397" cy="2605113"/>
              <a:chOff x="6310492" y="287501"/>
              <a:chExt cx="2248397" cy="2605113"/>
            </a:xfrm>
          </p:grpSpPr>
          <p:sp>
            <p:nvSpPr>
              <p:cNvPr id="6" name="橢圓 5"/>
              <p:cNvSpPr/>
              <p:nvPr/>
            </p:nvSpPr>
            <p:spPr>
              <a:xfrm>
                <a:off x="7089949" y="1465717"/>
                <a:ext cx="655982" cy="6559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" name="直線接點 9"/>
              <p:cNvCxnSpPr/>
              <p:nvPr/>
            </p:nvCxnSpPr>
            <p:spPr>
              <a:xfrm flipV="1">
                <a:off x="7221997" y="1597765"/>
                <a:ext cx="391886" cy="39188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單箭頭接點 11"/>
              <p:cNvCxnSpPr/>
              <p:nvPr/>
            </p:nvCxnSpPr>
            <p:spPr>
              <a:xfrm>
                <a:off x="7434691" y="2121699"/>
                <a:ext cx="0" cy="4080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矩形 12"/>
              <p:cNvSpPr/>
              <p:nvPr/>
            </p:nvSpPr>
            <p:spPr>
              <a:xfrm>
                <a:off x="6393264" y="287501"/>
                <a:ext cx="450000" cy="450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x</a:t>
                </a:r>
                <a:r>
                  <a:rPr lang="en-US" altLang="zh-TW" sz="2400" baseline="-25000" dirty="0"/>
                  <a:t>1</a:t>
                </a:r>
                <a:endParaRPr lang="zh-TW" altLang="en-US" sz="2400" baseline="-25000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7895491" y="309273"/>
                <a:ext cx="450000" cy="450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x</a:t>
                </a:r>
                <a:r>
                  <a:rPr lang="en-US" altLang="zh-TW" sz="2400" baseline="-25000" dirty="0"/>
                  <a:t>2</a:t>
                </a:r>
                <a:endParaRPr lang="zh-TW" altLang="en-US" sz="2400" baseline="-25000" dirty="0"/>
              </a:p>
            </p:txBody>
          </p:sp>
          <p:sp>
            <p:nvSpPr>
              <p:cNvPr id="15" name="文字方塊 14"/>
              <p:cNvSpPr txBox="1"/>
              <p:nvPr/>
            </p:nvSpPr>
            <p:spPr>
              <a:xfrm>
                <a:off x="6310492" y="941251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w</a:t>
                </a:r>
                <a:r>
                  <a:rPr lang="en-US" altLang="zh-TW" sz="2400" baseline="-25000" dirty="0"/>
                  <a:t>1</a:t>
                </a:r>
                <a:endParaRPr lang="zh-TW" altLang="en-US" sz="2400" baseline="-25000" dirty="0"/>
              </a:p>
            </p:txBody>
          </p:sp>
          <p:sp>
            <p:nvSpPr>
              <p:cNvPr id="16" name="文字方塊 15"/>
              <p:cNvSpPr txBox="1"/>
              <p:nvPr/>
            </p:nvSpPr>
            <p:spPr>
              <a:xfrm>
                <a:off x="7861979" y="957777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w</a:t>
                </a:r>
                <a:r>
                  <a:rPr lang="en-US" altLang="zh-TW" sz="2400" baseline="-25000" dirty="0"/>
                  <a:t>2</a:t>
                </a:r>
                <a:endParaRPr lang="zh-TW" altLang="en-US" sz="2400" baseline="-25000" dirty="0"/>
              </a:p>
            </p:txBody>
          </p:sp>
          <p:sp>
            <p:nvSpPr>
              <p:cNvPr id="17" name="文字方塊 16"/>
              <p:cNvSpPr txBox="1"/>
              <p:nvPr/>
            </p:nvSpPr>
            <p:spPr>
              <a:xfrm>
                <a:off x="6310492" y="2430949"/>
                <a:ext cx="22483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z=w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x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+w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x</a:t>
                </a:r>
                <a:r>
                  <a:rPr lang="en-US" altLang="zh-TW" sz="2400" baseline="-25000" dirty="0"/>
                  <a:t>2</a:t>
                </a:r>
                <a:endParaRPr lang="zh-TW" altLang="en-US" sz="2400" baseline="-25000" dirty="0"/>
              </a:p>
            </p:txBody>
          </p:sp>
          <p:cxnSp>
            <p:nvCxnSpPr>
              <p:cNvPr id="19" name="直線單箭頭接點 18"/>
              <p:cNvCxnSpPr>
                <a:endCxn id="6" idx="1"/>
              </p:cNvCxnSpPr>
              <p:nvPr/>
            </p:nvCxnSpPr>
            <p:spPr>
              <a:xfrm>
                <a:off x="6615017" y="759273"/>
                <a:ext cx="570998" cy="80251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單箭頭接點 20"/>
              <p:cNvCxnSpPr>
                <a:endCxn id="6" idx="7"/>
              </p:cNvCxnSpPr>
              <p:nvPr/>
            </p:nvCxnSpPr>
            <p:spPr>
              <a:xfrm flipH="1">
                <a:off x="7649865" y="759273"/>
                <a:ext cx="459544" cy="80251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矩形 87"/>
            <p:cNvSpPr/>
            <p:nvPr/>
          </p:nvSpPr>
          <p:spPr>
            <a:xfrm>
              <a:off x="6096841" y="288909"/>
              <a:ext cx="2432630" cy="2873769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/>
              <p:cNvSpPr txBox="1"/>
              <p:nvPr/>
            </p:nvSpPr>
            <p:spPr>
              <a:xfrm>
                <a:off x="5899722" y="5787009"/>
                <a:ext cx="2743956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9" name="文字方塊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722" y="5787009"/>
                <a:ext cx="2743956" cy="6914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718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3" grpId="0"/>
      <p:bldP spid="74" grpId="0"/>
      <p:bldP spid="75" grpId="0" animBg="1"/>
      <p:bldP spid="78" grpId="0" animBg="1"/>
      <p:bldP spid="79" grpId="0" animBg="1"/>
      <p:bldP spid="80" grpId="0"/>
      <p:bldP spid="81" grpId="0"/>
      <p:bldP spid="85" grpId="0"/>
      <p:bldP spid="86" grpId="0"/>
      <p:bldP spid="8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AEA5-AAF0-491C-99D8-2DDA19ABB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6BBA2-D314-488D-9DDA-E47EAB9D6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78" y="1444540"/>
            <a:ext cx="7886700" cy="4351338"/>
          </a:xfrm>
        </p:spPr>
        <p:txBody>
          <a:bodyPr/>
          <a:lstStyle/>
          <a:p>
            <a:r>
              <a:rPr lang="en-US" dirty="0"/>
              <a:t>feedforward + Backpropagation</a:t>
            </a:r>
          </a:p>
        </p:txBody>
      </p:sp>
      <p:sp>
        <p:nvSpPr>
          <p:cNvPr id="150" name="文字方塊 63">
            <a:extLst>
              <a:ext uri="{FF2B5EF4-FFF2-40B4-BE49-F238E27FC236}">
                <a16:creationId xmlns:a16="http://schemas.microsoft.com/office/drawing/2014/main" id="{D0CDABA4-520A-4748-ACE0-F1F13299EF75}"/>
              </a:ext>
            </a:extLst>
          </p:cNvPr>
          <p:cNvSpPr txBox="1"/>
          <p:nvPr/>
        </p:nvSpPr>
        <p:spPr>
          <a:xfrm>
            <a:off x="5908610" y="5377569"/>
            <a:ext cx="1165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Output Layer</a:t>
            </a:r>
            <a:endParaRPr lang="zh-TW" altLang="en-US" sz="2400" b="1" dirty="0"/>
          </a:p>
        </p:txBody>
      </p:sp>
      <p:sp>
        <p:nvSpPr>
          <p:cNvPr id="151" name="文字方塊 64">
            <a:extLst>
              <a:ext uri="{FF2B5EF4-FFF2-40B4-BE49-F238E27FC236}">
                <a16:creationId xmlns:a16="http://schemas.microsoft.com/office/drawing/2014/main" id="{843E0207-2A50-4A9C-8405-C7F347C076F6}"/>
              </a:ext>
            </a:extLst>
          </p:cNvPr>
          <p:cNvSpPr txBox="1"/>
          <p:nvPr/>
        </p:nvSpPr>
        <p:spPr>
          <a:xfrm>
            <a:off x="2955356" y="5725149"/>
            <a:ext cx="2066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Hidden Layers</a:t>
            </a:r>
            <a:endParaRPr lang="zh-TW" altLang="en-US" sz="2400" b="1" dirty="0"/>
          </a:p>
        </p:txBody>
      </p:sp>
      <p:sp>
        <p:nvSpPr>
          <p:cNvPr id="152" name="右大括弧 65">
            <a:extLst>
              <a:ext uri="{FF2B5EF4-FFF2-40B4-BE49-F238E27FC236}">
                <a16:creationId xmlns:a16="http://schemas.microsoft.com/office/drawing/2014/main" id="{DD9383DF-95A6-4E71-B028-45875479D03D}"/>
              </a:ext>
            </a:extLst>
          </p:cNvPr>
          <p:cNvSpPr/>
          <p:nvPr/>
        </p:nvSpPr>
        <p:spPr>
          <a:xfrm rot="5400000">
            <a:off x="3916276" y="4077877"/>
            <a:ext cx="181728" cy="2939290"/>
          </a:xfrm>
          <a:prstGeom prst="rightBrace">
            <a:avLst>
              <a:gd name="adj1" fmla="val 175868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矩形 58">
            <a:extLst>
              <a:ext uri="{FF2B5EF4-FFF2-40B4-BE49-F238E27FC236}">
                <a16:creationId xmlns:a16="http://schemas.microsoft.com/office/drawing/2014/main" id="{DB02F451-44C4-44C2-B2C1-FBF3CC5C974A}"/>
              </a:ext>
            </a:extLst>
          </p:cNvPr>
          <p:cNvSpPr/>
          <p:nvPr/>
        </p:nvSpPr>
        <p:spPr>
          <a:xfrm>
            <a:off x="1392902" y="2805583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文字方塊 59">
            <a:extLst>
              <a:ext uri="{FF2B5EF4-FFF2-40B4-BE49-F238E27FC236}">
                <a16:creationId xmlns:a16="http://schemas.microsoft.com/office/drawing/2014/main" id="{9512DA88-3516-43DD-8F61-E0DE1992F029}"/>
              </a:ext>
            </a:extLst>
          </p:cNvPr>
          <p:cNvSpPr txBox="1"/>
          <p:nvPr/>
        </p:nvSpPr>
        <p:spPr>
          <a:xfrm>
            <a:off x="1192190" y="5382548"/>
            <a:ext cx="928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Input Layer</a:t>
            </a:r>
            <a:endParaRPr lang="zh-TW" altLang="en-US" sz="2400" b="1" dirty="0"/>
          </a:p>
        </p:txBody>
      </p:sp>
      <p:sp>
        <p:nvSpPr>
          <p:cNvPr id="155" name="文字方塊 6">
            <a:extLst>
              <a:ext uri="{FF2B5EF4-FFF2-40B4-BE49-F238E27FC236}">
                <a16:creationId xmlns:a16="http://schemas.microsoft.com/office/drawing/2014/main" id="{52A5AD31-B213-46F8-8213-3D24BCB2BBD6}"/>
              </a:ext>
            </a:extLst>
          </p:cNvPr>
          <p:cNvSpPr txBox="1"/>
          <p:nvPr/>
        </p:nvSpPr>
        <p:spPr>
          <a:xfrm>
            <a:off x="1065416" y="2323799"/>
            <a:ext cx="113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</a:p>
        </p:txBody>
      </p:sp>
      <p:cxnSp>
        <p:nvCxnSpPr>
          <p:cNvPr id="156" name="直線單箭頭接點 10">
            <a:extLst>
              <a:ext uri="{FF2B5EF4-FFF2-40B4-BE49-F238E27FC236}">
                <a16:creationId xmlns:a16="http://schemas.microsoft.com/office/drawing/2014/main" id="{73DC2D2C-CFB0-4F90-AD06-2258D25EF540}"/>
              </a:ext>
            </a:extLst>
          </p:cNvPr>
          <p:cNvCxnSpPr/>
          <p:nvPr/>
        </p:nvCxnSpPr>
        <p:spPr>
          <a:xfrm>
            <a:off x="6505176" y="3826362"/>
            <a:ext cx="10185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單箭頭接點 11">
            <a:extLst>
              <a:ext uri="{FF2B5EF4-FFF2-40B4-BE49-F238E27FC236}">
                <a16:creationId xmlns:a16="http://schemas.microsoft.com/office/drawing/2014/main" id="{E28B7F97-D1F4-441F-87F9-B4DB19F36B38}"/>
              </a:ext>
            </a:extLst>
          </p:cNvPr>
          <p:cNvCxnSpPr/>
          <p:nvPr/>
        </p:nvCxnSpPr>
        <p:spPr>
          <a:xfrm>
            <a:off x="6614492" y="5072252"/>
            <a:ext cx="9057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單箭頭接點 12">
            <a:extLst>
              <a:ext uri="{FF2B5EF4-FFF2-40B4-BE49-F238E27FC236}">
                <a16:creationId xmlns:a16="http://schemas.microsoft.com/office/drawing/2014/main" id="{C85B97AD-23A4-4C65-9FD5-68CBA6F9AEBF}"/>
              </a:ext>
            </a:extLst>
          </p:cNvPr>
          <p:cNvCxnSpPr/>
          <p:nvPr/>
        </p:nvCxnSpPr>
        <p:spPr>
          <a:xfrm>
            <a:off x="6481292" y="3047559"/>
            <a:ext cx="10503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3">
            <a:extLst>
              <a:ext uri="{FF2B5EF4-FFF2-40B4-BE49-F238E27FC236}">
                <a16:creationId xmlns:a16="http://schemas.microsoft.com/office/drawing/2014/main" id="{8AF28272-3550-47FB-AF29-881DC573312B}"/>
              </a:ext>
            </a:extLst>
          </p:cNvPr>
          <p:cNvSpPr/>
          <p:nvPr/>
        </p:nvSpPr>
        <p:spPr>
          <a:xfrm>
            <a:off x="1461290" y="3523276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矩形 14">
            <a:extLst>
              <a:ext uri="{FF2B5EF4-FFF2-40B4-BE49-F238E27FC236}">
                <a16:creationId xmlns:a16="http://schemas.microsoft.com/office/drawing/2014/main" id="{A267A87F-08AD-42D8-8265-D97861DF99E8}"/>
              </a:ext>
            </a:extLst>
          </p:cNvPr>
          <p:cNvSpPr/>
          <p:nvPr/>
        </p:nvSpPr>
        <p:spPr>
          <a:xfrm>
            <a:off x="1467108" y="2952947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1" name="Object 12">
            <a:extLst>
              <a:ext uri="{FF2B5EF4-FFF2-40B4-BE49-F238E27FC236}">
                <a16:creationId xmlns:a16="http://schemas.microsoft.com/office/drawing/2014/main" id="{80371A7A-1D01-475C-9E9C-E45750B8C1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132487"/>
              </p:ext>
            </p:extLst>
          </p:nvPr>
        </p:nvGraphicFramePr>
        <p:xfrm>
          <a:off x="1479807" y="2857697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8" name="方程式" r:id="rId3" imgW="152280" imgH="215640" progId="Equation.3">
                  <p:embed/>
                </p:oleObj>
              </mc:Choice>
              <mc:Fallback>
                <p:oleObj name="方程式" r:id="rId3" imgW="152280" imgH="215640" progId="Equation.3">
                  <p:embed/>
                  <p:pic>
                    <p:nvPicPr>
                      <p:cNvPr id="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807" y="2857697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" name="Object 12">
            <a:extLst>
              <a:ext uri="{FF2B5EF4-FFF2-40B4-BE49-F238E27FC236}">
                <a16:creationId xmlns:a16="http://schemas.microsoft.com/office/drawing/2014/main" id="{9C2B7F22-320C-487C-99F4-EF09597C55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384628"/>
              </p:ext>
            </p:extLst>
          </p:nvPr>
        </p:nvGraphicFramePr>
        <p:xfrm>
          <a:off x="1485103" y="3440426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9" name="方程式" r:id="rId5" imgW="164880" imgH="215640" progId="Equation.3">
                  <p:embed/>
                </p:oleObj>
              </mc:Choice>
              <mc:Fallback>
                <p:oleObj name="方程式" r:id="rId5" imgW="164880" imgH="215640" progId="Equation.3">
                  <p:embed/>
                  <p:pic>
                    <p:nvPicPr>
                      <p:cNvPr id="1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103" y="3440426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" name="群組 77">
            <a:extLst>
              <a:ext uri="{FF2B5EF4-FFF2-40B4-BE49-F238E27FC236}">
                <a16:creationId xmlns:a16="http://schemas.microsoft.com/office/drawing/2014/main" id="{E1E7490B-F64A-4209-9618-650D21348E32}"/>
              </a:ext>
            </a:extLst>
          </p:cNvPr>
          <p:cNvGrpSpPr/>
          <p:nvPr/>
        </p:nvGrpSpPr>
        <p:grpSpPr>
          <a:xfrm>
            <a:off x="2403577" y="2323799"/>
            <a:ext cx="1134648" cy="3130011"/>
            <a:chOff x="2332137" y="1770729"/>
            <a:chExt cx="1134648" cy="3130011"/>
          </a:xfrm>
        </p:grpSpPr>
        <p:sp>
          <p:nvSpPr>
            <p:cNvPr id="164" name="矩形 60">
              <a:extLst>
                <a:ext uri="{FF2B5EF4-FFF2-40B4-BE49-F238E27FC236}">
                  <a16:creationId xmlns:a16="http://schemas.microsoft.com/office/drawing/2014/main" id="{03C5D3EE-2652-4EA5-8245-CEA9300898B6}"/>
                </a:ext>
              </a:extLst>
            </p:cNvPr>
            <p:cNvSpPr/>
            <p:nvPr/>
          </p:nvSpPr>
          <p:spPr>
            <a:xfrm>
              <a:off x="2504565" y="2224872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5" name="文字方塊 3">
              <a:extLst>
                <a:ext uri="{FF2B5EF4-FFF2-40B4-BE49-F238E27FC236}">
                  <a16:creationId xmlns:a16="http://schemas.microsoft.com/office/drawing/2014/main" id="{26F0CDBD-9560-4F43-9134-F8C9F66BCF3D}"/>
                </a:ext>
              </a:extLst>
            </p:cNvPr>
            <p:cNvSpPr txBox="1"/>
            <p:nvPr/>
          </p:nvSpPr>
          <p:spPr>
            <a:xfrm>
              <a:off x="2332137" y="1770729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Layer 1</a:t>
              </a:r>
              <a:endParaRPr lang="zh-TW" altLang="en-US" sz="2400" dirty="0"/>
            </a:p>
          </p:txBody>
        </p:sp>
        <p:sp>
          <p:nvSpPr>
            <p:cNvPr id="166" name="橢圓 17">
              <a:extLst>
                <a:ext uri="{FF2B5EF4-FFF2-40B4-BE49-F238E27FC236}">
                  <a16:creationId xmlns:a16="http://schemas.microsoft.com/office/drawing/2014/main" id="{56ADDE82-1813-4E4C-97BC-9EBEC5C4E663}"/>
                </a:ext>
              </a:extLst>
            </p:cNvPr>
            <p:cNvSpPr/>
            <p:nvPr/>
          </p:nvSpPr>
          <p:spPr>
            <a:xfrm>
              <a:off x="2601675" y="223587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7" name="橢圓 18">
              <a:extLst>
                <a:ext uri="{FF2B5EF4-FFF2-40B4-BE49-F238E27FC236}">
                  <a16:creationId xmlns:a16="http://schemas.microsoft.com/office/drawing/2014/main" id="{9FA498C4-ABD4-4D86-913A-E99CC2385E47}"/>
                </a:ext>
              </a:extLst>
            </p:cNvPr>
            <p:cNvSpPr/>
            <p:nvPr/>
          </p:nvSpPr>
          <p:spPr>
            <a:xfrm>
              <a:off x="2604017" y="301444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8" name="橢圓 19">
              <a:extLst>
                <a:ext uri="{FF2B5EF4-FFF2-40B4-BE49-F238E27FC236}">
                  <a16:creationId xmlns:a16="http://schemas.microsoft.com/office/drawing/2014/main" id="{CC3232D4-F9E3-40CE-9C3E-DD64043001F9}"/>
                </a:ext>
              </a:extLst>
            </p:cNvPr>
            <p:cNvSpPr/>
            <p:nvPr/>
          </p:nvSpPr>
          <p:spPr>
            <a:xfrm>
              <a:off x="2592384" y="4242456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9" name="文字方塊 20">
              <a:extLst>
                <a:ext uri="{FF2B5EF4-FFF2-40B4-BE49-F238E27FC236}">
                  <a16:creationId xmlns:a16="http://schemas.microsoft.com/office/drawing/2014/main" id="{81CB45B0-459A-4D2E-8A1E-CD2CBE628DFE}"/>
                </a:ext>
              </a:extLst>
            </p:cNvPr>
            <p:cNvSpPr txBox="1"/>
            <p:nvPr/>
          </p:nvSpPr>
          <p:spPr>
            <a:xfrm rot="5400000">
              <a:off x="2589637" y="366474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</p:grpSp>
      <p:sp>
        <p:nvSpPr>
          <p:cNvPr id="170" name="矩形 21">
            <a:extLst>
              <a:ext uri="{FF2B5EF4-FFF2-40B4-BE49-F238E27FC236}">
                <a16:creationId xmlns:a16="http://schemas.microsoft.com/office/drawing/2014/main" id="{2358F231-2DA6-4024-8B1F-4A151F10CED6}"/>
              </a:ext>
            </a:extLst>
          </p:cNvPr>
          <p:cNvSpPr/>
          <p:nvPr/>
        </p:nvSpPr>
        <p:spPr>
          <a:xfrm>
            <a:off x="1470815" y="4921033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71" name="Object 12">
            <a:extLst>
              <a:ext uri="{FF2B5EF4-FFF2-40B4-BE49-F238E27FC236}">
                <a16:creationId xmlns:a16="http://schemas.microsoft.com/office/drawing/2014/main" id="{B1B9C618-EFB9-4794-8731-35CFCF65D3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203866"/>
              </p:ext>
            </p:extLst>
          </p:nvPr>
        </p:nvGraphicFramePr>
        <p:xfrm>
          <a:off x="1467699" y="4824779"/>
          <a:ext cx="4079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0" name="方程式" r:id="rId7" imgW="190440" imgH="228600" progId="Equation.3">
                  <p:embed/>
                </p:oleObj>
              </mc:Choice>
              <mc:Fallback>
                <p:oleObj name="方程式" r:id="rId7" imgW="190440" imgH="228600" progId="Equation.3">
                  <p:embed/>
                  <p:pic>
                    <p:nvPicPr>
                      <p:cNvPr id="2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7699" y="4824779"/>
                        <a:ext cx="4079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" name="文字方塊 23">
            <a:extLst>
              <a:ext uri="{FF2B5EF4-FFF2-40B4-BE49-F238E27FC236}">
                <a16:creationId xmlns:a16="http://schemas.microsoft.com/office/drawing/2014/main" id="{9313509C-E783-4101-B47C-97257B998B73}"/>
              </a:ext>
            </a:extLst>
          </p:cNvPr>
          <p:cNvSpPr txBox="1"/>
          <p:nvPr/>
        </p:nvSpPr>
        <p:spPr>
          <a:xfrm rot="5400000">
            <a:off x="1346747" y="4205975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grpSp>
        <p:nvGrpSpPr>
          <p:cNvPr id="173" name="群組 78">
            <a:extLst>
              <a:ext uri="{FF2B5EF4-FFF2-40B4-BE49-F238E27FC236}">
                <a16:creationId xmlns:a16="http://schemas.microsoft.com/office/drawing/2014/main" id="{C7F029AB-6317-41BD-8FA4-B71AD3BCE498}"/>
              </a:ext>
            </a:extLst>
          </p:cNvPr>
          <p:cNvGrpSpPr/>
          <p:nvPr/>
        </p:nvGrpSpPr>
        <p:grpSpPr>
          <a:xfrm>
            <a:off x="3728475" y="2323799"/>
            <a:ext cx="1134648" cy="3113664"/>
            <a:chOff x="3657035" y="1770729"/>
            <a:chExt cx="1134648" cy="3113664"/>
          </a:xfrm>
        </p:grpSpPr>
        <p:sp>
          <p:nvSpPr>
            <p:cNvPr id="174" name="矩形 61">
              <a:extLst>
                <a:ext uri="{FF2B5EF4-FFF2-40B4-BE49-F238E27FC236}">
                  <a16:creationId xmlns:a16="http://schemas.microsoft.com/office/drawing/2014/main" id="{3D219436-5CC9-4A63-9F23-43DE296A7855}"/>
                </a:ext>
              </a:extLst>
            </p:cNvPr>
            <p:cNvSpPr/>
            <p:nvPr/>
          </p:nvSpPr>
          <p:spPr>
            <a:xfrm>
              <a:off x="3830151" y="2208525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5" name="文字方塊 4">
              <a:extLst>
                <a:ext uri="{FF2B5EF4-FFF2-40B4-BE49-F238E27FC236}">
                  <a16:creationId xmlns:a16="http://schemas.microsoft.com/office/drawing/2014/main" id="{286FEA3B-20D5-4B09-A723-01E12C819D28}"/>
                </a:ext>
              </a:extLst>
            </p:cNvPr>
            <p:cNvSpPr txBox="1"/>
            <p:nvPr/>
          </p:nvSpPr>
          <p:spPr>
            <a:xfrm>
              <a:off x="3657035" y="1770729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Layer 2</a:t>
              </a:r>
              <a:endParaRPr lang="zh-TW" altLang="en-US" sz="2400" dirty="0"/>
            </a:p>
          </p:txBody>
        </p:sp>
        <p:sp>
          <p:nvSpPr>
            <p:cNvPr id="176" name="橢圓 24">
              <a:extLst>
                <a:ext uri="{FF2B5EF4-FFF2-40B4-BE49-F238E27FC236}">
                  <a16:creationId xmlns:a16="http://schemas.microsoft.com/office/drawing/2014/main" id="{2E9E7415-63C3-4882-B59A-17E543E42F38}"/>
                </a:ext>
              </a:extLst>
            </p:cNvPr>
            <p:cNvSpPr/>
            <p:nvPr/>
          </p:nvSpPr>
          <p:spPr>
            <a:xfrm>
              <a:off x="3917237" y="2235874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7" name="橢圓 25">
              <a:extLst>
                <a:ext uri="{FF2B5EF4-FFF2-40B4-BE49-F238E27FC236}">
                  <a16:creationId xmlns:a16="http://schemas.microsoft.com/office/drawing/2014/main" id="{0C9DB78B-2A67-45D0-A1D2-27863C6AC1E2}"/>
                </a:ext>
              </a:extLst>
            </p:cNvPr>
            <p:cNvSpPr/>
            <p:nvPr/>
          </p:nvSpPr>
          <p:spPr>
            <a:xfrm>
              <a:off x="3919579" y="3014444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8" name="橢圓 26">
              <a:extLst>
                <a:ext uri="{FF2B5EF4-FFF2-40B4-BE49-F238E27FC236}">
                  <a16:creationId xmlns:a16="http://schemas.microsoft.com/office/drawing/2014/main" id="{D9A04112-15D7-4C2A-9934-DBAFBB45B6A6}"/>
                </a:ext>
              </a:extLst>
            </p:cNvPr>
            <p:cNvSpPr/>
            <p:nvPr/>
          </p:nvSpPr>
          <p:spPr>
            <a:xfrm>
              <a:off x="3907946" y="4242456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9" name="文字方塊 27">
              <a:extLst>
                <a:ext uri="{FF2B5EF4-FFF2-40B4-BE49-F238E27FC236}">
                  <a16:creationId xmlns:a16="http://schemas.microsoft.com/office/drawing/2014/main" id="{1D2B8994-7239-43EF-B308-D99BCA3AB0ED}"/>
                </a:ext>
              </a:extLst>
            </p:cNvPr>
            <p:cNvSpPr txBox="1"/>
            <p:nvPr/>
          </p:nvSpPr>
          <p:spPr>
            <a:xfrm rot="5400000">
              <a:off x="3905199" y="366474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</p:grpSp>
      <p:grpSp>
        <p:nvGrpSpPr>
          <p:cNvPr id="180" name="群組 79">
            <a:extLst>
              <a:ext uri="{FF2B5EF4-FFF2-40B4-BE49-F238E27FC236}">
                <a16:creationId xmlns:a16="http://schemas.microsoft.com/office/drawing/2014/main" id="{55E1049B-EEBF-44DD-B14F-5BA6A02A1B3D}"/>
              </a:ext>
            </a:extLst>
          </p:cNvPr>
          <p:cNvGrpSpPr/>
          <p:nvPr/>
        </p:nvGrpSpPr>
        <p:grpSpPr>
          <a:xfrm>
            <a:off x="5939821" y="2323799"/>
            <a:ext cx="1134648" cy="3130011"/>
            <a:chOff x="5868381" y="1770729"/>
            <a:chExt cx="1134648" cy="3130011"/>
          </a:xfrm>
        </p:grpSpPr>
        <p:sp>
          <p:nvSpPr>
            <p:cNvPr id="181" name="矩形 62">
              <a:extLst>
                <a:ext uri="{FF2B5EF4-FFF2-40B4-BE49-F238E27FC236}">
                  <a16:creationId xmlns:a16="http://schemas.microsoft.com/office/drawing/2014/main" id="{6B344E0E-A4C9-4B95-B31D-6429D66B2FF6}"/>
                </a:ext>
              </a:extLst>
            </p:cNvPr>
            <p:cNvSpPr/>
            <p:nvPr/>
          </p:nvSpPr>
          <p:spPr>
            <a:xfrm>
              <a:off x="6046929" y="2224872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2" name="文字方塊 5">
              <a:extLst>
                <a:ext uri="{FF2B5EF4-FFF2-40B4-BE49-F238E27FC236}">
                  <a16:creationId xmlns:a16="http://schemas.microsoft.com/office/drawing/2014/main" id="{159B7555-94CB-47AD-AB5E-324790D1CF50}"/>
                </a:ext>
              </a:extLst>
            </p:cNvPr>
            <p:cNvSpPr txBox="1"/>
            <p:nvPr/>
          </p:nvSpPr>
          <p:spPr>
            <a:xfrm>
              <a:off x="5868381" y="1770729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Layer L</a:t>
              </a:r>
              <a:endParaRPr lang="zh-TW" altLang="en-US" sz="2400" dirty="0"/>
            </a:p>
          </p:txBody>
        </p:sp>
        <p:sp>
          <p:nvSpPr>
            <p:cNvPr id="183" name="橢圓 28">
              <a:extLst>
                <a:ext uri="{FF2B5EF4-FFF2-40B4-BE49-F238E27FC236}">
                  <a16:creationId xmlns:a16="http://schemas.microsoft.com/office/drawing/2014/main" id="{EFA201CA-4AD2-4717-9844-5C4876DB2B3F}"/>
                </a:ext>
              </a:extLst>
            </p:cNvPr>
            <p:cNvSpPr/>
            <p:nvPr/>
          </p:nvSpPr>
          <p:spPr>
            <a:xfrm>
              <a:off x="6122773" y="2216766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4" name="橢圓 29">
              <a:extLst>
                <a:ext uri="{FF2B5EF4-FFF2-40B4-BE49-F238E27FC236}">
                  <a16:creationId xmlns:a16="http://schemas.microsoft.com/office/drawing/2014/main" id="{5E395885-AA93-4992-84A3-FC04D6BB1E6B}"/>
                </a:ext>
              </a:extLst>
            </p:cNvPr>
            <p:cNvSpPr/>
            <p:nvPr/>
          </p:nvSpPr>
          <p:spPr>
            <a:xfrm>
              <a:off x="6125115" y="2976675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5" name="橢圓 30">
              <a:extLst>
                <a:ext uri="{FF2B5EF4-FFF2-40B4-BE49-F238E27FC236}">
                  <a16:creationId xmlns:a16="http://schemas.microsoft.com/office/drawing/2014/main" id="{9727DAF8-B21E-4620-95F0-A9501037DB29}"/>
                </a:ext>
              </a:extLst>
            </p:cNvPr>
            <p:cNvSpPr/>
            <p:nvPr/>
          </p:nvSpPr>
          <p:spPr>
            <a:xfrm>
              <a:off x="6132143" y="4223348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6" name="文字方塊 31">
              <a:extLst>
                <a:ext uri="{FF2B5EF4-FFF2-40B4-BE49-F238E27FC236}">
                  <a16:creationId xmlns:a16="http://schemas.microsoft.com/office/drawing/2014/main" id="{532E6B0A-5A39-4640-AB4B-B71FB95E5C9D}"/>
                </a:ext>
              </a:extLst>
            </p:cNvPr>
            <p:cNvSpPr txBox="1"/>
            <p:nvPr/>
          </p:nvSpPr>
          <p:spPr>
            <a:xfrm rot="5400000">
              <a:off x="6129396" y="3642478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</p:grpSp>
      <p:sp>
        <p:nvSpPr>
          <p:cNvPr id="187" name="文字方塊 32">
            <a:extLst>
              <a:ext uri="{FF2B5EF4-FFF2-40B4-BE49-F238E27FC236}">
                <a16:creationId xmlns:a16="http://schemas.microsoft.com/office/drawing/2014/main" id="{E68E955B-0B5B-463D-A8D1-2594E4462450}"/>
              </a:ext>
            </a:extLst>
          </p:cNvPr>
          <p:cNvSpPr txBox="1"/>
          <p:nvPr/>
        </p:nvSpPr>
        <p:spPr>
          <a:xfrm>
            <a:off x="4671563" y="274493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88" name="文字方塊 33">
            <a:extLst>
              <a:ext uri="{FF2B5EF4-FFF2-40B4-BE49-F238E27FC236}">
                <a16:creationId xmlns:a16="http://schemas.microsoft.com/office/drawing/2014/main" id="{12D91EED-53FB-469B-B1DA-7980725406E1}"/>
              </a:ext>
            </a:extLst>
          </p:cNvPr>
          <p:cNvSpPr txBox="1"/>
          <p:nvPr/>
        </p:nvSpPr>
        <p:spPr>
          <a:xfrm>
            <a:off x="4678512" y="3505919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89" name="文字方塊 34">
            <a:extLst>
              <a:ext uri="{FF2B5EF4-FFF2-40B4-BE49-F238E27FC236}">
                <a16:creationId xmlns:a16="http://schemas.microsoft.com/office/drawing/2014/main" id="{36AA6733-FEFE-489C-A3C4-A21C598D8931}"/>
              </a:ext>
            </a:extLst>
          </p:cNvPr>
          <p:cNvSpPr txBox="1"/>
          <p:nvPr/>
        </p:nvSpPr>
        <p:spPr>
          <a:xfrm>
            <a:off x="4707528" y="4721254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grpSp>
        <p:nvGrpSpPr>
          <p:cNvPr id="190" name="群組 80">
            <a:extLst>
              <a:ext uri="{FF2B5EF4-FFF2-40B4-BE49-F238E27FC236}">
                <a16:creationId xmlns:a16="http://schemas.microsoft.com/office/drawing/2014/main" id="{F767AA6C-14F2-44E3-B1F1-F699D603BE1A}"/>
              </a:ext>
            </a:extLst>
          </p:cNvPr>
          <p:cNvGrpSpPr/>
          <p:nvPr/>
        </p:nvGrpSpPr>
        <p:grpSpPr>
          <a:xfrm>
            <a:off x="3237982" y="3061275"/>
            <a:ext cx="753037" cy="2028469"/>
            <a:chOff x="3166542" y="2508205"/>
            <a:chExt cx="753037" cy="2028469"/>
          </a:xfrm>
        </p:grpSpPr>
        <p:cxnSp>
          <p:nvCxnSpPr>
            <p:cNvPr id="191" name="直線單箭頭接點 35">
              <a:extLst>
                <a:ext uri="{FF2B5EF4-FFF2-40B4-BE49-F238E27FC236}">
                  <a16:creationId xmlns:a16="http://schemas.microsoft.com/office/drawing/2014/main" id="{812176F2-C104-4E0D-8274-92471619658D}"/>
                </a:ext>
              </a:extLst>
            </p:cNvPr>
            <p:cNvCxnSpPr>
              <a:stCxn id="166" idx="6"/>
              <a:endCxn id="176" idx="2"/>
            </p:cNvCxnSpPr>
            <p:nvPr/>
          </p:nvCxnSpPr>
          <p:spPr>
            <a:xfrm>
              <a:off x="3175833" y="2508205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單箭頭接點 36">
              <a:extLst>
                <a:ext uri="{FF2B5EF4-FFF2-40B4-BE49-F238E27FC236}">
                  <a16:creationId xmlns:a16="http://schemas.microsoft.com/office/drawing/2014/main" id="{A39CE5FB-F82D-47A1-82FF-9284D1DF9C24}"/>
                </a:ext>
              </a:extLst>
            </p:cNvPr>
            <p:cNvCxnSpPr/>
            <p:nvPr/>
          </p:nvCxnSpPr>
          <p:spPr>
            <a:xfrm>
              <a:off x="3175833" y="3314705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單箭頭接點 37">
              <a:extLst>
                <a:ext uri="{FF2B5EF4-FFF2-40B4-BE49-F238E27FC236}">
                  <a16:creationId xmlns:a16="http://schemas.microsoft.com/office/drawing/2014/main" id="{F01A3984-A640-450F-8B54-E1ED61519D23}"/>
                </a:ext>
              </a:extLst>
            </p:cNvPr>
            <p:cNvCxnSpPr/>
            <p:nvPr/>
          </p:nvCxnSpPr>
          <p:spPr>
            <a:xfrm>
              <a:off x="3166542" y="4536674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單箭頭接點 38">
              <a:extLst>
                <a:ext uri="{FF2B5EF4-FFF2-40B4-BE49-F238E27FC236}">
                  <a16:creationId xmlns:a16="http://schemas.microsoft.com/office/drawing/2014/main" id="{A35CEA42-35C5-43CB-BB11-2A694823F77D}"/>
                </a:ext>
              </a:extLst>
            </p:cNvPr>
            <p:cNvCxnSpPr>
              <a:stCxn id="167" idx="6"/>
              <a:endCxn id="176" idx="2"/>
            </p:cNvCxnSpPr>
            <p:nvPr/>
          </p:nvCxnSpPr>
          <p:spPr>
            <a:xfrm flipV="1">
              <a:off x="3178175" y="2508205"/>
              <a:ext cx="739062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單箭頭接點 39">
              <a:extLst>
                <a:ext uri="{FF2B5EF4-FFF2-40B4-BE49-F238E27FC236}">
                  <a16:creationId xmlns:a16="http://schemas.microsoft.com/office/drawing/2014/main" id="{0421C8BB-4948-49E8-9E4F-A0293F2CEA91}"/>
                </a:ext>
              </a:extLst>
            </p:cNvPr>
            <p:cNvCxnSpPr>
              <a:stCxn id="166" idx="6"/>
              <a:endCxn id="177" idx="2"/>
            </p:cNvCxnSpPr>
            <p:nvPr/>
          </p:nvCxnSpPr>
          <p:spPr>
            <a:xfrm>
              <a:off x="3175833" y="2508205"/>
              <a:ext cx="743746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單箭頭接點 40">
              <a:extLst>
                <a:ext uri="{FF2B5EF4-FFF2-40B4-BE49-F238E27FC236}">
                  <a16:creationId xmlns:a16="http://schemas.microsoft.com/office/drawing/2014/main" id="{AFD9CB2B-07F4-4AFE-AFC7-931A5BCC3C50}"/>
                </a:ext>
              </a:extLst>
            </p:cNvPr>
            <p:cNvCxnSpPr>
              <a:stCxn id="166" idx="6"/>
              <a:endCxn id="178" idx="2"/>
            </p:cNvCxnSpPr>
            <p:nvPr/>
          </p:nvCxnSpPr>
          <p:spPr>
            <a:xfrm>
              <a:off x="3175833" y="2508205"/>
              <a:ext cx="732113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單箭頭接點 41">
              <a:extLst>
                <a:ext uri="{FF2B5EF4-FFF2-40B4-BE49-F238E27FC236}">
                  <a16:creationId xmlns:a16="http://schemas.microsoft.com/office/drawing/2014/main" id="{7C89DEB4-DB6E-45DB-9B6D-E63B48BC0447}"/>
                </a:ext>
              </a:extLst>
            </p:cNvPr>
            <p:cNvCxnSpPr>
              <a:stCxn id="167" idx="6"/>
              <a:endCxn id="178" idx="2"/>
            </p:cNvCxnSpPr>
            <p:nvPr/>
          </p:nvCxnSpPr>
          <p:spPr>
            <a:xfrm>
              <a:off x="3178175" y="3286775"/>
              <a:ext cx="729771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單箭頭接點 42">
              <a:extLst>
                <a:ext uri="{FF2B5EF4-FFF2-40B4-BE49-F238E27FC236}">
                  <a16:creationId xmlns:a16="http://schemas.microsoft.com/office/drawing/2014/main" id="{A1D84D0E-0D4F-4D31-A4B7-5B414FFEB579}"/>
                </a:ext>
              </a:extLst>
            </p:cNvPr>
            <p:cNvCxnSpPr>
              <a:stCxn id="168" idx="6"/>
              <a:endCxn id="176" idx="2"/>
            </p:cNvCxnSpPr>
            <p:nvPr/>
          </p:nvCxnSpPr>
          <p:spPr>
            <a:xfrm flipV="1">
              <a:off x="3166542" y="2508205"/>
              <a:ext cx="750695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單箭頭接點 43">
              <a:extLst>
                <a:ext uri="{FF2B5EF4-FFF2-40B4-BE49-F238E27FC236}">
                  <a16:creationId xmlns:a16="http://schemas.microsoft.com/office/drawing/2014/main" id="{56EEF354-1B3E-46AA-9270-D210B6690B5A}"/>
                </a:ext>
              </a:extLst>
            </p:cNvPr>
            <p:cNvCxnSpPr>
              <a:stCxn id="168" idx="6"/>
              <a:endCxn id="177" idx="2"/>
            </p:cNvCxnSpPr>
            <p:nvPr/>
          </p:nvCxnSpPr>
          <p:spPr>
            <a:xfrm flipV="1">
              <a:off x="3166542" y="3286775"/>
              <a:ext cx="753037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0" name="直線單箭頭接點 44">
            <a:extLst>
              <a:ext uri="{FF2B5EF4-FFF2-40B4-BE49-F238E27FC236}">
                <a16:creationId xmlns:a16="http://schemas.microsoft.com/office/drawing/2014/main" id="{2A55D237-A97A-40F3-8404-111522816B63}"/>
              </a:ext>
            </a:extLst>
          </p:cNvPr>
          <p:cNvCxnSpPr>
            <a:endCxn id="166" idx="2"/>
          </p:cNvCxnSpPr>
          <p:nvPr/>
        </p:nvCxnSpPr>
        <p:spPr>
          <a:xfrm flipV="1">
            <a:off x="1813715" y="3076023"/>
            <a:ext cx="859400" cy="29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單箭頭接點 45">
            <a:extLst>
              <a:ext uri="{FF2B5EF4-FFF2-40B4-BE49-F238E27FC236}">
                <a16:creationId xmlns:a16="http://schemas.microsoft.com/office/drawing/2014/main" id="{C318AD3B-C83D-4A0C-B3F5-C2B2B909F1B9}"/>
              </a:ext>
            </a:extLst>
          </p:cNvPr>
          <p:cNvCxnSpPr>
            <a:stCxn id="160" idx="3"/>
            <a:endCxn id="167" idx="2"/>
          </p:cNvCxnSpPr>
          <p:nvPr/>
        </p:nvCxnSpPr>
        <p:spPr>
          <a:xfrm>
            <a:off x="1810008" y="3124397"/>
            <a:ext cx="865449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單箭頭接點 46">
            <a:extLst>
              <a:ext uri="{FF2B5EF4-FFF2-40B4-BE49-F238E27FC236}">
                <a16:creationId xmlns:a16="http://schemas.microsoft.com/office/drawing/2014/main" id="{1FA9851C-137C-4434-BA4E-A97F77357B19}"/>
              </a:ext>
            </a:extLst>
          </p:cNvPr>
          <p:cNvCxnSpPr>
            <a:stCxn id="160" idx="3"/>
            <a:endCxn id="168" idx="2"/>
          </p:cNvCxnSpPr>
          <p:nvPr/>
        </p:nvCxnSpPr>
        <p:spPr>
          <a:xfrm>
            <a:off x="1810008" y="3124397"/>
            <a:ext cx="853816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單箭頭接點 47">
            <a:extLst>
              <a:ext uri="{FF2B5EF4-FFF2-40B4-BE49-F238E27FC236}">
                <a16:creationId xmlns:a16="http://schemas.microsoft.com/office/drawing/2014/main" id="{31E61F0C-D6A7-4AA4-929B-BEE784200B45}"/>
              </a:ext>
            </a:extLst>
          </p:cNvPr>
          <p:cNvCxnSpPr>
            <a:stCxn id="162" idx="3"/>
            <a:endCxn id="166" idx="2"/>
          </p:cNvCxnSpPr>
          <p:nvPr/>
        </p:nvCxnSpPr>
        <p:spPr>
          <a:xfrm flipV="1">
            <a:off x="1837528" y="3076023"/>
            <a:ext cx="835587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單箭頭接點 48">
            <a:extLst>
              <a:ext uri="{FF2B5EF4-FFF2-40B4-BE49-F238E27FC236}">
                <a16:creationId xmlns:a16="http://schemas.microsoft.com/office/drawing/2014/main" id="{2EDECFFF-740B-4506-947B-682CA7793A54}"/>
              </a:ext>
            </a:extLst>
          </p:cNvPr>
          <p:cNvCxnSpPr>
            <a:stCxn id="159" idx="3"/>
            <a:endCxn id="167" idx="2"/>
          </p:cNvCxnSpPr>
          <p:nvPr/>
        </p:nvCxnSpPr>
        <p:spPr>
          <a:xfrm>
            <a:off x="1804190" y="3694726"/>
            <a:ext cx="871267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單箭頭接點 49">
            <a:extLst>
              <a:ext uri="{FF2B5EF4-FFF2-40B4-BE49-F238E27FC236}">
                <a16:creationId xmlns:a16="http://schemas.microsoft.com/office/drawing/2014/main" id="{B2EC4F32-99E9-47A9-B29A-B5D787365E77}"/>
              </a:ext>
            </a:extLst>
          </p:cNvPr>
          <p:cNvCxnSpPr>
            <a:stCxn id="159" idx="3"/>
            <a:endCxn id="168" idx="2"/>
          </p:cNvCxnSpPr>
          <p:nvPr/>
        </p:nvCxnSpPr>
        <p:spPr>
          <a:xfrm>
            <a:off x="1804190" y="3694726"/>
            <a:ext cx="859634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單箭頭接點 50">
            <a:extLst>
              <a:ext uri="{FF2B5EF4-FFF2-40B4-BE49-F238E27FC236}">
                <a16:creationId xmlns:a16="http://schemas.microsoft.com/office/drawing/2014/main" id="{3B308013-E86E-4D11-A6AB-BCB0B130C614}"/>
              </a:ext>
            </a:extLst>
          </p:cNvPr>
          <p:cNvCxnSpPr>
            <a:stCxn id="171" idx="3"/>
            <a:endCxn id="166" idx="2"/>
          </p:cNvCxnSpPr>
          <p:nvPr/>
        </p:nvCxnSpPr>
        <p:spPr>
          <a:xfrm flipV="1">
            <a:off x="1875687" y="3076023"/>
            <a:ext cx="797428" cy="1993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單箭頭接點 51">
            <a:extLst>
              <a:ext uri="{FF2B5EF4-FFF2-40B4-BE49-F238E27FC236}">
                <a16:creationId xmlns:a16="http://schemas.microsoft.com/office/drawing/2014/main" id="{39F300C8-3905-4120-B1D1-E7EF302F04CA}"/>
              </a:ext>
            </a:extLst>
          </p:cNvPr>
          <p:cNvCxnSpPr>
            <a:stCxn id="171" idx="3"/>
            <a:endCxn id="167" idx="2"/>
          </p:cNvCxnSpPr>
          <p:nvPr/>
        </p:nvCxnSpPr>
        <p:spPr>
          <a:xfrm flipV="1">
            <a:off x="1849318" y="3854593"/>
            <a:ext cx="826139" cy="1214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單箭頭接點 52">
            <a:extLst>
              <a:ext uri="{FF2B5EF4-FFF2-40B4-BE49-F238E27FC236}">
                <a16:creationId xmlns:a16="http://schemas.microsoft.com/office/drawing/2014/main" id="{55CA2B3D-A304-41C0-9EEE-73340541FBF0}"/>
              </a:ext>
            </a:extLst>
          </p:cNvPr>
          <p:cNvCxnSpPr>
            <a:stCxn id="171" idx="3"/>
            <a:endCxn id="168" idx="2"/>
          </p:cNvCxnSpPr>
          <p:nvPr/>
        </p:nvCxnSpPr>
        <p:spPr>
          <a:xfrm>
            <a:off x="1849318" y="5069199"/>
            <a:ext cx="814506" cy="13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字方塊 53">
            <a:extLst>
              <a:ext uri="{FF2B5EF4-FFF2-40B4-BE49-F238E27FC236}">
                <a16:creationId xmlns:a16="http://schemas.microsoft.com/office/drawing/2014/main" id="{52D13D0B-3F95-4C50-955C-C6316E53908F}"/>
              </a:ext>
            </a:extLst>
          </p:cNvPr>
          <p:cNvSpPr txBox="1"/>
          <p:nvPr/>
        </p:nvSpPr>
        <p:spPr>
          <a:xfrm rot="5400000">
            <a:off x="7473854" y="4226520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grpSp>
        <p:nvGrpSpPr>
          <p:cNvPr id="213" name="群組 81">
            <a:extLst>
              <a:ext uri="{FF2B5EF4-FFF2-40B4-BE49-F238E27FC236}">
                <a16:creationId xmlns:a16="http://schemas.microsoft.com/office/drawing/2014/main" id="{4091397A-3602-4165-AB63-362DF2B03CA1}"/>
              </a:ext>
            </a:extLst>
          </p:cNvPr>
          <p:cNvGrpSpPr/>
          <p:nvPr/>
        </p:nvGrpSpPr>
        <p:grpSpPr>
          <a:xfrm>
            <a:off x="5428534" y="3068884"/>
            <a:ext cx="753037" cy="2013721"/>
            <a:chOff x="5357094" y="2515814"/>
            <a:chExt cx="753037" cy="2013721"/>
          </a:xfrm>
        </p:grpSpPr>
        <p:cxnSp>
          <p:nvCxnSpPr>
            <p:cNvPr id="214" name="直線單箭頭接點 66">
              <a:extLst>
                <a:ext uri="{FF2B5EF4-FFF2-40B4-BE49-F238E27FC236}">
                  <a16:creationId xmlns:a16="http://schemas.microsoft.com/office/drawing/2014/main" id="{8EC13E53-C12B-4619-8EC1-4D293BA7F416}"/>
                </a:ext>
              </a:extLst>
            </p:cNvPr>
            <p:cNvCxnSpPr/>
            <p:nvPr/>
          </p:nvCxnSpPr>
          <p:spPr>
            <a:xfrm>
              <a:off x="5366385" y="2515814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單箭頭接點 69">
              <a:extLst>
                <a:ext uri="{FF2B5EF4-FFF2-40B4-BE49-F238E27FC236}">
                  <a16:creationId xmlns:a16="http://schemas.microsoft.com/office/drawing/2014/main" id="{AE1E4616-0709-49DA-B611-C1806D72F3C4}"/>
                </a:ext>
              </a:extLst>
            </p:cNvPr>
            <p:cNvCxnSpPr/>
            <p:nvPr/>
          </p:nvCxnSpPr>
          <p:spPr>
            <a:xfrm>
              <a:off x="5366385" y="3307566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單箭頭接點 70">
              <a:extLst>
                <a:ext uri="{FF2B5EF4-FFF2-40B4-BE49-F238E27FC236}">
                  <a16:creationId xmlns:a16="http://schemas.microsoft.com/office/drawing/2014/main" id="{E2D7970E-3CD6-44FE-B7AE-E5236F14702E}"/>
                </a:ext>
              </a:extLst>
            </p:cNvPr>
            <p:cNvCxnSpPr/>
            <p:nvPr/>
          </p:nvCxnSpPr>
          <p:spPr>
            <a:xfrm>
              <a:off x="5357094" y="4529535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單箭頭接點 71">
              <a:extLst>
                <a:ext uri="{FF2B5EF4-FFF2-40B4-BE49-F238E27FC236}">
                  <a16:creationId xmlns:a16="http://schemas.microsoft.com/office/drawing/2014/main" id="{9F1E991C-A71C-4869-A24C-107AE989F727}"/>
                </a:ext>
              </a:extLst>
            </p:cNvPr>
            <p:cNvCxnSpPr/>
            <p:nvPr/>
          </p:nvCxnSpPr>
          <p:spPr>
            <a:xfrm flipV="1">
              <a:off x="5368727" y="2515814"/>
              <a:ext cx="739062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單箭頭接點 72">
              <a:extLst>
                <a:ext uri="{FF2B5EF4-FFF2-40B4-BE49-F238E27FC236}">
                  <a16:creationId xmlns:a16="http://schemas.microsoft.com/office/drawing/2014/main" id="{22D452EE-8414-4467-8EA3-5C88BED4B8BB}"/>
                </a:ext>
              </a:extLst>
            </p:cNvPr>
            <p:cNvCxnSpPr/>
            <p:nvPr/>
          </p:nvCxnSpPr>
          <p:spPr>
            <a:xfrm>
              <a:off x="5366385" y="2515814"/>
              <a:ext cx="743746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線單箭頭接點 73">
              <a:extLst>
                <a:ext uri="{FF2B5EF4-FFF2-40B4-BE49-F238E27FC236}">
                  <a16:creationId xmlns:a16="http://schemas.microsoft.com/office/drawing/2014/main" id="{9CF36981-81A5-46C1-8F32-97FBFA81F69D}"/>
                </a:ext>
              </a:extLst>
            </p:cNvPr>
            <p:cNvCxnSpPr/>
            <p:nvPr/>
          </p:nvCxnSpPr>
          <p:spPr>
            <a:xfrm>
              <a:off x="5366385" y="2515814"/>
              <a:ext cx="732113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線單箭頭接點 74">
              <a:extLst>
                <a:ext uri="{FF2B5EF4-FFF2-40B4-BE49-F238E27FC236}">
                  <a16:creationId xmlns:a16="http://schemas.microsoft.com/office/drawing/2014/main" id="{D74F32F7-D552-4372-ACE5-47636A7EA308}"/>
                </a:ext>
              </a:extLst>
            </p:cNvPr>
            <p:cNvCxnSpPr/>
            <p:nvPr/>
          </p:nvCxnSpPr>
          <p:spPr>
            <a:xfrm>
              <a:off x="5368727" y="3294384"/>
              <a:ext cx="729771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單箭頭接點 75">
              <a:extLst>
                <a:ext uri="{FF2B5EF4-FFF2-40B4-BE49-F238E27FC236}">
                  <a16:creationId xmlns:a16="http://schemas.microsoft.com/office/drawing/2014/main" id="{1725B49F-3EFF-4DD3-8A78-5C3810C882A9}"/>
                </a:ext>
              </a:extLst>
            </p:cNvPr>
            <p:cNvCxnSpPr/>
            <p:nvPr/>
          </p:nvCxnSpPr>
          <p:spPr>
            <a:xfrm flipV="1">
              <a:off x="5357094" y="2515814"/>
              <a:ext cx="750695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線單箭頭接點 76">
              <a:extLst>
                <a:ext uri="{FF2B5EF4-FFF2-40B4-BE49-F238E27FC236}">
                  <a16:creationId xmlns:a16="http://schemas.microsoft.com/office/drawing/2014/main" id="{3255D94C-B4E1-42CC-A051-7829215F2C1A}"/>
                </a:ext>
              </a:extLst>
            </p:cNvPr>
            <p:cNvCxnSpPr/>
            <p:nvPr/>
          </p:nvCxnSpPr>
          <p:spPr>
            <a:xfrm flipV="1">
              <a:off x="5357094" y="3294384"/>
              <a:ext cx="753037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TextBox 222">
            <a:extLst>
              <a:ext uri="{FF2B5EF4-FFF2-40B4-BE49-F238E27FC236}">
                <a16:creationId xmlns:a16="http://schemas.microsoft.com/office/drawing/2014/main" id="{79BF5145-E991-43D7-8015-052E5C7B589E}"/>
              </a:ext>
            </a:extLst>
          </p:cNvPr>
          <p:cNvSpPr txBox="1"/>
          <p:nvPr/>
        </p:nvSpPr>
        <p:spPr>
          <a:xfrm>
            <a:off x="7338185" y="5439192"/>
            <a:ext cx="1400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 </a:t>
            </a:r>
            <a:r>
              <a:rPr lang="en-US" i="1" dirty="0"/>
              <a:t>E</a:t>
            </a:r>
            <a:r>
              <a:rPr lang="en-US" dirty="0"/>
              <a:t> </a:t>
            </a:r>
          </a:p>
          <a:p>
            <a:r>
              <a:rPr lang="en-US" dirty="0"/>
              <a:t>MSE, cross-entropy…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文字方塊 54">
                <a:extLst>
                  <a:ext uri="{FF2B5EF4-FFF2-40B4-BE49-F238E27FC236}">
                    <a16:creationId xmlns:a16="http://schemas.microsoft.com/office/drawing/2014/main" id="{BF312663-0D73-43E7-A918-BF31E0BD451C}"/>
                  </a:ext>
                </a:extLst>
              </p:cNvPr>
              <p:cNvSpPr txBox="1"/>
              <p:nvPr/>
            </p:nvSpPr>
            <p:spPr>
              <a:xfrm>
                <a:off x="7542947" y="2707699"/>
                <a:ext cx="631069" cy="513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baseline="-25000" dirty="0"/>
              </a:p>
            </p:txBody>
          </p:sp>
        </mc:Choice>
        <mc:Fallback xmlns="">
          <p:sp>
            <p:nvSpPr>
              <p:cNvPr id="224" name="文字方塊 54">
                <a:extLst>
                  <a:ext uri="{FF2B5EF4-FFF2-40B4-BE49-F238E27FC236}">
                    <a16:creationId xmlns:a16="http://schemas.microsoft.com/office/drawing/2014/main" id="{BF312663-0D73-43E7-A918-BF31E0BD4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947" y="2707699"/>
                <a:ext cx="631069" cy="51328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文字方塊 55">
                <a:extLst>
                  <a:ext uri="{FF2B5EF4-FFF2-40B4-BE49-F238E27FC236}">
                    <a16:creationId xmlns:a16="http://schemas.microsoft.com/office/drawing/2014/main" id="{7455958A-2D30-4A23-B77B-F92D0E8D84B2}"/>
                  </a:ext>
                </a:extLst>
              </p:cNvPr>
              <p:cNvSpPr txBox="1"/>
              <p:nvPr/>
            </p:nvSpPr>
            <p:spPr>
              <a:xfrm>
                <a:off x="7531664" y="3505919"/>
                <a:ext cx="631069" cy="513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baseline="-25000" dirty="0"/>
              </a:p>
            </p:txBody>
          </p:sp>
        </mc:Choice>
        <mc:Fallback xmlns="">
          <p:sp>
            <p:nvSpPr>
              <p:cNvPr id="225" name="文字方塊 55">
                <a:extLst>
                  <a:ext uri="{FF2B5EF4-FFF2-40B4-BE49-F238E27FC236}">
                    <a16:creationId xmlns:a16="http://schemas.microsoft.com/office/drawing/2014/main" id="{7455958A-2D30-4A23-B77B-F92D0E8D8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664" y="3505919"/>
                <a:ext cx="631069" cy="51328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文字方塊 56">
                <a:extLst>
                  <a:ext uri="{FF2B5EF4-FFF2-40B4-BE49-F238E27FC236}">
                    <a16:creationId xmlns:a16="http://schemas.microsoft.com/office/drawing/2014/main" id="{A55DAED7-0226-4B3A-999E-69878501DB12}"/>
                  </a:ext>
                </a:extLst>
              </p:cNvPr>
              <p:cNvSpPr txBox="1"/>
              <p:nvPr/>
            </p:nvSpPr>
            <p:spPr>
              <a:xfrm>
                <a:off x="7531664" y="4772151"/>
                <a:ext cx="631069" cy="513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800" baseline="-25000" dirty="0"/>
              </a:p>
            </p:txBody>
          </p:sp>
        </mc:Choice>
        <mc:Fallback xmlns="">
          <p:sp>
            <p:nvSpPr>
              <p:cNvPr id="226" name="文字方塊 56">
                <a:extLst>
                  <a:ext uri="{FF2B5EF4-FFF2-40B4-BE49-F238E27FC236}">
                    <a16:creationId xmlns:a16="http://schemas.microsoft.com/office/drawing/2014/main" id="{A55DAED7-0226-4B3A-999E-69878501D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664" y="4772151"/>
                <a:ext cx="631069" cy="51328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0527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DDB8-0E15-47D3-8B43-A5E03CA48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153989"/>
            <a:ext cx="7886700" cy="1325563"/>
          </a:xfrm>
        </p:spPr>
        <p:txBody>
          <a:bodyPr/>
          <a:lstStyle/>
          <a:p>
            <a:r>
              <a:rPr lang="en-US" dirty="0"/>
              <a:t>Optimizing strategy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37A034-34F8-422B-ABCA-5C67F52A641D}"/>
              </a:ext>
            </a:extLst>
          </p:cNvPr>
          <p:cNvSpPr/>
          <p:nvPr/>
        </p:nvSpPr>
        <p:spPr>
          <a:xfrm>
            <a:off x="3524250" y="4600575"/>
            <a:ext cx="2419350" cy="9429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Early stopping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89127E-731B-47FF-96C8-3A4D0ACF97BC}"/>
              </a:ext>
            </a:extLst>
          </p:cNvPr>
          <p:cNvSpPr/>
          <p:nvPr/>
        </p:nvSpPr>
        <p:spPr>
          <a:xfrm>
            <a:off x="3524250" y="3486150"/>
            <a:ext cx="2419350" cy="9429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Regularizer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9DD75C-6380-4EA1-B7A3-FE2EB0D063D5}"/>
              </a:ext>
            </a:extLst>
          </p:cNvPr>
          <p:cNvSpPr/>
          <p:nvPr/>
        </p:nvSpPr>
        <p:spPr>
          <a:xfrm>
            <a:off x="3524250" y="2371725"/>
            <a:ext cx="2419350" cy="9429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Learning rate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D1C6C6-A2FD-455F-91C0-F10B92E147AA}"/>
              </a:ext>
            </a:extLst>
          </p:cNvPr>
          <p:cNvSpPr/>
          <p:nvPr/>
        </p:nvSpPr>
        <p:spPr>
          <a:xfrm>
            <a:off x="3524250" y="1252537"/>
            <a:ext cx="2419350" cy="9429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Activation function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E75438-6928-4352-83DB-AC0883A4D458}"/>
              </a:ext>
            </a:extLst>
          </p:cNvPr>
          <p:cNvSpPr/>
          <p:nvPr/>
        </p:nvSpPr>
        <p:spPr>
          <a:xfrm>
            <a:off x="3524250" y="5702299"/>
            <a:ext cx="2419350" cy="9429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Dropout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D1F3097A-CBC2-4A9F-BC42-F710C4F74666}"/>
              </a:ext>
            </a:extLst>
          </p:cNvPr>
          <p:cNvSpPr/>
          <p:nvPr/>
        </p:nvSpPr>
        <p:spPr>
          <a:xfrm>
            <a:off x="2876550" y="1733550"/>
            <a:ext cx="371475" cy="122872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CB1E6C70-CC8B-49AD-8444-36F6CC4DC607}"/>
              </a:ext>
            </a:extLst>
          </p:cNvPr>
          <p:cNvSpPr/>
          <p:nvPr/>
        </p:nvSpPr>
        <p:spPr>
          <a:xfrm>
            <a:off x="2876550" y="3476625"/>
            <a:ext cx="381000" cy="315912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96FA84-4F37-4AA7-AFA8-924C73CD1A92}"/>
              </a:ext>
            </a:extLst>
          </p:cNvPr>
          <p:cNvSpPr txBox="1"/>
          <p:nvPr/>
        </p:nvSpPr>
        <p:spPr>
          <a:xfrm>
            <a:off x="1456932" y="2147857"/>
            <a:ext cx="1281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 error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0CF043-1BD2-4B37-86DC-32BBCFECCA71}"/>
              </a:ext>
            </a:extLst>
          </p:cNvPr>
          <p:cNvSpPr txBox="1"/>
          <p:nvPr/>
        </p:nvSpPr>
        <p:spPr>
          <a:xfrm>
            <a:off x="1495032" y="4846607"/>
            <a:ext cx="1185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Test error</a:t>
            </a:r>
          </a:p>
        </p:txBody>
      </p:sp>
    </p:spTree>
    <p:extLst>
      <p:ext uri="{BB962C8B-B14F-4D97-AF65-F5344CB8AC3E}">
        <p14:creationId xmlns:p14="http://schemas.microsoft.com/office/powerpoint/2010/main" val="15906494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10D95-B2CC-425E-963B-4D4968CB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NNs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‘deep’?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86BD6-DEF2-4AB5-AC5C-EF145F92D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universal approximation theorem:</a:t>
            </a:r>
          </a:p>
          <a:p>
            <a:pPr marL="0" indent="0">
              <a:buNone/>
            </a:pPr>
            <a:r>
              <a:rPr lang="en-US" dirty="0"/>
              <a:t>a feed-forward network with a single hidden layer containing a finite number of neurons (i.e., a multilayer perceptron), can approximate continuous functions on compact subsets of R</a:t>
            </a:r>
            <a:r>
              <a:rPr lang="en-US" baseline="30000" dirty="0"/>
              <a:t>n</a:t>
            </a:r>
            <a:r>
              <a:rPr lang="en-US" dirty="0"/>
              <a:t>, under mild assumptions on the activation function. </a:t>
            </a:r>
          </a:p>
        </p:txBody>
      </p:sp>
    </p:spTree>
    <p:extLst>
      <p:ext uri="{BB962C8B-B14F-4D97-AF65-F5344CB8AC3E}">
        <p14:creationId xmlns:p14="http://schemas.microsoft.com/office/powerpoint/2010/main" val="1732784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AA43F-7E30-4B1C-9F65-E01DBFD34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NNs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‘deep’?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F0D9F-B684-4DE9-B301-EE8B57FC1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altLang="zh-CN" dirty="0"/>
              <a:t>heck the keynote by </a:t>
            </a:r>
            <a:r>
              <a:rPr lang="en-US" b="1" dirty="0"/>
              <a:t>Rich Caruana - Microsoft Research</a:t>
            </a:r>
          </a:p>
          <a:p>
            <a:r>
              <a:rPr lang="en-US" dirty="0"/>
              <a:t>Feature Transform!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5CCAE7-4C6B-4258-8983-B537C3A705CA}"/>
              </a:ext>
            </a:extLst>
          </p:cNvPr>
          <p:cNvSpPr txBox="1"/>
          <p:nvPr/>
        </p:nvSpPr>
        <p:spPr>
          <a:xfrm>
            <a:off x="2998839" y="5711734"/>
            <a:ext cx="6932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Seide</a:t>
            </a:r>
            <a:r>
              <a:rPr lang="en-US" dirty="0"/>
              <a:t>, Frank, Gang Li, and Dong Yu. "Conversational Speech Transcription Using Context-Dependent Deep Neural Networks." </a:t>
            </a:r>
            <a:r>
              <a:rPr lang="en-US" dirty="0" err="1"/>
              <a:t>Interspeech</a:t>
            </a:r>
            <a:r>
              <a:rPr lang="en-US" dirty="0"/>
              <a:t>. 2011.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7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F45E-316E-4356-8F74-DB073C7B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NNs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‘deep’?</a:t>
            </a:r>
            <a:endParaRPr lang="en-US" dirty="0"/>
          </a:p>
        </p:txBody>
      </p:sp>
      <p:pic>
        <p:nvPicPr>
          <p:cNvPr id="4" name="Picture 2" descr="Image result for white cat">
            <a:extLst>
              <a:ext uri="{FF2B5EF4-FFF2-40B4-BE49-F238E27FC236}">
                <a16:creationId xmlns:a16="http://schemas.microsoft.com/office/drawing/2014/main" id="{333DF6A8-7463-4FA3-A0C7-B4E686E7C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825625"/>
            <a:ext cx="1988346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Image result for white cat">
            <a:extLst>
              <a:ext uri="{FF2B5EF4-FFF2-40B4-BE49-F238E27FC236}">
                <a16:creationId xmlns:a16="http://schemas.microsoft.com/office/drawing/2014/main" id="{47A8C36C-C6FD-4F3D-9B50-54AB3B93A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995" y="1825625"/>
            <a:ext cx="2356559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Image result for white cat">
            <a:extLst>
              <a:ext uri="{FF2B5EF4-FFF2-40B4-BE49-F238E27FC236}">
                <a16:creationId xmlns:a16="http://schemas.microsoft.com/office/drawing/2014/main" id="{2B3584E8-629D-43BE-A272-7FC270469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554" y="1825626"/>
            <a:ext cx="1206264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Image result for black cat">
            <a:extLst>
              <a:ext uri="{FF2B5EF4-FFF2-40B4-BE49-F238E27FC236}">
                <a16:creationId xmlns:a16="http://schemas.microsoft.com/office/drawing/2014/main" id="{2280A7FD-5E85-4668-A8EA-6A8923BD9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3151189"/>
            <a:ext cx="1967655" cy="103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 descr="Image result for black cat">
            <a:extLst>
              <a:ext uri="{FF2B5EF4-FFF2-40B4-BE49-F238E27FC236}">
                <a16:creationId xmlns:a16="http://schemas.microsoft.com/office/drawing/2014/main" id="{27DF549F-B66D-46F9-A72B-8FB541946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905" y="3151189"/>
            <a:ext cx="954684" cy="103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6" name="Picture 10" descr="Image result for black cat">
            <a:extLst>
              <a:ext uri="{FF2B5EF4-FFF2-40B4-BE49-F238E27FC236}">
                <a16:creationId xmlns:a16="http://schemas.microsoft.com/office/drawing/2014/main" id="{A2977AE3-FC92-4BD5-8C28-00FE267DD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859" y="3151189"/>
            <a:ext cx="1114425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8" name="Picture 12" descr="Image result for black cat">
            <a:extLst>
              <a:ext uri="{FF2B5EF4-FFF2-40B4-BE49-F238E27FC236}">
                <a16:creationId xmlns:a16="http://schemas.microsoft.com/office/drawing/2014/main" id="{2A61C4E3-4224-4CB0-B56B-95A8F2158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284" y="3209134"/>
            <a:ext cx="1372233" cy="103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ABEB22-A542-4E1F-9B09-6D362B5473B6}"/>
              </a:ext>
            </a:extLst>
          </p:cNvPr>
          <p:cNvSpPr txBox="1"/>
          <p:nvPr/>
        </p:nvSpPr>
        <p:spPr>
          <a:xfrm>
            <a:off x="6344088" y="2303741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7EBDAE-5663-4A9A-9D83-F1599051C235}"/>
              </a:ext>
            </a:extLst>
          </p:cNvPr>
          <p:cNvSpPr txBox="1"/>
          <p:nvPr/>
        </p:nvSpPr>
        <p:spPr>
          <a:xfrm>
            <a:off x="6322411" y="3541199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x100</a:t>
            </a:r>
          </a:p>
        </p:txBody>
      </p:sp>
      <p:pic>
        <p:nvPicPr>
          <p:cNvPr id="14352" name="Picture 16" descr="Image result for white dog">
            <a:extLst>
              <a:ext uri="{FF2B5EF4-FFF2-40B4-BE49-F238E27FC236}">
                <a16:creationId xmlns:a16="http://schemas.microsoft.com/office/drawing/2014/main" id="{FE647D17-499B-4FB1-8438-CAB7E4C9C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4242597"/>
            <a:ext cx="1743075" cy="12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4" name="Picture 18" descr="Image result for white dog">
            <a:extLst>
              <a:ext uri="{FF2B5EF4-FFF2-40B4-BE49-F238E27FC236}">
                <a16:creationId xmlns:a16="http://schemas.microsoft.com/office/drawing/2014/main" id="{5522EEBB-9FA1-4002-8319-E87E7C1DD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4246564"/>
            <a:ext cx="1743075" cy="124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6" name="Picture 20" descr="Image result for white dog">
            <a:extLst>
              <a:ext uri="{FF2B5EF4-FFF2-40B4-BE49-F238E27FC236}">
                <a16:creationId xmlns:a16="http://schemas.microsoft.com/office/drawing/2014/main" id="{2D3AF2CF-1BA2-4634-A5CD-6B78884BD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0" y="4265614"/>
            <a:ext cx="1905000" cy="122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5992E30-E27D-4EAF-BC69-DF01A5D3C433}"/>
              </a:ext>
            </a:extLst>
          </p:cNvPr>
          <p:cNvSpPr txBox="1"/>
          <p:nvPr/>
        </p:nvSpPr>
        <p:spPr>
          <a:xfrm>
            <a:off x="6322411" y="4593991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x100</a:t>
            </a:r>
          </a:p>
        </p:txBody>
      </p:sp>
      <p:pic>
        <p:nvPicPr>
          <p:cNvPr id="14358" name="Picture 22" descr="Image result for black dog">
            <a:extLst>
              <a:ext uri="{FF2B5EF4-FFF2-40B4-BE49-F238E27FC236}">
                <a16:creationId xmlns:a16="http://schemas.microsoft.com/office/drawing/2014/main" id="{57F37523-FA89-4E49-A14C-A6D77C117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87" y="5485749"/>
            <a:ext cx="1743075" cy="128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B6B7AAE-00B7-4986-9F8B-DC6EF6BCB54B}"/>
              </a:ext>
            </a:extLst>
          </p:cNvPr>
          <p:cNvSpPr txBox="1"/>
          <p:nvPr/>
        </p:nvSpPr>
        <p:spPr>
          <a:xfrm>
            <a:off x="6439430" y="594448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B901F5-8AC7-44B0-9FBA-F56E7B11658F}"/>
              </a:ext>
            </a:extLst>
          </p:cNvPr>
          <p:cNvSpPr/>
          <p:nvPr/>
        </p:nvSpPr>
        <p:spPr>
          <a:xfrm>
            <a:off x="7429500" y="2162175"/>
            <a:ext cx="1533525" cy="510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White cat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4918E5-F315-4C63-BD83-1442EDB007BB}"/>
              </a:ext>
            </a:extLst>
          </p:cNvPr>
          <p:cNvSpPr/>
          <p:nvPr/>
        </p:nvSpPr>
        <p:spPr>
          <a:xfrm>
            <a:off x="7429500" y="3452952"/>
            <a:ext cx="1533525" cy="510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Black cat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138DB3-0036-4D22-9976-8A56CD9601BA}"/>
              </a:ext>
            </a:extLst>
          </p:cNvPr>
          <p:cNvSpPr/>
          <p:nvPr/>
        </p:nvSpPr>
        <p:spPr>
          <a:xfrm>
            <a:off x="7429500" y="4523208"/>
            <a:ext cx="1533525" cy="510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White dog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1AF677-18B6-4E7D-9588-314B72862CA6}"/>
              </a:ext>
            </a:extLst>
          </p:cNvPr>
          <p:cNvSpPr/>
          <p:nvPr/>
        </p:nvSpPr>
        <p:spPr>
          <a:xfrm>
            <a:off x="7429500" y="5806441"/>
            <a:ext cx="1533525" cy="510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Black dog</a:t>
            </a:r>
          </a:p>
        </p:txBody>
      </p:sp>
    </p:spTree>
    <p:extLst>
      <p:ext uri="{BB962C8B-B14F-4D97-AF65-F5344CB8AC3E}">
        <p14:creationId xmlns:p14="http://schemas.microsoft.com/office/powerpoint/2010/main" val="22065605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2B8EC-2568-4762-8FFB-989FD3A43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NNs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‘deep’?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34DA5-8796-4C26-8625-22B24A153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try: simple multiple classifiers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9035B9-E709-4C40-BCAD-348E3A790648}"/>
              </a:ext>
            </a:extLst>
          </p:cNvPr>
          <p:cNvSpPr/>
          <p:nvPr/>
        </p:nvSpPr>
        <p:spPr>
          <a:xfrm>
            <a:off x="1143000" y="3143250"/>
            <a:ext cx="1447800" cy="185737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B4DA92-85C9-4AAC-A211-016B7D84EA45}"/>
              </a:ext>
            </a:extLst>
          </p:cNvPr>
          <p:cNvSpPr/>
          <p:nvPr/>
        </p:nvSpPr>
        <p:spPr>
          <a:xfrm>
            <a:off x="3581400" y="2337710"/>
            <a:ext cx="1533525" cy="510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White cat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0F5E1B-EEF6-46C0-9100-AB78CB4352B3}"/>
              </a:ext>
            </a:extLst>
          </p:cNvPr>
          <p:cNvSpPr/>
          <p:nvPr/>
        </p:nvSpPr>
        <p:spPr>
          <a:xfrm>
            <a:off x="3581400" y="3628487"/>
            <a:ext cx="1533525" cy="510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Black cat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A188C9-DD6B-4570-BB30-A33145C7F0CD}"/>
              </a:ext>
            </a:extLst>
          </p:cNvPr>
          <p:cNvSpPr/>
          <p:nvPr/>
        </p:nvSpPr>
        <p:spPr>
          <a:xfrm>
            <a:off x="3581400" y="4698743"/>
            <a:ext cx="1533525" cy="510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White dog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EEE6FB-07A2-443C-BFC4-1418D79894D4}"/>
              </a:ext>
            </a:extLst>
          </p:cNvPr>
          <p:cNvSpPr/>
          <p:nvPr/>
        </p:nvSpPr>
        <p:spPr>
          <a:xfrm>
            <a:off x="3581400" y="5981976"/>
            <a:ext cx="1533525" cy="510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Black dog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DD83E1-55EA-4005-B035-1B04385DC4F8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590800" y="2593159"/>
            <a:ext cx="990600" cy="14787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923FDB-682F-4787-9F89-5FFE21007CC1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2590800" y="3883936"/>
            <a:ext cx="990600" cy="1880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EB3EE7-BE2D-4F31-8EB9-755592229C43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2590800" y="4071938"/>
            <a:ext cx="990600" cy="882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A178AE-8BD2-42FD-A5D6-541ABB3D6293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590800" y="4071938"/>
            <a:ext cx="990600" cy="2165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A6C1447-B6BE-4693-BF43-F4C07EA1860A}"/>
              </a:ext>
            </a:extLst>
          </p:cNvPr>
          <p:cNvSpPr/>
          <p:nvPr/>
        </p:nvSpPr>
        <p:spPr>
          <a:xfrm>
            <a:off x="6310313" y="3196887"/>
            <a:ext cx="1800225" cy="1562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WARNING</a:t>
            </a:r>
          </a:p>
        </p:txBody>
      </p:sp>
    </p:spTree>
    <p:extLst>
      <p:ext uri="{BB962C8B-B14F-4D97-AF65-F5344CB8AC3E}">
        <p14:creationId xmlns:p14="http://schemas.microsoft.com/office/powerpoint/2010/main" val="23765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1697A-B27B-42EF-AC56-6E41967C0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NNs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‘deep’?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FA4DC-C4B4-4314-9997-91A0F836E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feature transform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C61DCF-00FD-4A75-BD47-3D716EF65730}"/>
              </a:ext>
            </a:extLst>
          </p:cNvPr>
          <p:cNvSpPr/>
          <p:nvPr/>
        </p:nvSpPr>
        <p:spPr>
          <a:xfrm>
            <a:off x="733425" y="3143250"/>
            <a:ext cx="1447800" cy="185737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C1E8B8-501D-4135-A00B-BD176BDD151F}"/>
              </a:ext>
            </a:extLst>
          </p:cNvPr>
          <p:cNvSpPr/>
          <p:nvPr/>
        </p:nvSpPr>
        <p:spPr>
          <a:xfrm>
            <a:off x="5562600" y="2337710"/>
            <a:ext cx="1533525" cy="510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White cat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184EE9-BA09-4DEC-9C4D-8692B82B8EEC}"/>
              </a:ext>
            </a:extLst>
          </p:cNvPr>
          <p:cNvSpPr/>
          <p:nvPr/>
        </p:nvSpPr>
        <p:spPr>
          <a:xfrm>
            <a:off x="5562600" y="3628487"/>
            <a:ext cx="1533525" cy="510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Black cat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ECD6A9-3539-4F92-8AA8-002D6997FD91}"/>
              </a:ext>
            </a:extLst>
          </p:cNvPr>
          <p:cNvSpPr/>
          <p:nvPr/>
        </p:nvSpPr>
        <p:spPr>
          <a:xfrm>
            <a:off x="5562600" y="4698743"/>
            <a:ext cx="1533525" cy="510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White dog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9E918C-A141-432B-9F97-997C20A39AEA}"/>
              </a:ext>
            </a:extLst>
          </p:cNvPr>
          <p:cNvSpPr/>
          <p:nvPr/>
        </p:nvSpPr>
        <p:spPr>
          <a:xfrm>
            <a:off x="5562600" y="5981976"/>
            <a:ext cx="1533525" cy="510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Black dog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F0D65C-D111-4883-912F-21ED4F3BD5B4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 flipV="1">
            <a:off x="4152900" y="2593159"/>
            <a:ext cx="1409700" cy="6453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C25B5A-28E9-4BFC-98D2-65A774F1B3FD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>
            <a:off x="4152900" y="3238548"/>
            <a:ext cx="1409700" cy="6453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F5F644-8B1A-4DEF-85C9-CBEAB9AF6275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>
            <a:off x="4152900" y="3238548"/>
            <a:ext cx="1409700" cy="17156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5356BB-3012-4F45-808C-0BB228EBE817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>
            <a:off x="4152900" y="3238548"/>
            <a:ext cx="1409700" cy="29988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12A0AB3-9CEE-4B9C-A3F3-289229A86BB9}"/>
              </a:ext>
            </a:extLst>
          </p:cNvPr>
          <p:cNvSpPr/>
          <p:nvPr/>
        </p:nvSpPr>
        <p:spPr>
          <a:xfrm>
            <a:off x="2705100" y="2848608"/>
            <a:ext cx="1447800" cy="7798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CAT OR DOG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83CC5E-01E5-45E8-9952-3E1BA1BCCE3D}"/>
              </a:ext>
            </a:extLst>
          </p:cNvPr>
          <p:cNvSpPr/>
          <p:nvPr/>
        </p:nvSpPr>
        <p:spPr>
          <a:xfrm>
            <a:off x="2705100" y="4690266"/>
            <a:ext cx="1447800" cy="7798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BLACK OR WHITE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6CA4704-B7D4-4D46-B936-93552DFC36FE}"/>
              </a:ext>
            </a:extLst>
          </p:cNvPr>
          <p:cNvCxnSpPr>
            <a:stCxn id="4" idx="3"/>
            <a:endCxn id="13" idx="1"/>
          </p:cNvCxnSpPr>
          <p:nvPr/>
        </p:nvCxnSpPr>
        <p:spPr>
          <a:xfrm flipV="1">
            <a:off x="2181225" y="3238548"/>
            <a:ext cx="523875" cy="833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BCE887-C44D-4C6F-96AF-ADB63355F1F1}"/>
              </a:ext>
            </a:extLst>
          </p:cNvPr>
          <p:cNvCxnSpPr>
            <a:stCxn id="4" idx="3"/>
            <a:endCxn id="14" idx="1"/>
          </p:cNvCxnSpPr>
          <p:nvPr/>
        </p:nvCxnSpPr>
        <p:spPr>
          <a:xfrm>
            <a:off x="2181225" y="4071938"/>
            <a:ext cx="523875" cy="10082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E21311-C77D-4266-9EDD-9473DBBF32CC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152900" y="2752468"/>
            <a:ext cx="1409700" cy="23277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396B4E0-AA65-4714-AE29-E1A20D4A7EA2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152900" y="4044878"/>
            <a:ext cx="1409700" cy="10353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32F4D80-649E-4161-9883-6563D54E7581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 flipV="1">
            <a:off x="4152900" y="4954192"/>
            <a:ext cx="1409700" cy="1260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FA5844C-9016-45CE-9A85-8B4462927C45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>
            <a:off x="4152900" y="5080206"/>
            <a:ext cx="1409700" cy="11572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5AC40BC-D278-4FB1-9631-A7BA744DCE47}"/>
              </a:ext>
            </a:extLst>
          </p:cNvPr>
          <p:cNvSpPr/>
          <p:nvPr/>
        </p:nvSpPr>
        <p:spPr>
          <a:xfrm>
            <a:off x="2395538" y="2601097"/>
            <a:ext cx="2038350" cy="307657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CE9632-A6E0-4BA1-A36E-91DA0692F5BD}"/>
              </a:ext>
            </a:extLst>
          </p:cNvPr>
          <p:cNvSpPr txBox="1"/>
          <p:nvPr/>
        </p:nvSpPr>
        <p:spPr>
          <a:xfrm>
            <a:off x="2634210" y="5886812"/>
            <a:ext cx="1561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Plenty of data!</a:t>
            </a:r>
          </a:p>
        </p:txBody>
      </p:sp>
    </p:spTree>
    <p:extLst>
      <p:ext uri="{BB962C8B-B14F-4D97-AF65-F5344CB8AC3E}">
        <p14:creationId xmlns:p14="http://schemas.microsoft.com/office/powerpoint/2010/main" val="1664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14566-1F95-4A86-A0FF-5E38164E9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D94B8-0A1C-46B8-8A73-4C40FC3C7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 descr="Image result">
            <a:extLst>
              <a:ext uri="{FF2B5EF4-FFF2-40B4-BE49-F238E27FC236}">
                <a16:creationId xmlns:a16="http://schemas.microsoft.com/office/drawing/2014/main" id="{952463DE-11A4-472D-BE85-7FA7AE2B9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510" y="2553148"/>
            <a:ext cx="2676979" cy="340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962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CD6A-989A-474E-AFE3-3396F982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525E5-0C17-4D05-BFC1-B00157EDE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to build neural networks?</a:t>
            </a:r>
          </a:p>
          <a:p>
            <a:r>
              <a:rPr lang="en-US" dirty="0"/>
              <a:t>Step 1: decide the structure of your network (depth, the number of neurons in each layer…)</a:t>
            </a:r>
          </a:p>
          <a:p>
            <a:r>
              <a:rPr lang="en-US" dirty="0"/>
              <a:t>Step 2: decide your activation function</a:t>
            </a:r>
          </a:p>
          <a:p>
            <a:r>
              <a:rPr lang="en-US" dirty="0"/>
              <a:t>Step 3: initialize your </a:t>
            </a:r>
            <a:r>
              <a:rPr lang="en-US" b="1" dirty="0"/>
              <a:t>w</a:t>
            </a:r>
            <a:r>
              <a:rPr lang="en-US" dirty="0"/>
              <a:t> and b</a:t>
            </a:r>
          </a:p>
          <a:p>
            <a:r>
              <a:rPr lang="en-US" dirty="0"/>
              <a:t>Step 4: Train! </a:t>
            </a:r>
          </a:p>
          <a:p>
            <a:pPr marL="0" indent="0">
              <a:buNone/>
            </a:pPr>
            <a:r>
              <a:rPr lang="en-US" dirty="0"/>
              <a:t>	- Forward propagation</a:t>
            </a:r>
          </a:p>
          <a:p>
            <a:pPr marL="0" indent="0">
              <a:buNone/>
            </a:pPr>
            <a:r>
              <a:rPr lang="en-US" dirty="0"/>
              <a:t>	- Backpropagation</a:t>
            </a:r>
          </a:p>
          <a:p>
            <a:r>
              <a:rPr lang="en-US" dirty="0"/>
              <a:t>Step 5: Generalization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15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F7C16-4642-492F-9CBC-156B6D2F0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altLang="zh-CN" dirty="0"/>
              <a:t>verfitting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D258B-172F-49D7-B7C9-7988BFE6A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could we get errors?</a:t>
            </a:r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10FBD4A-269E-4B0A-8B77-3E22F3130C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8848532"/>
              </p:ext>
            </p:extLst>
          </p:nvPr>
        </p:nvGraphicFramePr>
        <p:xfrm>
          <a:off x="1485983" y="2178998"/>
          <a:ext cx="6055460" cy="4679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85983" y="2178998"/>
                        <a:ext cx="6055460" cy="46790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262A85-2DDA-46FA-B62C-D5ACB18569EF}"/>
              </a:ext>
            </a:extLst>
          </p:cNvPr>
          <p:cNvCxnSpPr/>
          <p:nvPr/>
        </p:nvCxnSpPr>
        <p:spPr>
          <a:xfrm flipV="1">
            <a:off x="2611225" y="2677212"/>
            <a:ext cx="4100660" cy="335594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5E9962-F93A-4C51-B7CC-BF0590E07058}"/>
                  </a:ext>
                </a:extLst>
              </p:cNvPr>
              <p:cNvSpPr txBox="1"/>
              <p:nvPr/>
            </p:nvSpPr>
            <p:spPr>
              <a:xfrm>
                <a:off x="6711885" y="2757339"/>
                <a:ext cx="6185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5E9962-F93A-4C51-B7CC-BF0590E07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885" y="2757339"/>
                <a:ext cx="618503" cy="276999"/>
              </a:xfrm>
              <a:prstGeom prst="rect">
                <a:avLst/>
              </a:prstGeom>
              <a:blipFill>
                <a:blip r:embed="rId5"/>
                <a:stretch>
                  <a:fillRect l="-8911" r="-3960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60C21F-2579-4640-ACFE-20669AE5F6E8}"/>
              </a:ext>
            </a:extLst>
          </p:cNvPr>
          <p:cNvSpPr/>
          <p:nvPr/>
        </p:nvSpPr>
        <p:spPr>
          <a:xfrm>
            <a:off x="2865748" y="2055043"/>
            <a:ext cx="3506772" cy="3959258"/>
          </a:xfrm>
          <a:custGeom>
            <a:avLst/>
            <a:gdLst>
              <a:gd name="connsiteX0" fmla="*/ 0 w 3506772"/>
              <a:gd name="connsiteY0" fmla="*/ 3959258 h 3959258"/>
              <a:gd name="connsiteX1" fmla="*/ 527901 w 3506772"/>
              <a:gd name="connsiteY1" fmla="*/ 2714920 h 3959258"/>
              <a:gd name="connsiteX2" fmla="*/ 1517716 w 3506772"/>
              <a:gd name="connsiteY2" fmla="*/ 3431357 h 3959258"/>
              <a:gd name="connsiteX3" fmla="*/ 2026763 w 3506772"/>
              <a:gd name="connsiteY3" fmla="*/ 1319753 h 3959258"/>
              <a:gd name="connsiteX4" fmla="*/ 3129699 w 3506772"/>
              <a:gd name="connsiteY4" fmla="*/ 1951349 h 3959258"/>
              <a:gd name="connsiteX5" fmla="*/ 3506772 w 3506772"/>
              <a:gd name="connsiteY5" fmla="*/ 0 h 395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6772" h="3959258">
                <a:moveTo>
                  <a:pt x="0" y="3959258"/>
                </a:moveTo>
                <a:cubicBezTo>
                  <a:pt x="137474" y="3381080"/>
                  <a:pt x="274948" y="2802903"/>
                  <a:pt x="527901" y="2714920"/>
                </a:cubicBezTo>
                <a:cubicBezTo>
                  <a:pt x="780854" y="2626936"/>
                  <a:pt x="1267906" y="3663885"/>
                  <a:pt x="1517716" y="3431357"/>
                </a:cubicBezTo>
                <a:cubicBezTo>
                  <a:pt x="1767526" y="3198829"/>
                  <a:pt x="1758099" y="1566421"/>
                  <a:pt x="2026763" y="1319753"/>
                </a:cubicBezTo>
                <a:cubicBezTo>
                  <a:pt x="2295427" y="1073085"/>
                  <a:pt x="2883031" y="2171308"/>
                  <a:pt x="3129699" y="1951349"/>
                </a:cubicBezTo>
                <a:cubicBezTo>
                  <a:pt x="3376367" y="1731390"/>
                  <a:pt x="3420360" y="329938"/>
                  <a:pt x="3506772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655D7-CB97-4F7D-A95E-F0EFEE2355D8}"/>
              </a:ext>
            </a:extLst>
          </p:cNvPr>
          <p:cNvSpPr txBox="1"/>
          <p:nvPr/>
        </p:nvSpPr>
        <p:spPr>
          <a:xfrm>
            <a:off x="5870352" y="1624156"/>
            <a:ext cx="18471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Too powerful! </a:t>
            </a:r>
          </a:p>
        </p:txBody>
      </p:sp>
    </p:spTree>
    <p:extLst>
      <p:ext uri="{BB962C8B-B14F-4D97-AF65-F5344CB8AC3E}">
        <p14:creationId xmlns:p14="http://schemas.microsoft.com/office/powerpoint/2010/main" val="141716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2B517-0C83-480A-8FF4-A86C86312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Regularizers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9CDC-ED84-4FF8-B81E-58E1B5333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L1 </a:t>
            </a:r>
            <a:r>
              <a:rPr lang="en-US" dirty="0" err="1"/>
              <a:t>regularizer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L2 </a:t>
            </a:r>
            <a:r>
              <a:rPr lang="en-US" dirty="0" err="1"/>
              <a:t>regularizer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00A326-DFD6-4357-8E9D-8BAEE827A0DB}"/>
                  </a:ext>
                </a:extLst>
              </p:cNvPr>
              <p:cNvSpPr txBox="1"/>
              <p:nvPr/>
            </p:nvSpPr>
            <p:spPr>
              <a:xfrm>
                <a:off x="1615325" y="1690689"/>
                <a:ext cx="5627118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𝑜𝑡h𝑒𝑟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𝑟𝑒𝑔𝑢𝑙𝑎𝑟𝑖𝑧𝑒𝑟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00A326-DFD6-4357-8E9D-8BAEE827A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325" y="1690689"/>
                <a:ext cx="5627118" cy="338554"/>
              </a:xfrm>
              <a:prstGeom prst="rect">
                <a:avLst/>
              </a:prstGeom>
              <a:blipFill>
                <a:blip r:embed="rId2"/>
                <a:stretch>
                  <a:fillRect l="-650" r="-1192" b="-33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A7313E-27CB-455D-83C4-06D4DCF2ECB5}"/>
                  </a:ext>
                </a:extLst>
              </p:cNvPr>
              <p:cNvSpPr txBox="1"/>
              <p:nvPr/>
            </p:nvSpPr>
            <p:spPr>
              <a:xfrm>
                <a:off x="1758441" y="3185529"/>
                <a:ext cx="5340886" cy="821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𝑜𝑡h𝑒𝑟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A7313E-27CB-455D-83C4-06D4DCF2E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441" y="3185529"/>
                <a:ext cx="5340886" cy="8215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D9440C-5978-4BD9-9AC8-8B2965D244F7}"/>
                  </a:ext>
                </a:extLst>
              </p:cNvPr>
              <p:cNvSpPr txBox="1"/>
              <p:nvPr/>
            </p:nvSpPr>
            <p:spPr>
              <a:xfrm>
                <a:off x="1743309" y="5163322"/>
                <a:ext cx="5371150" cy="821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𝑜𝑡h𝑒𝑟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D9440C-5978-4BD9-9AC8-8B2965D24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309" y="5163322"/>
                <a:ext cx="5371150" cy="8215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8361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14D08-05B7-4281-95AD-2DF8B6B03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5C3D3448-01F6-4E49-BC18-D34749425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277" y="2079489"/>
            <a:ext cx="3977942" cy="2699021"/>
          </a:xfrm>
          <a:prstGeom prst="rect">
            <a:avLst/>
          </a:prstGeom>
        </p:spPr>
      </p:pic>
      <p:pic>
        <p:nvPicPr>
          <p:cNvPr id="5" name="圖片 7">
            <a:extLst>
              <a:ext uri="{FF2B5EF4-FFF2-40B4-BE49-F238E27FC236}">
                <a16:creationId xmlns:a16="http://schemas.microsoft.com/office/drawing/2014/main" id="{7B7EC2C9-8DFF-4669-89FA-EC9258A7D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50" y="2079489"/>
            <a:ext cx="3997925" cy="269902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D566847-FB3D-4EF4-8A6E-A8935CA50E50}"/>
              </a:ext>
            </a:extLst>
          </p:cNvPr>
          <p:cNvSpPr/>
          <p:nvPr/>
        </p:nvSpPr>
        <p:spPr>
          <a:xfrm>
            <a:off x="1876425" y="5027069"/>
            <a:ext cx="14668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5671E3-F51F-47D4-A006-002D3BE282CF}"/>
              </a:ext>
            </a:extLst>
          </p:cNvPr>
          <p:cNvSpPr/>
          <p:nvPr/>
        </p:nvSpPr>
        <p:spPr>
          <a:xfrm>
            <a:off x="6229350" y="5027069"/>
            <a:ext cx="14668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data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355F2918-1394-4943-B831-2AA1FEC7C0A0}"/>
              </a:ext>
            </a:extLst>
          </p:cNvPr>
          <p:cNvSpPr/>
          <p:nvPr/>
        </p:nvSpPr>
        <p:spPr>
          <a:xfrm rot="2594950">
            <a:off x="2957434" y="2158324"/>
            <a:ext cx="142875" cy="765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ECD2CE-3A24-4C84-8AF1-0DEDA81DF537}"/>
              </a:ext>
            </a:extLst>
          </p:cNvPr>
          <p:cNvSpPr txBox="1"/>
          <p:nvPr/>
        </p:nvSpPr>
        <p:spPr>
          <a:xfrm>
            <a:off x="2629746" y="1830930"/>
            <a:ext cx="14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Badly trained</a:t>
            </a:r>
          </a:p>
        </p:txBody>
      </p:sp>
    </p:spTree>
    <p:extLst>
      <p:ext uri="{BB962C8B-B14F-4D97-AF65-F5344CB8AC3E}">
        <p14:creationId xmlns:p14="http://schemas.microsoft.com/office/powerpoint/2010/main" val="261719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DDB8-0E15-47D3-8B43-A5E03CA48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153989"/>
            <a:ext cx="7886700" cy="1325563"/>
          </a:xfrm>
        </p:spPr>
        <p:txBody>
          <a:bodyPr/>
          <a:lstStyle/>
          <a:p>
            <a:r>
              <a:rPr lang="en-US" dirty="0"/>
              <a:t>Optimizing strategy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37A034-34F8-422B-ABCA-5C67F52A641D}"/>
              </a:ext>
            </a:extLst>
          </p:cNvPr>
          <p:cNvSpPr/>
          <p:nvPr/>
        </p:nvSpPr>
        <p:spPr>
          <a:xfrm>
            <a:off x="3524250" y="4600575"/>
            <a:ext cx="2419350" cy="9429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Early stopping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89127E-731B-47FF-96C8-3A4D0ACF97BC}"/>
              </a:ext>
            </a:extLst>
          </p:cNvPr>
          <p:cNvSpPr/>
          <p:nvPr/>
        </p:nvSpPr>
        <p:spPr>
          <a:xfrm>
            <a:off x="3524250" y="3486150"/>
            <a:ext cx="2419350" cy="9429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Regularizer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9DD75C-6380-4EA1-B7A3-FE2EB0D063D5}"/>
              </a:ext>
            </a:extLst>
          </p:cNvPr>
          <p:cNvSpPr/>
          <p:nvPr/>
        </p:nvSpPr>
        <p:spPr>
          <a:xfrm>
            <a:off x="3524250" y="2371725"/>
            <a:ext cx="2419350" cy="9429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Learning rate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D1C6C6-A2FD-455F-91C0-F10B92E147AA}"/>
              </a:ext>
            </a:extLst>
          </p:cNvPr>
          <p:cNvSpPr/>
          <p:nvPr/>
        </p:nvSpPr>
        <p:spPr>
          <a:xfrm>
            <a:off x="3524250" y="1252537"/>
            <a:ext cx="2419350" cy="9429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Activation function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E75438-6928-4352-83DB-AC0883A4D458}"/>
              </a:ext>
            </a:extLst>
          </p:cNvPr>
          <p:cNvSpPr/>
          <p:nvPr/>
        </p:nvSpPr>
        <p:spPr>
          <a:xfrm>
            <a:off x="3524250" y="5702299"/>
            <a:ext cx="2419350" cy="9429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Dropout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D1F3097A-CBC2-4A9F-BC42-F710C4F74666}"/>
              </a:ext>
            </a:extLst>
          </p:cNvPr>
          <p:cNvSpPr/>
          <p:nvPr/>
        </p:nvSpPr>
        <p:spPr>
          <a:xfrm>
            <a:off x="2876550" y="1733550"/>
            <a:ext cx="371475" cy="122872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CB1E6C70-CC8B-49AD-8444-36F6CC4DC607}"/>
              </a:ext>
            </a:extLst>
          </p:cNvPr>
          <p:cNvSpPr/>
          <p:nvPr/>
        </p:nvSpPr>
        <p:spPr>
          <a:xfrm>
            <a:off x="2876550" y="3476625"/>
            <a:ext cx="381000" cy="315912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96FA84-4F37-4AA7-AFA8-924C73CD1A92}"/>
              </a:ext>
            </a:extLst>
          </p:cNvPr>
          <p:cNvSpPr txBox="1"/>
          <p:nvPr/>
        </p:nvSpPr>
        <p:spPr>
          <a:xfrm>
            <a:off x="1456932" y="2147857"/>
            <a:ext cx="1281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 error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0CF043-1BD2-4B37-86DC-32BBCFECCA71}"/>
              </a:ext>
            </a:extLst>
          </p:cNvPr>
          <p:cNvSpPr txBox="1"/>
          <p:nvPr/>
        </p:nvSpPr>
        <p:spPr>
          <a:xfrm>
            <a:off x="1495032" y="4846607"/>
            <a:ext cx="1185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Test error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6BEE34-6456-4A7B-8101-89796140417C}"/>
              </a:ext>
            </a:extLst>
          </p:cNvPr>
          <p:cNvCxnSpPr>
            <a:stCxn id="5" idx="3"/>
          </p:cNvCxnSpPr>
          <p:nvPr/>
        </p:nvCxnSpPr>
        <p:spPr>
          <a:xfrm>
            <a:off x="5943600" y="3957638"/>
            <a:ext cx="1276350" cy="88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12CADE-A1A6-4FC1-834B-FFC57BAE53AC}"/>
              </a:ext>
            </a:extLst>
          </p:cNvPr>
          <p:cNvCxnSpPr>
            <a:stCxn id="4" idx="3"/>
          </p:cNvCxnSpPr>
          <p:nvPr/>
        </p:nvCxnSpPr>
        <p:spPr>
          <a:xfrm flipV="1">
            <a:off x="5943600" y="5072062"/>
            <a:ext cx="12573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EF203D0-09CA-482E-BC6A-1682D2D3521B}"/>
              </a:ext>
            </a:extLst>
          </p:cNvPr>
          <p:cNvCxnSpPr>
            <a:stCxn id="8" idx="3"/>
          </p:cNvCxnSpPr>
          <p:nvPr/>
        </p:nvCxnSpPr>
        <p:spPr>
          <a:xfrm flipV="1">
            <a:off x="5943600" y="5246717"/>
            <a:ext cx="1257300" cy="927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878E40-ABD2-45E9-B07D-2DDEC394BA83}"/>
              </a:ext>
            </a:extLst>
          </p:cNvPr>
          <p:cNvSpPr txBox="1"/>
          <p:nvPr/>
        </p:nvSpPr>
        <p:spPr>
          <a:xfrm>
            <a:off x="7277100" y="4891087"/>
            <a:ext cx="1192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161131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82F23-B49E-41B5-B095-ED01B48FD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631DB-B7E3-4733-891A-D837C777A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activation function matters?</a:t>
            </a:r>
          </a:p>
          <a:p>
            <a:r>
              <a:rPr lang="en-US" dirty="0"/>
              <a:t>Your output depends on that!</a:t>
            </a:r>
          </a:p>
        </p:txBody>
      </p:sp>
      <p:pic>
        <p:nvPicPr>
          <p:cNvPr id="13316" name="Picture 4" descr="https://upload.wikimedia.org/wikipedia/commons/thumb/8/88/Logistic-curve.svg/320px-Logistic-curve.svg.png">
            <a:extLst>
              <a:ext uri="{FF2B5EF4-FFF2-40B4-BE49-F238E27FC236}">
                <a16:creationId xmlns:a16="http://schemas.microsoft.com/office/drawing/2014/main" id="{56CF5807-AA82-438A-8842-F21AD08B6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50" y="3128298"/>
            <a:ext cx="304800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TanhReal">
            <a:extLst>
              <a:ext uri="{FF2B5EF4-FFF2-40B4-BE49-F238E27FC236}">
                <a16:creationId xmlns:a16="http://schemas.microsoft.com/office/drawing/2014/main" id="{4FB7BB27-C148-44A6-BD53-5E8C3BFBB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677" y="3056799"/>
            <a:ext cx="3048000" cy="197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3F7D13-7A66-4B6C-980C-26E1D9922D09}"/>
              </a:ext>
            </a:extLst>
          </p:cNvPr>
          <p:cNvSpPr txBox="1"/>
          <p:nvPr/>
        </p:nvSpPr>
        <p:spPr>
          <a:xfrm>
            <a:off x="1782730" y="5206445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Sigmoid 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2EBA3A-480A-4B0D-877B-2C4A93E540A3}"/>
              </a:ext>
            </a:extLst>
          </p:cNvPr>
          <p:cNvSpPr txBox="1"/>
          <p:nvPr/>
        </p:nvSpPr>
        <p:spPr>
          <a:xfrm>
            <a:off x="5720329" y="5157123"/>
            <a:ext cx="147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Tanh function</a:t>
            </a:r>
          </a:p>
        </p:txBody>
      </p:sp>
    </p:spTree>
    <p:extLst>
      <p:ext uri="{BB962C8B-B14F-4D97-AF65-F5344CB8AC3E}">
        <p14:creationId xmlns:p14="http://schemas.microsoft.com/office/powerpoint/2010/main" val="383425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9331</TotalTime>
  <Words>1049</Words>
  <Application>Microsoft Office PowerPoint</Application>
  <PresentationFormat>On-screen Show (4:3)</PresentationFormat>
  <Paragraphs>373</Paragraphs>
  <Slides>36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新細明體</vt:lpstr>
      <vt:lpstr>宋体</vt:lpstr>
      <vt:lpstr>Arial</vt:lpstr>
      <vt:lpstr>Calibri</vt:lpstr>
      <vt:lpstr>Calibri Light</vt:lpstr>
      <vt:lpstr>Cambria Math</vt:lpstr>
      <vt:lpstr>Wingdings</vt:lpstr>
      <vt:lpstr>Office 佈景主題</vt:lpstr>
      <vt:lpstr>方程式</vt:lpstr>
      <vt:lpstr>Graph</vt:lpstr>
      <vt:lpstr>Machine learning 101  Tips on Neural networks(2) </vt:lpstr>
      <vt:lpstr>Objective</vt:lpstr>
      <vt:lpstr>Neural networks</vt:lpstr>
      <vt:lpstr>Neural networks</vt:lpstr>
      <vt:lpstr>Overfitting</vt:lpstr>
      <vt:lpstr>Regularizers</vt:lpstr>
      <vt:lpstr>Overfitting</vt:lpstr>
      <vt:lpstr>Optimizing strategy</vt:lpstr>
      <vt:lpstr>Activation function</vt:lpstr>
      <vt:lpstr>Activation function</vt:lpstr>
      <vt:lpstr>Activation function</vt:lpstr>
      <vt:lpstr>How to decide η?</vt:lpstr>
      <vt:lpstr>Learning rate</vt:lpstr>
      <vt:lpstr>Learning rate</vt:lpstr>
      <vt:lpstr>In physical world ……</vt:lpstr>
      <vt:lpstr>Momentum</vt:lpstr>
      <vt:lpstr>Momentum</vt:lpstr>
      <vt:lpstr>Optimizing strategy</vt:lpstr>
      <vt:lpstr>Dropout</vt:lpstr>
      <vt:lpstr>Dropout</vt:lpstr>
      <vt:lpstr>Dropout</vt:lpstr>
      <vt:lpstr>Dropout</vt:lpstr>
      <vt:lpstr>Dropout - Intuitive Reason</vt:lpstr>
      <vt:lpstr>Dropout - Intuitive Reason</vt:lpstr>
      <vt:lpstr>Dropout is a kind of ensemble.</vt:lpstr>
      <vt:lpstr>Dropout is a kind of ensemble.</vt:lpstr>
      <vt:lpstr>Dropout is a kind of ensemble.</vt:lpstr>
      <vt:lpstr>Dropout is a kind of ensemble.</vt:lpstr>
      <vt:lpstr>PowerPoint Presentation</vt:lpstr>
      <vt:lpstr>Optimizing strategy</vt:lpstr>
      <vt:lpstr>Do NNs need to be ‘deep’?</vt:lpstr>
      <vt:lpstr>Do NNs need to be ‘deep’?</vt:lpstr>
      <vt:lpstr>Do NNs need to be ‘deep’?</vt:lpstr>
      <vt:lpstr>Do NNs need to be ‘deep’?</vt:lpstr>
      <vt:lpstr>Do NNs need to be ‘deep’?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 and Overfitting</dc:title>
  <dc:creator>Lee Hung-yi</dc:creator>
  <cp:lastModifiedBy>Han Xiao</cp:lastModifiedBy>
  <cp:revision>356</cp:revision>
  <dcterms:created xsi:type="dcterms:W3CDTF">2016-09-18T07:33:37Z</dcterms:created>
  <dcterms:modified xsi:type="dcterms:W3CDTF">2017-11-09T03:43:14Z</dcterms:modified>
</cp:coreProperties>
</file>