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63" r:id="rId3"/>
    <p:sldId id="392" r:id="rId4"/>
    <p:sldId id="376" r:id="rId5"/>
    <p:sldId id="393" r:id="rId6"/>
    <p:sldId id="394" r:id="rId7"/>
    <p:sldId id="396" r:id="rId8"/>
    <p:sldId id="397" r:id="rId9"/>
    <p:sldId id="390" r:id="rId10"/>
    <p:sldId id="398" r:id="rId11"/>
    <p:sldId id="400" r:id="rId12"/>
    <p:sldId id="402" r:id="rId13"/>
    <p:sldId id="401" r:id="rId14"/>
    <p:sldId id="404" r:id="rId15"/>
    <p:sldId id="405" r:id="rId16"/>
    <p:sldId id="406" r:id="rId17"/>
    <p:sldId id="407" r:id="rId18"/>
    <p:sldId id="408" r:id="rId19"/>
    <p:sldId id="409" r:id="rId20"/>
    <p:sldId id="411" r:id="rId21"/>
    <p:sldId id="412" r:id="rId22"/>
    <p:sldId id="413" r:id="rId23"/>
    <p:sldId id="410" r:id="rId24"/>
    <p:sldId id="414" r:id="rId25"/>
    <p:sldId id="415" r:id="rId26"/>
    <p:sldId id="416" r:id="rId27"/>
    <p:sldId id="418" r:id="rId28"/>
    <p:sldId id="420" r:id="rId29"/>
    <p:sldId id="421" r:id="rId30"/>
    <p:sldId id="41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Xiao" initials="HX" lastIdx="2" clrIdx="0">
    <p:extLst>
      <p:ext uri="{19B8F6BF-5375-455C-9EA6-DF929625EA0E}">
        <p15:presenceInfo xmlns:p15="http://schemas.microsoft.com/office/powerpoint/2012/main" userId="S-1-5-21-3651949457-4684189-325156265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073" autoAdjust="0"/>
  </p:normalViewPr>
  <p:slideViewPr>
    <p:cSldViewPr snapToGrid="0">
      <p:cViewPr varScale="1">
        <p:scale>
          <a:sx n="64" d="100"/>
          <a:sy n="64" d="100"/>
        </p:scale>
        <p:origin x="1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0D3C-9D97-48B3-A8BD-2F8412874814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5848-695C-4954-8FA3-37BB77D7C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5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28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B1B2-B2BD-4E0F-92D8-71067FCAE6E8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png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7.png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/>
              <a:t>Machine learning 101</a:t>
            </a:r>
            <a:br>
              <a:rPr lang="en-US" altLang="zh-TW" dirty="0"/>
            </a:br>
            <a:r>
              <a:rPr lang="en-US" altLang="zh-TW" dirty="0"/>
              <a:t>Perceptron learning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4400" dirty="0"/>
              <a:t>Han Xiao</a:t>
            </a:r>
          </a:p>
          <a:p>
            <a:r>
              <a:rPr lang="en-US" altLang="zh-CN" sz="4400" dirty="0"/>
              <a:t>hxiao29@wisc.edu</a:t>
            </a:r>
            <a:endParaRPr lang="en-US" altLang="zh-TW" sz="4400" dirty="0"/>
          </a:p>
          <a:p>
            <a:r>
              <a:rPr lang="en-US" altLang="zh-TW" sz="4000" dirty="0"/>
              <a:t>CEE department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7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9044-D98E-4037-99C4-9188B75C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CA7E-A108-4039-B1EF-24E743E2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analyze with -1/+1 to represent good/bad</a:t>
            </a:r>
          </a:p>
          <a:p>
            <a:r>
              <a:rPr lang="en-US" dirty="0"/>
              <a:t>Use weight factor to represent the importance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255F6-9302-49EE-BB77-BE7F14A2C63E}"/>
              </a:ext>
            </a:extLst>
          </p:cNvPr>
          <p:cNvSpPr/>
          <p:nvPr/>
        </p:nvSpPr>
        <p:spPr>
          <a:xfrm>
            <a:off x="1679713" y="3051313"/>
            <a:ext cx="149087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153DA-A576-4616-B09E-5C1EC578E147}"/>
              </a:ext>
            </a:extLst>
          </p:cNvPr>
          <p:cNvSpPr/>
          <p:nvPr/>
        </p:nvSpPr>
        <p:spPr>
          <a:xfrm>
            <a:off x="1679713" y="4001294"/>
            <a:ext cx="149087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48BFFA-87CA-4F8D-B213-F748E29D945A}"/>
              </a:ext>
            </a:extLst>
          </p:cNvPr>
          <p:cNvSpPr/>
          <p:nvPr/>
        </p:nvSpPr>
        <p:spPr>
          <a:xfrm>
            <a:off x="1679713" y="4951275"/>
            <a:ext cx="149087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63933-34AB-4FB6-8251-6F3BD065A316}"/>
              </a:ext>
            </a:extLst>
          </p:cNvPr>
          <p:cNvSpPr/>
          <p:nvPr/>
        </p:nvSpPr>
        <p:spPr>
          <a:xfrm>
            <a:off x="1679713" y="5895285"/>
            <a:ext cx="149087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Other’s opinion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6553A8-A6F9-4B50-BC28-44866521AFED}"/>
              </a:ext>
            </a:extLst>
          </p:cNvPr>
          <p:cNvSpPr/>
          <p:nvPr/>
        </p:nvSpPr>
        <p:spPr>
          <a:xfrm>
            <a:off x="4572000" y="4235658"/>
            <a:ext cx="1013791" cy="1013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A890B1-7574-45D4-978F-98CA459F8C8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170583" y="3349487"/>
            <a:ext cx="1549883" cy="103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1B1413-1526-4F2B-891A-3864470706A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70583" y="4299468"/>
            <a:ext cx="1401417" cy="298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B4B79A-249C-4AFA-B19E-EAE7DEDDD20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170583" y="4873349"/>
            <a:ext cx="1401417" cy="376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F4D563-36FE-425B-9124-1A9D9146C0FD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V="1">
            <a:off x="3170583" y="5100983"/>
            <a:ext cx="1549883" cy="10924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A93D65-E1F0-40C9-936B-DCD7BEF839A7}"/>
              </a:ext>
            </a:extLst>
          </p:cNvPr>
          <p:cNvSpPr txBox="1"/>
          <p:nvPr/>
        </p:nvSpPr>
        <p:spPr>
          <a:xfrm>
            <a:off x="3717234" y="3455146"/>
            <a:ext cx="64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7EE933-8A61-4DCF-848A-EA59EC9B8F2A}"/>
              </a:ext>
            </a:extLst>
          </p:cNvPr>
          <p:cNvSpPr txBox="1"/>
          <p:nvPr/>
        </p:nvSpPr>
        <p:spPr>
          <a:xfrm>
            <a:off x="3717234" y="4098306"/>
            <a:ext cx="64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D3AC6F-94F2-43D2-B02B-E3265A8A5BA2}"/>
              </a:ext>
            </a:extLst>
          </p:cNvPr>
          <p:cNvSpPr txBox="1"/>
          <p:nvPr/>
        </p:nvSpPr>
        <p:spPr>
          <a:xfrm>
            <a:off x="3717234" y="4681817"/>
            <a:ext cx="64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C0B923-5C2B-4DAE-A02F-53D1934B25B4}"/>
              </a:ext>
            </a:extLst>
          </p:cNvPr>
          <p:cNvSpPr txBox="1"/>
          <p:nvPr/>
        </p:nvSpPr>
        <p:spPr>
          <a:xfrm>
            <a:off x="3717234" y="5277889"/>
            <a:ext cx="64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3.0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3337E6-82F5-4461-B471-0961A12AB8D2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585791" y="4742554"/>
            <a:ext cx="8150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B7563-D1AB-4EBA-B18A-F890B8E198B9}"/>
              </a:ext>
            </a:extLst>
          </p:cNvPr>
          <p:cNvSpPr txBox="1"/>
          <p:nvPr/>
        </p:nvSpPr>
        <p:spPr>
          <a:xfrm>
            <a:off x="6457950" y="4393585"/>
            <a:ext cx="22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+1 go</a:t>
            </a:r>
          </a:p>
          <a:p>
            <a:r>
              <a:rPr lang="en-US" dirty="0"/>
              <a:t>       -1 not 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A722B9-C82A-48DE-9DBF-D9A75A06276D}"/>
              </a:ext>
            </a:extLst>
          </p:cNvPr>
          <p:cNvSpPr txBox="1"/>
          <p:nvPr/>
        </p:nvSpPr>
        <p:spPr>
          <a:xfrm>
            <a:off x="4572000" y="3850614"/>
            <a:ext cx="12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E1F3A9-92F3-4F7C-AC89-EBED8DABC938}"/>
                  </a:ext>
                </a:extLst>
              </p:cNvPr>
              <p:cNvSpPr txBox="1"/>
              <p:nvPr/>
            </p:nvSpPr>
            <p:spPr>
              <a:xfrm>
                <a:off x="5483915" y="3131785"/>
                <a:ext cx="3031435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E1F3A9-92F3-4F7C-AC89-EBED8DABC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915" y="3131785"/>
                <a:ext cx="3031435" cy="672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36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A94E-7567-4188-9CBE-D80DFDF8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55560-892A-421C-9A49-444E7012B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x </a:t>
                </a:r>
                <a:r>
                  <a:rPr lang="en-US" dirty="0"/>
                  <a:t>as a vector of input features:</a:t>
                </a:r>
              </a:p>
              <a:p>
                <a:r>
                  <a:rPr lang="en-US" b="1" dirty="0"/>
                  <a:t>x</a:t>
                </a:r>
                <a:r>
                  <a:rPr lang="en-US" dirty="0"/>
                  <a:t> = { weather, temperature, emotion,…}</a:t>
                </a:r>
              </a:p>
              <a:p>
                <a:endParaRPr lang="en-US" dirty="0"/>
              </a:p>
              <a:p>
                <a:r>
                  <a:rPr lang="en-US" i="1" dirty="0"/>
                  <a:t>y</a:t>
                </a:r>
                <a:r>
                  <a:rPr lang="en-US" dirty="0"/>
                  <a:t> as the scaler of output</a:t>
                </a:r>
              </a:p>
              <a:p>
                <a:r>
                  <a:rPr lang="en-US" i="1" dirty="0"/>
                  <a:t>y</a:t>
                </a:r>
                <a:r>
                  <a:rPr lang="en-US" dirty="0"/>
                  <a:t> = {-1 or 1}</a:t>
                </a:r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to represent the estimated output, use </a:t>
                </a:r>
                <a:r>
                  <a:rPr lang="en-US" i="1" dirty="0"/>
                  <a:t>y</a:t>
                </a:r>
                <a:r>
                  <a:rPr lang="en-US" dirty="0"/>
                  <a:t> to represent the target output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55560-892A-421C-9A49-444E7012B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CE47A5-6656-47D7-9D8F-812AA71646F6}"/>
                  </a:ext>
                </a:extLst>
              </p:cNvPr>
              <p:cNvSpPr txBox="1"/>
              <p:nvPr/>
            </p:nvSpPr>
            <p:spPr>
              <a:xfrm>
                <a:off x="2571749" y="5338272"/>
                <a:ext cx="4000501" cy="10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CE47A5-6656-47D7-9D8F-812AA716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49" y="5338272"/>
                <a:ext cx="4000501" cy="1045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61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1537-2775-4DE9-898E-7A59A292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F95E4D-DCBB-4BA8-9853-1ABC87D07BC7}"/>
                  </a:ext>
                </a:extLst>
              </p:cNvPr>
              <p:cNvSpPr/>
              <p:nvPr/>
            </p:nvSpPr>
            <p:spPr>
              <a:xfrm>
                <a:off x="1958009" y="1740177"/>
                <a:ext cx="1490870" cy="596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F95E4D-DCBB-4BA8-9853-1ABC87D07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9" y="1740177"/>
                <a:ext cx="1490870" cy="596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C7CBA0-66BD-42BE-9986-ED97454EF19A}"/>
                  </a:ext>
                </a:extLst>
              </p:cNvPr>
              <p:cNvSpPr/>
              <p:nvPr/>
            </p:nvSpPr>
            <p:spPr>
              <a:xfrm>
                <a:off x="1958009" y="2573413"/>
                <a:ext cx="1490870" cy="596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C7CBA0-66BD-42BE-9986-ED97454EF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9" y="2573413"/>
                <a:ext cx="1490870" cy="596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07CEC6-9439-445B-9958-9A83DAFFE5C1}"/>
                  </a:ext>
                </a:extLst>
              </p:cNvPr>
              <p:cNvSpPr/>
              <p:nvPr/>
            </p:nvSpPr>
            <p:spPr>
              <a:xfrm>
                <a:off x="1958009" y="4609950"/>
                <a:ext cx="1490870" cy="596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07CEC6-9439-445B-9958-9A83DAFFE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9" y="4609950"/>
                <a:ext cx="1490870" cy="596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F8AA95-99BA-4F7B-8049-3B7CD6F47B66}"/>
                  </a:ext>
                </a:extLst>
              </p:cNvPr>
              <p:cNvSpPr/>
              <p:nvPr/>
            </p:nvSpPr>
            <p:spPr>
              <a:xfrm>
                <a:off x="1958009" y="5467770"/>
                <a:ext cx="1490870" cy="596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F8AA95-99BA-4F7B-8049-3B7CD6F47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9" y="5467770"/>
                <a:ext cx="1490870" cy="596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D3CF883-E449-4142-B1F8-ED414BADBE0E}"/>
              </a:ext>
            </a:extLst>
          </p:cNvPr>
          <p:cNvSpPr/>
          <p:nvPr/>
        </p:nvSpPr>
        <p:spPr>
          <a:xfrm>
            <a:off x="4850296" y="3380893"/>
            <a:ext cx="1013791" cy="1013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8FB45E-544E-4E6D-A90F-0DF1ECB0757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448879" y="2038351"/>
            <a:ext cx="1549883" cy="1491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0EC9A-6445-497C-94F7-5139F3A5D5B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48879" y="2871587"/>
            <a:ext cx="1401417" cy="807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FF7CCE-7C7A-4C20-A33D-737FD92DBC1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48879" y="4050304"/>
            <a:ext cx="1401417" cy="8578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D43A03-6A3D-44DC-B26D-118B9D506575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V="1">
            <a:off x="3448879" y="4246218"/>
            <a:ext cx="1549883" cy="1519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F47725-496B-454C-ACF1-D1B582AF9EB1}"/>
                  </a:ext>
                </a:extLst>
              </p:cNvPr>
              <p:cNvSpPr txBox="1"/>
              <p:nvPr/>
            </p:nvSpPr>
            <p:spPr>
              <a:xfrm>
                <a:off x="3771784" y="2013767"/>
                <a:ext cx="646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F47725-496B-454C-ACF1-D1B582AF9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784" y="2013767"/>
                <a:ext cx="6460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6A8F22-C04D-4848-B686-EDB2A3C61330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864087" y="3887789"/>
            <a:ext cx="8150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EC9389-00C7-42AE-B859-376F290825FC}"/>
              </a:ext>
            </a:extLst>
          </p:cNvPr>
          <p:cNvSpPr txBox="1"/>
          <p:nvPr/>
        </p:nvSpPr>
        <p:spPr>
          <a:xfrm>
            <a:off x="2618963" y="3278325"/>
            <a:ext cx="1590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.</a:t>
            </a:r>
          </a:p>
          <a:p>
            <a:r>
              <a:rPr lang="en-US" sz="2600" b="1" dirty="0"/>
              <a:t>.</a:t>
            </a:r>
          </a:p>
          <a:p>
            <a:r>
              <a:rPr lang="en-US" sz="26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BA5356-6C82-46C5-8E4C-76137EB043FC}"/>
                  </a:ext>
                </a:extLst>
              </p:cNvPr>
              <p:cNvSpPr/>
              <p:nvPr/>
            </p:nvSpPr>
            <p:spPr>
              <a:xfrm>
                <a:off x="3841243" y="2780987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BA5356-6C82-46C5-8E4C-76137EB04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243" y="2780987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F644732-D4A1-4C03-AEE5-329C2AD4AB08}"/>
                  </a:ext>
                </a:extLst>
              </p:cNvPr>
              <p:cNvSpPr/>
              <p:nvPr/>
            </p:nvSpPr>
            <p:spPr>
              <a:xfrm>
                <a:off x="3724385" y="4018219"/>
                <a:ext cx="740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F644732-D4A1-4C03-AEE5-329C2AD4A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85" y="4018219"/>
                <a:ext cx="7408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C1576CB-D9E7-455E-B7E4-ADEDC2624713}"/>
                  </a:ext>
                </a:extLst>
              </p:cNvPr>
              <p:cNvSpPr/>
              <p:nvPr/>
            </p:nvSpPr>
            <p:spPr>
              <a:xfrm>
                <a:off x="3724385" y="4723458"/>
                <a:ext cx="514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C1576CB-D9E7-455E-B7E4-ADEDC2624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85" y="4723458"/>
                <a:ext cx="5142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42D2EA6-4AEE-4334-AD16-0A826F96741B}"/>
              </a:ext>
            </a:extLst>
          </p:cNvPr>
          <p:cNvSpPr txBox="1"/>
          <p:nvPr/>
        </p:nvSpPr>
        <p:spPr>
          <a:xfrm>
            <a:off x="5172695" y="2965653"/>
            <a:ext cx="4969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233566-A7CA-4EA7-B4EF-38286366794F}"/>
                  </a:ext>
                </a:extLst>
              </p:cNvPr>
              <p:cNvSpPr txBox="1"/>
              <p:nvPr/>
            </p:nvSpPr>
            <p:spPr>
              <a:xfrm>
                <a:off x="6768547" y="3641566"/>
                <a:ext cx="49695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60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233566-A7CA-4EA7-B4EF-382863667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547" y="3641566"/>
                <a:ext cx="49695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9555C4-E151-455E-896A-A8840E39F181}"/>
                  </a:ext>
                </a:extLst>
              </p:cNvPr>
              <p:cNvSpPr txBox="1"/>
              <p:nvPr/>
            </p:nvSpPr>
            <p:spPr>
              <a:xfrm>
                <a:off x="4939749" y="5206298"/>
                <a:ext cx="4000501" cy="10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9555C4-E151-455E-896A-A8840E39F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749" y="5206298"/>
                <a:ext cx="4000501" cy="10455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366481B-5A77-47B3-8287-FCDDCF750FEE}"/>
              </a:ext>
            </a:extLst>
          </p:cNvPr>
          <p:cNvGrpSpPr/>
          <p:nvPr/>
        </p:nvGrpSpPr>
        <p:grpSpPr>
          <a:xfrm>
            <a:off x="4960905" y="2095"/>
            <a:ext cx="4609197" cy="3136127"/>
            <a:chOff x="4960905" y="2095"/>
            <a:chExt cx="4609197" cy="3136127"/>
          </a:xfrm>
        </p:grpSpPr>
        <p:pic>
          <p:nvPicPr>
            <p:cNvPr id="1026" name="Picture 2" descr="Image result for biological perceptron">
              <a:extLst>
                <a:ext uri="{FF2B5EF4-FFF2-40B4-BE49-F238E27FC236}">
                  <a16:creationId xmlns:a16="http://schemas.microsoft.com/office/drawing/2014/main" id="{D9718E62-17C4-40D6-A3A4-BF7B3A8BF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905" y="257474"/>
              <a:ext cx="4609197" cy="288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254E87-2F0C-4C0B-BFB3-54E2CDA3A23D}"/>
                </a:ext>
              </a:extLst>
            </p:cNvPr>
            <p:cNvSpPr/>
            <p:nvPr/>
          </p:nvSpPr>
          <p:spPr>
            <a:xfrm>
              <a:off x="5515145" y="2095"/>
              <a:ext cx="3425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https://appliedgo.net/perceptron/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0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4127-4DE5-4CED-A143-F1D6985E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pic>
        <p:nvPicPr>
          <p:cNvPr id="4" name="圖片 31">
            <a:extLst>
              <a:ext uri="{FF2B5EF4-FFF2-40B4-BE49-F238E27FC236}">
                <a16:creationId xmlns:a16="http://schemas.microsoft.com/office/drawing/2014/main" id="{04B51916-9043-4752-832B-EE4AAAE8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22" y="1690689"/>
            <a:ext cx="4641355" cy="46414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CDF1AD-2A54-466F-8F3D-2872289B3C65}"/>
              </a:ext>
            </a:extLst>
          </p:cNvPr>
          <p:cNvSpPr/>
          <p:nvPr/>
        </p:nvSpPr>
        <p:spPr>
          <a:xfrm>
            <a:off x="4571999" y="3772890"/>
            <a:ext cx="4671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BEEDE-E11B-43C7-9758-410FBFB2EDBE}"/>
              </a:ext>
            </a:extLst>
          </p:cNvPr>
          <p:cNvSpPr/>
          <p:nvPr/>
        </p:nvSpPr>
        <p:spPr>
          <a:xfrm>
            <a:off x="2746512" y="2011018"/>
            <a:ext cx="4671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07119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32658BD-687B-4566-A012-6ED1064545F8}"/>
              </a:ext>
            </a:extLst>
          </p:cNvPr>
          <p:cNvGraphicFramePr>
            <a:graphicFrameLocks noGrp="1"/>
          </p:cNvGraphicFramePr>
          <p:nvPr/>
        </p:nvGraphicFramePr>
        <p:xfrm>
          <a:off x="395493" y="1458262"/>
          <a:ext cx="2034209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Can I date someone on this Saturday?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29A550F-5E5B-4351-B8F0-3723B82F5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51895"/>
              </p:ext>
            </p:extLst>
          </p:nvPr>
        </p:nvGraphicFramePr>
        <p:xfrm>
          <a:off x="173932" y="4051913"/>
          <a:ext cx="178407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4077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613617">
                <a:tc>
                  <a:txBody>
                    <a:bodyPr/>
                    <a:lstStyle/>
                    <a:p>
                      <a:r>
                        <a:rPr lang="en-US" dirty="0"/>
                        <a:t>Previous dating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A8D3C8-8F3E-4FC6-913A-F00F0BB97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69492"/>
              </p:ext>
            </p:extLst>
          </p:nvPr>
        </p:nvGraphicFramePr>
        <p:xfrm>
          <a:off x="837783" y="6092174"/>
          <a:ext cx="1282150" cy="413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2150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413876">
                <a:tc>
                  <a:txBody>
                    <a:bodyPr/>
                    <a:lstStyle/>
                    <a:p>
                      <a:r>
                        <a:rPr lang="en-US" dirty="0"/>
                        <a:t>Perceptron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19D3FDF-5900-404F-BDE4-467E9A19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2996"/>
              </p:ext>
            </p:extLst>
          </p:nvPr>
        </p:nvGraphicFramePr>
        <p:xfrm>
          <a:off x="4293287" y="3829761"/>
          <a:ext cx="1282150" cy="413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2150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41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2C21EE6-279C-4920-A79E-21D21E458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72373"/>
              </p:ext>
            </p:extLst>
          </p:nvPr>
        </p:nvGraphicFramePr>
        <p:xfrm>
          <a:off x="4297638" y="3829761"/>
          <a:ext cx="1282150" cy="413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2150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41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8FFDD9-3360-4DC7-8636-381F3B19C65C}"/>
              </a:ext>
            </a:extLst>
          </p:cNvPr>
          <p:cNvSpPr txBox="1"/>
          <p:nvPr/>
        </p:nvSpPr>
        <p:spPr>
          <a:xfrm>
            <a:off x="3973216" y="5038794"/>
            <a:ext cx="200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 the error in training set</a:t>
            </a:r>
          </a:p>
        </p:txBody>
      </p:sp>
    </p:spTree>
    <p:extLst>
      <p:ext uri="{BB962C8B-B14F-4D97-AF65-F5344CB8AC3E}">
        <p14:creationId xmlns:p14="http://schemas.microsoft.com/office/powerpoint/2010/main" val="38695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BDE1-FFB7-4298-9D3E-44335877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886367-131D-4668-AEEC-437BFE3AF4E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0005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b="0" dirty="0"/>
                  <a:t>  </a:t>
                </a:r>
              </a:p>
              <a:p>
                <a:r>
                  <a:rPr lang="en-US" sz="2800" b="0" dirty="0">
                    <a:sym typeface="Wingdings" panose="05000000000000000000" pitchFamily="2" charset="2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sz="2800" b="0" dirty="0">
                    <a:sym typeface="Wingdings" panose="05000000000000000000" pitchFamily="2" charset="2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Start with 2-D vectors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886367-131D-4668-AEEC-437BFE3AF4E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000548"/>
              </a:xfrm>
              <a:prstGeom prst="rect">
                <a:avLst/>
              </a:prstGeom>
              <a:blipFill>
                <a:blip r:embed="rId2"/>
                <a:stretch>
                  <a:fillRect l="-2550" b="-9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BF3297A-30B0-4964-BD1F-F9D6F57C8D70}"/>
              </a:ext>
            </a:extLst>
          </p:cNvPr>
          <p:cNvGrpSpPr/>
          <p:nvPr/>
        </p:nvGrpSpPr>
        <p:grpSpPr>
          <a:xfrm>
            <a:off x="2494721" y="5331887"/>
            <a:ext cx="1808922" cy="492443"/>
            <a:chOff x="2494721" y="5331887"/>
            <a:chExt cx="1808922" cy="49244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BA6BAD7-2345-4AA5-8EDC-4BC5C54CE561}"/>
                </a:ext>
              </a:extLst>
            </p:cNvPr>
            <p:cNvCxnSpPr/>
            <p:nvPr/>
          </p:nvCxnSpPr>
          <p:spPr>
            <a:xfrm>
              <a:off x="2494721" y="5824330"/>
              <a:ext cx="18089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157BD-30C8-4D56-82BA-B03BBFA30E02}"/>
                </a:ext>
              </a:extLst>
            </p:cNvPr>
            <p:cNvSpPr txBox="1"/>
            <p:nvPr/>
          </p:nvSpPr>
          <p:spPr>
            <a:xfrm>
              <a:off x="3180521" y="5331887"/>
              <a:ext cx="4373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x</a:t>
              </a:r>
              <a:endParaRPr lang="en-US" sz="2600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06AEC4-45A3-44D4-A37B-94CC3A405558}"/>
              </a:ext>
            </a:extLst>
          </p:cNvPr>
          <p:cNvGrpSpPr/>
          <p:nvPr/>
        </p:nvGrpSpPr>
        <p:grpSpPr>
          <a:xfrm>
            <a:off x="1431235" y="4591878"/>
            <a:ext cx="1063486" cy="1232452"/>
            <a:chOff x="1431235" y="4591878"/>
            <a:chExt cx="1063486" cy="123245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D5C3706-404E-4FDF-AC9D-B9C220CE289E}"/>
                </a:ext>
              </a:extLst>
            </p:cNvPr>
            <p:cNvCxnSpPr/>
            <p:nvPr/>
          </p:nvCxnSpPr>
          <p:spPr>
            <a:xfrm flipH="1" flipV="1">
              <a:off x="1431235" y="4591878"/>
              <a:ext cx="1063486" cy="123245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F574F9-2DB5-4E02-99B7-EA881A31A287}"/>
                </a:ext>
              </a:extLst>
            </p:cNvPr>
            <p:cNvSpPr txBox="1"/>
            <p:nvPr/>
          </p:nvSpPr>
          <p:spPr>
            <a:xfrm>
              <a:off x="1908313" y="4830417"/>
              <a:ext cx="3180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w</a:t>
              </a:r>
              <a:endParaRPr lang="en-US" sz="2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51D38F-6921-4A4A-A19A-340AA253C896}"/>
                  </a:ext>
                </a:extLst>
              </p:cNvPr>
              <p:cNvSpPr txBox="1"/>
              <p:nvPr/>
            </p:nvSpPr>
            <p:spPr>
              <a:xfrm>
                <a:off x="2494721" y="4163531"/>
                <a:ext cx="95821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51D38F-6921-4A4A-A19A-340AA253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721" y="4163531"/>
                <a:ext cx="958211" cy="338554"/>
              </a:xfrm>
              <a:prstGeom prst="rect">
                <a:avLst/>
              </a:prstGeom>
              <a:blipFill>
                <a:blip r:embed="rId3"/>
                <a:stretch>
                  <a:fillRect l="-6369" t="-17857" r="-6369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0F99CF8-8CAA-4643-91A5-46A5AB36A23A}"/>
              </a:ext>
            </a:extLst>
          </p:cNvPr>
          <p:cNvGrpSpPr/>
          <p:nvPr/>
        </p:nvGrpSpPr>
        <p:grpSpPr>
          <a:xfrm>
            <a:off x="5328113" y="5322860"/>
            <a:ext cx="1808922" cy="492443"/>
            <a:chOff x="2494721" y="5331887"/>
            <a:chExt cx="1808922" cy="49244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117D80-ACC6-4EBF-A496-CEF724206AB0}"/>
                </a:ext>
              </a:extLst>
            </p:cNvPr>
            <p:cNvCxnSpPr/>
            <p:nvPr/>
          </p:nvCxnSpPr>
          <p:spPr>
            <a:xfrm>
              <a:off x="2494721" y="5824330"/>
              <a:ext cx="18089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CA257B-A8E0-4F88-9992-2AF5A8BDAF97}"/>
                </a:ext>
              </a:extLst>
            </p:cNvPr>
            <p:cNvSpPr txBox="1"/>
            <p:nvPr/>
          </p:nvSpPr>
          <p:spPr>
            <a:xfrm>
              <a:off x="3180521" y="5331887"/>
              <a:ext cx="4373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x</a:t>
              </a:r>
              <a:endParaRPr lang="en-US" sz="26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F2BDC2-171F-43F8-8E35-879596CFE009}"/>
              </a:ext>
            </a:extLst>
          </p:cNvPr>
          <p:cNvGrpSpPr/>
          <p:nvPr/>
        </p:nvGrpSpPr>
        <p:grpSpPr>
          <a:xfrm>
            <a:off x="5328113" y="4332808"/>
            <a:ext cx="1199323" cy="1491522"/>
            <a:chOff x="5980042" y="4332808"/>
            <a:chExt cx="1199323" cy="149152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3C88D7-43A2-4F20-A889-3CEC8F483DAE}"/>
                </a:ext>
              </a:extLst>
            </p:cNvPr>
            <p:cNvCxnSpPr/>
            <p:nvPr/>
          </p:nvCxnSpPr>
          <p:spPr>
            <a:xfrm flipV="1">
              <a:off x="5980042" y="4332808"/>
              <a:ext cx="1199323" cy="14915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DF174-DF09-4993-8046-853294AD7218}"/>
                </a:ext>
              </a:extLst>
            </p:cNvPr>
            <p:cNvSpPr txBox="1"/>
            <p:nvPr/>
          </p:nvSpPr>
          <p:spPr>
            <a:xfrm>
              <a:off x="6102627" y="4715661"/>
              <a:ext cx="2882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w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7CD246-9CE5-424A-96B4-E6D4F5682108}"/>
                  </a:ext>
                </a:extLst>
              </p:cNvPr>
              <p:cNvSpPr txBox="1"/>
              <p:nvPr/>
            </p:nvSpPr>
            <p:spPr>
              <a:xfrm>
                <a:off x="7072800" y="4163531"/>
                <a:ext cx="95821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7CD246-9CE5-424A-96B4-E6D4F5682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800" y="4163531"/>
                <a:ext cx="958211" cy="338554"/>
              </a:xfrm>
              <a:prstGeom prst="rect">
                <a:avLst/>
              </a:prstGeom>
              <a:blipFill>
                <a:blip r:embed="rId4"/>
                <a:stretch>
                  <a:fillRect l="-6369" t="-17857" r="-6369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8B9E547-0057-4D5A-8295-314919F125A6}"/>
              </a:ext>
            </a:extLst>
          </p:cNvPr>
          <p:cNvSpPr txBox="1"/>
          <p:nvPr/>
        </p:nvSpPr>
        <p:spPr>
          <a:xfrm>
            <a:off x="2865873" y="5960961"/>
            <a:ext cx="5643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How to correct the result?</a:t>
            </a:r>
          </a:p>
        </p:txBody>
      </p:sp>
    </p:spTree>
    <p:extLst>
      <p:ext uri="{BB962C8B-B14F-4D97-AF65-F5344CB8AC3E}">
        <p14:creationId xmlns:p14="http://schemas.microsoft.com/office/powerpoint/2010/main" val="201189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40C7-DEB4-4D0A-B3B9-8D1ED370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1BEC4C-2A77-44B1-A872-EDAEC12AAB1F}"/>
              </a:ext>
            </a:extLst>
          </p:cNvPr>
          <p:cNvGrpSpPr/>
          <p:nvPr/>
        </p:nvGrpSpPr>
        <p:grpSpPr>
          <a:xfrm>
            <a:off x="1898373" y="3095582"/>
            <a:ext cx="1808922" cy="492443"/>
            <a:chOff x="2494721" y="5331887"/>
            <a:chExt cx="1808922" cy="4924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622F831-3366-4A8E-967D-A0A4ACA225E8}"/>
                </a:ext>
              </a:extLst>
            </p:cNvPr>
            <p:cNvCxnSpPr/>
            <p:nvPr/>
          </p:nvCxnSpPr>
          <p:spPr>
            <a:xfrm>
              <a:off x="2494721" y="5824330"/>
              <a:ext cx="18089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2055A7-6338-4BFD-BC5E-3673A1476C77}"/>
                </a:ext>
              </a:extLst>
            </p:cNvPr>
            <p:cNvSpPr txBox="1"/>
            <p:nvPr/>
          </p:nvSpPr>
          <p:spPr>
            <a:xfrm>
              <a:off x="3180521" y="5331887"/>
              <a:ext cx="4373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x</a:t>
              </a:r>
              <a:endParaRPr lang="en-US" sz="2600" b="1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13964A-585C-42A2-A3B9-DF5B8158666B}"/>
              </a:ext>
            </a:extLst>
          </p:cNvPr>
          <p:cNvGrpSpPr/>
          <p:nvPr/>
        </p:nvGrpSpPr>
        <p:grpSpPr>
          <a:xfrm>
            <a:off x="834887" y="2355573"/>
            <a:ext cx="1063486" cy="1232452"/>
            <a:chOff x="1431235" y="4591878"/>
            <a:chExt cx="1063486" cy="123245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519C53-5283-4045-98CC-FA394D12EBEF}"/>
                </a:ext>
              </a:extLst>
            </p:cNvPr>
            <p:cNvCxnSpPr/>
            <p:nvPr/>
          </p:nvCxnSpPr>
          <p:spPr>
            <a:xfrm flipH="1" flipV="1">
              <a:off x="1431235" y="4591878"/>
              <a:ext cx="1063486" cy="123245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062F3E-1EC3-48AC-8D29-FFEB52C9DA06}"/>
                </a:ext>
              </a:extLst>
            </p:cNvPr>
            <p:cNvSpPr txBox="1"/>
            <p:nvPr/>
          </p:nvSpPr>
          <p:spPr>
            <a:xfrm>
              <a:off x="1908313" y="4830417"/>
              <a:ext cx="3180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w</a:t>
              </a:r>
              <a:endParaRPr lang="en-US" sz="2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0F7D40-1809-4927-8CB6-8FCF7FAAE57D}"/>
                  </a:ext>
                </a:extLst>
              </p:cNvPr>
              <p:cNvSpPr txBox="1"/>
              <p:nvPr/>
            </p:nvSpPr>
            <p:spPr>
              <a:xfrm>
                <a:off x="6243275" y="2163225"/>
                <a:ext cx="102072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0F7D40-1809-4927-8CB6-8FCF7FAAE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75" y="2163225"/>
                <a:ext cx="1020728" cy="677108"/>
              </a:xfrm>
              <a:prstGeom prst="rect">
                <a:avLst/>
              </a:prstGeom>
              <a:blipFill>
                <a:blip r:embed="rId2"/>
                <a:stretch>
                  <a:fillRect l="-2976" t="-9009" r="-5357" b="-1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B19832B-BE00-439C-8336-5286D9187914}"/>
              </a:ext>
            </a:extLst>
          </p:cNvPr>
          <p:cNvGrpSpPr/>
          <p:nvPr/>
        </p:nvGrpSpPr>
        <p:grpSpPr>
          <a:xfrm>
            <a:off x="1898373" y="1970486"/>
            <a:ext cx="2057399" cy="1617539"/>
            <a:chOff x="1898373" y="1970486"/>
            <a:chExt cx="2057399" cy="161753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B273C-BCCE-499C-80A9-9C09BE231B0C}"/>
                </a:ext>
              </a:extLst>
            </p:cNvPr>
            <p:cNvCxnSpPr/>
            <p:nvPr/>
          </p:nvCxnSpPr>
          <p:spPr>
            <a:xfrm flipV="1">
              <a:off x="1898373" y="2425148"/>
              <a:ext cx="904461" cy="1162877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83EFDC-F46E-4747-98AA-5C9D4AC1B360}"/>
                </a:ext>
              </a:extLst>
            </p:cNvPr>
            <p:cNvSpPr txBox="1"/>
            <p:nvPr/>
          </p:nvSpPr>
          <p:spPr>
            <a:xfrm>
              <a:off x="2440055" y="1970486"/>
              <a:ext cx="151571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w + 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7BCBA4-9652-4D6E-8DF3-A75AB1688DCB}"/>
                  </a:ext>
                </a:extLst>
              </p:cNvPr>
              <p:cNvSpPr txBox="1"/>
              <p:nvPr/>
            </p:nvSpPr>
            <p:spPr>
              <a:xfrm>
                <a:off x="4572000" y="3105521"/>
                <a:ext cx="436327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Use </a:t>
                </a:r>
                <a:r>
                  <a:rPr lang="en-US" sz="2600" b="1" dirty="0" err="1"/>
                  <a:t>w+x</a:t>
                </a:r>
                <a:r>
                  <a:rPr lang="en-US" sz="2600" b="1" dirty="0"/>
                  <a:t> </a:t>
                </a:r>
                <a:r>
                  <a:rPr lang="en-US" sz="2600" dirty="0"/>
                  <a:t>as new w </a:t>
                </a:r>
                <a:r>
                  <a:rPr lang="en-US" sz="2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7BCBA4-9652-4D6E-8DF3-A75AB168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05521"/>
                <a:ext cx="4363278" cy="769441"/>
              </a:xfrm>
              <a:prstGeom prst="rect">
                <a:avLst/>
              </a:prstGeom>
              <a:blipFill>
                <a:blip r:embed="rId3"/>
                <a:stretch>
                  <a:fillRect l="-2514" t="-8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8837DF8-A898-42B1-9777-4E2729F1F79C}"/>
              </a:ext>
            </a:extLst>
          </p:cNvPr>
          <p:cNvGrpSpPr/>
          <p:nvPr/>
        </p:nvGrpSpPr>
        <p:grpSpPr>
          <a:xfrm>
            <a:off x="1943646" y="5324270"/>
            <a:ext cx="1808922" cy="492443"/>
            <a:chOff x="2494721" y="5331887"/>
            <a:chExt cx="1808922" cy="49244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FE24303-C9B2-4C66-AEF2-D49E343DC0B6}"/>
                </a:ext>
              </a:extLst>
            </p:cNvPr>
            <p:cNvCxnSpPr/>
            <p:nvPr/>
          </p:nvCxnSpPr>
          <p:spPr>
            <a:xfrm>
              <a:off x="2494721" y="5824330"/>
              <a:ext cx="18089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593348-2F68-4929-A723-EBD45DEC2715}"/>
                </a:ext>
              </a:extLst>
            </p:cNvPr>
            <p:cNvSpPr txBox="1"/>
            <p:nvPr/>
          </p:nvSpPr>
          <p:spPr>
            <a:xfrm>
              <a:off x="3180521" y="5331887"/>
              <a:ext cx="4373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x</a:t>
              </a:r>
              <a:endParaRPr lang="en-US" sz="2600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4C9F8C-A573-467E-816F-FBBC979C8CD2}"/>
              </a:ext>
            </a:extLst>
          </p:cNvPr>
          <p:cNvGrpSpPr/>
          <p:nvPr/>
        </p:nvGrpSpPr>
        <p:grpSpPr>
          <a:xfrm>
            <a:off x="1976776" y="4307352"/>
            <a:ext cx="1199323" cy="1491522"/>
            <a:chOff x="5980042" y="4332808"/>
            <a:chExt cx="1199323" cy="149152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47F5FA6-5C3D-49A9-9A46-5B59DC634E0B}"/>
                </a:ext>
              </a:extLst>
            </p:cNvPr>
            <p:cNvCxnSpPr/>
            <p:nvPr/>
          </p:nvCxnSpPr>
          <p:spPr>
            <a:xfrm flipV="1">
              <a:off x="5980042" y="4332808"/>
              <a:ext cx="1199323" cy="149152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6785D3-56E7-42C9-8E5D-1EC3342015C4}"/>
                </a:ext>
              </a:extLst>
            </p:cNvPr>
            <p:cNvSpPr txBox="1"/>
            <p:nvPr/>
          </p:nvSpPr>
          <p:spPr>
            <a:xfrm>
              <a:off x="6102627" y="4715661"/>
              <a:ext cx="2882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w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F6F69B-7DB3-4359-8B8A-223C242F1FA4}"/>
              </a:ext>
            </a:extLst>
          </p:cNvPr>
          <p:cNvGrpSpPr/>
          <p:nvPr/>
        </p:nvGrpSpPr>
        <p:grpSpPr>
          <a:xfrm>
            <a:off x="628650" y="4042687"/>
            <a:ext cx="1515717" cy="1774026"/>
            <a:chOff x="554106" y="4421590"/>
            <a:chExt cx="1515717" cy="177402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80ACA6B-BA78-454F-BD34-5085D17861DD}"/>
                </a:ext>
              </a:extLst>
            </p:cNvPr>
            <p:cNvCxnSpPr/>
            <p:nvPr/>
          </p:nvCxnSpPr>
          <p:spPr>
            <a:xfrm flipH="1" flipV="1">
              <a:off x="1023730" y="4882398"/>
              <a:ext cx="845372" cy="131321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95581D-05C4-469D-882E-F52D6B725C2B}"/>
                </a:ext>
              </a:extLst>
            </p:cNvPr>
            <p:cNvSpPr txBox="1"/>
            <p:nvPr/>
          </p:nvSpPr>
          <p:spPr>
            <a:xfrm>
              <a:off x="554106" y="4421590"/>
              <a:ext cx="151571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w - 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2394E63-BB29-43B6-955D-95466566E3C9}"/>
                  </a:ext>
                </a:extLst>
              </p:cNvPr>
              <p:cNvSpPr/>
              <p:nvPr/>
            </p:nvSpPr>
            <p:spPr>
              <a:xfrm>
                <a:off x="4651076" y="5432016"/>
                <a:ext cx="414100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600" dirty="0"/>
                  <a:t>Use </a:t>
                </a:r>
                <a:r>
                  <a:rPr lang="en-US" sz="2600" b="1" dirty="0"/>
                  <a:t>w-x </a:t>
                </a:r>
                <a:r>
                  <a:rPr lang="en-US" sz="2600" dirty="0"/>
                  <a:t>as new w </a:t>
                </a:r>
                <a:r>
                  <a:rPr lang="en-US" sz="2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2394E63-BB29-43B6-955D-95466566E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076" y="5432016"/>
                <a:ext cx="4141005" cy="492443"/>
              </a:xfrm>
              <a:prstGeom prst="rect">
                <a:avLst/>
              </a:prstGeom>
              <a:blipFill>
                <a:blip r:embed="rId4"/>
                <a:stretch>
                  <a:fillRect l="-2651" t="-13580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4D8682-5A45-4CEE-859A-9E0EB9754682}"/>
                  </a:ext>
                </a:extLst>
              </p:cNvPr>
              <p:cNvSpPr txBox="1"/>
              <p:nvPr/>
            </p:nvSpPr>
            <p:spPr>
              <a:xfrm>
                <a:off x="6243274" y="4543844"/>
                <a:ext cx="102072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4D8682-5A45-4CEE-859A-9E0EB975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74" y="4543844"/>
                <a:ext cx="1020729" cy="677108"/>
              </a:xfrm>
              <a:prstGeom prst="rect">
                <a:avLst/>
              </a:prstGeom>
              <a:blipFill>
                <a:blip r:embed="rId5"/>
                <a:stretch>
                  <a:fillRect l="-2976" t="-8108" r="-5357" b="-12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3BEDAD6-DF03-424D-BF0A-17865C6B5F40}"/>
              </a:ext>
            </a:extLst>
          </p:cNvPr>
          <p:cNvGrpSpPr/>
          <p:nvPr/>
        </p:nvGrpSpPr>
        <p:grpSpPr>
          <a:xfrm>
            <a:off x="3247173" y="5973138"/>
            <a:ext cx="2996101" cy="576470"/>
            <a:chOff x="3176099" y="6033052"/>
            <a:chExt cx="2996101" cy="57647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5930D4-368C-4CF2-A726-D718C73B3D01}"/>
                </a:ext>
              </a:extLst>
            </p:cNvPr>
            <p:cNvSpPr/>
            <p:nvPr/>
          </p:nvSpPr>
          <p:spPr>
            <a:xfrm>
              <a:off x="3176099" y="6033052"/>
              <a:ext cx="2996101" cy="576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2B7E499-A384-41F0-8E17-01F36EAD123E}"/>
                    </a:ext>
                  </a:extLst>
                </p:cNvPr>
                <p:cNvSpPr txBox="1"/>
                <p:nvPr/>
              </p:nvSpPr>
              <p:spPr>
                <a:xfrm>
                  <a:off x="3315582" y="6103649"/>
                  <a:ext cx="2670988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600" b="1" i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6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2B7E499-A384-41F0-8E17-01F36EAD1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582" y="6103649"/>
                  <a:ext cx="267098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308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8D7285-7A97-4EE3-B634-6FE4A6D14FCF}"/>
              </a:ext>
            </a:extLst>
          </p:cNvPr>
          <p:cNvSpPr/>
          <p:nvPr/>
        </p:nvSpPr>
        <p:spPr>
          <a:xfrm>
            <a:off x="628650" y="2808599"/>
            <a:ext cx="7809672" cy="29958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EADE1-EE54-450B-94AC-CA77590C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463C4-4E74-4D1A-A4F6-7CD69B839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Training PLA: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Step1: initiate a random </a:t>
                </a:r>
                <a:r>
                  <a:rPr lang="en-US" b="1" dirty="0"/>
                  <a:t>w</a:t>
                </a:r>
                <a:r>
                  <a:rPr lang="en-US" b="1" baseline="-25000" dirty="0"/>
                  <a:t>0</a:t>
                </a:r>
              </a:p>
              <a:p>
                <a:r>
                  <a:rPr lang="en-US" dirty="0"/>
                  <a:t>Step2: </a:t>
                </a:r>
              </a:p>
              <a:p>
                <a:pPr marL="0" indent="0">
                  <a:buNone/>
                </a:pPr>
                <a:r>
                  <a:rPr lang="en-US" sz="2200" dirty="0"/>
                  <a:t>        - 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for every training data</a:t>
                </a:r>
              </a:p>
              <a:p>
                <a:pPr marL="0" indent="0">
                  <a:buNone/>
                </a:pPr>
                <a:r>
                  <a:rPr lang="en-US" sz="2200" dirty="0"/>
                  <a:t>        - Randomly choose one data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        - Update the weight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200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Step3: run the algorithm until no error exists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463C4-4E74-4D1A-A4F6-7CD69B839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32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47C0-CEEF-4676-84DD-71C331CE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1BA1-8663-4351-B06F-48B1887C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</a:t>
            </a:r>
            <a:r>
              <a:rPr lang="en-US" b="1" baseline="-25000" dirty="0"/>
              <a:t>0 </a:t>
            </a:r>
            <a:r>
              <a:rPr lang="en-US" b="1" dirty="0"/>
              <a:t>= 0 </a:t>
            </a:r>
            <a:r>
              <a:rPr lang="en-US" dirty="0"/>
              <a:t>, set sign(0) = +1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D533292-AEE6-4F31-818F-8CA2176D58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34802"/>
              </p:ext>
            </p:extLst>
          </p:nvPr>
        </p:nvGraphicFramePr>
        <p:xfrm>
          <a:off x="1338126" y="1974228"/>
          <a:ext cx="6461960" cy="4993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8126" y="1974228"/>
                        <a:ext cx="6461960" cy="4993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81A489A9-B9CF-4B68-801D-9C033D4A4414}"/>
              </a:ext>
            </a:extLst>
          </p:cNvPr>
          <p:cNvSpPr/>
          <p:nvPr/>
        </p:nvSpPr>
        <p:spPr>
          <a:xfrm>
            <a:off x="3647661" y="3627782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8C3452-9491-4C24-9785-5CD01EEDC5E6}"/>
              </a:ext>
            </a:extLst>
          </p:cNvPr>
          <p:cNvSpPr/>
          <p:nvPr/>
        </p:nvSpPr>
        <p:spPr>
          <a:xfrm>
            <a:off x="3647661" y="5519875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1B92B-7899-4DAB-BDB2-A114369CA1E3}"/>
                  </a:ext>
                </a:extLst>
              </p:cNvPr>
              <p:cNvSpPr/>
              <p:nvPr/>
            </p:nvSpPr>
            <p:spPr>
              <a:xfrm>
                <a:off x="2717190" y="5083075"/>
                <a:ext cx="2068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=[1,−0.5,−0.5]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1B92B-7899-4DAB-BDB2-A114369CA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90" y="5083075"/>
                <a:ext cx="206819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6E295D4-4BFA-4693-89FD-62814C98EFF1}"/>
              </a:ext>
            </a:extLst>
          </p:cNvPr>
          <p:cNvSpPr/>
          <p:nvPr/>
        </p:nvSpPr>
        <p:spPr>
          <a:xfrm>
            <a:off x="5565912" y="4252117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7066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26E4-0A5E-45DF-98A3-CA630A83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[−1, 0.5, 0.5]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7B440FD-0834-45F3-A576-B556EE4C6978}"/>
              </a:ext>
            </a:extLst>
          </p:cNvPr>
          <p:cNvSpPr/>
          <p:nvPr/>
        </p:nvSpPr>
        <p:spPr>
          <a:xfrm>
            <a:off x="5446643" y="3558209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5EA90-4B49-4E43-9475-D93AE5FB3A50}"/>
              </a:ext>
            </a:extLst>
          </p:cNvPr>
          <p:cNvSpPr/>
          <p:nvPr/>
        </p:nvSpPr>
        <p:spPr>
          <a:xfrm>
            <a:off x="6304721" y="5738191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+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3D22251-094C-41D4-AA90-2109098C5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525112"/>
              </p:ext>
            </p:extLst>
          </p:nvPr>
        </p:nvGraphicFramePr>
        <p:xfrm>
          <a:off x="1418197" y="2272404"/>
          <a:ext cx="6307605" cy="4873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Graph" r:id="rId4" imgW="4023360" imgH="3108960" progId="Origin50.Graph">
                  <p:embed/>
                </p:oleObj>
              </mc:Choice>
              <mc:Fallback>
                <p:oleObj name="Graph" r:id="rId4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8197" y="2272404"/>
                        <a:ext cx="6307605" cy="4873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9DB3546E-1082-4123-B818-2CEC0ED8204E}"/>
              </a:ext>
            </a:extLst>
          </p:cNvPr>
          <p:cNvSpPr/>
          <p:nvPr/>
        </p:nvSpPr>
        <p:spPr>
          <a:xfrm>
            <a:off x="4571999" y="2951921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25FC96-2F13-47DF-9054-070C7FF142F4}"/>
              </a:ext>
            </a:extLst>
          </p:cNvPr>
          <p:cNvSpPr/>
          <p:nvPr/>
        </p:nvSpPr>
        <p:spPr>
          <a:xfrm>
            <a:off x="5446643" y="5718312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/>
              <p:nvPr/>
            </p:nvSpPr>
            <p:spPr>
              <a:xfrm>
                <a:off x="3812152" y="3421481"/>
                <a:ext cx="1689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=[1,−0.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52" y="3421481"/>
                <a:ext cx="1689886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31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39E-848D-47CF-BE65-C021611E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5FF3-FDD8-4AB8-B858-EFFCCDFA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first Machine Learning </a:t>
            </a:r>
            <a:r>
              <a:rPr lang="en-US" altLang="zh-CN" dirty="0"/>
              <a:t>algorithm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Objective:</a:t>
            </a:r>
          </a:p>
          <a:p>
            <a:pPr marL="0" indent="0">
              <a:buNone/>
            </a:pPr>
            <a:r>
              <a:rPr lang="en-US" dirty="0"/>
              <a:t>        - Understand how to apply PLA in binary classification problem</a:t>
            </a:r>
          </a:p>
          <a:p>
            <a:pPr marL="0" indent="0">
              <a:buNone/>
            </a:pPr>
            <a:r>
              <a:rPr lang="en-US" dirty="0"/>
              <a:t>        - Why PLA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28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AB446EE-76C1-4999-9AB6-90814E20A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140961"/>
              </p:ext>
            </p:extLst>
          </p:nvPr>
        </p:nvGraphicFramePr>
        <p:xfrm>
          <a:off x="1417320" y="2302222"/>
          <a:ext cx="6309360" cy="487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2BA319C-30ED-45E5-AFF1-2F2C886ABE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7320" y="2302222"/>
                        <a:ext cx="6309360" cy="487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A9F26E4-0A5E-45DF-98A3-CA630A83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0.4, 1.5]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7B440FD-0834-45F3-A576-B556EE4C6978}"/>
              </a:ext>
            </a:extLst>
          </p:cNvPr>
          <p:cNvSpPr/>
          <p:nvPr/>
        </p:nvSpPr>
        <p:spPr>
          <a:xfrm>
            <a:off x="5446643" y="3558209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5EA90-4B49-4E43-9475-D93AE5FB3A50}"/>
              </a:ext>
            </a:extLst>
          </p:cNvPr>
          <p:cNvSpPr/>
          <p:nvPr/>
        </p:nvSpPr>
        <p:spPr>
          <a:xfrm>
            <a:off x="6304721" y="5738191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-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B3546E-1082-4123-B818-2CEC0ED8204E}"/>
              </a:ext>
            </a:extLst>
          </p:cNvPr>
          <p:cNvSpPr/>
          <p:nvPr/>
        </p:nvSpPr>
        <p:spPr>
          <a:xfrm>
            <a:off x="3667539" y="3868053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25FC96-2F13-47DF-9054-070C7FF142F4}"/>
              </a:ext>
            </a:extLst>
          </p:cNvPr>
          <p:cNvSpPr/>
          <p:nvPr/>
        </p:nvSpPr>
        <p:spPr>
          <a:xfrm>
            <a:off x="5466521" y="5758069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/>
              <p:nvPr/>
            </p:nvSpPr>
            <p:spPr>
              <a:xfrm>
                <a:off x="3100891" y="4314719"/>
                <a:ext cx="1866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=[1,−0.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891" y="4314719"/>
                <a:ext cx="186621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30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E50710F-E5AD-4AF6-99E4-FCB40FFCA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143719"/>
              </p:ext>
            </p:extLst>
          </p:nvPr>
        </p:nvGraphicFramePr>
        <p:xfrm>
          <a:off x="1417320" y="2302222"/>
          <a:ext cx="6309360" cy="487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7320" y="2302222"/>
                        <a:ext cx="6309360" cy="487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A9F26E4-0A5E-45DF-98A3-CA630A83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[−1, 0.9, 1]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7B440FD-0834-45F3-A576-B556EE4C6978}"/>
              </a:ext>
            </a:extLst>
          </p:cNvPr>
          <p:cNvSpPr/>
          <p:nvPr/>
        </p:nvSpPr>
        <p:spPr>
          <a:xfrm>
            <a:off x="5943599" y="3217835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5EA90-4B49-4E43-9475-D93AE5FB3A50}"/>
              </a:ext>
            </a:extLst>
          </p:cNvPr>
          <p:cNvSpPr/>
          <p:nvPr/>
        </p:nvSpPr>
        <p:spPr>
          <a:xfrm>
            <a:off x="5136154" y="4201031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-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B3546E-1082-4123-B818-2CEC0ED8204E}"/>
              </a:ext>
            </a:extLst>
          </p:cNvPr>
          <p:cNvSpPr/>
          <p:nvPr/>
        </p:nvSpPr>
        <p:spPr>
          <a:xfrm>
            <a:off x="4546857" y="3069932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25FC96-2F13-47DF-9054-070C7FF142F4}"/>
              </a:ext>
            </a:extLst>
          </p:cNvPr>
          <p:cNvSpPr/>
          <p:nvPr/>
        </p:nvSpPr>
        <p:spPr>
          <a:xfrm>
            <a:off x="5466521" y="5758069"/>
            <a:ext cx="477078" cy="4770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/>
              <p:nvPr/>
            </p:nvSpPr>
            <p:spPr>
              <a:xfrm>
                <a:off x="4771951" y="5281728"/>
                <a:ext cx="1866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=[1,0.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−0.5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95F282-78D9-482C-B232-2719D4512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951" y="5281728"/>
                <a:ext cx="1866217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77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B350AA6-4A6B-4293-8AD9-C3661CBEEA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36537"/>
              </p:ext>
            </p:extLst>
          </p:nvPr>
        </p:nvGraphicFramePr>
        <p:xfrm>
          <a:off x="1417320" y="2302222"/>
          <a:ext cx="6309360" cy="487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7320" y="2302222"/>
                        <a:ext cx="6309360" cy="487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A9F26E4-0A5E-45DF-98A3-CA630A83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1.2, 0.5]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68475-ABE9-44D8-9DEA-82BF90668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7695"/>
                <a:ext cx="7886700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7B440FD-0834-45F3-A576-B556EE4C6978}"/>
              </a:ext>
            </a:extLst>
          </p:cNvPr>
          <p:cNvSpPr/>
          <p:nvPr/>
        </p:nvSpPr>
        <p:spPr>
          <a:xfrm>
            <a:off x="5943599" y="3217835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5EA90-4B49-4E43-9475-D93AE5FB3A50}"/>
              </a:ext>
            </a:extLst>
          </p:cNvPr>
          <p:cNvSpPr/>
          <p:nvPr/>
        </p:nvSpPr>
        <p:spPr>
          <a:xfrm>
            <a:off x="3178146" y="5063067"/>
            <a:ext cx="427383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5BE23-D130-47B1-8EA6-7713C366D2D9}"/>
              </a:ext>
            </a:extLst>
          </p:cNvPr>
          <p:cNvSpPr txBox="1"/>
          <p:nvPr/>
        </p:nvSpPr>
        <p:spPr>
          <a:xfrm>
            <a:off x="4144618" y="4408799"/>
            <a:ext cx="12995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49037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BF84-4CB5-48B9-B7D0-98E17D8C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PLA works?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A073-87D1-48C3-AA34-96BD17C877D6}"/>
              </a:ext>
            </a:extLst>
          </p:cNvPr>
          <p:cNvSpPr txBox="1"/>
          <p:nvPr/>
        </p:nvSpPr>
        <p:spPr>
          <a:xfrm>
            <a:off x="3257550" y="3120887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MATH ALERT!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A36B7-5BCC-4370-810C-5304C7318DCF}"/>
              </a:ext>
            </a:extLst>
          </p:cNvPr>
          <p:cNvSpPr txBox="1"/>
          <p:nvPr/>
        </p:nvSpPr>
        <p:spPr>
          <a:xfrm>
            <a:off x="1451113" y="4134678"/>
            <a:ext cx="6768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For linearly separable data sets, PLA can always find a correct classification hyperplane </a:t>
            </a:r>
          </a:p>
        </p:txBody>
      </p:sp>
    </p:spTree>
    <p:extLst>
      <p:ext uri="{BB962C8B-B14F-4D97-AF65-F5344CB8AC3E}">
        <p14:creationId xmlns:p14="http://schemas.microsoft.com/office/powerpoint/2010/main" val="1776711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96CD-3710-431F-9CC7-CBFDF093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PLA works?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AD463-7C0A-4BE3-BECB-2DACBD6DC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linearly separable data sets, there is a linear classifier with </a:t>
                </a:r>
                <a:r>
                  <a:rPr lang="en-US" b="1" dirty="0" err="1"/>
                  <a:t>w</a:t>
                </a:r>
                <a:r>
                  <a:rPr lang="en-US" b="1" baseline="-25000" dirty="0" err="1"/>
                  <a:t>f</a:t>
                </a:r>
                <a:endParaRPr lang="en-US" b="1" baseline="-25000" dirty="0"/>
              </a:p>
              <a:p>
                <a:r>
                  <a:rPr lang="en-US" dirty="0"/>
                  <a:t>For every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en-US" dirty="0"/>
                  <a:t>, we can always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sub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each iteration, we update the weight vector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AD463-7C0A-4BE3-BECB-2DACBD6DC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17863F-3636-41DA-88BB-90DB89874B44}"/>
                  </a:ext>
                </a:extLst>
              </p:cNvPr>
              <p:cNvSpPr txBox="1"/>
              <p:nvPr/>
            </p:nvSpPr>
            <p:spPr>
              <a:xfrm>
                <a:off x="2669189" y="4919869"/>
                <a:ext cx="4010137" cy="861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  <m:sup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sSub>
                        <m:sSubPr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 i="0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  <m:sup>
                          <m:r>
                            <a:rPr lang="en-US" sz="2600" b="1" i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sSub>
                        <m:sSub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 i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  <m:sup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sSub>
                        <m:sSub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sz="2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  <m:sup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sSub>
                        <m:sSub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  <m:sup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bSup>
                      <m:sSub>
                        <m:sSub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17863F-3636-41DA-88BB-90DB89874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189" y="4919869"/>
                <a:ext cx="4010137" cy="861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81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06AC-DD7C-46BF-BFC2-D0152DC6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PLA works?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95EB1-8642-4C10-9C76-6C57DD10435A}"/>
                  </a:ext>
                </a:extLst>
              </p:cNvPr>
              <p:cNvSpPr txBox="1"/>
              <p:nvPr/>
            </p:nvSpPr>
            <p:spPr>
              <a:xfrm>
                <a:off x="1113181" y="1591298"/>
                <a:ext cx="6231835" cy="4770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600" b="1" dirty="0"/>
                  <a:t>Try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600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</m:sub>
                          <m:sup>
                            <m:r>
                              <a:rPr lang="en-US" sz="26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600" b="1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sz="2600" b="1" i="0" smtClean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sz="2600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600" dirty="0"/>
                  <a:t> :</a:t>
                </a:r>
              </a:p>
              <a:p>
                <a:r>
                  <a:rPr lang="en-US" sz="26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6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6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𝒆𝒓𝒓𝒐𝒓</m:t>
                          </m:r>
                        </m:sub>
                        <m:sup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600" b="1" dirty="0"/>
              </a:p>
              <a:p>
                <a:endParaRPr lang="en-US" sz="2600" b="1" dirty="0"/>
              </a:p>
              <a:p>
                <a:r>
                  <a:rPr lang="en-US" sz="2600" dirty="0"/>
                  <a:t>Set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6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sz="2600" b="1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sub>
                              <m:sup>
                                <m:r>
                                  <a:rPr lang="en-US" sz="2600" b="1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600" b="1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sz="2600" b="1"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600" dirty="0"/>
              </a:p>
              <a:p>
                <a:endParaRPr lang="en-US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sub>
                            <m:sup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sz="26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sz="2600" b="1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endParaRPr lang="en-US" sz="26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95EB1-8642-4C10-9C76-6C57DD104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1" y="1591298"/>
                <a:ext cx="6231835" cy="4770665"/>
              </a:xfrm>
              <a:prstGeom prst="rect">
                <a:avLst/>
              </a:prstGeom>
              <a:blipFill>
                <a:blip r:embed="rId2"/>
                <a:stretch>
                  <a:fillRect l="-3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51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BF84-4CB5-48B9-B7D0-98E17D8C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PLA works?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A073-87D1-48C3-AA34-96BD17C877D6}"/>
              </a:ext>
            </a:extLst>
          </p:cNvPr>
          <p:cNvSpPr txBox="1"/>
          <p:nvPr/>
        </p:nvSpPr>
        <p:spPr>
          <a:xfrm>
            <a:off x="2531994" y="3041374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MATH ALERT ENDS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A36B7-5BCC-4370-810C-5304C7318DCF}"/>
              </a:ext>
            </a:extLst>
          </p:cNvPr>
          <p:cNvSpPr txBox="1"/>
          <p:nvPr/>
        </p:nvSpPr>
        <p:spPr>
          <a:xfrm>
            <a:off x="1451113" y="4134678"/>
            <a:ext cx="6768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For linearly separable data sets, PLA can always find a correct classification hyperplane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F7A9B8-8163-458E-A02D-F673FE198775}"/>
                  </a:ext>
                </a:extLst>
              </p:cNvPr>
              <p:cNvSpPr/>
              <p:nvPr/>
            </p:nvSpPr>
            <p:spPr>
              <a:xfrm>
                <a:off x="3355416" y="2000548"/>
                <a:ext cx="2433167" cy="848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sub>
                            <m:sup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F7A9B8-8163-458E-A02D-F673FE198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416" y="2000548"/>
                <a:ext cx="2433167" cy="848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076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32658BD-687B-4566-A012-6ED106454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86215"/>
              </p:ext>
            </p:extLst>
          </p:nvPr>
        </p:nvGraphicFramePr>
        <p:xfrm>
          <a:off x="395492" y="1690689"/>
          <a:ext cx="2034209" cy="374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Answer Yes/No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29A550F-5E5B-4351-B8F0-3723B82F5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118312"/>
              </p:ext>
            </p:extLst>
          </p:nvPr>
        </p:nvGraphicFramePr>
        <p:xfrm>
          <a:off x="173932" y="4051913"/>
          <a:ext cx="1784077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4077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613617">
                <a:tc>
                  <a:txBody>
                    <a:bodyPr/>
                    <a:lstStyle/>
                    <a:p>
                      <a:r>
                        <a:rPr lang="en-US" dirty="0"/>
                        <a:t>Linear separable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A8D3C8-8F3E-4FC6-913A-F00F0BB97B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7783" y="6092174"/>
          <a:ext cx="1282150" cy="413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2150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413876">
                <a:tc>
                  <a:txBody>
                    <a:bodyPr/>
                    <a:lstStyle/>
                    <a:p>
                      <a:r>
                        <a:rPr lang="en-US" dirty="0"/>
                        <a:t>Perceptron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2C21EE6-279C-4920-A79E-21D21E458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19834"/>
              </p:ext>
            </p:extLst>
          </p:nvPr>
        </p:nvGraphicFramePr>
        <p:xfrm>
          <a:off x="4258295" y="3872511"/>
          <a:ext cx="1282150" cy="413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82150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413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D3B8F8-CCCA-4470-AB3E-DAA12E227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23624"/>
              </p:ext>
            </p:extLst>
          </p:nvPr>
        </p:nvGraphicFramePr>
        <p:xfrm>
          <a:off x="5660127" y="2531069"/>
          <a:ext cx="2034209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Hyperplane as a linear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118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2C7E-A028-4CB5-8380-47E3264B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EF89-7C91-417E-8932-872B4F9F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Linearly update the weight vector in every loop</a:t>
            </a:r>
          </a:p>
          <a:p>
            <a:endParaRPr lang="en-US" dirty="0"/>
          </a:p>
          <a:p>
            <a:r>
              <a:rPr lang="en-US" dirty="0"/>
              <a:t>Advantage: easy to apply, compute efficiently</a:t>
            </a:r>
          </a:p>
          <a:p>
            <a:r>
              <a:rPr lang="en-US" dirty="0"/>
              <a:t>Disadvantage: What if our data set is not linearly separable?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50A215-818F-4523-8859-CB070B0CEA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61705"/>
              </p:ext>
            </p:extLst>
          </p:nvPr>
        </p:nvGraphicFramePr>
        <p:xfrm>
          <a:off x="2246242" y="3832224"/>
          <a:ext cx="4108837" cy="31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B350AA6-4A6B-4293-8AD9-C3661CBEEA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6242" y="3832224"/>
                        <a:ext cx="4108837" cy="317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1C336E-128C-4313-80E8-4326AA4D3B1C}"/>
              </a:ext>
            </a:extLst>
          </p:cNvPr>
          <p:cNvSpPr txBox="1"/>
          <p:nvPr/>
        </p:nvSpPr>
        <p:spPr>
          <a:xfrm>
            <a:off x="3697357" y="5496339"/>
            <a:ext cx="23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55727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CF21-5B9D-4211-BDC3-C266FD00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ocket PLA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34D5-CF7E-4775-8A7A-813C51CB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 bear picking corns: find the best one!</a:t>
            </a:r>
          </a:p>
          <a:p>
            <a:r>
              <a:rPr lang="en-US" dirty="0"/>
              <a:t>Run PLA for t iterations: remember the minimum amount of error </a:t>
            </a:r>
          </a:p>
          <a:p>
            <a:r>
              <a:rPr lang="en-US" dirty="0"/>
              <a:t>Repeat the procedure k times: choose the hyperplane with smallest error!</a:t>
            </a:r>
          </a:p>
        </p:txBody>
      </p:sp>
      <p:pic>
        <p:nvPicPr>
          <p:cNvPr id="6146" name="Picture 2" descr="Image result for 狗熊掰棒子">
            <a:extLst>
              <a:ext uri="{FF2B5EF4-FFF2-40B4-BE49-F238E27FC236}">
                <a16:creationId xmlns:a16="http://schemas.microsoft.com/office/drawing/2014/main" id="{5CC6BA25-B5DB-46BF-9009-0ED4B691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036335"/>
            <a:ext cx="3792606" cy="227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95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CB44-68AA-48F0-A2AB-0A8C0403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9E20-0956-45C1-81C7-0CAFE9F1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Badger football game on next Saturday</a:t>
            </a:r>
          </a:p>
          <a:p>
            <a:r>
              <a:rPr lang="en-US" dirty="0"/>
              <a:t>Can I ask someone to go with me?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Called binary classification problem in ML</a:t>
            </a:r>
          </a:p>
        </p:txBody>
      </p:sp>
    </p:spTree>
    <p:extLst>
      <p:ext uri="{BB962C8B-B14F-4D97-AF65-F5344CB8AC3E}">
        <p14:creationId xmlns:p14="http://schemas.microsoft.com/office/powerpoint/2010/main" val="3448345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4566-1F95-4A86-A0FF-5E38164E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94B8-0A1C-46B8-8A73-4C40FC3C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Topic of next lecture: linear regression, probabilistic binary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Image result">
            <a:extLst>
              <a:ext uri="{FF2B5EF4-FFF2-40B4-BE49-F238E27FC236}">
                <a16:creationId xmlns:a16="http://schemas.microsoft.com/office/drawing/2014/main" id="{952463DE-11A4-472D-BE85-7FA7AE2B9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5" y="3238948"/>
            <a:ext cx="2676979" cy="340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6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32658BD-687B-4566-A012-6ED106454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23576"/>
              </p:ext>
            </p:extLst>
          </p:nvPr>
        </p:nvGraphicFramePr>
        <p:xfrm>
          <a:off x="395493" y="1458262"/>
          <a:ext cx="2034209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Can I date someone on this Saturday?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95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CB44-68AA-48F0-A2AB-0A8C0403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9E20-0956-45C1-81C7-0CAFE9F1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me make some analysis!</a:t>
            </a:r>
          </a:p>
          <a:p>
            <a:r>
              <a:rPr lang="en-US" dirty="0"/>
              <a:t>Based on my previous experience: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- good weather is important</a:t>
            </a:r>
          </a:p>
          <a:p>
            <a:pPr marL="0" indent="0">
              <a:buNone/>
            </a:pPr>
            <a:r>
              <a:rPr lang="en-US" dirty="0"/>
              <a:t>          - the temperature should not be too low</a:t>
            </a:r>
          </a:p>
          <a:p>
            <a:pPr marL="0" indent="0">
              <a:buNone/>
            </a:pPr>
            <a:r>
              <a:rPr lang="en-US" dirty="0"/>
              <a:t>          - I must feel good to go out</a:t>
            </a:r>
          </a:p>
          <a:p>
            <a:pPr marL="0" indent="0">
              <a:buNone/>
            </a:pPr>
            <a:r>
              <a:rPr lang="en-US" dirty="0"/>
              <a:t>          - she/he must agree to go(most important!)</a:t>
            </a:r>
          </a:p>
        </p:txBody>
      </p:sp>
    </p:spTree>
    <p:extLst>
      <p:ext uri="{BB962C8B-B14F-4D97-AF65-F5344CB8AC3E}">
        <p14:creationId xmlns:p14="http://schemas.microsoft.com/office/powerpoint/2010/main" val="78188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F81ED2-E936-4758-ADF6-244BB3414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87294"/>
              </p:ext>
            </p:extLst>
          </p:nvPr>
        </p:nvGraphicFramePr>
        <p:xfrm>
          <a:off x="4317516" y="1503329"/>
          <a:ext cx="4499942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9971">
                  <a:extLst>
                    <a:ext uri="{9D8B030D-6E8A-4147-A177-3AD203B41FA5}">
                      <a16:colId xmlns:a16="http://schemas.microsoft.com/office/drawing/2014/main" val="455788428"/>
                    </a:ext>
                  </a:extLst>
                </a:gridCol>
                <a:gridCol w="2249971">
                  <a:extLst>
                    <a:ext uri="{9D8B030D-6E8A-4147-A177-3AD203B41FA5}">
                      <a16:colId xmlns:a16="http://schemas.microsoft.com/office/drawing/2014/main" val="4040379094"/>
                    </a:ext>
                  </a:extLst>
                </a:gridCol>
              </a:tblGrid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38681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898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46128"/>
                  </a:ext>
                </a:extLst>
              </a:tr>
              <a:tr h="562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she/he wants to go with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880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32658BD-687B-4566-A012-6ED1064545F8}"/>
              </a:ext>
            </a:extLst>
          </p:cNvPr>
          <p:cNvGraphicFramePr>
            <a:graphicFrameLocks noGrp="1"/>
          </p:cNvGraphicFramePr>
          <p:nvPr/>
        </p:nvGraphicFramePr>
        <p:xfrm>
          <a:off x="395493" y="1458262"/>
          <a:ext cx="2034209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Can I date someone on this Saturday?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3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F81ED2-E936-4758-ADF6-244BB3414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63195"/>
              </p:ext>
            </p:extLst>
          </p:nvPr>
        </p:nvGraphicFramePr>
        <p:xfrm>
          <a:off x="4317516" y="1503329"/>
          <a:ext cx="4499942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9971">
                  <a:extLst>
                    <a:ext uri="{9D8B030D-6E8A-4147-A177-3AD203B41FA5}">
                      <a16:colId xmlns:a16="http://schemas.microsoft.com/office/drawing/2014/main" val="455788428"/>
                    </a:ext>
                  </a:extLst>
                </a:gridCol>
                <a:gridCol w="2249971">
                  <a:extLst>
                    <a:ext uri="{9D8B030D-6E8A-4147-A177-3AD203B41FA5}">
                      <a16:colId xmlns:a16="http://schemas.microsoft.com/office/drawing/2014/main" val="4040379094"/>
                    </a:ext>
                  </a:extLst>
                </a:gridCol>
              </a:tblGrid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38681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898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46128"/>
                  </a:ext>
                </a:extLst>
              </a:tr>
              <a:tr h="562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she/he wants to go with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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880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32658BD-687B-4566-A012-6ED1064545F8}"/>
              </a:ext>
            </a:extLst>
          </p:cNvPr>
          <p:cNvGraphicFramePr>
            <a:graphicFrameLocks noGrp="1"/>
          </p:cNvGraphicFramePr>
          <p:nvPr/>
        </p:nvGraphicFramePr>
        <p:xfrm>
          <a:off x="395493" y="1458262"/>
          <a:ext cx="2034209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Can I date someone on this Saturday?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79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1366010" y="2244194"/>
            <a:ext cx="2395329" cy="60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 target function</a:t>
            </a:r>
          </a:p>
          <a:p>
            <a:pPr algn="ctr"/>
            <a:r>
              <a:rPr lang="en-US" sz="1600" i="1" dirty="0"/>
              <a:t>f</a:t>
            </a:r>
            <a:r>
              <a:rPr lang="en-US" sz="1600" dirty="0"/>
              <a:t> : </a:t>
            </a:r>
            <a:r>
              <a:rPr lang="en-US" sz="1600" i="1" dirty="0"/>
              <a:t>X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i="1" dirty="0">
                <a:sym typeface="Wingdings" panose="05000000000000000000" pitchFamily="2" charset="2"/>
              </a:rPr>
              <a:t>Y</a:t>
            </a:r>
            <a:endParaRPr lang="en-US" sz="16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1412597" y="3419353"/>
            <a:ext cx="232451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examples</a:t>
            </a:r>
          </a:p>
          <a:p>
            <a:pPr algn="ctr"/>
            <a:r>
              <a:rPr lang="en-US" sz="1600" b="1" dirty="0"/>
              <a:t>(x</a:t>
            </a:r>
            <a:r>
              <a:rPr lang="en-US" sz="1600" b="1" baseline="-25000" dirty="0"/>
              <a:t>1</a:t>
            </a:r>
            <a:r>
              <a:rPr lang="en-US" sz="1600" dirty="0"/>
              <a:t>,</a:t>
            </a:r>
            <a:r>
              <a:rPr lang="en-US" sz="1600" b="1" dirty="0"/>
              <a:t>y</a:t>
            </a:r>
            <a:r>
              <a:rPr lang="en-US" sz="1600" b="1" baseline="-25000" dirty="0"/>
              <a:t>1</a:t>
            </a:r>
            <a:r>
              <a:rPr lang="en-US" sz="1600" b="1" dirty="0"/>
              <a:t>), (x</a:t>
            </a:r>
            <a:r>
              <a:rPr lang="en-US" sz="1600" b="1" baseline="-25000" dirty="0"/>
              <a:t>2</a:t>
            </a:r>
            <a:r>
              <a:rPr lang="en-US" sz="1600" b="1" dirty="0"/>
              <a:t>,y</a:t>
            </a:r>
            <a:r>
              <a:rPr lang="en-US" sz="1600" b="1" baseline="-25000" dirty="0"/>
              <a:t>2</a:t>
            </a:r>
            <a:r>
              <a:rPr lang="en-US" sz="1600" b="1" dirty="0"/>
              <a:t>),…, (</a:t>
            </a:r>
            <a:r>
              <a:rPr lang="en-US" sz="1600" b="1" dirty="0" err="1"/>
              <a:t>x</a:t>
            </a:r>
            <a:r>
              <a:rPr lang="en-US" sz="1600" b="1" baseline="-25000" dirty="0" err="1"/>
              <a:t>n</a:t>
            </a:r>
            <a:r>
              <a:rPr lang="en-US" sz="1600" b="1" dirty="0" err="1"/>
              <a:t>,y</a:t>
            </a:r>
            <a:r>
              <a:rPr lang="en-US" sz="1600" b="1" baseline="-25000" dirty="0" err="1"/>
              <a:t>n</a:t>
            </a:r>
            <a:r>
              <a:rPr lang="en-US" sz="16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63675" y="2851109"/>
            <a:ext cx="11180" cy="56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760968" y="3398968"/>
            <a:ext cx="1832528" cy="55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  <a:r>
              <a:rPr lang="en-US" altLang="zh-CN" sz="1600" dirty="0"/>
              <a:t>inal hypothesis</a:t>
            </a:r>
          </a:p>
          <a:p>
            <a:pPr algn="ctr"/>
            <a:r>
              <a:rPr lang="en-US" sz="16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574855" y="3936187"/>
            <a:ext cx="1742661" cy="494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5759725" y="3956572"/>
            <a:ext cx="917507" cy="70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2119933" y="5336368"/>
            <a:ext cx="1320661" cy="65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Hypothesis</a:t>
            </a:r>
          </a:p>
          <a:p>
            <a:pPr algn="ctr"/>
            <a:r>
              <a:rPr lang="en-US" sz="16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4070072" y="4333088"/>
            <a:ext cx="1689653" cy="66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</a:t>
            </a:r>
          </a:p>
          <a:p>
            <a:pPr algn="ctr"/>
            <a:r>
              <a:rPr lang="en-US" sz="16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780264" y="4900602"/>
            <a:ext cx="1537252" cy="435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F81ED2-E936-4758-ADF6-244BB3414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20655"/>
              </p:ext>
            </p:extLst>
          </p:nvPr>
        </p:nvGraphicFramePr>
        <p:xfrm>
          <a:off x="4317516" y="1503329"/>
          <a:ext cx="4499942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9971">
                  <a:extLst>
                    <a:ext uri="{9D8B030D-6E8A-4147-A177-3AD203B41FA5}">
                      <a16:colId xmlns:a16="http://schemas.microsoft.com/office/drawing/2014/main" val="455788428"/>
                    </a:ext>
                  </a:extLst>
                </a:gridCol>
                <a:gridCol w="2249971">
                  <a:extLst>
                    <a:ext uri="{9D8B030D-6E8A-4147-A177-3AD203B41FA5}">
                      <a16:colId xmlns:a16="http://schemas.microsoft.com/office/drawing/2014/main" val="4040379094"/>
                    </a:ext>
                  </a:extLst>
                </a:gridCol>
              </a:tblGrid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Snowy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38681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-100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898"/>
                  </a:ext>
                </a:extLst>
              </a:tr>
              <a:tr h="337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46128"/>
                  </a:ext>
                </a:extLst>
              </a:tr>
              <a:tr h="562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she/he wants to go with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  <a:p>
                      <a:pPr algn="ctr"/>
                      <a:r>
                        <a:rPr lang="en-US" dirty="0">
                          <a:sym typeface="Wingdings" panose="05000000000000000000" pitchFamily="2" charset="2"/>
                        </a:rPr>
                        <a:t>(but I’ll not go…)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880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32658BD-687B-4566-A012-6ED1064545F8}"/>
              </a:ext>
            </a:extLst>
          </p:cNvPr>
          <p:cNvGraphicFramePr>
            <a:graphicFrameLocks noGrp="1"/>
          </p:cNvGraphicFramePr>
          <p:nvPr/>
        </p:nvGraphicFramePr>
        <p:xfrm>
          <a:off x="395493" y="1458262"/>
          <a:ext cx="2034209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49696445"/>
                    </a:ext>
                  </a:extLst>
                </a:gridCol>
              </a:tblGrid>
              <a:tr h="374350">
                <a:tc>
                  <a:txBody>
                    <a:bodyPr/>
                    <a:lstStyle/>
                    <a:p>
                      <a:r>
                        <a:rPr lang="en-US" dirty="0"/>
                        <a:t>Can I date someone on this Saturday?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9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62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BC1-AA78-4241-AD32-8D741527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answer yes/no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402E-82E9-48F2-9539-C28B2A1F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is important?</a:t>
            </a:r>
          </a:p>
          <a:p>
            <a:r>
              <a:rPr lang="en-US" dirty="0"/>
              <a:t>Weather/temperature/emotion: have some importance</a:t>
            </a:r>
          </a:p>
          <a:p>
            <a:r>
              <a:rPr lang="en-US" dirty="0"/>
              <a:t>His/her opinion: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357046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6837</TotalTime>
  <Words>1164</Words>
  <Application>Microsoft Office PowerPoint</Application>
  <PresentationFormat>On-screen Show (4:3)</PresentationFormat>
  <Paragraphs>284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新細明體</vt:lpstr>
      <vt:lpstr>宋体</vt:lpstr>
      <vt:lpstr>Arial</vt:lpstr>
      <vt:lpstr>Calibri</vt:lpstr>
      <vt:lpstr>Calibri Light</vt:lpstr>
      <vt:lpstr>Cambria Math</vt:lpstr>
      <vt:lpstr>Wingdings</vt:lpstr>
      <vt:lpstr>Office 佈景主題</vt:lpstr>
      <vt:lpstr>Graph</vt:lpstr>
      <vt:lpstr>Machine learning 101 Perceptron learning algorithm</vt:lpstr>
      <vt:lpstr>PLA</vt:lpstr>
      <vt:lpstr>Learn to answer yes/no</vt:lpstr>
      <vt:lpstr>Learn to answer yes/no</vt:lpstr>
      <vt:lpstr>Learn to answer yes/no</vt:lpstr>
      <vt:lpstr>Learn to answer yes/no</vt:lpstr>
      <vt:lpstr>Learn to answer yes/no</vt:lpstr>
      <vt:lpstr>Learn to answer yes/no</vt:lpstr>
      <vt:lpstr>Learn to answer yes/no</vt:lpstr>
      <vt:lpstr>Learn to answer yes/no</vt:lpstr>
      <vt:lpstr>Perceptron</vt:lpstr>
      <vt:lpstr>Perceptron</vt:lpstr>
      <vt:lpstr>Perceptron</vt:lpstr>
      <vt:lpstr>Perceptron</vt:lpstr>
      <vt:lpstr>How?</vt:lpstr>
      <vt:lpstr>PLA</vt:lpstr>
      <vt:lpstr>PLA</vt:lpstr>
      <vt:lpstr>PLA</vt:lpstr>
      <vt:lpstr>PLA</vt:lpstr>
      <vt:lpstr>PLA</vt:lpstr>
      <vt:lpstr>PLA</vt:lpstr>
      <vt:lpstr>PLA</vt:lpstr>
      <vt:lpstr>Why PLA works?</vt:lpstr>
      <vt:lpstr>Why PLA works?</vt:lpstr>
      <vt:lpstr>Why PLA works?</vt:lpstr>
      <vt:lpstr>Why PLA works?</vt:lpstr>
      <vt:lpstr>Perceptron</vt:lpstr>
      <vt:lpstr>PLA</vt:lpstr>
      <vt:lpstr>Pocket PLA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and Overfitting</dc:title>
  <dc:creator>Lee Hung-yi</dc:creator>
  <cp:lastModifiedBy>Han Xiao</cp:lastModifiedBy>
  <cp:revision>176</cp:revision>
  <dcterms:created xsi:type="dcterms:W3CDTF">2016-09-18T07:33:37Z</dcterms:created>
  <dcterms:modified xsi:type="dcterms:W3CDTF">2017-09-18T21:19:15Z</dcterms:modified>
</cp:coreProperties>
</file>