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63" r:id="rId3"/>
    <p:sldId id="423" r:id="rId4"/>
    <p:sldId id="425" r:id="rId5"/>
    <p:sldId id="392" r:id="rId6"/>
    <p:sldId id="424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8" r:id="rId18"/>
    <p:sldId id="463" r:id="rId19"/>
    <p:sldId id="459" r:id="rId20"/>
    <p:sldId id="460" r:id="rId21"/>
    <p:sldId id="461" r:id="rId22"/>
    <p:sldId id="462" r:id="rId23"/>
    <p:sldId id="439" r:id="rId24"/>
    <p:sldId id="441" r:id="rId25"/>
    <p:sldId id="440" r:id="rId26"/>
    <p:sldId id="442" r:id="rId27"/>
    <p:sldId id="443" r:id="rId28"/>
    <p:sldId id="444" r:id="rId29"/>
    <p:sldId id="455" r:id="rId30"/>
    <p:sldId id="456" r:id="rId31"/>
    <p:sldId id="457" r:id="rId32"/>
    <p:sldId id="458" r:id="rId33"/>
    <p:sldId id="419" r:id="rId34"/>
    <p:sldId id="445" r:id="rId35"/>
    <p:sldId id="446" r:id="rId36"/>
    <p:sldId id="447" r:id="rId37"/>
    <p:sldId id="448" r:id="rId38"/>
    <p:sldId id="449" r:id="rId39"/>
    <p:sldId id="450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Xiao" initials="HX" lastIdx="2" clrIdx="0">
    <p:extLst>
      <p:ext uri="{19B8F6BF-5375-455C-9EA6-DF929625EA0E}">
        <p15:presenceInfo xmlns:p15="http://schemas.microsoft.com/office/powerpoint/2012/main" userId="S-1-5-21-3651949457-4684189-325156265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073" autoAdjust="0"/>
  </p:normalViewPr>
  <p:slideViewPr>
    <p:cSldViewPr snapToGrid="0">
      <p:cViewPr varScale="1">
        <p:scale>
          <a:sx n="64" d="100"/>
          <a:sy n="64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67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TW" altLang="en-US" dirty="0"/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-0.142857142857 0.285714285714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44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2017/9/29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LinearRegression.html#sklearn.linear_model.LinearRegression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990.png"/><Relationship Id="rId7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20.png"/><Relationship Id="rId10" Type="http://schemas.openxmlformats.org/officeDocument/2006/relationships/image" Target="../media/image1060.png"/><Relationship Id="rId4" Type="http://schemas.openxmlformats.org/officeDocument/2006/relationships/image" Target="../media/image119.png"/><Relationship Id="rId9" Type="http://schemas.openxmlformats.org/officeDocument/2006/relationships/image" Target="../media/image10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080.png"/><Relationship Id="rId7" Type="http://schemas.openxmlformats.org/officeDocument/2006/relationships/image" Target="../media/image122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4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12" Type="http://schemas.openxmlformats.org/officeDocument/2006/relationships/image" Target="../media/image123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11" Type="http://schemas.openxmlformats.org/officeDocument/2006/relationships/image" Target="../media/image1220.png"/><Relationship Id="rId5" Type="http://schemas.openxmlformats.org/officeDocument/2006/relationships/image" Target="../media/image1180.png"/><Relationship Id="rId10" Type="http://schemas.openxmlformats.org/officeDocument/2006/relationships/image" Target="../media/image1210.png"/><Relationship Id="rId4" Type="http://schemas.openxmlformats.org/officeDocument/2006/relationships/image" Target="../media/image124.png"/><Relationship Id="rId9" Type="http://schemas.openxmlformats.org/officeDocument/2006/relationships/image" Target="../media/image11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28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34.png"/><Relationship Id="rId5" Type="http://schemas.openxmlformats.org/officeDocument/2006/relationships/image" Target="../media/image11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/>
              <a:t>Machine learning 101</a:t>
            </a:r>
            <a:br>
              <a:rPr lang="en-US" altLang="zh-TW" dirty="0"/>
            </a:br>
            <a:r>
              <a:rPr lang="en-US" altLang="zh-TW" dirty="0"/>
              <a:t>L</a:t>
            </a:r>
            <a:r>
              <a:rPr lang="en-US" altLang="zh-CN" dirty="0"/>
              <a:t>inear regression and Bayes method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4400" dirty="0"/>
              <a:t>Han Xiao</a:t>
            </a:r>
          </a:p>
          <a:p>
            <a:r>
              <a:rPr lang="en-US" altLang="zh-CN" sz="4400" dirty="0"/>
              <a:t>hxiao29@wisc.edu</a:t>
            </a:r>
            <a:endParaRPr lang="en-US" altLang="zh-TW" sz="4400" dirty="0"/>
          </a:p>
          <a:p>
            <a:r>
              <a:rPr lang="en-US" altLang="zh-TW" sz="4000" dirty="0"/>
              <a:t>CEE department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9B8B-52C0-4236-A334-EC98700F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629A3F-FE23-45F1-99BC-40E31CA09585}"/>
                  </a:ext>
                </a:extLst>
              </p:cNvPr>
              <p:cNvSpPr/>
              <p:nvPr/>
            </p:nvSpPr>
            <p:spPr>
              <a:xfrm>
                <a:off x="2701199" y="1656662"/>
                <a:ext cx="402642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629A3F-FE23-45F1-99BC-40E31CA09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99" y="1656662"/>
                <a:ext cx="4026423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FA8DAE-DFB9-45C5-878D-7631A5D5AFB7}"/>
                  </a:ext>
                </a:extLst>
              </p:cNvPr>
              <p:cNvSpPr txBox="1"/>
              <p:nvPr/>
            </p:nvSpPr>
            <p:spPr>
              <a:xfrm>
                <a:off x="3468756" y="2982225"/>
                <a:ext cx="2206487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FA8DAE-DFB9-45C5-878D-7631A5D5A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56" y="2982225"/>
                <a:ext cx="2206487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05EB8D4-3986-4E53-8058-6F355F7F52E5}"/>
              </a:ext>
            </a:extLst>
          </p:cNvPr>
          <p:cNvSpPr txBox="1"/>
          <p:nvPr/>
        </p:nvSpPr>
        <p:spPr>
          <a:xfrm>
            <a:off x="1292087" y="4244009"/>
            <a:ext cx="655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Basic linear algebra operations!</a:t>
            </a:r>
          </a:p>
        </p:txBody>
      </p:sp>
    </p:spTree>
    <p:extLst>
      <p:ext uri="{BB962C8B-B14F-4D97-AF65-F5344CB8AC3E}">
        <p14:creationId xmlns:p14="http://schemas.microsoft.com/office/powerpoint/2010/main" val="122897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636C-2005-4AFE-A20E-A15BB4BC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6A67C0-8C0B-43BC-8D82-105BAAD9CB6F}"/>
                  </a:ext>
                </a:extLst>
              </p:cNvPr>
              <p:cNvSpPr txBox="1"/>
              <p:nvPr/>
            </p:nvSpPr>
            <p:spPr>
              <a:xfrm>
                <a:off x="1848678" y="3001617"/>
                <a:ext cx="2723322" cy="2114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2400" b="1"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  <m:sup>
                                        <m:r>
                                          <a:rPr lang="en-US" sz="2400" b="1"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6A67C0-8C0B-43BC-8D82-105BAAD9C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78" y="3001617"/>
                <a:ext cx="2723322" cy="2114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4390DC-D98C-4CCC-B3FB-75C8BA93F4CC}"/>
                  </a:ext>
                </a:extLst>
              </p:cNvPr>
              <p:cNvSpPr/>
              <p:nvPr/>
            </p:nvSpPr>
            <p:spPr>
              <a:xfrm>
                <a:off x="2701199" y="1477757"/>
                <a:ext cx="402642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4390DC-D98C-4CCC-B3FB-75C8BA93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99" y="1477757"/>
                <a:ext cx="4026423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E5305F-C625-4C00-A28E-1CC9FC89F33C}"/>
                  </a:ext>
                </a:extLst>
              </p:cNvPr>
              <p:cNvSpPr txBox="1"/>
              <p:nvPr/>
            </p:nvSpPr>
            <p:spPr>
              <a:xfrm>
                <a:off x="5081140" y="3001617"/>
                <a:ext cx="1361661" cy="1898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E5305F-C625-4C00-A28E-1CC9FC89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40" y="3001617"/>
                <a:ext cx="1361661" cy="1898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92EC76-8BE2-4C28-9A7D-B28B6C568747}"/>
                  </a:ext>
                </a:extLst>
              </p:cNvPr>
              <p:cNvSpPr/>
              <p:nvPr/>
            </p:nvSpPr>
            <p:spPr>
              <a:xfrm>
                <a:off x="3067518" y="5413289"/>
                <a:ext cx="3375283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𝐗𝐰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92EC76-8BE2-4C28-9A7D-B28B6C568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518" y="5413289"/>
                <a:ext cx="3375283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76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1430-4DEA-4C9E-B110-847D3397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4E9C5C-FB9C-47B1-ACA8-E9F2959C53E7}"/>
                  </a:ext>
                </a:extLst>
              </p:cNvPr>
              <p:cNvSpPr/>
              <p:nvPr/>
            </p:nvSpPr>
            <p:spPr>
              <a:xfrm>
                <a:off x="1600200" y="1690689"/>
                <a:ext cx="332668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𝐗𝐰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4E9C5C-FB9C-47B1-ACA8-E9F2959C5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690689"/>
                <a:ext cx="3326680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609DF-349A-4E81-AA28-85F4CBD030F8}"/>
                  </a:ext>
                </a:extLst>
              </p:cNvPr>
              <p:cNvSpPr txBox="1"/>
              <p:nvPr/>
            </p:nvSpPr>
            <p:spPr>
              <a:xfrm>
                <a:off x="2703443" y="2668260"/>
                <a:ext cx="459093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𝐗𝐰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609DF-349A-4E81-AA28-85F4CBD03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443" y="2668260"/>
                <a:ext cx="4590937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B6DBF29-7606-478A-AF2D-23AA4EA05506}"/>
              </a:ext>
            </a:extLst>
          </p:cNvPr>
          <p:cNvGrpSpPr/>
          <p:nvPr/>
        </p:nvGrpSpPr>
        <p:grpSpPr>
          <a:xfrm>
            <a:off x="2614083" y="3763608"/>
            <a:ext cx="4384814" cy="702244"/>
            <a:chOff x="2077279" y="3910385"/>
            <a:chExt cx="4384814" cy="702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E323BF-6A96-47C5-9A9E-367C4955FE5C}"/>
                    </a:ext>
                  </a:extLst>
                </p:cNvPr>
                <p:cNvSpPr txBox="1"/>
                <p:nvPr/>
              </p:nvSpPr>
              <p:spPr>
                <a:xfrm>
                  <a:off x="2077279" y="3910385"/>
                  <a:ext cx="2206487" cy="7022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E323BF-6A96-47C5-9A9E-367C4955F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7279" y="3910385"/>
                  <a:ext cx="2206487" cy="7022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9895724-5FCD-4D79-B9FA-B73A9F263B96}"/>
                    </a:ext>
                  </a:extLst>
                </p:cNvPr>
                <p:cNvSpPr txBox="1"/>
                <p:nvPr/>
              </p:nvSpPr>
              <p:spPr>
                <a:xfrm>
                  <a:off x="3816625" y="3910385"/>
                  <a:ext cx="2645468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𝐗𝐰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9895724-5FCD-4D79-B9FA-B73A9F263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6625" y="3910385"/>
                  <a:ext cx="2645468" cy="6914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0B898-A233-4428-9C08-76F6071D6B6C}"/>
                  </a:ext>
                </a:extLst>
              </p:cNvPr>
              <p:cNvSpPr txBox="1"/>
              <p:nvPr/>
            </p:nvSpPr>
            <p:spPr>
              <a:xfrm>
                <a:off x="3627487" y="4762986"/>
                <a:ext cx="238616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0B898-A233-4428-9C08-76F6071D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87" y="4762986"/>
                <a:ext cx="2386166" cy="375872"/>
              </a:xfrm>
              <a:prstGeom prst="rect">
                <a:avLst/>
              </a:prstGeom>
              <a:blipFill>
                <a:blip r:embed="rId6"/>
                <a:stretch>
                  <a:fillRect l="-1535" t="-1613" r="-3069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7567D149-56B5-42A7-9950-A110DAE79510}"/>
              </a:ext>
            </a:extLst>
          </p:cNvPr>
          <p:cNvSpPr/>
          <p:nvPr/>
        </p:nvSpPr>
        <p:spPr>
          <a:xfrm rot="5400000">
            <a:off x="4785146" y="4574081"/>
            <a:ext cx="437322" cy="1344711"/>
          </a:xfrm>
          <a:prstGeom prst="rightBrace">
            <a:avLst>
              <a:gd name="adj1" fmla="val 8333"/>
              <a:gd name="adj2" fmla="val 5263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B9186-9594-4838-B797-6C24DEB73F6E}"/>
              </a:ext>
            </a:extLst>
          </p:cNvPr>
          <p:cNvSpPr txBox="1"/>
          <p:nvPr/>
        </p:nvSpPr>
        <p:spPr>
          <a:xfrm>
            <a:off x="3836504" y="5615609"/>
            <a:ext cx="2653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Pseudo-inverse of </a:t>
            </a:r>
            <a:r>
              <a:rPr lang="en-US" sz="22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5180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45E0-F445-454B-971E-23B18F80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63B5A-4B87-4181-A477-71B816327F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163" y="1885259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 step to the end!</a:t>
                </a:r>
              </a:p>
              <a:p>
                <a:r>
                  <a:rPr lang="en-US" dirty="0"/>
                  <a:t>If you don’t want to bother with linear algebra…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63B5A-4B87-4181-A477-71B816327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163" y="1885259"/>
                <a:ext cx="7886700" cy="4351338"/>
              </a:xfr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85E297CA-2A6D-4CD8-8EAF-C406A889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307" y="3623625"/>
            <a:ext cx="5857858" cy="2259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587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3" tooltip="View documentation for sklearn.linear_model.LinearRegression"/>
              </a:rPr>
              <a:t>linear_model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hlinkClick r:id="rId3" tooltip="View documentation for sklearn.linear_model.LinearRegression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3" tooltip="View documentation for sklearn.linear_model.LinearRegression"/>
              </a:rPr>
              <a:t>LinearRegression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X_train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y_train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y_pred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predict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X_test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Monac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000" dirty="0"/>
              <a:t>http://scikit-learn.org/stable/auto_examples/linear_model/plot_ols.html#sphx-glr-auto-examples-linear-model-plot-ols-py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0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BAAA-304F-457D-8697-16A2D2C9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inear regression and PLA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DE415-2BFD-4C9C-99EF-BB6E06681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linear regression help with binary classification?</a:t>
                </a:r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=+1/−1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it give us a correct result?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DE415-2BFD-4C9C-99EF-BB6E06681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89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Multiple class: Class 1 means the target is 1; Class 2 means the target is 2; Class 3 means the target is 3 …… problematic</a:t>
            </a:r>
          </a:p>
          <a:p>
            <a:endParaRPr lang="en-US" altLang="zh-TW" sz="2400" dirty="0"/>
          </a:p>
        </p:txBody>
      </p:sp>
      <p:sp>
        <p:nvSpPr>
          <p:cNvPr id="24" name="矩形 23"/>
          <p:cNvSpPr/>
          <p:nvPr/>
        </p:nvSpPr>
        <p:spPr>
          <a:xfrm>
            <a:off x="511010" y="5173248"/>
            <a:ext cx="651180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Penalize to the examples that are “too correct” …</a:t>
            </a:r>
            <a:endParaRPr lang="zh-TW" altLang="en-US" sz="2400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742041"/>
            <a:ext cx="3895619" cy="3895724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06" y="748675"/>
            <a:ext cx="3786974" cy="3804135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7052417" y="5265581"/>
            <a:ext cx="16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(Bishop, P186)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97266" y="2988913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849086" y="807457"/>
            <a:ext cx="2201368" cy="229023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201751" y="807456"/>
            <a:ext cx="2031806" cy="21138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201751" y="1028701"/>
            <a:ext cx="3356619" cy="14482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949770" y="4483416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61603" y="4422178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518476" y="2476982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66144" y="2486589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771" y="88520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4921" y="290929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13262" y="985657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057626" y="2068028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224437" y="2118451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1307969" y="1391747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5493460" y="1496515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38" name="矩形 37"/>
          <p:cNvSpPr/>
          <p:nvPr/>
        </p:nvSpPr>
        <p:spPr>
          <a:xfrm>
            <a:off x="7632885" y="2885224"/>
            <a:ext cx="81555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&gt;&gt;1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598517" y="3702496"/>
            <a:ext cx="93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51835" y="312463"/>
            <a:ext cx="235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to decrease 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手繪多邊形: 圖案 21"/>
          <p:cNvSpPr/>
          <p:nvPr/>
        </p:nvSpPr>
        <p:spPr>
          <a:xfrm>
            <a:off x="7170057" y="1016000"/>
            <a:ext cx="508000" cy="319314"/>
          </a:xfrm>
          <a:custGeom>
            <a:avLst/>
            <a:gdLst>
              <a:gd name="connsiteX0" fmla="*/ 0 w 508000"/>
              <a:gd name="connsiteY0" fmla="*/ 0 h 319314"/>
              <a:gd name="connsiteX1" fmla="*/ 406400 w 508000"/>
              <a:gd name="connsiteY1" fmla="*/ 58057 h 319314"/>
              <a:gd name="connsiteX2" fmla="*/ 508000 w 508000"/>
              <a:gd name="connsiteY2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319314">
                <a:moveTo>
                  <a:pt x="0" y="0"/>
                </a:moveTo>
                <a:cubicBezTo>
                  <a:pt x="160866" y="2419"/>
                  <a:pt x="321733" y="4838"/>
                  <a:pt x="406400" y="58057"/>
                </a:cubicBezTo>
                <a:cubicBezTo>
                  <a:pt x="491067" y="111276"/>
                  <a:pt x="499533" y="215295"/>
                  <a:pt x="508000" y="31931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35" grpId="0"/>
      <p:bldP spid="25" grpId="0"/>
      <p:bldP spid="26" grpId="0"/>
      <p:bldP spid="29" grpId="0"/>
      <p:bldP spid="30" grpId="0"/>
      <p:bldP spid="19" grpId="0" animBg="1"/>
      <p:bldP spid="31" grpId="0" animBg="1"/>
      <p:bldP spid="33" grpId="0" animBg="1"/>
      <p:bldP spid="36" grpId="0" animBg="1"/>
      <p:bldP spid="38" grpId="0" animBg="1"/>
      <p:bldP spid="21" grpId="0"/>
      <p:bldP spid="39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5633-5AEF-4E17-92AE-E4E08FDC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2D5F-8AB1-457B-8E25-A294499E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07237" cy="46546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if we don’t want a </a:t>
            </a:r>
            <a:r>
              <a:rPr lang="en-US" b="1" dirty="0"/>
              <a:t>strict</a:t>
            </a:r>
            <a:r>
              <a:rPr lang="en-US" dirty="0"/>
              <a:t> classification?</a:t>
            </a:r>
          </a:p>
          <a:p>
            <a:r>
              <a:rPr lang="en-US" dirty="0"/>
              <a:t>Cancer examination in hospital:</a:t>
            </a:r>
          </a:p>
          <a:p>
            <a:pPr marL="0" indent="0">
              <a:buNone/>
            </a:pPr>
            <a:r>
              <a:rPr lang="en-US" dirty="0"/>
              <a:t>	- Hard to really say whether you will get disease in the future based on your info!</a:t>
            </a:r>
          </a:p>
          <a:p>
            <a:pPr marL="0" indent="0">
              <a:buNone/>
            </a:pPr>
            <a:r>
              <a:rPr lang="en-US" dirty="0"/>
              <a:t>	- Use probability (</a:t>
            </a:r>
            <a:r>
              <a:rPr lang="en-US" b="1" dirty="0"/>
              <a:t>soft </a:t>
            </a:r>
            <a:r>
              <a:rPr lang="en-US" dirty="0"/>
              <a:t>classification)</a:t>
            </a:r>
          </a:p>
          <a:p>
            <a:pPr marL="0" indent="0">
              <a:buNone/>
            </a:pPr>
            <a:r>
              <a:rPr lang="en-US" dirty="0"/>
              <a:t>Given input </a:t>
            </a:r>
            <a:r>
              <a:rPr lang="en-US" b="1" dirty="0"/>
              <a:t>x</a:t>
            </a:r>
            <a:r>
              <a:rPr lang="en-US" dirty="0"/>
              <a:t>, what’s the probability of it belonging to one class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- Bayesian method is still a </a:t>
            </a:r>
            <a:r>
              <a:rPr lang="en-US" b="1" dirty="0"/>
              <a:t>strict</a:t>
            </a:r>
            <a:r>
              <a:rPr lang="en-US" dirty="0"/>
              <a:t> classification using posterior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BF8652-FEC7-44BB-9809-CA53FD599DB8}"/>
                  </a:ext>
                </a:extLst>
              </p:cNvPr>
              <p:cNvSpPr txBox="1"/>
              <p:nvPr/>
            </p:nvSpPr>
            <p:spPr>
              <a:xfrm>
                <a:off x="3455165" y="4760844"/>
                <a:ext cx="26698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Calculate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BF8652-FEC7-44BB-9809-CA53FD59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165" y="4760844"/>
                <a:ext cx="2669833" cy="430887"/>
              </a:xfrm>
              <a:prstGeom prst="rect">
                <a:avLst/>
              </a:prstGeom>
              <a:blipFill>
                <a:blip r:embed="rId2"/>
                <a:stretch>
                  <a:fillRect l="-8219" t="-23944" r="-6849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88E4-3501-4A45-8407-946F7B68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F6FED-79D7-4765-B067-6148FDAF5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principle:</a:t>
                </a:r>
              </a:p>
              <a:p>
                <a:pPr marL="0" indent="0">
                  <a:buNone/>
                </a:pPr>
                <a:r>
                  <a:rPr lang="en-US" dirty="0"/>
                  <a:t>	Given a </a:t>
                </a:r>
                <a:r>
                  <a:rPr lang="en-US" b="1" dirty="0"/>
                  <a:t>x</a:t>
                </a:r>
                <a:r>
                  <a:rPr lang="en-US" dirty="0"/>
                  <a:t>, calculate the posterior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for each class!</a:t>
                </a:r>
              </a:p>
              <a:p>
                <a:endParaRPr lang="en-US" dirty="0"/>
              </a:p>
              <a:p>
                <a:r>
                  <a:rPr lang="en-US" dirty="0"/>
                  <a:t>Ex: with 2 classes C</a:t>
                </a:r>
                <a:r>
                  <a:rPr lang="en-US" baseline="-25000" dirty="0"/>
                  <a:t>1</a:t>
                </a:r>
                <a:r>
                  <a:rPr lang="en-US" dirty="0"/>
                  <a:t> and C</a:t>
                </a:r>
                <a:r>
                  <a:rPr lang="en-US" baseline="-25000" dirty="0"/>
                  <a:t>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Choose C</a:t>
                </a:r>
                <a:r>
                  <a:rPr lang="en-US" baseline="-25000" dirty="0"/>
                  <a:t>1</a:t>
                </a:r>
                <a:r>
                  <a:rPr lang="en-US" dirty="0"/>
                  <a:t> as the class of </a:t>
                </a:r>
                <a:r>
                  <a:rPr lang="en-US" b="1" dirty="0"/>
                  <a:t>x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Question: How to 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F6FED-79D7-4765-B067-6148FDAF5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70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31BC-8B43-47C8-A56E-C0438E31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DE31B-DC5B-475A-A82E-DEA2B83E1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Bayesian equation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Posterior probability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likelihood of </a:t>
                </a:r>
                <a:r>
                  <a:rPr lang="en-US" b="1" dirty="0">
                    <a:sym typeface="Wingdings" panose="05000000000000000000" pitchFamily="2" charset="2"/>
                  </a:rPr>
                  <a:t>x</a:t>
                </a:r>
                <a:r>
                  <a:rPr lang="en-US" dirty="0">
                    <a:sym typeface="Wingdings" panose="05000000000000000000" pitchFamily="2" charset="2"/>
                  </a:rPr>
                  <a:t> in class </a:t>
                </a:r>
                <a:r>
                  <a:rPr lang="en-US" i="1" dirty="0">
                    <a:sym typeface="Wingdings" panose="05000000000000000000" pitchFamily="2" charset="2"/>
                  </a:rPr>
                  <a:t>C</a:t>
                </a:r>
                <a:r>
                  <a:rPr lang="en-US" i="1" baseline="-25000" dirty="0">
                    <a:sym typeface="Wingdings" panose="05000000000000000000" pitchFamily="2" charset="2"/>
                  </a:rPr>
                  <a:t>i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prior probability from whole population, can get approximately from training data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probability of getting </a:t>
                </a:r>
                <a:r>
                  <a:rPr lang="en-US" b="1" dirty="0">
                    <a:sym typeface="Wingdings" panose="05000000000000000000" pitchFamily="2" charset="2"/>
                  </a:rPr>
                  <a:t>x</a:t>
                </a:r>
                <a:endParaRPr lang="en-US" b="1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DE31B-DC5B-475A-A82E-DEA2B83E1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AA92A9-DD1C-4EE3-9999-582604089868}"/>
                  </a:ext>
                </a:extLst>
              </p:cNvPr>
              <p:cNvSpPr txBox="1"/>
              <p:nvPr/>
            </p:nvSpPr>
            <p:spPr>
              <a:xfrm>
                <a:off x="2708413" y="2594113"/>
                <a:ext cx="3727174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AA92A9-DD1C-4EE3-9999-58260408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413" y="2594113"/>
                <a:ext cx="3727174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79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51D9-23DE-4B0D-8889-E8B88688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ayes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0100-E06E-4123-A543-15833702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 </a:t>
            </a:r>
            <a:r>
              <a:rPr lang="en-US" altLang="zh-CN" dirty="0"/>
              <a:t>are discrete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D5BD83-8D4C-408C-AF23-2D4682F7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97769"/>
              </p:ext>
            </p:extLst>
          </p:nvPr>
        </p:nvGraphicFramePr>
        <p:xfrm>
          <a:off x="790161" y="2421108"/>
          <a:ext cx="7563678" cy="35914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60613">
                  <a:extLst>
                    <a:ext uri="{9D8B030D-6E8A-4147-A177-3AD203B41FA5}">
                      <a16:colId xmlns:a16="http://schemas.microsoft.com/office/drawing/2014/main" val="2965666467"/>
                    </a:ext>
                  </a:extLst>
                </a:gridCol>
                <a:gridCol w="1260613">
                  <a:extLst>
                    <a:ext uri="{9D8B030D-6E8A-4147-A177-3AD203B41FA5}">
                      <a16:colId xmlns:a16="http://schemas.microsoft.com/office/drawing/2014/main" val="295830122"/>
                    </a:ext>
                  </a:extLst>
                </a:gridCol>
                <a:gridCol w="1432063">
                  <a:extLst>
                    <a:ext uri="{9D8B030D-6E8A-4147-A177-3AD203B41FA5}">
                      <a16:colId xmlns:a16="http://schemas.microsoft.com/office/drawing/2014/main" val="2342468845"/>
                    </a:ext>
                  </a:extLst>
                </a:gridCol>
                <a:gridCol w="1089163">
                  <a:extLst>
                    <a:ext uri="{9D8B030D-6E8A-4147-A177-3AD203B41FA5}">
                      <a16:colId xmlns:a16="http://schemas.microsoft.com/office/drawing/2014/main" val="1446764599"/>
                    </a:ext>
                  </a:extLst>
                </a:gridCol>
                <a:gridCol w="1057689">
                  <a:extLst>
                    <a:ext uri="{9D8B030D-6E8A-4147-A177-3AD203B41FA5}">
                      <a16:colId xmlns:a16="http://schemas.microsoft.com/office/drawing/2014/main" val="3256283414"/>
                    </a:ext>
                  </a:extLst>
                </a:gridCol>
                <a:gridCol w="1463537">
                  <a:extLst>
                    <a:ext uri="{9D8B030D-6E8A-4147-A177-3AD203B41FA5}">
                      <a16:colId xmlns:a16="http://schemas.microsoft.com/office/drawing/2014/main" val="3079408665"/>
                    </a:ext>
                  </a:extLst>
                </a:gridCol>
              </a:tblGrid>
              <a:tr h="5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Day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Outlook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Temperature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Humidity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Wind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Play Tennis?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338962807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886315641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221470086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Overcast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Weak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528086742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Mild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175019255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94274658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78056262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Overcast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637627925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Mild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645840589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???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1803350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CAB299-B205-4E3A-8978-1731562A4CBA}"/>
                  </a:ext>
                </a:extLst>
              </p:cNvPr>
              <p:cNvSpPr txBox="1"/>
              <p:nvPr/>
            </p:nvSpPr>
            <p:spPr>
              <a:xfrm>
                <a:off x="5094306" y="1604269"/>
                <a:ext cx="342104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)=4/8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CAB299-B205-4E3A-8978-1731562A4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306" y="1604269"/>
                <a:ext cx="3421044" cy="307777"/>
              </a:xfrm>
              <a:prstGeom prst="rect">
                <a:avLst/>
              </a:prstGeom>
              <a:blipFill>
                <a:blip r:embed="rId2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07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</a:t>
            </a:r>
            <a:r>
              <a:rPr lang="en-US" b="1" dirty="0"/>
              <a:t>supervised</a:t>
            </a:r>
            <a:r>
              <a:rPr lang="en-US" dirty="0"/>
              <a:t> methods: linear </a:t>
            </a:r>
            <a:r>
              <a:rPr lang="en-US" dirty="0" err="1"/>
              <a:t>regression+Bayes</a:t>
            </a:r>
            <a:r>
              <a:rPr lang="en-US" dirty="0"/>
              <a:t> method</a:t>
            </a:r>
          </a:p>
          <a:p>
            <a:r>
              <a:rPr lang="en-US" dirty="0"/>
              <a:t>Be able to write code in linear regression</a:t>
            </a:r>
          </a:p>
          <a:p>
            <a:r>
              <a:rPr lang="en-US" dirty="0"/>
              <a:t>Apply Bayes method in classification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1D72-A6D6-44DE-BB57-D0EDEFF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4A51EC-6E4D-4D8B-8E79-42271539B2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0161" y="1447938"/>
          <a:ext cx="7563678" cy="35914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60613">
                  <a:extLst>
                    <a:ext uri="{9D8B030D-6E8A-4147-A177-3AD203B41FA5}">
                      <a16:colId xmlns:a16="http://schemas.microsoft.com/office/drawing/2014/main" val="2965666467"/>
                    </a:ext>
                  </a:extLst>
                </a:gridCol>
                <a:gridCol w="1260613">
                  <a:extLst>
                    <a:ext uri="{9D8B030D-6E8A-4147-A177-3AD203B41FA5}">
                      <a16:colId xmlns:a16="http://schemas.microsoft.com/office/drawing/2014/main" val="295830122"/>
                    </a:ext>
                  </a:extLst>
                </a:gridCol>
                <a:gridCol w="1432063">
                  <a:extLst>
                    <a:ext uri="{9D8B030D-6E8A-4147-A177-3AD203B41FA5}">
                      <a16:colId xmlns:a16="http://schemas.microsoft.com/office/drawing/2014/main" val="2342468845"/>
                    </a:ext>
                  </a:extLst>
                </a:gridCol>
                <a:gridCol w="1089163">
                  <a:extLst>
                    <a:ext uri="{9D8B030D-6E8A-4147-A177-3AD203B41FA5}">
                      <a16:colId xmlns:a16="http://schemas.microsoft.com/office/drawing/2014/main" val="1446764599"/>
                    </a:ext>
                  </a:extLst>
                </a:gridCol>
                <a:gridCol w="1057689">
                  <a:extLst>
                    <a:ext uri="{9D8B030D-6E8A-4147-A177-3AD203B41FA5}">
                      <a16:colId xmlns:a16="http://schemas.microsoft.com/office/drawing/2014/main" val="3256283414"/>
                    </a:ext>
                  </a:extLst>
                </a:gridCol>
                <a:gridCol w="1463537">
                  <a:extLst>
                    <a:ext uri="{9D8B030D-6E8A-4147-A177-3AD203B41FA5}">
                      <a16:colId xmlns:a16="http://schemas.microsoft.com/office/drawing/2014/main" val="3079408665"/>
                    </a:ext>
                  </a:extLst>
                </a:gridCol>
              </a:tblGrid>
              <a:tr h="5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Day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Outlook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Temperature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Humidity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Wind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Play Tennis?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338962807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886315641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221470086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Overcast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Weak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528086742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Mild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175019255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94274658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78056262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Overcast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Normal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637627925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Mild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645840589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???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1803350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EDB1FC6-705A-48FC-9340-6BF44EBBBA72}"/>
              </a:ext>
            </a:extLst>
          </p:cNvPr>
          <p:cNvSpPr/>
          <p:nvPr/>
        </p:nvSpPr>
        <p:spPr>
          <a:xfrm>
            <a:off x="4939747" y="452991"/>
            <a:ext cx="3091070" cy="90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Assume independent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C07DBF-A656-4883-962C-A6179C18CC39}"/>
                  </a:ext>
                </a:extLst>
              </p:cNvPr>
              <p:cNvSpPr txBox="1"/>
              <p:nvPr/>
            </p:nvSpPr>
            <p:spPr>
              <a:xfrm>
                <a:off x="104923" y="5535466"/>
                <a:ext cx="903907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𝑂𝑣𝑒𝑟𝑐𝑎𝑠𝑡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𝑀𝑖𝑙𝑑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𝑂𝑣𝑒𝑟𝑐𝑎𝑠𝑡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𝑀𝑖𝑙𝑑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C07DBF-A656-4883-962C-A6179C18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3" y="5535466"/>
                <a:ext cx="9039077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59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1D72-A6D6-44DE-BB57-D0EDEFF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19CAE-02F0-4AF9-BF48-4CCB64749560}"/>
                  </a:ext>
                </a:extLst>
              </p:cNvPr>
              <p:cNvSpPr txBox="1"/>
              <p:nvPr/>
            </p:nvSpPr>
            <p:spPr>
              <a:xfrm>
                <a:off x="104923" y="1397339"/>
                <a:ext cx="903907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𝑂𝑣𝑒𝑟𝑐𝑎𝑠𝑡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𝑀𝑖𝑙𝑑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𝑂𝑣𝑒𝑟𝑐𝑎𝑠𝑡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𝑀𝑖𝑙𝑑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19CAE-02F0-4AF9-BF48-4CCB64749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3" y="1397339"/>
                <a:ext cx="9039077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4597F-E7D1-4F7E-B351-E6D05CB6822E}"/>
                  </a:ext>
                </a:extLst>
              </p:cNvPr>
              <p:cNvSpPr txBox="1"/>
              <p:nvPr/>
            </p:nvSpPr>
            <p:spPr>
              <a:xfrm>
                <a:off x="1967947" y="2429552"/>
                <a:ext cx="706097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4597F-E7D1-4F7E-B351-E6D05CB68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47" y="2429552"/>
                <a:ext cx="7060971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AB7FE-ADA8-4107-BB72-FB562953AF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672" y="3127651"/>
          <a:ext cx="7563678" cy="35914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60613">
                  <a:extLst>
                    <a:ext uri="{9D8B030D-6E8A-4147-A177-3AD203B41FA5}">
                      <a16:colId xmlns:a16="http://schemas.microsoft.com/office/drawing/2014/main" val="2965666467"/>
                    </a:ext>
                  </a:extLst>
                </a:gridCol>
                <a:gridCol w="1260613">
                  <a:extLst>
                    <a:ext uri="{9D8B030D-6E8A-4147-A177-3AD203B41FA5}">
                      <a16:colId xmlns:a16="http://schemas.microsoft.com/office/drawing/2014/main" val="295830122"/>
                    </a:ext>
                  </a:extLst>
                </a:gridCol>
                <a:gridCol w="1432063">
                  <a:extLst>
                    <a:ext uri="{9D8B030D-6E8A-4147-A177-3AD203B41FA5}">
                      <a16:colId xmlns:a16="http://schemas.microsoft.com/office/drawing/2014/main" val="2342468845"/>
                    </a:ext>
                  </a:extLst>
                </a:gridCol>
                <a:gridCol w="1089163">
                  <a:extLst>
                    <a:ext uri="{9D8B030D-6E8A-4147-A177-3AD203B41FA5}">
                      <a16:colId xmlns:a16="http://schemas.microsoft.com/office/drawing/2014/main" val="1446764599"/>
                    </a:ext>
                  </a:extLst>
                </a:gridCol>
                <a:gridCol w="1057689">
                  <a:extLst>
                    <a:ext uri="{9D8B030D-6E8A-4147-A177-3AD203B41FA5}">
                      <a16:colId xmlns:a16="http://schemas.microsoft.com/office/drawing/2014/main" val="3256283414"/>
                    </a:ext>
                  </a:extLst>
                </a:gridCol>
                <a:gridCol w="1463537">
                  <a:extLst>
                    <a:ext uri="{9D8B030D-6E8A-4147-A177-3AD203B41FA5}">
                      <a16:colId xmlns:a16="http://schemas.microsoft.com/office/drawing/2014/main" val="3079408665"/>
                    </a:ext>
                  </a:extLst>
                </a:gridCol>
              </a:tblGrid>
              <a:tr h="5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Day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Outlook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Temperature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Humidity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Wind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Play Tennis?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338962807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886315641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221470086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528086742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Rain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175019255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Rain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94274658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Normal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Strong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78056262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637627925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Mild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645840589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???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180335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7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1D72-A6D6-44DE-BB57-D0EDEFF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4597F-E7D1-4F7E-B351-E6D05CB6822E}"/>
                  </a:ext>
                </a:extLst>
              </p:cNvPr>
              <p:cNvSpPr txBox="1"/>
              <p:nvPr/>
            </p:nvSpPr>
            <p:spPr>
              <a:xfrm>
                <a:off x="2135200" y="1397339"/>
                <a:ext cx="706097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4597F-E7D1-4F7E-B351-E6D05CB68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200" y="1397339"/>
                <a:ext cx="7060971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AB7FE-ADA8-4107-BB72-FB562953AF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672" y="3123403"/>
          <a:ext cx="7563678" cy="35914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60613">
                  <a:extLst>
                    <a:ext uri="{9D8B030D-6E8A-4147-A177-3AD203B41FA5}">
                      <a16:colId xmlns:a16="http://schemas.microsoft.com/office/drawing/2014/main" val="2965666467"/>
                    </a:ext>
                  </a:extLst>
                </a:gridCol>
                <a:gridCol w="1260613">
                  <a:extLst>
                    <a:ext uri="{9D8B030D-6E8A-4147-A177-3AD203B41FA5}">
                      <a16:colId xmlns:a16="http://schemas.microsoft.com/office/drawing/2014/main" val="295830122"/>
                    </a:ext>
                  </a:extLst>
                </a:gridCol>
                <a:gridCol w="1432063">
                  <a:extLst>
                    <a:ext uri="{9D8B030D-6E8A-4147-A177-3AD203B41FA5}">
                      <a16:colId xmlns:a16="http://schemas.microsoft.com/office/drawing/2014/main" val="2342468845"/>
                    </a:ext>
                  </a:extLst>
                </a:gridCol>
                <a:gridCol w="1089163">
                  <a:extLst>
                    <a:ext uri="{9D8B030D-6E8A-4147-A177-3AD203B41FA5}">
                      <a16:colId xmlns:a16="http://schemas.microsoft.com/office/drawing/2014/main" val="1446764599"/>
                    </a:ext>
                  </a:extLst>
                </a:gridCol>
                <a:gridCol w="1057689">
                  <a:extLst>
                    <a:ext uri="{9D8B030D-6E8A-4147-A177-3AD203B41FA5}">
                      <a16:colId xmlns:a16="http://schemas.microsoft.com/office/drawing/2014/main" val="3256283414"/>
                    </a:ext>
                  </a:extLst>
                </a:gridCol>
                <a:gridCol w="1463537">
                  <a:extLst>
                    <a:ext uri="{9D8B030D-6E8A-4147-A177-3AD203B41FA5}">
                      <a16:colId xmlns:a16="http://schemas.microsoft.com/office/drawing/2014/main" val="3079408665"/>
                    </a:ext>
                  </a:extLst>
                </a:gridCol>
              </a:tblGrid>
              <a:tr h="5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Day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Outlook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Temperature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Humidity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Wind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Play Tennis?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338962807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886315641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221470086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528086742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Rain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175019255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Rain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94274658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Normal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Strong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78056262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637627925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Mild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645840589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???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1803350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395E3-E8DB-41BB-8DF0-48D1BFC0A2E3}"/>
                  </a:ext>
                </a:extLst>
              </p:cNvPr>
              <p:cNvSpPr txBox="1"/>
              <p:nvPr/>
            </p:nvSpPr>
            <p:spPr>
              <a:xfrm>
                <a:off x="2135200" y="2091190"/>
                <a:ext cx="2869375" cy="925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(2/4)(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395E3-E8DB-41BB-8DF0-48D1BFC0A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200" y="2091190"/>
                <a:ext cx="2869375" cy="925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924AD4F-821E-4A4F-9394-E74ECC71D742}"/>
              </a:ext>
            </a:extLst>
          </p:cNvPr>
          <p:cNvSpPr/>
          <p:nvPr/>
        </p:nvSpPr>
        <p:spPr>
          <a:xfrm>
            <a:off x="5665685" y="2395330"/>
            <a:ext cx="914019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9203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C6C237-61F9-4642-AD93-C20E4BAE7DC5}"/>
              </a:ext>
            </a:extLst>
          </p:cNvPr>
          <p:cNvSpPr/>
          <p:nvPr/>
        </p:nvSpPr>
        <p:spPr>
          <a:xfrm>
            <a:off x="4363278" y="1825625"/>
            <a:ext cx="1053548" cy="4289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27C1DE-57A8-4A65-9B1F-830DF42153A7}"/>
              </a:ext>
            </a:extLst>
          </p:cNvPr>
          <p:cNvSpPr/>
          <p:nvPr/>
        </p:nvSpPr>
        <p:spPr>
          <a:xfrm>
            <a:off x="4860235" y="2370684"/>
            <a:ext cx="914400" cy="3502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1641D-0165-453D-9B6F-B4D8FEA3973E}"/>
              </a:ext>
            </a:extLst>
          </p:cNvPr>
          <p:cNvSpPr/>
          <p:nvPr/>
        </p:nvSpPr>
        <p:spPr>
          <a:xfrm>
            <a:off x="5416826" y="1784591"/>
            <a:ext cx="715618" cy="46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2A272-83F5-45FC-B497-2F9AE47A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3EE16-350B-4B2C-8F8D-3DE243E40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3EE16-350B-4B2C-8F8D-3DE243E40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0E56CF-CCDF-40C2-AF0E-D71FEF9C541D}"/>
                  </a:ext>
                </a:extLst>
              </p:cNvPr>
              <p:cNvSpPr/>
              <p:nvPr/>
            </p:nvSpPr>
            <p:spPr>
              <a:xfrm>
                <a:off x="2887788" y="1825625"/>
                <a:ext cx="3368423" cy="939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90E56CF-CCDF-40C2-AF0E-D71FEF9C5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788" y="1825625"/>
                <a:ext cx="3368423" cy="939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8DFB87E-E422-4B50-A91E-8A1C037262D7}"/>
              </a:ext>
            </a:extLst>
          </p:cNvPr>
          <p:cNvSpPr/>
          <p:nvPr/>
        </p:nvSpPr>
        <p:spPr>
          <a:xfrm>
            <a:off x="967726" y="3579295"/>
            <a:ext cx="832536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i="1" dirty="0"/>
              <a:t>P</a:t>
            </a:r>
            <a:r>
              <a:rPr lang="en-US" sz="2600" dirty="0"/>
              <a:t>(C) is easy to get from training examples,</a:t>
            </a:r>
            <a:r>
              <a:rPr lang="zh-CN" altLang="en-US" sz="2600" dirty="0"/>
              <a:t> </a:t>
            </a:r>
            <a:r>
              <a:rPr lang="en-US" altLang="zh-CN" sz="2600" dirty="0"/>
              <a:t>prior probability</a:t>
            </a:r>
            <a:endParaRPr lang="en-US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4368F5-B82F-455B-B9AE-6A428858B632}"/>
              </a:ext>
            </a:extLst>
          </p:cNvPr>
          <p:cNvSpPr/>
          <p:nvPr/>
        </p:nvSpPr>
        <p:spPr>
          <a:xfrm>
            <a:off x="967726" y="4239999"/>
            <a:ext cx="70941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i="1" dirty="0"/>
              <a:t>P</a:t>
            </a:r>
            <a:r>
              <a:rPr lang="en-US" sz="2600" dirty="0"/>
              <a:t>(</a:t>
            </a:r>
            <a:r>
              <a:rPr lang="en-US" sz="2600" b="1" dirty="0"/>
              <a:t>x</a:t>
            </a:r>
            <a:r>
              <a:rPr lang="en-US" sz="2600" dirty="0"/>
              <a:t>) is not important, the same for different classes</a:t>
            </a:r>
            <a:endParaRPr lang="en-US" sz="2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0C63E-9E0C-4132-8CE7-C502774EB67C}"/>
              </a:ext>
            </a:extLst>
          </p:cNvPr>
          <p:cNvSpPr txBox="1"/>
          <p:nvPr/>
        </p:nvSpPr>
        <p:spPr>
          <a:xfrm>
            <a:off x="967726" y="4901415"/>
            <a:ext cx="39677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/>
              <a:t>P</a:t>
            </a:r>
            <a:r>
              <a:rPr lang="en-US" sz="2600" dirty="0"/>
              <a:t>(</a:t>
            </a:r>
            <a:r>
              <a:rPr lang="en-US" sz="2600" b="1" dirty="0" err="1"/>
              <a:t>x</a:t>
            </a:r>
            <a:r>
              <a:rPr lang="en-US" sz="2600" dirty="0" err="1"/>
              <a:t>|C</a:t>
            </a:r>
            <a:r>
              <a:rPr lang="en-US" sz="2600" dirty="0"/>
              <a:t>)???????????????????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26743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6" grpId="0" animBg="1"/>
      <p:bldP spid="5" grpId="0"/>
      <p:bldP spid="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20" y="1717714"/>
            <a:ext cx="6294759" cy="4366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495974" y="2030916"/>
                <a:ext cx="1747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74" y="2030916"/>
                <a:ext cx="1747594" cy="369332"/>
              </a:xfrm>
              <a:prstGeom prst="rect">
                <a:avLst/>
              </a:prstGeom>
              <a:blipFill>
                <a:blip r:embed="rId3"/>
                <a:stretch>
                  <a:fillRect l="-4545" t="-24590" r="-97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72D04-503A-4E6B-8D20-9D8368F9696A}"/>
              </a:ext>
            </a:extLst>
          </p:cNvPr>
          <p:cNvGrpSpPr/>
          <p:nvPr/>
        </p:nvGrpSpPr>
        <p:grpSpPr>
          <a:xfrm>
            <a:off x="5748105" y="4333359"/>
            <a:ext cx="1097645" cy="665833"/>
            <a:chOff x="5748105" y="4333359"/>
            <a:chExt cx="1097645" cy="665833"/>
          </a:xfrm>
        </p:grpSpPr>
        <p:sp>
          <p:nvSpPr>
            <p:cNvPr id="18" name="橢圓 17"/>
            <p:cNvSpPr/>
            <p:nvPr/>
          </p:nvSpPr>
          <p:spPr>
            <a:xfrm>
              <a:off x="6111663" y="4834282"/>
              <a:ext cx="164910" cy="1649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5748105" y="4333359"/>
              <a:ext cx="1097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New x</a:t>
              </a:r>
              <a:endParaRPr lang="zh-TW" altLang="en-US" sz="24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1A891939-70B2-4990-A662-8489AF9626A2}"/>
              </a:ext>
            </a:extLst>
          </p:cNvPr>
          <p:cNvSpPr/>
          <p:nvPr/>
        </p:nvSpPr>
        <p:spPr>
          <a:xfrm>
            <a:off x="3640626" y="2782958"/>
            <a:ext cx="357809" cy="308011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14161E-D288-49FE-9FB9-0061DC4E535F}"/>
                  </a:ext>
                </a:extLst>
              </p:cNvPr>
              <p:cNvSpPr/>
              <p:nvPr/>
            </p:nvSpPr>
            <p:spPr>
              <a:xfrm>
                <a:off x="2114285" y="1840781"/>
                <a:ext cx="2121799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𝐵𝑙𝑢𝑒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𝐵𝑙𝑢𝑒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14161E-D288-49FE-9FB9-0061DC4E5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285" y="1840781"/>
                <a:ext cx="2121799" cy="65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AB8287D-A45C-45AC-A7A4-F741E96FFC59}"/>
                  </a:ext>
                </a:extLst>
              </p:cNvPr>
              <p:cNvSpPr/>
              <p:nvPr/>
            </p:nvSpPr>
            <p:spPr>
              <a:xfrm>
                <a:off x="5856622" y="5056770"/>
                <a:ext cx="1732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𝐵𝑙𝑢𝑒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AB8287D-A45C-45AC-A7A4-F741E96FF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622" y="5056770"/>
                <a:ext cx="1732782" cy="369332"/>
              </a:xfrm>
              <a:prstGeom prst="rect">
                <a:avLst/>
              </a:prstGeom>
              <a:blipFill>
                <a:blip r:embed="rId5"/>
                <a:stretch>
                  <a:fillRect t="-10000" r="-21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22">
            <a:extLst>
              <a:ext uri="{FF2B5EF4-FFF2-40B4-BE49-F238E27FC236}">
                <a16:creationId xmlns:a16="http://schemas.microsoft.com/office/drawing/2014/main" id="{C8B8CD41-6225-4C2B-AC02-BD4CFD312354}"/>
              </a:ext>
            </a:extLst>
          </p:cNvPr>
          <p:cNvSpPr/>
          <p:nvPr/>
        </p:nvSpPr>
        <p:spPr>
          <a:xfrm>
            <a:off x="923610" y="5056770"/>
            <a:ext cx="293196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</a:t>
            </a:r>
            <a:r>
              <a:rPr lang="en-US" altLang="zh-TW" sz="2400" b="1" i="1" u="sng" dirty="0"/>
              <a:t>Gaussian distribution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CF060C-FEED-43EE-BD9F-E125A63B5B52}"/>
              </a:ext>
            </a:extLst>
          </p:cNvPr>
          <p:cNvGrpSpPr/>
          <p:nvPr/>
        </p:nvGrpSpPr>
        <p:grpSpPr>
          <a:xfrm>
            <a:off x="4946148" y="2499015"/>
            <a:ext cx="2495939" cy="2417722"/>
            <a:chOff x="4722430" y="2661994"/>
            <a:chExt cx="2495939" cy="24177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2D0B7D-AA6A-48FF-8960-FC9EBF0D553D}"/>
                </a:ext>
              </a:extLst>
            </p:cNvPr>
            <p:cNvSpPr/>
            <p:nvPr/>
          </p:nvSpPr>
          <p:spPr>
            <a:xfrm>
              <a:off x="6622800" y="3226037"/>
              <a:ext cx="74556" cy="745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D5E82A-0377-4840-BC7E-3FE765ECAEC6}"/>
                </a:ext>
              </a:extLst>
            </p:cNvPr>
            <p:cNvGrpSpPr/>
            <p:nvPr/>
          </p:nvGrpSpPr>
          <p:grpSpPr>
            <a:xfrm>
              <a:off x="4722430" y="2661994"/>
              <a:ext cx="2495939" cy="2417722"/>
              <a:chOff x="4999834" y="2240417"/>
              <a:chExt cx="2495939" cy="241772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9BF6C7D-9FEB-44EF-AAD1-96853C3E6A16}"/>
                  </a:ext>
                </a:extLst>
              </p:cNvPr>
              <p:cNvSpPr/>
              <p:nvPr/>
            </p:nvSpPr>
            <p:spPr>
              <a:xfrm>
                <a:off x="5275268" y="4126383"/>
                <a:ext cx="74556" cy="74556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B3106C7-23C5-45EF-B4F1-7E044D937DB8}"/>
                  </a:ext>
                </a:extLst>
              </p:cNvPr>
              <p:cNvGrpSpPr/>
              <p:nvPr/>
            </p:nvGrpSpPr>
            <p:grpSpPr>
              <a:xfrm>
                <a:off x="4999834" y="2240417"/>
                <a:ext cx="2495939" cy="2417722"/>
                <a:chOff x="4999834" y="2240417"/>
                <a:chExt cx="2495939" cy="2417722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C016BCF-6367-4E67-A80C-CF1A61A50284}"/>
                    </a:ext>
                  </a:extLst>
                </p:cNvPr>
                <p:cNvSpPr/>
                <p:nvPr/>
              </p:nvSpPr>
              <p:spPr>
                <a:xfrm>
                  <a:off x="5921985" y="2556002"/>
                  <a:ext cx="74556" cy="74556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FE6B3D5-FC23-4CE0-9EFD-1C99FE9A769D}"/>
                    </a:ext>
                  </a:extLst>
                </p:cNvPr>
                <p:cNvSpPr/>
                <p:nvPr/>
              </p:nvSpPr>
              <p:spPr>
                <a:xfrm>
                  <a:off x="6074385" y="2708402"/>
                  <a:ext cx="74556" cy="74556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FDE4CE5-1BB9-484D-958B-64A812D2AD42}"/>
                    </a:ext>
                  </a:extLst>
                </p:cNvPr>
                <p:cNvSpPr/>
                <p:nvPr/>
              </p:nvSpPr>
              <p:spPr>
                <a:xfrm>
                  <a:off x="6767747" y="2603953"/>
                  <a:ext cx="74556" cy="74556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5D0B5E9-E208-4F0D-BE6F-2098811200AD}"/>
                    </a:ext>
                  </a:extLst>
                </p:cNvPr>
                <p:cNvSpPr/>
                <p:nvPr/>
              </p:nvSpPr>
              <p:spPr>
                <a:xfrm>
                  <a:off x="4999834" y="2858414"/>
                  <a:ext cx="74556" cy="74556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F2847F2-DE85-46D2-ACA7-8481EAE83348}"/>
                    </a:ext>
                  </a:extLst>
                </p:cNvPr>
                <p:cNvSpPr/>
                <p:nvPr/>
              </p:nvSpPr>
              <p:spPr>
                <a:xfrm>
                  <a:off x="5152234" y="3010814"/>
                  <a:ext cx="74556" cy="74556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27BCEA2-151F-4D70-98A6-FDA2E2D9F809}"/>
                    </a:ext>
                  </a:extLst>
                </p:cNvPr>
                <p:cNvSpPr/>
                <p:nvPr/>
              </p:nvSpPr>
              <p:spPr>
                <a:xfrm>
                  <a:off x="5304634" y="3163214"/>
                  <a:ext cx="74556" cy="74556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AF634075-737E-490A-9E34-AB867A6E678A}"/>
                    </a:ext>
                  </a:extLst>
                </p:cNvPr>
                <p:cNvGrpSpPr/>
                <p:nvPr/>
              </p:nvGrpSpPr>
              <p:grpSpPr>
                <a:xfrm>
                  <a:off x="5200712" y="2240417"/>
                  <a:ext cx="2295061" cy="2417722"/>
                  <a:chOff x="5200712" y="2240417"/>
                  <a:chExt cx="2295061" cy="2417722"/>
                </a:xfrm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1394F9EE-42C1-4401-9A81-C9CBA5DDE4B5}"/>
                      </a:ext>
                    </a:extLst>
                  </p:cNvPr>
                  <p:cNvSpPr/>
                  <p:nvPr/>
                </p:nvSpPr>
                <p:spPr>
                  <a:xfrm>
                    <a:off x="5985100" y="3567806"/>
                    <a:ext cx="74556" cy="74556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1743081D-4A16-46A3-A8C9-CFC1F55106F9}"/>
                      </a:ext>
                    </a:extLst>
                  </p:cNvPr>
                  <p:cNvSpPr/>
                  <p:nvPr/>
                </p:nvSpPr>
                <p:spPr>
                  <a:xfrm>
                    <a:off x="6548244" y="3966746"/>
                    <a:ext cx="74556" cy="74556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4CDAFB1D-981E-40E7-BF81-BED1725E79F6}"/>
                      </a:ext>
                    </a:extLst>
                  </p:cNvPr>
                  <p:cNvSpPr/>
                  <p:nvPr/>
                </p:nvSpPr>
                <p:spPr>
                  <a:xfrm>
                    <a:off x="7116417" y="4278783"/>
                    <a:ext cx="74556" cy="74556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3779E9B3-C590-49FA-A1BE-ACF84BC3016E}"/>
                      </a:ext>
                    </a:extLst>
                  </p:cNvPr>
                  <p:cNvSpPr/>
                  <p:nvPr/>
                </p:nvSpPr>
                <p:spPr>
                  <a:xfrm>
                    <a:off x="7421217" y="4583583"/>
                    <a:ext cx="74556" cy="74556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70A3BDF-820D-49DD-A721-68A159937528}"/>
                      </a:ext>
                    </a:extLst>
                  </p:cNvPr>
                  <p:cNvSpPr/>
                  <p:nvPr/>
                </p:nvSpPr>
                <p:spPr>
                  <a:xfrm>
                    <a:off x="5357840" y="2538673"/>
                    <a:ext cx="74556" cy="74556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EF44E76A-31EE-4EC4-8DEF-E2451C34A84C}"/>
                      </a:ext>
                    </a:extLst>
                  </p:cNvPr>
                  <p:cNvSpPr/>
                  <p:nvPr/>
                </p:nvSpPr>
                <p:spPr>
                  <a:xfrm>
                    <a:off x="6022378" y="3904108"/>
                    <a:ext cx="74556" cy="74556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5E702B77-2B68-4F52-9983-FF4B1522522A}"/>
                      </a:ext>
                    </a:extLst>
                  </p:cNvPr>
                  <p:cNvSpPr/>
                  <p:nvPr/>
                </p:nvSpPr>
                <p:spPr>
                  <a:xfrm>
                    <a:off x="5852923" y="3231528"/>
                    <a:ext cx="74556" cy="74556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B903FDE9-5562-45B0-A923-DC12603E9D98}"/>
                      </a:ext>
                    </a:extLst>
                  </p:cNvPr>
                  <p:cNvSpPr/>
                  <p:nvPr/>
                </p:nvSpPr>
                <p:spPr>
                  <a:xfrm>
                    <a:off x="5200712" y="2240417"/>
                    <a:ext cx="74556" cy="74556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6DE4424-9C81-4D05-AB6F-28D088E662FC}"/>
                    </a:ext>
                  </a:extLst>
                </p:cNvPr>
                <p:cNvSpPr/>
                <p:nvPr/>
              </p:nvSpPr>
              <p:spPr>
                <a:xfrm>
                  <a:off x="6940826" y="2424096"/>
                  <a:ext cx="74556" cy="74556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86DDE20-B015-4507-857C-ED2CA0441206}"/>
                </a:ext>
              </a:extLst>
            </p:cNvPr>
            <p:cNvSpPr/>
            <p:nvPr/>
          </p:nvSpPr>
          <p:spPr>
            <a:xfrm>
              <a:off x="5237990" y="3479505"/>
              <a:ext cx="74556" cy="745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24C000-52DC-4BBC-93BF-9975F0CE8F54}"/>
                  </a:ext>
                </a:extLst>
              </p:cNvPr>
              <p:cNvSpPr txBox="1"/>
              <p:nvPr/>
            </p:nvSpPr>
            <p:spPr>
              <a:xfrm>
                <a:off x="5531416" y="1047284"/>
                <a:ext cx="131433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24C000-52DC-4BBC-93BF-9975F0CE8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416" y="1047284"/>
                <a:ext cx="1314334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EEDF1CE-FDCB-4F42-B076-3540A870D511}"/>
                  </a:ext>
                </a:extLst>
              </p:cNvPr>
              <p:cNvSpPr/>
              <p:nvPr/>
            </p:nvSpPr>
            <p:spPr>
              <a:xfrm>
                <a:off x="6921074" y="1027907"/>
                <a:ext cx="1292149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EEDF1CE-FDCB-4F42-B076-3540A870D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74" y="1027907"/>
                <a:ext cx="1292149" cy="609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F4D87A-C620-49AD-9495-49A67FD04803}"/>
                  </a:ext>
                </a:extLst>
              </p:cNvPr>
              <p:cNvSpPr txBox="1"/>
              <p:nvPr/>
            </p:nvSpPr>
            <p:spPr>
              <a:xfrm>
                <a:off x="5135826" y="410202"/>
                <a:ext cx="3421044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F4D87A-C620-49AD-9495-49A67FD04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26" y="410202"/>
                <a:ext cx="3421044" cy="651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78DCF3FE-2011-4EF4-BA8C-095C1E8B853C}"/>
              </a:ext>
            </a:extLst>
          </p:cNvPr>
          <p:cNvSpPr/>
          <p:nvPr/>
        </p:nvSpPr>
        <p:spPr>
          <a:xfrm>
            <a:off x="2244670" y="1967497"/>
            <a:ext cx="1938130" cy="4621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11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D348-B7AA-4EDF-B160-19AAF094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324A-1C90-4B1B-B77A-0239F2FF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756"/>
            <a:ext cx="7886700" cy="435133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ssume Gaussian distribution</a:t>
            </a:r>
            <a:endParaRPr lang="en-US" dirty="0"/>
          </a:p>
        </p:txBody>
      </p:sp>
      <p:pic>
        <p:nvPicPr>
          <p:cNvPr id="4" name="圖片 9">
            <a:extLst>
              <a:ext uri="{FF2B5EF4-FFF2-40B4-BE49-F238E27FC236}">
                <a16:creationId xmlns:a16="http://schemas.microsoft.com/office/drawing/2014/main" id="{32662940-3F7C-406E-9565-AA45EE07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20" y="2571021"/>
            <a:ext cx="6294759" cy="4366491"/>
          </a:xfrm>
          <a:prstGeom prst="rect">
            <a:avLst/>
          </a:prstGeom>
        </p:spPr>
      </p:pic>
      <p:sp>
        <p:nvSpPr>
          <p:cNvPr id="5" name="橢圓 5">
            <a:extLst>
              <a:ext uri="{FF2B5EF4-FFF2-40B4-BE49-F238E27FC236}">
                <a16:creationId xmlns:a16="http://schemas.microsoft.com/office/drawing/2014/main" id="{7E348E37-3ABA-481B-8468-2B61EDE2481B}"/>
              </a:ext>
            </a:extLst>
          </p:cNvPr>
          <p:cNvSpPr/>
          <p:nvPr/>
        </p:nvSpPr>
        <p:spPr>
          <a:xfrm rot="19208045">
            <a:off x="2614514" y="3872789"/>
            <a:ext cx="2829939" cy="16039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3">
                <a:extLst>
                  <a:ext uri="{FF2B5EF4-FFF2-40B4-BE49-F238E27FC236}">
                    <a16:creationId xmlns:a16="http://schemas.microsoft.com/office/drawing/2014/main" id="{FCDC4ED2-C4CD-48D6-9106-00EF2A813F64}"/>
                  </a:ext>
                </a:extLst>
              </p:cNvPr>
              <p:cNvSpPr txBox="1"/>
              <p:nvPr/>
            </p:nvSpPr>
            <p:spPr>
              <a:xfrm>
                <a:off x="929036" y="1845189"/>
                <a:ext cx="817236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sub>
                      </m:sSub>
                      <m:d>
                        <m:dPr>
                          <m:ctrlPr>
                            <a:rPr lang="el-GR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altLang="zh-TW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TW" sz="2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TW" sz="2400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b="1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l-GR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TW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1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3">
                <a:extLst>
                  <a:ext uri="{FF2B5EF4-FFF2-40B4-BE49-F238E27FC236}">
                    <a16:creationId xmlns:a16="http://schemas.microsoft.com/office/drawing/2014/main" id="{FCDC4ED2-C4CD-48D6-9106-00EF2A813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36" y="1845189"/>
                <a:ext cx="8172365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2FA14E-6D14-4C7E-A684-285AE2437A46}"/>
                  </a:ext>
                </a:extLst>
              </p:cNvPr>
              <p:cNvSpPr/>
              <p:nvPr/>
            </p:nvSpPr>
            <p:spPr>
              <a:xfrm>
                <a:off x="5776451" y="3033849"/>
                <a:ext cx="2987821" cy="14014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How to decide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and covariance matrix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2FA14E-6D14-4C7E-A684-285AE243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451" y="3033849"/>
                <a:ext cx="2987821" cy="1401417"/>
              </a:xfrm>
              <a:prstGeom prst="rect">
                <a:avLst/>
              </a:prstGeom>
              <a:blipFill>
                <a:blip r:embed="rId4"/>
                <a:stretch>
                  <a:fillRect l="-1016" r="-8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6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2B93-9C5C-491D-BD10-8EA9A84B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170F-96CF-433B-9DF8-05887CBC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the gradient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29">
                <a:extLst>
                  <a:ext uri="{FF2B5EF4-FFF2-40B4-BE49-F238E27FC236}">
                    <a16:creationId xmlns:a16="http://schemas.microsoft.com/office/drawing/2014/main" id="{F2B13C1E-CE2D-4AD3-AD74-3BDF598B7F52}"/>
                  </a:ext>
                </a:extLst>
              </p:cNvPr>
              <p:cNvSpPr/>
              <p:nvPr/>
            </p:nvSpPr>
            <p:spPr>
              <a:xfrm>
                <a:off x="131071" y="2474819"/>
                <a:ext cx="8881855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 …,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矩形 29">
                <a:extLst>
                  <a:ext uri="{FF2B5EF4-FFF2-40B4-BE49-F238E27FC236}">
                    <a16:creationId xmlns:a16="http://schemas.microsoft.com/office/drawing/2014/main" id="{F2B13C1E-CE2D-4AD3-AD74-3BDF598B7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71" y="2474819"/>
                <a:ext cx="8881855" cy="557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EBD47F-2B93-4F37-9FBA-940C05BA71E9}"/>
                  </a:ext>
                </a:extLst>
              </p:cNvPr>
              <p:cNvSpPr txBox="1"/>
              <p:nvPr/>
            </p:nvSpPr>
            <p:spPr>
              <a:xfrm>
                <a:off x="791403" y="4001294"/>
                <a:ext cx="7561193" cy="785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sz="240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                            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l-GR" altLang="zh-TW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EBD47F-2B93-4F37-9FBA-940C05BA7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03" y="4001294"/>
                <a:ext cx="7561193" cy="785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406C4-FF8A-4E46-A665-6CFF29AEBDA0}"/>
                  </a:ext>
                </a:extLst>
              </p:cNvPr>
              <p:cNvSpPr txBox="1"/>
              <p:nvPr/>
            </p:nvSpPr>
            <p:spPr>
              <a:xfrm>
                <a:off x="1825498" y="5136541"/>
                <a:ext cx="183678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1"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  <m: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406C4-FF8A-4E46-A665-6CFF29AE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498" y="5136541"/>
                <a:ext cx="1836785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15">
                <a:extLst>
                  <a:ext uri="{FF2B5EF4-FFF2-40B4-BE49-F238E27FC236}">
                    <a16:creationId xmlns:a16="http://schemas.microsoft.com/office/drawing/2014/main" id="{D1873DF3-1E3C-48B1-8C09-FD065EDF3C7F}"/>
                  </a:ext>
                </a:extLst>
              </p:cNvPr>
              <p:cNvSpPr txBox="1"/>
              <p:nvPr/>
            </p:nvSpPr>
            <p:spPr>
              <a:xfrm>
                <a:off x="4159859" y="5136541"/>
                <a:ext cx="460427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TW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1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1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15">
                <a:extLst>
                  <a:ext uri="{FF2B5EF4-FFF2-40B4-BE49-F238E27FC236}">
                    <a16:creationId xmlns:a16="http://schemas.microsoft.com/office/drawing/2014/main" id="{D1873DF3-1E3C-48B1-8C09-FD065EDF3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59" y="5136541"/>
                <a:ext cx="4604279" cy="1130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73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DE77-CDCA-4A10-ABA4-6FB00837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7FB20-7DF9-459A-B352-CB4D0B623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Important assumption</a:t>
                </a:r>
              </a:p>
              <a:p>
                <a:r>
                  <a:rPr lang="en-US" dirty="0"/>
                  <a:t>Assume different classes share the same covariance</a:t>
                </a:r>
              </a:p>
              <a:p>
                <a:pPr marL="0" indent="0">
                  <a:buNone/>
                </a:pPr>
                <a:r>
                  <a:rPr lang="en-US" dirty="0"/>
                  <a:t>	To decrease the number of variables,</a:t>
                </a:r>
                <a:r>
                  <a:rPr lang="el-GR" altLang="zh-TW" b="1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different classes share same </a:t>
                </a:r>
                <a14:m>
                  <m:oMath xmlns:m="http://schemas.openxmlformats.org/officeDocument/2006/math">
                    <m:r>
                      <a:rPr lang="el-GR" altLang="zh-TW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7FB20-7DF9-459A-B352-CB4D0B623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C14851-6F6A-4548-BB67-292F279F1D89}"/>
              </a:ext>
            </a:extLst>
          </p:cNvPr>
          <p:cNvSpPr/>
          <p:nvPr/>
        </p:nvSpPr>
        <p:spPr>
          <a:xfrm>
            <a:off x="6318789" y="365126"/>
            <a:ext cx="216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Bishop, chapter 4.2.2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60F289-91FD-462F-B302-8A197702DDD8}"/>
                  </a:ext>
                </a:extLst>
              </p:cNvPr>
              <p:cNvSpPr/>
              <p:nvPr/>
            </p:nvSpPr>
            <p:spPr>
              <a:xfrm>
                <a:off x="3217622" y="3927704"/>
                <a:ext cx="2708755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TW" sz="24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TW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TW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60F289-91FD-462F-B302-8A197702D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622" y="3927704"/>
                <a:ext cx="2708755" cy="781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21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B538-C86B-44E2-8AC7-C7EAB0FF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BF315-BE7D-4741-A465-169874BDC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Step 1: </a:t>
                </a:r>
              </a:p>
              <a:p>
                <a:pPr marL="0" indent="0">
                  <a:buNone/>
                </a:pPr>
                <a:r>
                  <a:rPr lang="en-US" dirty="0"/>
                  <a:t>	get </a:t>
                </a:r>
                <a:r>
                  <a:rPr lang="en-US" i="1" dirty="0"/>
                  <a:t>P(C</a:t>
                </a:r>
                <a:r>
                  <a:rPr lang="en-US" altLang="zh-CN" i="1" baseline="-25000" dirty="0"/>
                  <a:t>i</a:t>
                </a:r>
                <a:r>
                  <a:rPr lang="en-US" i="1" dirty="0"/>
                  <a:t>) </a:t>
                </a:r>
                <a:r>
                  <a:rPr lang="en-US" dirty="0"/>
                  <a:t>for different classes from training data</a:t>
                </a:r>
              </a:p>
              <a:p>
                <a:r>
                  <a:rPr lang="en-US" dirty="0"/>
                  <a:t>Step 2:</a:t>
                </a:r>
              </a:p>
              <a:p>
                <a:pPr marL="0" indent="0">
                  <a:buNone/>
                </a:pPr>
                <a:r>
                  <a:rPr lang="en-US" dirty="0"/>
                  <a:t>	Assume a distribution (Gaussian, Bernoulli, Poisson…)in each class</a:t>
                </a:r>
              </a:p>
              <a:p>
                <a:r>
                  <a:rPr lang="en-US" dirty="0"/>
                  <a:t>Step 3:</a:t>
                </a:r>
              </a:p>
              <a:p>
                <a:pPr marL="0" indent="0">
                  <a:buNone/>
                </a:pPr>
                <a:r>
                  <a:rPr lang="en-US" dirty="0"/>
                  <a:t>	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different classes</a:t>
                </a:r>
              </a:p>
              <a:p>
                <a:r>
                  <a:rPr lang="en-US" dirty="0"/>
                  <a:t>Step 4:</a:t>
                </a:r>
              </a:p>
              <a:p>
                <a:pPr marL="0" indent="0">
                  <a:buNone/>
                </a:pPr>
                <a:r>
                  <a:rPr lang="en-US" dirty="0"/>
                  <a:t>	Decide the class of </a:t>
                </a:r>
                <a:r>
                  <a:rPr lang="en-US" b="1" dirty="0"/>
                  <a:t>x</a:t>
                </a:r>
                <a:r>
                  <a:rPr lang="en-US" dirty="0"/>
                  <a:t> by the largest posterior probability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BF315-BE7D-4741-A465-169874BDC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530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1D72-A6D6-44DE-BB57-D0EDEFF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4597F-E7D1-4F7E-B351-E6D05CB6822E}"/>
                  </a:ext>
                </a:extLst>
              </p:cNvPr>
              <p:cNvSpPr txBox="1"/>
              <p:nvPr/>
            </p:nvSpPr>
            <p:spPr>
              <a:xfrm>
                <a:off x="2135200" y="1397339"/>
                <a:ext cx="706097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𝑂𝑣𝑒𝑟𝑐𝑎𝑠𝑡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𝑀𝑖𝑙𝑑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𝑁𝑜𝑟𝑚𝑎𝑙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𝑆𝑡𝑟𝑜𝑛𝑔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4597F-E7D1-4F7E-B351-E6D05CB68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200" y="1397339"/>
                <a:ext cx="7060971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AB7FE-ADA8-4107-BB72-FB562953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81784"/>
              </p:ext>
            </p:extLst>
          </p:nvPr>
        </p:nvGraphicFramePr>
        <p:xfrm>
          <a:off x="951672" y="3123403"/>
          <a:ext cx="7563678" cy="35914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60613">
                  <a:extLst>
                    <a:ext uri="{9D8B030D-6E8A-4147-A177-3AD203B41FA5}">
                      <a16:colId xmlns:a16="http://schemas.microsoft.com/office/drawing/2014/main" val="2965666467"/>
                    </a:ext>
                  </a:extLst>
                </a:gridCol>
                <a:gridCol w="1260613">
                  <a:extLst>
                    <a:ext uri="{9D8B030D-6E8A-4147-A177-3AD203B41FA5}">
                      <a16:colId xmlns:a16="http://schemas.microsoft.com/office/drawing/2014/main" val="295830122"/>
                    </a:ext>
                  </a:extLst>
                </a:gridCol>
                <a:gridCol w="1432063">
                  <a:extLst>
                    <a:ext uri="{9D8B030D-6E8A-4147-A177-3AD203B41FA5}">
                      <a16:colId xmlns:a16="http://schemas.microsoft.com/office/drawing/2014/main" val="2342468845"/>
                    </a:ext>
                  </a:extLst>
                </a:gridCol>
                <a:gridCol w="1089163">
                  <a:extLst>
                    <a:ext uri="{9D8B030D-6E8A-4147-A177-3AD203B41FA5}">
                      <a16:colId xmlns:a16="http://schemas.microsoft.com/office/drawing/2014/main" val="1446764599"/>
                    </a:ext>
                  </a:extLst>
                </a:gridCol>
                <a:gridCol w="1057689">
                  <a:extLst>
                    <a:ext uri="{9D8B030D-6E8A-4147-A177-3AD203B41FA5}">
                      <a16:colId xmlns:a16="http://schemas.microsoft.com/office/drawing/2014/main" val="3256283414"/>
                    </a:ext>
                  </a:extLst>
                </a:gridCol>
                <a:gridCol w="1463537">
                  <a:extLst>
                    <a:ext uri="{9D8B030D-6E8A-4147-A177-3AD203B41FA5}">
                      <a16:colId xmlns:a16="http://schemas.microsoft.com/office/drawing/2014/main" val="3079408665"/>
                    </a:ext>
                  </a:extLst>
                </a:gridCol>
              </a:tblGrid>
              <a:tr h="5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Day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Outlook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Temperature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Humidity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Wind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Play Tennis?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338962807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886315641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Hot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Strong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221470086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528086742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Rain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175019255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Rain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Weak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94274658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Cool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Normal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Strong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878056262"/>
                  </a:ext>
                </a:extLst>
              </a:tr>
              <a:tr h="363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1637627925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Sunny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Mild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Weak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3645840589"/>
                  </a:ext>
                </a:extLst>
              </a:tr>
              <a:tr h="1900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Strong</a:t>
                      </a:r>
                    </a:p>
                  </a:txBody>
                  <a:tcPr marL="7355" marR="7355" marT="7355" marB="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???</a:t>
                      </a:r>
                    </a:p>
                  </a:txBody>
                  <a:tcPr marL="7355" marR="7355" marT="7355" marB="7355"/>
                </a:tc>
                <a:extLst>
                  <a:ext uri="{0D108BD9-81ED-4DB2-BD59-A6C34878D82A}">
                    <a16:rowId xmlns:a16="http://schemas.microsoft.com/office/drawing/2014/main" val="21803350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395E3-E8DB-41BB-8DF0-48D1BFC0A2E3}"/>
                  </a:ext>
                </a:extLst>
              </p:cNvPr>
              <p:cNvSpPr txBox="1"/>
              <p:nvPr/>
            </p:nvSpPr>
            <p:spPr>
              <a:xfrm>
                <a:off x="2135200" y="2091190"/>
                <a:ext cx="2869375" cy="925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(2/4)(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B395E3-E8DB-41BB-8DF0-48D1BFC0A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200" y="2091190"/>
                <a:ext cx="2869375" cy="925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924AD4F-821E-4A4F-9394-E74ECC71D742}"/>
              </a:ext>
            </a:extLst>
          </p:cNvPr>
          <p:cNvSpPr/>
          <p:nvPr/>
        </p:nvSpPr>
        <p:spPr>
          <a:xfrm>
            <a:off x="5665685" y="2395330"/>
            <a:ext cx="914019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67355-4C5D-4E80-B765-5E3BE7D096C2}"/>
              </a:ext>
            </a:extLst>
          </p:cNvPr>
          <p:cNvSpPr/>
          <p:nvPr/>
        </p:nvSpPr>
        <p:spPr>
          <a:xfrm>
            <a:off x="99391" y="4173675"/>
            <a:ext cx="1302026" cy="149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find something weird?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879FC-DA5A-454D-A10B-281444D22450}"/>
              </a:ext>
            </a:extLst>
          </p:cNvPr>
          <p:cNvSpPr/>
          <p:nvPr/>
        </p:nvSpPr>
        <p:spPr>
          <a:xfrm>
            <a:off x="99391" y="5734354"/>
            <a:ext cx="2035809" cy="3618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dirty="0" err="1">
                <a:solidFill>
                  <a:srgbClr val="FF0000"/>
                </a:solidFill>
              </a:rPr>
              <a:t>Sunny|yes</a:t>
            </a:r>
            <a:r>
              <a:rPr lang="en-US" dirty="0">
                <a:solidFill>
                  <a:srgbClr val="FF0000"/>
                </a:solidFill>
              </a:rPr>
              <a:t>) = 0!</a:t>
            </a:r>
          </a:p>
        </p:txBody>
      </p:sp>
    </p:spTree>
    <p:extLst>
      <p:ext uri="{BB962C8B-B14F-4D97-AF65-F5344CB8AC3E}">
        <p14:creationId xmlns:p14="http://schemas.microsoft.com/office/powerpoint/2010/main" val="20023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D7285-7A97-4EE3-B634-6FE4A6D14FCF}"/>
              </a:ext>
            </a:extLst>
          </p:cNvPr>
          <p:cNvSpPr/>
          <p:nvPr/>
        </p:nvSpPr>
        <p:spPr>
          <a:xfrm>
            <a:off x="628650" y="2331521"/>
            <a:ext cx="7809672" cy="29958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EADE1-EE54-450B-94AC-CA77590C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463C4-4E74-4D1A-A4F6-7CD69B839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Training PLA:</a:t>
                </a:r>
              </a:p>
              <a:p>
                <a:r>
                  <a:rPr lang="en-US" dirty="0"/>
                  <a:t>Step1: initiate a random </a:t>
                </a:r>
                <a:r>
                  <a:rPr lang="en-US" b="1" dirty="0"/>
                  <a:t>w</a:t>
                </a:r>
                <a:r>
                  <a:rPr lang="en-US" b="1" baseline="-25000" dirty="0"/>
                  <a:t>0</a:t>
                </a:r>
              </a:p>
              <a:p>
                <a:r>
                  <a:rPr lang="en-US" dirty="0"/>
                  <a:t>Step2: 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-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for every training data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- Randomly choose one data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       - Update the weight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Step3: run the algorithm until no error exists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463C4-4E74-4D1A-A4F6-7CD69B839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17AE20-87D1-444F-A9C1-33B20365EF30}"/>
                  </a:ext>
                </a:extLst>
              </p:cNvPr>
              <p:cNvSpPr txBox="1"/>
              <p:nvPr/>
            </p:nvSpPr>
            <p:spPr>
              <a:xfrm>
                <a:off x="2653748" y="5505947"/>
                <a:ext cx="4084982" cy="978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/>
                  <a:t>f</a:t>
                </a:r>
                <a:r>
                  <a:rPr lang="en-US" sz="2600" dirty="0"/>
                  <a:t>(</a:t>
                </a:r>
                <a:r>
                  <a:rPr lang="en-US" sz="2600" b="1" dirty="0"/>
                  <a:t>X</a:t>
                </a:r>
                <a:r>
                  <a:rPr lang="en-US" sz="2600" dirty="0"/>
                  <a:t>) = +1/-1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17AE20-87D1-444F-A9C1-33B20365E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748" y="5505947"/>
                <a:ext cx="4084982" cy="978794"/>
              </a:xfrm>
              <a:prstGeom prst="rect">
                <a:avLst/>
              </a:prstGeom>
              <a:blipFill>
                <a:blip r:embed="rId3"/>
                <a:stretch>
                  <a:fillRect t="-4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841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EDD4-044B-4EC0-8563-9F66C263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807D3B-5E79-4B81-A09A-67F436009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986904"/>
              </p:ext>
            </p:extLst>
          </p:nvPr>
        </p:nvGraphicFramePr>
        <p:xfrm>
          <a:off x="628650" y="1789043"/>
          <a:ext cx="7886700" cy="314780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144265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482577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909369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6118781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09925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79345168"/>
                    </a:ext>
                  </a:extLst>
                </a:gridCol>
              </a:tblGrid>
              <a:tr h="531104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9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Sunny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Cool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Normal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Weak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Yes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931517072"/>
                  </a:ext>
                </a:extLst>
              </a:tr>
              <a:tr h="531104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10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Rain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Mild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Normal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Weak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Yes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63819323"/>
                  </a:ext>
                </a:extLst>
              </a:tr>
              <a:tr h="531104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11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Sunny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Mild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Normal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Strong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Yes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224466828"/>
                  </a:ext>
                </a:extLst>
              </a:tr>
              <a:tr h="59690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12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Overcast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Mild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High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Strong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Yes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96236669"/>
                  </a:ext>
                </a:extLst>
              </a:tr>
              <a:tr h="59690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13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Overcast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Hot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Normal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Weak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Yes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784339464"/>
                  </a:ext>
                </a:extLst>
              </a:tr>
              <a:tr h="32382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14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Rain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Mild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High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effectLst/>
                        </a:rPr>
                        <a:t>Strong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No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3518521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90CAA2-BF92-4424-9099-E8089D6A28D0}"/>
              </a:ext>
            </a:extLst>
          </p:cNvPr>
          <p:cNvSpPr txBox="1"/>
          <p:nvPr/>
        </p:nvSpPr>
        <p:spPr>
          <a:xfrm>
            <a:off x="172398" y="5327374"/>
            <a:ext cx="879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method will make some assumptions when data is not enough!</a:t>
            </a:r>
          </a:p>
        </p:txBody>
      </p:sp>
    </p:spTree>
    <p:extLst>
      <p:ext uri="{BB962C8B-B14F-4D97-AF65-F5344CB8AC3E}">
        <p14:creationId xmlns:p14="http://schemas.microsoft.com/office/powerpoint/2010/main" val="344258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8469-32DD-416C-8EDD-F829C2AE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6A22-9E0B-47FC-A226-CF3215FF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Advantage: </a:t>
            </a:r>
          </a:p>
          <a:p>
            <a:pPr marL="0" indent="0">
              <a:buNone/>
            </a:pPr>
            <a:r>
              <a:rPr lang="en-US" dirty="0"/>
              <a:t>	Sometimes you don’t need a whole data set</a:t>
            </a:r>
          </a:p>
          <a:p>
            <a:pPr marL="0" indent="0">
              <a:buNone/>
            </a:pPr>
            <a:r>
              <a:rPr lang="en-US" dirty="0"/>
              <a:t>	Easy to apply</a:t>
            </a:r>
          </a:p>
          <a:p>
            <a:r>
              <a:rPr lang="en-US" dirty="0"/>
              <a:t>Disadvantage:</a:t>
            </a:r>
          </a:p>
          <a:p>
            <a:pPr marL="0" indent="0">
              <a:buNone/>
            </a:pPr>
            <a:r>
              <a:rPr lang="en-US" dirty="0"/>
              <a:t>	The distribution assumed is correct?</a:t>
            </a:r>
          </a:p>
          <a:p>
            <a:pPr marL="0" indent="0">
              <a:buNone/>
            </a:pPr>
            <a:r>
              <a:rPr lang="en-US" dirty="0"/>
              <a:t>	Outputs might be wrong!</a:t>
            </a:r>
          </a:p>
        </p:txBody>
      </p:sp>
    </p:spTree>
    <p:extLst>
      <p:ext uri="{BB962C8B-B14F-4D97-AF65-F5344CB8AC3E}">
        <p14:creationId xmlns:p14="http://schemas.microsoft.com/office/powerpoint/2010/main" val="2675062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E39C-279B-4CC0-8248-AA884CB8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C03E-6117-4BC1-8342-5F8E16F7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r>
              <a:rPr lang="en-US" dirty="0"/>
              <a:t>Sentence generator:</a:t>
            </a:r>
          </a:p>
          <a:p>
            <a:pPr marL="0" indent="0">
              <a:buNone/>
            </a:pPr>
            <a:r>
              <a:rPr lang="en-US" dirty="0"/>
              <a:t>	You are a good boy!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‘you’:</a:t>
            </a:r>
          </a:p>
          <a:p>
            <a:r>
              <a:rPr lang="en-US" dirty="0"/>
              <a:t>P(</a:t>
            </a:r>
            <a:r>
              <a:rPr lang="en-US" dirty="0" err="1"/>
              <a:t>are|you</a:t>
            </a:r>
            <a:r>
              <a:rPr lang="en-US" dirty="0"/>
              <a:t>)P(</a:t>
            </a:r>
            <a:r>
              <a:rPr lang="en-US" dirty="0" err="1"/>
              <a:t>a|you</a:t>
            </a:r>
            <a:r>
              <a:rPr lang="en-US" dirty="0"/>
              <a:t> are)P(</a:t>
            </a:r>
            <a:r>
              <a:rPr lang="en-US" dirty="0" err="1"/>
              <a:t>good|you</a:t>
            </a:r>
            <a:r>
              <a:rPr lang="en-US" dirty="0"/>
              <a:t> are a)…</a:t>
            </a:r>
          </a:p>
          <a:p>
            <a:r>
              <a:rPr lang="en-US" dirty="0"/>
              <a:t>May give you: you are a </a:t>
            </a:r>
            <a:r>
              <a:rPr lang="en-US"/>
              <a:t>good girl!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03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4566-1F95-4A86-A0FF-5E38164E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94B8-0A1C-46B8-8A73-4C40FC3C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Topic of next lecture: Discriminative vs generative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 result">
            <a:extLst>
              <a:ext uri="{FF2B5EF4-FFF2-40B4-BE49-F238E27FC236}">
                <a16:creationId xmlns:a16="http://schemas.microsoft.com/office/drawing/2014/main" id="{952463DE-11A4-472D-BE85-7FA7AE2B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5" y="3238948"/>
            <a:ext cx="2676979" cy="34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62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BF84-4CB5-48B9-B7D0-98E17D8C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ayes method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A073-87D1-48C3-AA34-96BD17C877D6}"/>
              </a:ext>
            </a:extLst>
          </p:cNvPr>
          <p:cNvSpPr txBox="1"/>
          <p:nvPr/>
        </p:nvSpPr>
        <p:spPr>
          <a:xfrm>
            <a:off x="3257550" y="3120887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MATH ALERT!</a:t>
            </a:r>
          </a:p>
        </p:txBody>
      </p:sp>
    </p:spTree>
    <p:extLst>
      <p:ext uri="{BB962C8B-B14F-4D97-AF65-F5344CB8AC3E}">
        <p14:creationId xmlns:p14="http://schemas.microsoft.com/office/powerpoint/2010/main" val="2443319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359575" y="1954695"/>
            <a:ext cx="122464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95608" y="3038507"/>
            <a:ext cx="955143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>
            <a:off x="4883409" y="3256129"/>
            <a:ext cx="767443" cy="473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 animBg="1"/>
      <p:bldP spid="14" grpId="0" animBg="1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210679" y="4439481"/>
            <a:ext cx="4065814" cy="1102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832758" y="3120312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32758" y="3872745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82673" y="3000648"/>
            <a:ext cx="993184" cy="14388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1273" y="4574291"/>
            <a:ext cx="1278434" cy="8210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91866" y="3011933"/>
            <a:ext cx="4562406" cy="143883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7786" y="5193958"/>
            <a:ext cx="3829050" cy="6953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670217" y="4564190"/>
            <a:ext cx="7316619" cy="12977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1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3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2127484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blipFill>
                <a:blip r:embed="rId2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blipFill>
                <a:blip r:embed="rId3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blipFill>
                <a:blip r:embed="rId10"/>
                <a:stretch>
                  <a:fillRect l="-84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2127484" y="3077793"/>
            <a:ext cx="3961207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245948" y="3640127"/>
            <a:ext cx="22053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blipFill>
                <a:blip r:embed="rId11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blipFill>
                <a:blip r:embed="rId1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5757870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11834" y="4843170"/>
            <a:ext cx="8690651" cy="17035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25" grpId="0"/>
      <p:bldP spid="29" grpId="0"/>
      <p:bldP spid="30" grpId="0"/>
      <p:bldP spid="33" grpId="0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89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1089420" y="4112535"/>
            <a:ext cx="1729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3248" y="4214022"/>
            <a:ext cx="52956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922183" y="1131619"/>
            <a:ext cx="1115084" cy="806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225285" y="1016533"/>
            <a:ext cx="8690651" cy="1703582"/>
            <a:chOff x="311834" y="4843170"/>
            <a:chExt cx="8690651" cy="1703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11834" y="4843170"/>
              <a:ext cx="8690651" cy="17035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接點 32"/>
          <p:cNvCxnSpPr/>
          <p:nvPr/>
        </p:nvCxnSpPr>
        <p:spPr>
          <a:xfrm>
            <a:off x="1191109" y="2299240"/>
            <a:ext cx="1742486" cy="3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292158" y="1482378"/>
            <a:ext cx="1985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generative model,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blipFill>
                <a:blip r:embed="rId13"/>
                <a:stretch>
                  <a:fillRect l="-1500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373142" y="6107011"/>
            <a:ext cx="419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Then we have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93301" y="4920471"/>
            <a:ext cx="5022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directly find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62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40" grpId="0"/>
      <p:bldP spid="4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0D8-E25F-4BAC-A4E4-F6E5EA40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367FDB82-EB46-4C3D-93D8-D38CCFAA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68" y="1433038"/>
            <a:ext cx="6204093" cy="4176711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1391C2-3976-4D87-8E4E-47183CAF9939}"/>
              </a:ext>
            </a:extLst>
          </p:cNvPr>
          <p:cNvCxnSpPr/>
          <p:nvPr/>
        </p:nvCxnSpPr>
        <p:spPr>
          <a:xfrm flipV="1">
            <a:off x="2236303" y="1690689"/>
            <a:ext cx="4840357" cy="327991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643F75-1F22-49C6-863B-B747B53A7B96}"/>
                  </a:ext>
                </a:extLst>
              </p:cNvPr>
              <p:cNvSpPr txBox="1"/>
              <p:nvPr/>
            </p:nvSpPr>
            <p:spPr>
              <a:xfrm>
                <a:off x="2613990" y="5609749"/>
                <a:ext cx="408498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/>
                  <a:t>f</a:t>
                </a:r>
                <a:r>
                  <a:rPr lang="en-US" sz="2600" dirty="0"/>
                  <a:t>(</a:t>
                </a:r>
                <a:r>
                  <a:rPr lang="en-US" sz="2600" b="1" dirty="0"/>
                  <a:t>X</a:t>
                </a:r>
                <a:r>
                  <a:rPr lang="en-US" sz="2600" dirty="0"/>
                  <a:t>)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643F75-1F22-49C6-863B-B747B53A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990" y="5609749"/>
                <a:ext cx="4084982" cy="492443"/>
              </a:xfrm>
              <a:prstGeom prst="rect">
                <a:avLst/>
              </a:prstGeom>
              <a:blipFill>
                <a:blip r:embed="rId3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A96994-CAD9-45EA-8CEF-9BD6D9AFE972}"/>
                  </a:ext>
                </a:extLst>
              </p:cNvPr>
              <p:cNvSpPr/>
              <p:nvPr/>
            </p:nvSpPr>
            <p:spPr>
              <a:xfrm>
                <a:off x="3736581" y="6102192"/>
                <a:ext cx="1839799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A96994-CAD9-45EA-8CEF-9BD6D9AFE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81" y="6102192"/>
                <a:ext cx="1839799" cy="499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37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B44-68AA-48F0-A2AB-0A8C040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11">
                <a:extLst>
                  <a:ext uri="{FF2B5EF4-FFF2-40B4-BE49-F238E27FC236}">
                    <a16:creationId xmlns:a16="http://schemas.microsoft.com/office/drawing/2014/main" id="{43D47E4D-6038-4CD6-A438-D09F60DBDA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050626"/>
                  </p:ext>
                </p:extLst>
              </p:nvPr>
            </p:nvGraphicFramePr>
            <p:xfrm>
              <a:off x="628650" y="2282826"/>
              <a:ext cx="7886700" cy="2475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29734527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94165127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463080743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025730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029271"/>
                      </a:ext>
                    </a:extLst>
                  </a:tr>
                  <a:tr h="9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406452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19268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11">
                <a:extLst>
                  <a:ext uri="{FF2B5EF4-FFF2-40B4-BE49-F238E27FC236}">
                    <a16:creationId xmlns:a16="http://schemas.microsoft.com/office/drawing/2014/main" id="{43D47E4D-6038-4CD6-A438-D09F60DBDAE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050626"/>
                  </p:ext>
                </p:extLst>
              </p:nvPr>
            </p:nvGraphicFramePr>
            <p:xfrm>
              <a:off x="628650" y="2282826"/>
              <a:ext cx="7886700" cy="2475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29734527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94165127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463080743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025730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5814" r="-100926" b="-27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029271"/>
                      </a:ext>
                    </a:extLst>
                  </a:tr>
                  <a:tr h="9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406452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19268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F64B3B-2971-4228-8402-CF20C0B3C632}"/>
                  </a:ext>
                </a:extLst>
              </p:cNvPr>
              <p:cNvSpPr/>
              <p:nvPr/>
            </p:nvSpPr>
            <p:spPr>
              <a:xfrm>
                <a:off x="6479289" y="2834361"/>
                <a:ext cx="133389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F64B3B-2971-4228-8402-CF20C0B3C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289" y="2834361"/>
                <a:ext cx="1333890" cy="374270"/>
              </a:xfrm>
              <a:prstGeom prst="rect">
                <a:avLst/>
              </a:prstGeom>
              <a:blipFill>
                <a:blip r:embed="rId4"/>
                <a:stretch>
                  <a:fillRect t="-49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90ABAF-CE9D-4205-8F89-3E3FD31938EF}"/>
                  </a:ext>
                </a:extLst>
              </p:cNvPr>
              <p:cNvSpPr txBox="1"/>
              <p:nvPr/>
            </p:nvSpPr>
            <p:spPr>
              <a:xfrm>
                <a:off x="3909286" y="3411115"/>
                <a:ext cx="12583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90ABAF-CE9D-4205-8F89-3E3FD3193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286" y="3411115"/>
                <a:ext cx="1258357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C68D10-5768-4095-8352-9C947491CE6F}"/>
                  </a:ext>
                </a:extLst>
              </p:cNvPr>
              <p:cNvSpPr/>
              <p:nvPr/>
            </p:nvSpPr>
            <p:spPr>
              <a:xfrm>
                <a:off x="6137697" y="3364948"/>
                <a:ext cx="2017073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C68D10-5768-4095-8352-9C947491C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97" y="3364948"/>
                <a:ext cx="2017073" cy="871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450AD-5612-4C64-8F98-3CDC5F980B44}"/>
                  </a:ext>
                </a:extLst>
              </p:cNvPr>
              <p:cNvSpPr/>
              <p:nvPr/>
            </p:nvSpPr>
            <p:spPr>
              <a:xfrm>
                <a:off x="3554157" y="4293145"/>
                <a:ext cx="2035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D450AD-5612-4C64-8F98-3CDC5F980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157" y="4293145"/>
                <a:ext cx="203568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707B0EA-9669-40DA-B043-A8A67D8C98A7}"/>
              </a:ext>
            </a:extLst>
          </p:cNvPr>
          <p:cNvSpPr txBox="1"/>
          <p:nvPr/>
        </p:nvSpPr>
        <p:spPr>
          <a:xfrm>
            <a:off x="6967330" y="429075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4834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D35D-0BE5-49D8-8192-00FA2707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9A9C4E-3894-46CB-9AE7-423F05DAD071}"/>
                  </a:ext>
                </a:extLst>
              </p:cNvPr>
              <p:cNvSpPr/>
              <p:nvPr/>
            </p:nvSpPr>
            <p:spPr>
              <a:xfrm>
                <a:off x="1791671" y="1690689"/>
                <a:ext cx="5560657" cy="1130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9A9C4E-3894-46CB-9AE7-423F05DAD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71" y="1690689"/>
                <a:ext cx="5560657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71D29E-A287-4915-8A51-F5A616F9B3A2}"/>
                  </a:ext>
                </a:extLst>
              </p:cNvPr>
              <p:cNvSpPr txBox="1"/>
              <p:nvPr/>
            </p:nvSpPr>
            <p:spPr>
              <a:xfrm>
                <a:off x="3776869" y="3133159"/>
                <a:ext cx="283449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71D29E-A287-4915-8A51-F5A616F9B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869" y="3133159"/>
                <a:ext cx="2834494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8443A2-4170-40FA-9C8E-EB3C8D99FC17}"/>
                  </a:ext>
                </a:extLst>
              </p:cNvPr>
              <p:cNvSpPr/>
              <p:nvPr/>
            </p:nvSpPr>
            <p:spPr>
              <a:xfrm>
                <a:off x="2701198" y="4634733"/>
                <a:ext cx="402642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8443A2-4170-40FA-9C8E-EB3C8D99F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98" y="4634733"/>
                <a:ext cx="40264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65C4B36-1CEB-4CA5-863B-7B7295D7F43A}"/>
              </a:ext>
            </a:extLst>
          </p:cNvPr>
          <p:cNvSpPr txBox="1"/>
          <p:nvPr/>
        </p:nvSpPr>
        <p:spPr>
          <a:xfrm>
            <a:off x="2220015" y="598487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equation (always have an optimal solution)</a:t>
            </a:r>
          </a:p>
        </p:txBody>
      </p:sp>
    </p:spTree>
    <p:extLst>
      <p:ext uri="{BB962C8B-B14F-4D97-AF65-F5344CB8AC3E}">
        <p14:creationId xmlns:p14="http://schemas.microsoft.com/office/powerpoint/2010/main" val="20381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08FD-7256-4B44-81E0-4E644BE8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E69D-A7F6-43AE-B5C8-34E4D72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problem-- always have an optimal solution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769A35E-4C92-449A-85DE-349C279DEEA8}"/>
              </a:ext>
            </a:extLst>
          </p:cNvPr>
          <p:cNvGrpSpPr/>
          <p:nvPr/>
        </p:nvGrpSpPr>
        <p:grpSpPr>
          <a:xfrm>
            <a:off x="4581575" y="2393911"/>
            <a:ext cx="4109070" cy="3214761"/>
            <a:chOff x="706835" y="2011916"/>
            <a:chExt cx="6113826" cy="458536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DE68C3-BA72-4032-ACD7-1AF23FE1C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E052C4E0-8865-420D-80CF-DE8BE3433278}"/>
                    </a:ext>
                  </a:extLst>
                </p:cNvPr>
                <p:cNvSpPr txBox="1"/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531DADAC-0AD6-44E3-BDAC-C7B8822FF935}"/>
                    </a:ext>
                  </a:extLst>
                </p:cNvPr>
                <p:cNvSpPr txBox="1"/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194" name="Picture 2" descr="Image result for bowl">
            <a:extLst>
              <a:ext uri="{FF2B5EF4-FFF2-40B4-BE49-F238E27FC236}">
                <a16:creationId xmlns:a16="http://schemas.microsoft.com/office/drawing/2014/main" id="{D91AAD67-F1DE-41EA-9400-4F9C07BD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5" y="2692275"/>
            <a:ext cx="3602335" cy="26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66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D3ED-6810-40EA-83DF-4ED66CE5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B1EE-8970-4B62-A7C4-008B781A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solve it?</a:t>
            </a:r>
          </a:p>
          <a:p>
            <a:r>
              <a:rPr lang="en-US" dirty="0"/>
              <a:t>Goal: find a </a:t>
            </a:r>
            <a:r>
              <a:rPr lang="en-US" b="1" dirty="0"/>
              <a:t>w</a:t>
            </a:r>
            <a:r>
              <a:rPr lang="en-US" dirty="0"/>
              <a:t> to make </a:t>
            </a:r>
            <a:r>
              <a:rPr lang="en-US" i="1" dirty="0"/>
              <a:t>E</a:t>
            </a:r>
            <a:r>
              <a:rPr lang="en-US" i="1" baseline="-25000" dirty="0"/>
              <a:t>in</a:t>
            </a:r>
            <a:r>
              <a:rPr lang="en-US" dirty="0"/>
              <a:t> as small as possible</a:t>
            </a:r>
          </a:p>
          <a:p>
            <a:r>
              <a:rPr lang="en-US" dirty="0"/>
              <a:t>Gradient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76DE0D-5DD7-4AC7-BF13-D44CCD1A4F16}"/>
                  </a:ext>
                </a:extLst>
              </p:cNvPr>
              <p:cNvSpPr/>
              <p:nvPr/>
            </p:nvSpPr>
            <p:spPr>
              <a:xfrm>
                <a:off x="2701199" y="1656662"/>
                <a:ext cx="4026423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76DE0D-5DD7-4AC7-BF13-D44CCD1A4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99" y="1656662"/>
                <a:ext cx="4026423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4999D9-444F-4DA0-80BA-26EE48D3A03C}"/>
                  </a:ext>
                </a:extLst>
              </p:cNvPr>
              <p:cNvSpPr txBox="1"/>
              <p:nvPr/>
            </p:nvSpPr>
            <p:spPr>
              <a:xfrm>
                <a:off x="3468756" y="4477679"/>
                <a:ext cx="2206487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4999D9-444F-4DA0-80BA-26EE48D3A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56" y="4477679"/>
                <a:ext cx="2206487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80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2F07-A72C-4426-818E-946FA93D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541B-9248-4A0A-BACE-7283AFD7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</a:t>
            </a:r>
            <a:r>
              <a:rPr lang="en-US" dirty="0">
                <a:sym typeface="Wingdings" panose="05000000000000000000" pitchFamily="2" charset="2"/>
              </a:rPr>
              <a:t> tangent of slope of function</a:t>
            </a:r>
          </a:p>
          <a:p>
            <a:r>
              <a:rPr lang="en-US" dirty="0">
                <a:sym typeface="Wingdings" panose="05000000000000000000" pitchFamily="2" charset="2"/>
              </a:rPr>
              <a:t>For quadratic function:</a:t>
            </a:r>
            <a:endParaRPr lang="en-US" dirty="0"/>
          </a:p>
        </p:txBody>
      </p:sp>
      <p:pic>
        <p:nvPicPr>
          <p:cNvPr id="9218" name="Picture 2" descr="Image result for 二次函数">
            <a:extLst>
              <a:ext uri="{FF2B5EF4-FFF2-40B4-BE49-F238E27FC236}">
                <a16:creationId xmlns:a16="http://schemas.microsoft.com/office/drawing/2014/main" id="{9D876BB3-AAF0-42D2-965E-7F3DECA59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20" y="3138176"/>
            <a:ext cx="4131159" cy="317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B815E-F352-4719-BD3B-6E667DCD307D}"/>
              </a:ext>
            </a:extLst>
          </p:cNvPr>
          <p:cNvCxnSpPr/>
          <p:nvPr/>
        </p:nvCxnSpPr>
        <p:spPr>
          <a:xfrm>
            <a:off x="3379304" y="3916017"/>
            <a:ext cx="824948" cy="18387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1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7462</TotalTime>
  <Words>1445</Words>
  <Application>Microsoft Office PowerPoint</Application>
  <PresentationFormat>On-screen Show (4:3)</PresentationFormat>
  <Paragraphs>611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Monaco</vt:lpstr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佈景主題</vt:lpstr>
      <vt:lpstr>Machine learning 101 Linear regression and Bayes method</vt:lpstr>
      <vt:lpstr>Objective</vt:lpstr>
      <vt:lpstr>PLA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and PLA</vt:lpstr>
      <vt:lpstr>PowerPoint Presentation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Bayes method</vt:lpstr>
      <vt:lpstr>Questions?</vt:lpstr>
      <vt:lpstr>Bayes method</vt:lpstr>
      <vt:lpstr>Posterior Probability</vt:lpstr>
      <vt:lpstr>PowerPoint Presentation</vt:lpstr>
      <vt:lpstr>PowerPoint Presentation</vt:lpstr>
      <vt:lpstr>End of Warning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Han Xiao</cp:lastModifiedBy>
  <cp:revision>225</cp:revision>
  <dcterms:created xsi:type="dcterms:W3CDTF">2016-09-18T07:33:37Z</dcterms:created>
  <dcterms:modified xsi:type="dcterms:W3CDTF">2017-09-29T18:42:17Z</dcterms:modified>
</cp:coreProperties>
</file>