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3" r:id="rId7"/>
    <p:sldId id="264" r:id="rId8"/>
    <p:sldId id="265" r:id="rId9"/>
    <p:sldId id="266" r:id="rId10"/>
    <p:sldId id="267" r:id="rId11"/>
    <p:sldId id="268" r:id="rId12"/>
    <p:sldId id="274" r:id="rId13"/>
    <p:sldId id="269" r:id="rId14"/>
    <p:sldId id="270" r:id="rId15"/>
    <p:sldId id="271" r:id="rId16"/>
    <p:sldId id="275" r:id="rId17"/>
    <p:sldId id="276" r:id="rId18"/>
    <p:sldId id="272" r:id="rId19"/>
    <p:sldId id="273" r:id="rId20"/>
  </p:sldIdLst>
  <p:sldSz cx="9144000" cy="5143500" type="screen16x9"/>
  <p:notesSz cx="6858000" cy="9144000"/>
  <p:embeddedFontLst>
    <p:embeddedFont>
      <p:font typeface="Lato" panose="020B0604020202020204" charset="0"/>
      <p:regular r:id="rId22"/>
      <p:bold r:id="rId23"/>
      <p:italic r:id="rId24"/>
      <p:boldItalic r:id="rId25"/>
    </p:embeddedFon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League Spartan" panose="020B0604020202020204" charset="0"/>
      <p:regular r:id="rId30"/>
      <p:bold r:id="rId31"/>
    </p:embeddedFont>
    <p:embeddedFont>
      <p:font typeface="Roboto Thin" panose="020B0604020202020204" charset="0"/>
      <p:regular r:id="rId32"/>
      <p:bold r:id="rId33"/>
      <p:italic r:id="rId34"/>
      <p:boldItalic r:id="rId35"/>
    </p:embeddedFont>
    <p:embeddedFont>
      <p:font typeface="Inter" panose="020B0604020202020204" charset="0"/>
      <p:regular r:id="rId36"/>
      <p:bold r:id="rId37"/>
    </p:embeddedFont>
    <p:embeddedFont>
      <p:font typeface="Montserrat" panose="020B0604020202020204" charset="0"/>
      <p:regular r:id="rId38"/>
      <p:bold r:id="rId39"/>
      <p:italic r:id="rId40"/>
      <p:boldItalic r:id="rId41"/>
    </p:embeddedFont>
    <p:embeddedFont>
      <p:font typeface="Roboto Medium" panose="020B060402020202020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-726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9" Type="http://schemas.openxmlformats.org/officeDocument/2006/relationships/font" Target="fonts/font18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openxmlformats.org/officeDocument/2006/relationships/font" Target="fonts/font21.fntdata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font" Target="fonts/font17.fntdata"/><Relationship Id="rId46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41" Type="http://schemas.openxmlformats.org/officeDocument/2006/relationships/font" Target="fonts/font2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font" Target="fonts/font19.fntdata"/><Relationship Id="rId45" Type="http://schemas.openxmlformats.org/officeDocument/2006/relationships/font" Target="fonts/font2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4" Type="http://schemas.openxmlformats.org/officeDocument/2006/relationships/font" Target="fonts/font2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43" Type="http://schemas.openxmlformats.org/officeDocument/2006/relationships/font" Target="fonts/font22.fntdata"/><Relationship Id="rId48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01596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ista.com/statistics/309349/british-airways-uk-passenger-numbers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theguardian.com/business/2020/apr/28/british-airways-plans-to-make-up-to-12000-staff-redundant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b95977ecba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2b95977ecba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20 seconds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95977ecba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b95977ecba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b95977ecba_1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2b95977ecba_1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9785cbb69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2b9785cbb69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b95977ecba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2" name="Google Shape;402;g2b95977ecba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95977ecba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g2b95977ecba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95977ecba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g2b95977ecba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b95977ecba_3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7" name="Google Shape;457;g2b95977ecba_3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b95977ecba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2b95977ecba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2b95977ecba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g2b95977ecba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95977ecba_1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2b95977ecba_1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15 seconds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b95977ecba_1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g2b95977ecba_1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 min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95977ecba_1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2" name="Google Shape;292;g2b95977ecba_1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30</a:t>
            </a:r>
            <a:r>
              <a:rPr lang="en">
                <a:solidFill>
                  <a:schemeClr val="dk1"/>
                </a:solidFill>
              </a:rPr>
              <a:t> seconds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ba1b6efeb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7" name="Google Shape;327;g2ba1b6efeb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 min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95977ecba_1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g2b95977ecba_1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5 seconds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https://www.statista.com/statistics/309349/british-airways-uk-passenger-numbers/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https://www.theguardian.com/business/2020/apr/28/british-airways-plans-to-make-up-to-12000-staff-redundant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b95977ecba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2b95977ecba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10-15 seconds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b95977ecb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0" name="Google Shape;360;g2b95977ecb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5 seconds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95977ecba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9" name="Google Shape;369;g2b95977ecba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4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37" name="Google Shape;137;p14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4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4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14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6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48" name="Google Shape;148;p16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6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6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6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6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6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6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6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6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6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6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6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6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6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6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6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6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6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1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0" name="Google Shape;170;p1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74" name="Google Shape;17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6" name="Google Shape;176;p18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77" name="Google Shape;177;p18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1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85" name="Google Shape;185;p1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0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191" name="Google Shape;191;p20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0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Google Shape;197;p21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198" name="Google Shape;198;p21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21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21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21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21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21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21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1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21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21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21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22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220" name="Google Shape;220;p22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22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3" name="Google Shape;223;p22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24" name="Google Shape;224;p22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23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228" name="Google Shape;228;p23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3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411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0" name="Google Shape;230;p23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231" name="Google Shape;2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24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34" name="Google Shape;234;p24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4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4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253" name="Google Shape;253;p24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4" name="Google Shape;25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2" name="Google Shape;13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3" name="Google Shape;13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anpat99/aviation-business-customer-reviews-webscrap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kaggle.com/code/hanpat99/british-airways-cx-project-nlp-and-llm/notebook?scriptVersionId=16175475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anpat99/aviation-business-customer-reviews-webscrapi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www.kaggle.com/code/hanpat99/british-airways-cx-project-nlp-and-llm/notebook?scriptVersionId=161754754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anpat99/aviation-business-customer-reviews-webscraping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jpeg"/><Relationship Id="rId5" Type="http://schemas.openxmlformats.org/officeDocument/2006/relationships/image" Target="../media/image14.png"/><Relationship Id="rId4" Type="http://schemas.openxmlformats.org/officeDocument/2006/relationships/hyperlink" Target="https://www.kaggle.com/code/hanpat99/british-airways-cx-project-nlp-and-llm/notebook?scriptVersionId=16175475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kaggle.com/code/hanpat99/british-airways-cx-project-nlp-and-llm/notebook?scriptVersionId=161754754" TargetMode="External"/><Relationship Id="rId5" Type="http://schemas.openxmlformats.org/officeDocument/2006/relationships/hyperlink" Target="https://www.kaggle.com/code/hanpat99/aviation-business-customer-reviews-webscraping" TargetMode="Externa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heguardian.com/business/2020/apr/28/british-airways-plans-to-make-up-to-12000-staff-redundant" TargetMode="External"/><Relationship Id="rId13" Type="http://schemas.openxmlformats.org/officeDocument/2006/relationships/hyperlink" Target="https://www.sciencedirect.com/science/article/abs/pii/S0969699711000226" TargetMode="External"/><Relationship Id="rId3" Type="http://schemas.openxmlformats.org/officeDocument/2006/relationships/hyperlink" Target="https://www.kaggle.com/code/hanpat99/aviation-business-customer-reviews-webscraping" TargetMode="External"/><Relationship Id="rId7" Type="http://schemas.openxmlformats.org/officeDocument/2006/relationships/hyperlink" Target="https://www.comparably.com/companies/british-airways/competitors" TargetMode="External"/><Relationship Id="rId12" Type="http://schemas.openxmlformats.org/officeDocument/2006/relationships/hyperlink" Target="https://papers.ssrn.com/sol3/papers.cfm?abstract_id=1947296" TargetMode="External"/><Relationship Id="rId17" Type="http://schemas.openxmlformats.org/officeDocument/2006/relationships/hyperlink" Target="https://www.forbes.com/sites/larrylight/2020/08/14/british-airways-needs-to-revitalize-its-brand/?sh=6eaeef0d747e" TargetMode="External"/><Relationship Id="rId2" Type="http://schemas.openxmlformats.org/officeDocument/2006/relationships/notesSlide" Target="../notesSlides/notesSlide17.xml"/><Relationship Id="rId16" Type="http://schemas.openxmlformats.org/officeDocument/2006/relationships/hyperlink" Target="https://doi.org/10.1007/978-3-030-36126-6_1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globaldata.com/company-profile/british-airways-plc/competitors/" TargetMode="External"/><Relationship Id="rId11" Type="http://schemas.openxmlformats.org/officeDocument/2006/relationships/hyperlink" Target="https://www.iairgroup.com/investors-and-shareholders/financial-reporting/annual-reports/" TargetMode="External"/><Relationship Id="rId5" Type="http://schemas.openxmlformats.org/officeDocument/2006/relationships/hyperlink" Target="https://www.statista.com/topics/5372/british-airways/#topicOverview" TargetMode="External"/><Relationship Id="rId15" Type="http://schemas.openxmlformats.org/officeDocument/2006/relationships/hyperlink" Target="https://doi.org/10.4324/9781003092063-5" TargetMode="External"/><Relationship Id="rId10" Type="http://schemas.openxmlformats.org/officeDocument/2006/relationships/hyperlink" Target="https://www.researchgate.net/publication/300299980_Airport_Operational_Performance_and_Its_Impact_on_Airline_Cost" TargetMode="External"/><Relationship Id="rId4" Type="http://schemas.openxmlformats.org/officeDocument/2006/relationships/hyperlink" Target="https://www.kaggle.com/code/hanpat99/british-airways-cx-project-nlp-and-llm/notebook?scriptVersionId=161754754" TargetMode="External"/><Relationship Id="rId9" Type="http://schemas.openxmlformats.org/officeDocument/2006/relationships/hyperlink" Target="https://www.statista.com/statistics/264296/british-airways-worldwide-revenues-since-2006/?kw=&amp;crmtag=adwords&amp;gclid=CjwKCAiAiP2tBhBXEiwACslfnrguU6XsRAXQ25JuO3AEwckyFTHvHdCD9DcUI-8Pr2XRFdLSbYCdXRoCJaEQAvD_BwE" TargetMode="External"/><Relationship Id="rId14" Type="http://schemas.openxmlformats.org/officeDocument/2006/relationships/hyperlink" Target="https://doi.org/10.35408/comuybd.629382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anpat99/aviation-business-customer-reviews-webscrap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hyperlink" Target="https://miro.com" TargetMode="External"/><Relationship Id="rId4" Type="http://schemas.openxmlformats.org/officeDocument/2006/relationships/hyperlink" Target="https://www.kaggle.com/code/hanpat99/british-airways-cx-project-nlp-and-llm/notebook?scriptVersionId=16175475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hyperlink" Target="https://www.investopedia.com/ask/answers/041315/how-much-revenue-airline-industry-comes-business-travelers-compared-leisure-travelers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hyperlink" Target="https://www.kaggle.com/code/hanpat99/british-airways-cx-project-nlp-and-llm/notebook?scriptVersionId=161754754" TargetMode="External"/><Relationship Id="rId4" Type="http://schemas.openxmlformats.org/officeDocument/2006/relationships/hyperlink" Target="https://www.kaggle.com/code/hanpat99/aviation-business-customer-reviews-webscrapi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anpat99/aviation-business-customer-reviews-webscrapin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kaggle.com/code/hanpat99/british-airways-cx-project-nlp-and-llm/notebook?scriptVersionId=16175475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anpat99/aviation-business-customer-reviews-webscraping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www.kaggle.com/code/hanpat99/british-airways-cx-project-nlp-and-llm/notebook?scriptVersionId=16175475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hanpat99/aviation-business-customer-reviews-webscrapin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hyperlink" Target="https://www.kaggle.com/code/hanpat99/british-airways-cx-project-nlp-and-llm/notebook?scriptVersionId=16175475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5"/>
          <p:cNvSpPr txBox="1">
            <a:spLocks noGrp="1"/>
          </p:cNvSpPr>
          <p:nvPr>
            <p:ph type="ctrTitle"/>
          </p:nvPr>
        </p:nvSpPr>
        <p:spPr>
          <a:xfrm>
            <a:off x="3537150" y="1277025"/>
            <a:ext cx="4993200" cy="10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British Airways Customer Experience (CX) Analysis</a:t>
            </a:r>
            <a:endParaRPr sz="2400" b="1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60" name="Google Shape;260;p25"/>
          <p:cNvSpPr txBox="1">
            <a:spLocks noGrp="1"/>
          </p:cNvSpPr>
          <p:nvPr>
            <p:ph type="subTitle" idx="1"/>
          </p:nvPr>
        </p:nvSpPr>
        <p:spPr>
          <a:xfrm>
            <a:off x="3537148" y="3221700"/>
            <a:ext cx="3552021" cy="1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Inter"/>
              <a:buChar char="❏"/>
            </a:pPr>
            <a:r>
              <a:rPr lang="en" sz="1100" dirty="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Report on Customer Sentiment, CX Challenges</a:t>
            </a:r>
            <a:endParaRPr dirty="0"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Inter"/>
              <a:buChar char="❏"/>
            </a:pPr>
            <a:r>
              <a:rPr lang="en" sz="1100" dirty="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Analyzing Business Impact by using customer information and research</a:t>
            </a:r>
            <a:endParaRPr sz="1100" dirty="0">
              <a:solidFill>
                <a:srgbClr val="15151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Inter"/>
              <a:buChar char="❏"/>
            </a:pPr>
            <a:r>
              <a:rPr lang="en" sz="1100" dirty="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Recommendations on resolving challenges and improving CX</a:t>
            </a:r>
            <a:endParaRPr sz="1100" dirty="0">
              <a:solidFill>
                <a:srgbClr val="151515"/>
              </a:solidFill>
              <a:latin typeface="Inter"/>
              <a:ea typeface="Inter"/>
              <a:cs typeface="Inter"/>
              <a:sym typeface="Inter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Inter"/>
              <a:buChar char="❏"/>
            </a:pPr>
            <a:r>
              <a:rPr lang="en" sz="1100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3"/>
              </a:rPr>
              <a:t>Scraping</a:t>
            </a:r>
            <a:r>
              <a:rPr lang="en" sz="1100" dirty="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100" u="sng" dirty="0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4"/>
              </a:rPr>
              <a:t>Analytics</a:t>
            </a:r>
            <a:r>
              <a:rPr lang="en" sz="1100" dirty="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Notebooks</a:t>
            </a:r>
            <a:endParaRPr sz="1100" dirty="0">
              <a:solidFill>
                <a:srgbClr val="15151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1" name="Google Shape;261;p2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3851850" y="2385900"/>
            <a:ext cx="3237300" cy="5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Hanish Paturi</a:t>
            </a:r>
            <a:endParaRPr sz="1400" b="1" i="0" u="none" strike="noStrike" cap="non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Data Scientist, Cofounder,  Agera Consultants</a:t>
            </a:r>
            <a:endParaRPr sz="1000" b="0" i="0" u="none" strike="noStrike" cap="non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6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Visualizing Inter-topic Distance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lang="en" sz="100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Analytics</a:t>
            </a:r>
            <a:r>
              <a:rPr lang="en" sz="900">
                <a:latin typeface="League Spartan"/>
                <a:ea typeface="League Spartan"/>
                <a:cs typeface="League Spartan"/>
                <a:sym typeface="League Spartan"/>
              </a:rPr>
              <a:t> Notebooks</a:t>
            </a:r>
            <a:endParaRPr sz="14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37"/>
          <p:cNvGrpSpPr/>
          <p:nvPr/>
        </p:nvGrpSpPr>
        <p:grpSpPr>
          <a:xfrm>
            <a:off x="296625" y="1353326"/>
            <a:ext cx="2804188" cy="3438900"/>
            <a:chOff x="296625" y="1671820"/>
            <a:chExt cx="2804188" cy="3438900"/>
          </a:xfrm>
        </p:grpSpPr>
        <p:sp>
          <p:nvSpPr>
            <p:cNvPr id="383" name="Google Shape;383;p37"/>
            <p:cNvSpPr txBox="1"/>
            <p:nvPr/>
          </p:nvSpPr>
          <p:spPr>
            <a:xfrm>
              <a:off x="296625" y="1671820"/>
              <a:ext cx="2672700" cy="3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292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Char char="●"/>
              </a:pPr>
              <a:r>
                <a:rPr lang="en" sz="9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Visualizing 2D representation of Sentence embeddings,</a:t>
              </a: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obtained through </a:t>
              </a:r>
              <a:r>
                <a:rPr lang="en" sz="9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UMAP </a:t>
              </a:r>
              <a:r>
                <a:rPr lang="en" sz="90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dimensionality reduction</a:t>
              </a:r>
              <a:r>
                <a:rPr lang="en" sz="900" b="1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, </a:t>
              </a: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clustered by </a:t>
              </a:r>
              <a:r>
                <a:rPr lang="en" sz="9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HDBSCAN, </a:t>
              </a: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colored by topic labels.</a:t>
              </a: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1651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92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Char char="●"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Topic model developed with </a:t>
              </a:r>
              <a:r>
                <a:rPr lang="en" sz="9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BERTopic, best suited for docs &lt; 1000</a:t>
              </a: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in number</a:t>
              </a:r>
              <a:endParaRPr/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92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Char char="●"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Raw topic labels not intuitive enough, provides little context, not business-friendly</a:t>
              </a:r>
              <a:endParaRPr/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92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Char char="●"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Standardize and refine raw topic labels: In-context learning with LLM: </a:t>
              </a:r>
              <a:r>
                <a:rPr lang="en" sz="900" b="0" i="1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concatenation of representative docs, topic labels as input text</a:t>
              </a:r>
              <a:r>
                <a:rPr lang="en" sz="9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, </a:t>
              </a:r>
              <a:r>
                <a:rPr lang="en" sz="900" b="1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as input</a:t>
              </a:r>
              <a:r>
                <a:rPr lang="en" sz="900" b="1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prompt template</a:t>
              </a:r>
              <a:r>
                <a:rPr lang="en" sz="900" b="0" i="0" u="none" strike="noStrike" cap="none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for Google Gemini Pro</a:t>
              </a:r>
              <a:endParaRPr/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84" name="Google Shape;384;p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063" y="3074509"/>
              <a:ext cx="2670750" cy="396675"/>
            </a:xfrm>
            <a:prstGeom prst="rect">
              <a:avLst/>
            </a:prstGeom>
            <a:noFill/>
            <a:ln w="9525" cap="flat" cmpd="sng">
              <a:solidFill>
                <a:srgbClr val="C3C3C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grpSp>
        <p:nvGrpSpPr>
          <p:cNvPr id="385" name="Google Shape;385;p37"/>
          <p:cNvGrpSpPr/>
          <p:nvPr/>
        </p:nvGrpSpPr>
        <p:grpSpPr>
          <a:xfrm>
            <a:off x="3380197" y="858811"/>
            <a:ext cx="5598177" cy="3794506"/>
            <a:chOff x="3100813" y="813092"/>
            <a:chExt cx="6054878" cy="4060854"/>
          </a:xfrm>
        </p:grpSpPr>
        <p:grpSp>
          <p:nvGrpSpPr>
            <p:cNvPr id="386" name="Google Shape;386;p37"/>
            <p:cNvGrpSpPr/>
            <p:nvPr/>
          </p:nvGrpSpPr>
          <p:grpSpPr>
            <a:xfrm>
              <a:off x="3100813" y="813092"/>
              <a:ext cx="6054878" cy="4060854"/>
              <a:chOff x="2622283" y="691100"/>
              <a:chExt cx="6356092" cy="4060854"/>
            </a:xfrm>
          </p:grpSpPr>
          <p:pic>
            <p:nvPicPr>
              <p:cNvPr id="387" name="Google Shape;387;p37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61007" y="691100"/>
                <a:ext cx="6317368" cy="406085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8" name="Google Shape;388;p37"/>
              <p:cNvSpPr/>
              <p:nvPr/>
            </p:nvSpPr>
            <p:spPr>
              <a:xfrm>
                <a:off x="2622283" y="4428786"/>
                <a:ext cx="1723689" cy="2000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6510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700" b="0" i="0" u="none" strike="noStrike" cap="none">
                    <a:solidFill>
                      <a:srgbClr val="7F7F7F"/>
                    </a:solidFill>
                    <a:latin typeface="Lato"/>
                    <a:ea typeface="Lato"/>
                    <a:cs typeface="Lato"/>
                    <a:sym typeface="Lato"/>
                  </a:rPr>
                  <a:t>Generated with Datamapplot</a:t>
                </a:r>
                <a:endParaRPr sz="700" b="0" i="0" u="none" strike="noStrike" cap="none">
                  <a:solidFill>
                    <a:srgbClr val="7F7F7F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sp>
          <p:nvSpPr>
            <p:cNvPr id="389" name="Google Shape;389;p37"/>
            <p:cNvSpPr/>
            <p:nvPr/>
          </p:nvSpPr>
          <p:spPr>
            <a:xfrm>
              <a:off x="3100813" y="813092"/>
              <a:ext cx="6043187" cy="45719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0" name="Google Shape;390;p37"/>
          <p:cNvSpPr txBox="1"/>
          <p:nvPr/>
        </p:nvSpPr>
        <p:spPr>
          <a:xfrm>
            <a:off x="5445303" y="233900"/>
            <a:ext cx="3533072" cy="45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Note:</a:t>
            </a:r>
            <a:r>
              <a:rPr lang="en" sz="7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7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High selection bias observed (possible volunteer/social etc biases present). People with extreme experiences have provided reviews. Cross-verify with user-data in real-time.</a:t>
            </a:r>
            <a:endParaRPr sz="700" b="0" i="0" u="none" strike="noStrike" cap="non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Visualizing Inter-topic Distance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000" u="sng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lang="en" sz="1000" dirty="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000" u="sng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Analytics</a:t>
            </a:r>
            <a:r>
              <a:rPr lang="en" sz="900" dirty="0">
                <a:latin typeface="League Spartan"/>
                <a:ea typeface="League Spartan"/>
                <a:cs typeface="League Spartan"/>
                <a:sym typeface="League Spartan"/>
              </a:rPr>
              <a:t> Notebooks</a:t>
            </a:r>
            <a:endParaRPr sz="1400" b="1" i="0" u="none" strike="noStrike" cap="none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81" name="Google Shape;381;p3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2" name="Google Shape;382;p37"/>
          <p:cNvGrpSpPr/>
          <p:nvPr/>
        </p:nvGrpSpPr>
        <p:grpSpPr>
          <a:xfrm>
            <a:off x="296625" y="1353326"/>
            <a:ext cx="2804188" cy="3438900"/>
            <a:chOff x="296625" y="1671820"/>
            <a:chExt cx="2804188" cy="3438900"/>
          </a:xfrm>
        </p:grpSpPr>
        <p:sp>
          <p:nvSpPr>
            <p:cNvPr id="383" name="Google Shape;383;p37"/>
            <p:cNvSpPr txBox="1"/>
            <p:nvPr/>
          </p:nvSpPr>
          <p:spPr>
            <a:xfrm>
              <a:off x="296625" y="1671820"/>
              <a:ext cx="2672700" cy="34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457200" marR="0" lvl="0" indent="-292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Char char="●"/>
              </a:pPr>
              <a:r>
                <a:rPr lang="en" sz="9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Visualizing 2D representation of Sentence embeddings,</a:t>
              </a:r>
              <a:r>
                <a:rPr lang="en" sz="9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obtained through </a:t>
              </a:r>
              <a:r>
                <a:rPr lang="en" sz="9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UMAP </a:t>
              </a:r>
              <a:r>
                <a:rPr lang="en" sz="90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dimensionality reduction</a:t>
              </a:r>
              <a:r>
                <a:rPr lang="en" sz="9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, </a:t>
              </a:r>
              <a:r>
                <a:rPr lang="en" sz="9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clustered by </a:t>
              </a:r>
              <a:r>
                <a:rPr lang="en" sz="9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HDBSCAN, </a:t>
              </a:r>
              <a:r>
                <a:rPr lang="en" sz="9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colored by topic labels.</a:t>
              </a:r>
              <a:endParaRPr sz="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1651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92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Char char="●"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Topic model developed with </a:t>
              </a:r>
              <a:r>
                <a:rPr lang="en" sz="9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BERTopic, best suited for docs &lt; 1000</a:t>
              </a:r>
              <a:r>
                <a:rPr lang="en" sz="9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in number</a:t>
              </a:r>
              <a:endParaRPr dirty="0"/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92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Char char="●"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Raw topic labels not intuitive enough, provides little context, not business-friendly</a:t>
              </a:r>
              <a:endParaRPr dirty="0"/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921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Char char="●"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Standardize and refine raw topic labels: In-context learning with LLM: </a:t>
              </a:r>
              <a:r>
                <a:rPr lang="en" sz="900" b="0" i="1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concatenation of representative docs, topic labels as input text</a:t>
              </a:r>
              <a:r>
                <a:rPr lang="en" sz="9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, </a:t>
              </a:r>
              <a:r>
                <a:rPr lang="en" sz="900" b="1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as input</a:t>
              </a:r>
              <a:r>
                <a:rPr lang="en" sz="900" b="1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prompt template</a:t>
              </a:r>
              <a:r>
                <a:rPr lang="en" sz="900" b="0" i="0" u="none" strike="noStrike" cap="none" dirty="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for Google Gemini Pro</a:t>
              </a:r>
              <a:endParaRPr dirty="0"/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  <a:p>
              <a:pPr marL="457200" marR="0" lvl="0" indent="-2286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Lato"/>
                <a:buNone/>
              </a:pPr>
              <a:endParaRPr sz="900" b="0" i="0" u="none" strike="noStrike" cap="none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384" name="Google Shape;384;p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30063" y="3074509"/>
              <a:ext cx="2670750" cy="396675"/>
            </a:xfrm>
            <a:prstGeom prst="rect">
              <a:avLst/>
            </a:prstGeom>
            <a:noFill/>
            <a:ln w="9525" cap="flat" cmpd="sng">
              <a:solidFill>
                <a:srgbClr val="C3C3C3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390" name="Google Shape;390;p37"/>
          <p:cNvSpPr txBox="1"/>
          <p:nvPr/>
        </p:nvSpPr>
        <p:spPr>
          <a:xfrm>
            <a:off x="5445303" y="233900"/>
            <a:ext cx="3533072" cy="45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Note:</a:t>
            </a:r>
            <a:r>
              <a:rPr lang="en" sz="7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7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High selection bias observed (possible volunteer/social etc biases present). People with extreme experiences have provided reviews. Cross-verify with user-data in real-time.</a:t>
            </a:r>
            <a:endParaRPr sz="700" b="0" i="0" u="none" strike="noStrike" cap="non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26" name="Picture 2" descr="C:\Users\Hp\Downloads\British Airways CX Study\Images\British Airways CX Analysis - BERTopic - darrmode_full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742" y="1047964"/>
            <a:ext cx="5790347" cy="376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746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360150" y="4311150"/>
            <a:ext cx="86067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Lato"/>
              <a:buAutoNum type="arabicPeriod"/>
            </a:pPr>
            <a:r>
              <a:rPr lang="en" sz="10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Gemini Pro, </a:t>
            </a:r>
            <a:r>
              <a:rPr lang="en" sz="10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for regenerating </a:t>
            </a:r>
            <a:r>
              <a:rPr lang="en" sz="10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business-friendly topic labels</a:t>
            </a:r>
            <a:r>
              <a:rPr lang="en" sz="10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 b="0" i="0" u="none" strike="noStrike" cap="non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Lato"/>
              <a:buAutoNum type="arabicPeriod"/>
            </a:pPr>
            <a:r>
              <a:rPr lang="en" sz="10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Review Text: </a:t>
            </a:r>
            <a:r>
              <a:rPr lang="en" sz="10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Prompt inputs were a </a:t>
            </a:r>
            <a:r>
              <a:rPr lang="en" sz="10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concatenation  of raw topic labels and representative documents.</a:t>
            </a:r>
            <a:endParaRPr sz="1000" b="1" i="0" u="none" strike="noStrike" cap="non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Lato"/>
              <a:buAutoNum type="arabicPeriod"/>
            </a:pPr>
            <a:r>
              <a:rPr lang="en" sz="10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Additional support given by</a:t>
            </a:r>
            <a:r>
              <a:rPr lang="en" sz="10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seed topics,</a:t>
            </a:r>
            <a:r>
              <a:rPr lang="en" sz="10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corresponding to commercial </a:t>
            </a:r>
            <a:r>
              <a:rPr lang="en" sz="10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aviation</a:t>
            </a:r>
            <a:r>
              <a:rPr lang="en" sz="10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000" b="1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expected core CX areas.</a:t>
            </a:r>
            <a:endParaRPr sz="1000" b="1" i="0" u="none" strike="noStrike" cap="non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7" name="Google Shape;39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66100" y="1042925"/>
            <a:ext cx="4300749" cy="32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38"/>
          <p:cNvPicPr preferRelativeResize="0"/>
          <p:nvPr/>
        </p:nvPicPr>
        <p:blipFill rotWithShape="1">
          <a:blip r:embed="rId4">
            <a:alphaModFix/>
          </a:blip>
          <a:srcRect t="14617"/>
          <a:stretch/>
        </p:blipFill>
        <p:spPr>
          <a:xfrm>
            <a:off x="430075" y="1042925"/>
            <a:ext cx="4141925" cy="32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38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Standardize topic labels: LLM </a:t>
            </a: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In-context learning </a:t>
            </a:r>
            <a:endParaRPr sz="2400" b="1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lang="en" sz="100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Analytics</a:t>
            </a:r>
            <a:r>
              <a:rPr lang="en" sz="900">
                <a:latin typeface="League Spartan"/>
                <a:ea typeface="League Spartan"/>
                <a:cs typeface="League Spartan"/>
                <a:sym typeface="League Spartan"/>
              </a:rPr>
              <a:t> Notebooks</a:t>
            </a:r>
            <a:endParaRPr sz="9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1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9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</a:t>
            </a: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esolving CX challenges: Recommendations</a:t>
            </a:r>
            <a:endParaRPr sz="1000" b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05" name="Google Shape;405;p39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557261" y="836176"/>
            <a:ext cx="1328301" cy="4153153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517721" y="895293"/>
            <a:ext cx="1328301" cy="237863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1D7E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593421" y="2265161"/>
            <a:ext cx="1187385" cy="76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Streamlined booking, Dedicated helpline:</a:t>
            </a: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AI-integrated </a:t>
            </a: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 with </a:t>
            </a: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chatbots, </a:t>
            </a: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helpdesk operators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39"/>
          <p:cNvGrpSpPr/>
          <p:nvPr/>
        </p:nvGrpSpPr>
        <p:grpSpPr>
          <a:xfrm>
            <a:off x="593373" y="1026570"/>
            <a:ext cx="1187433" cy="1314792"/>
            <a:chOff x="593373" y="1026570"/>
            <a:chExt cx="1187433" cy="1314792"/>
          </a:xfrm>
        </p:grpSpPr>
        <p:sp>
          <p:nvSpPr>
            <p:cNvPr id="410" name="Google Shape;410;p39"/>
            <p:cNvSpPr/>
            <p:nvPr/>
          </p:nvSpPr>
          <p:spPr>
            <a:xfrm>
              <a:off x="593421" y="1721812"/>
              <a:ext cx="1187385" cy="619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rgbClr val="36363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Customer Service</a:t>
              </a:r>
              <a:endParaRPr sz="1000" b="1" i="0" u="none" strike="noStrike" cap="none">
                <a:solidFill>
                  <a:srgbClr val="36363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11" name="Google Shape;411;p39"/>
            <p:cNvSpPr/>
            <p:nvPr/>
          </p:nvSpPr>
          <p:spPr>
            <a:xfrm>
              <a:off x="593373" y="1026570"/>
              <a:ext cx="1187385" cy="687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 i="0" u="none" strike="noStrike" cap="none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41</a:t>
              </a:r>
              <a:r>
                <a:rPr lang="en" sz="4000" b="0" i="0" u="none" strike="noStrike" cap="none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 b="0" i="0" u="none" strike="noStrike" cap="none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412" name="Google Shape;412;p39"/>
          <p:cNvSpPr/>
          <p:nvPr/>
        </p:nvSpPr>
        <p:spPr>
          <a:xfrm rot="5400000">
            <a:off x="1124051" y="3216362"/>
            <a:ext cx="126122" cy="181934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377773" y="3329292"/>
            <a:ext cx="1507790" cy="1499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Invest in app design and integrate user feedback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Deploy chatbot powered by fine-tuned LLMs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Train helpline operators, incentivize performance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39"/>
          <p:cNvSpPr/>
          <p:nvPr/>
        </p:nvSpPr>
        <p:spPr>
          <a:xfrm>
            <a:off x="1950629" y="836176"/>
            <a:ext cx="1328301" cy="4153153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9"/>
          <p:cNvSpPr/>
          <p:nvPr/>
        </p:nvSpPr>
        <p:spPr>
          <a:xfrm>
            <a:off x="1911089" y="895293"/>
            <a:ext cx="1328301" cy="237863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1D7E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39"/>
          <p:cNvSpPr/>
          <p:nvPr/>
        </p:nvSpPr>
        <p:spPr>
          <a:xfrm>
            <a:off x="1986789" y="2265161"/>
            <a:ext cx="1187385" cy="76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Communication &amp; service disruptions: App alerts, push-messaging,</a:t>
            </a: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strategic partnerships w/ network providers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7" name="Google Shape;417;p39"/>
          <p:cNvGrpSpPr/>
          <p:nvPr/>
        </p:nvGrpSpPr>
        <p:grpSpPr>
          <a:xfrm>
            <a:off x="1986741" y="1026570"/>
            <a:ext cx="1187432" cy="1314792"/>
            <a:chOff x="1986741" y="1026570"/>
            <a:chExt cx="1187432" cy="1314792"/>
          </a:xfrm>
        </p:grpSpPr>
        <p:sp>
          <p:nvSpPr>
            <p:cNvPr id="418" name="Google Shape;418;p39"/>
            <p:cNvSpPr/>
            <p:nvPr/>
          </p:nvSpPr>
          <p:spPr>
            <a:xfrm>
              <a:off x="1986789" y="1721812"/>
              <a:ext cx="1187385" cy="619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rgbClr val="36363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Flight Disruptions</a:t>
              </a:r>
              <a:endParaRPr sz="1000" b="1" i="0" u="none" strike="noStrike" cap="none">
                <a:solidFill>
                  <a:srgbClr val="36363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19" name="Google Shape;419;p39"/>
            <p:cNvSpPr/>
            <p:nvPr/>
          </p:nvSpPr>
          <p:spPr>
            <a:xfrm>
              <a:off x="1986741" y="1026570"/>
              <a:ext cx="1187385" cy="687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 i="0" u="none" strike="noStrike" cap="none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23</a:t>
              </a:r>
              <a:r>
                <a:rPr lang="en" sz="4000" b="0" i="0" u="none" strike="noStrike" cap="none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 b="0" i="0" u="none" strike="noStrike" cap="none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420" name="Google Shape;420;p39"/>
          <p:cNvSpPr/>
          <p:nvPr/>
        </p:nvSpPr>
        <p:spPr>
          <a:xfrm rot="5400000">
            <a:off x="2517418" y="3216363"/>
            <a:ext cx="126124" cy="181934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9"/>
          <p:cNvSpPr/>
          <p:nvPr/>
        </p:nvSpPr>
        <p:spPr>
          <a:xfrm>
            <a:off x="3343999" y="836176"/>
            <a:ext cx="1328301" cy="4153153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9"/>
          <p:cNvSpPr/>
          <p:nvPr/>
        </p:nvSpPr>
        <p:spPr>
          <a:xfrm>
            <a:off x="3304459" y="895293"/>
            <a:ext cx="1328301" cy="237863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1D7E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9"/>
          <p:cNvSpPr/>
          <p:nvPr/>
        </p:nvSpPr>
        <p:spPr>
          <a:xfrm>
            <a:off x="3380159" y="2265161"/>
            <a:ext cx="1187385" cy="76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Trained flight attendants; Hygiene</a:t>
            </a: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aircrafts outfitted with essentials - </a:t>
            </a:r>
            <a:r>
              <a:rPr lang="en" sz="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charging ports, Wi-Fi, and in-flight entertainment</a:t>
            </a:r>
            <a:endParaRPr sz="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4" name="Google Shape;424;p39"/>
          <p:cNvGrpSpPr/>
          <p:nvPr/>
        </p:nvGrpSpPr>
        <p:grpSpPr>
          <a:xfrm>
            <a:off x="3380111" y="1026570"/>
            <a:ext cx="1187433" cy="1314792"/>
            <a:chOff x="3380111" y="1026570"/>
            <a:chExt cx="1187433" cy="1314792"/>
          </a:xfrm>
        </p:grpSpPr>
        <p:sp>
          <p:nvSpPr>
            <p:cNvPr id="425" name="Google Shape;425;p39"/>
            <p:cNvSpPr/>
            <p:nvPr/>
          </p:nvSpPr>
          <p:spPr>
            <a:xfrm>
              <a:off x="3380159" y="1721812"/>
              <a:ext cx="1187385" cy="619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 i="0" u="none" strike="noStrike" cap="none">
                  <a:solidFill>
                    <a:srgbClr val="36363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Passenger Discomfort</a:t>
              </a:r>
              <a:endParaRPr sz="1000" b="1" i="0" u="none" strike="noStrike" cap="none">
                <a:solidFill>
                  <a:srgbClr val="36363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26" name="Google Shape;426;p39"/>
            <p:cNvSpPr/>
            <p:nvPr/>
          </p:nvSpPr>
          <p:spPr>
            <a:xfrm>
              <a:off x="3380111" y="1026570"/>
              <a:ext cx="1187385" cy="687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 i="0" u="none" strike="noStrike" cap="none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14</a:t>
              </a:r>
              <a:r>
                <a:rPr lang="en" sz="4000" b="0" i="0" u="none" strike="noStrike" cap="none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 b="0" i="0" u="none" strike="noStrike" cap="none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427" name="Google Shape;427;p39"/>
          <p:cNvSpPr/>
          <p:nvPr/>
        </p:nvSpPr>
        <p:spPr>
          <a:xfrm rot="5400000">
            <a:off x="3910788" y="3216362"/>
            <a:ext cx="126124" cy="181934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39"/>
          <p:cNvSpPr/>
          <p:nvPr/>
        </p:nvSpPr>
        <p:spPr>
          <a:xfrm>
            <a:off x="3184319" y="3360114"/>
            <a:ext cx="1507790" cy="146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Upgrade seating comfort options, and crew service</a:t>
            </a:r>
            <a:endParaRPr/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Improve onboard amenities.</a:t>
            </a:r>
            <a:endParaRPr/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Enhance cabin temperature control.</a:t>
            </a:r>
            <a:endParaRPr/>
          </a:p>
        </p:txBody>
      </p:sp>
      <p:sp>
        <p:nvSpPr>
          <p:cNvPr id="429" name="Google Shape;429;p39"/>
          <p:cNvSpPr/>
          <p:nvPr/>
        </p:nvSpPr>
        <p:spPr>
          <a:xfrm>
            <a:off x="4737369" y="836176"/>
            <a:ext cx="1328300" cy="4153153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39"/>
          <p:cNvSpPr/>
          <p:nvPr/>
        </p:nvSpPr>
        <p:spPr>
          <a:xfrm>
            <a:off x="4697829" y="895293"/>
            <a:ext cx="1328300" cy="237863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1D7E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39"/>
          <p:cNvSpPr/>
          <p:nvPr/>
        </p:nvSpPr>
        <p:spPr>
          <a:xfrm>
            <a:off x="4773529" y="2265161"/>
            <a:ext cx="1187384" cy="76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Trained flight attendants; Reliable baggage handling, Incentives, incident reporting</a:t>
            </a:r>
            <a:r>
              <a:rPr lang="en" sz="800"/>
              <a:t> and performance reviews; </a:t>
            </a:r>
            <a:r>
              <a:rPr lang="en" sz="800" b="1"/>
              <a:t>pay-hikes to staff</a:t>
            </a:r>
            <a:endParaRPr sz="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/>
          </a:p>
        </p:txBody>
      </p:sp>
      <p:grpSp>
        <p:nvGrpSpPr>
          <p:cNvPr id="432" name="Google Shape;432;p39"/>
          <p:cNvGrpSpPr/>
          <p:nvPr/>
        </p:nvGrpSpPr>
        <p:grpSpPr>
          <a:xfrm>
            <a:off x="4768285" y="1034103"/>
            <a:ext cx="1192628" cy="1307259"/>
            <a:chOff x="4768285" y="1034103"/>
            <a:chExt cx="1192628" cy="1307259"/>
          </a:xfrm>
        </p:grpSpPr>
        <p:sp>
          <p:nvSpPr>
            <p:cNvPr id="433" name="Google Shape;433;p39"/>
            <p:cNvSpPr/>
            <p:nvPr/>
          </p:nvSpPr>
          <p:spPr>
            <a:xfrm>
              <a:off x="4773529" y="1721812"/>
              <a:ext cx="1187384" cy="619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 b="1">
                  <a:solidFill>
                    <a:srgbClr val="36363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In-flight service, Baggage Handling, misc.</a:t>
              </a:r>
              <a:endParaRPr sz="900" b="1">
                <a:solidFill>
                  <a:srgbClr val="36363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>
                <a:solidFill>
                  <a:srgbClr val="36363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4768285" y="1034103"/>
              <a:ext cx="1187383" cy="687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12</a:t>
              </a:r>
              <a:r>
                <a:rPr lang="en" sz="4000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 b="0" i="0" u="none" strike="noStrike" cap="none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</p:txBody>
        </p:sp>
      </p:grpSp>
      <p:sp>
        <p:nvSpPr>
          <p:cNvPr id="435" name="Google Shape;435;p39"/>
          <p:cNvSpPr/>
          <p:nvPr/>
        </p:nvSpPr>
        <p:spPr>
          <a:xfrm rot="5400000">
            <a:off x="5304157" y="3216362"/>
            <a:ext cx="126124" cy="181934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9"/>
          <p:cNvSpPr/>
          <p:nvPr/>
        </p:nvSpPr>
        <p:spPr>
          <a:xfrm>
            <a:off x="4608082" y="3360114"/>
            <a:ext cx="1507790" cy="146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Continuous staff training programs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Issue resolution protocols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Performance-driven staff incentives</a:t>
            </a:r>
            <a:endParaRPr/>
          </a:p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Efficient baggage handling systems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39"/>
          <p:cNvSpPr/>
          <p:nvPr/>
        </p:nvSpPr>
        <p:spPr>
          <a:xfrm>
            <a:off x="6130737" y="836176"/>
            <a:ext cx="1328301" cy="4153153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39"/>
          <p:cNvSpPr/>
          <p:nvPr/>
        </p:nvSpPr>
        <p:spPr>
          <a:xfrm>
            <a:off x="6091197" y="895293"/>
            <a:ext cx="1328301" cy="237863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1D7E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39"/>
          <p:cNvSpPr/>
          <p:nvPr/>
        </p:nvSpPr>
        <p:spPr>
          <a:xfrm>
            <a:off x="6166897" y="2341363"/>
            <a:ext cx="1187385" cy="76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1D7E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40" name="Google Shape;440;p39"/>
          <p:cNvGrpSpPr/>
          <p:nvPr/>
        </p:nvGrpSpPr>
        <p:grpSpPr>
          <a:xfrm>
            <a:off x="6166850" y="1026570"/>
            <a:ext cx="1187433" cy="1314792"/>
            <a:chOff x="6166850" y="1026570"/>
            <a:chExt cx="1187433" cy="1314792"/>
          </a:xfrm>
        </p:grpSpPr>
        <p:sp>
          <p:nvSpPr>
            <p:cNvPr id="441" name="Google Shape;441;p39"/>
            <p:cNvSpPr/>
            <p:nvPr/>
          </p:nvSpPr>
          <p:spPr>
            <a:xfrm>
              <a:off x="6166897" y="1721812"/>
              <a:ext cx="1187385" cy="619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lang="en" sz="1000" b="1">
                  <a:solidFill>
                    <a:srgbClr val="36363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Check-ins</a:t>
              </a:r>
              <a:endParaRPr sz="1000" b="1">
                <a:solidFill>
                  <a:srgbClr val="36363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6166850" y="1026570"/>
              <a:ext cx="1187385" cy="687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  <a:r>
                <a:rPr lang="en" sz="4000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43" name="Google Shape;443;p39"/>
          <p:cNvSpPr/>
          <p:nvPr/>
        </p:nvSpPr>
        <p:spPr>
          <a:xfrm rot="5400000">
            <a:off x="6697526" y="3216362"/>
            <a:ext cx="126124" cy="181934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39"/>
          <p:cNvSpPr/>
          <p:nvPr/>
        </p:nvSpPr>
        <p:spPr>
          <a:xfrm>
            <a:off x="5973871" y="3360114"/>
            <a:ext cx="1507790" cy="1468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Deploy Queue Management Systems at airports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Personalised check-in assistance</a:t>
            </a:r>
            <a:endParaRPr/>
          </a:p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Intuitive self check-in kiosks and web checkin interface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None/>
            </a:pP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39"/>
          <p:cNvSpPr/>
          <p:nvPr/>
        </p:nvSpPr>
        <p:spPr>
          <a:xfrm>
            <a:off x="7534010" y="836175"/>
            <a:ext cx="1328301" cy="4153153"/>
          </a:xfrm>
          <a:prstGeom prst="rect">
            <a:avLst/>
          </a:prstGeom>
          <a:solidFill>
            <a:srgbClr val="1B78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9"/>
          <p:cNvSpPr/>
          <p:nvPr/>
        </p:nvSpPr>
        <p:spPr>
          <a:xfrm>
            <a:off x="7494470" y="895292"/>
            <a:ext cx="1328301" cy="2378633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1D7E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39"/>
          <p:cNvSpPr/>
          <p:nvPr/>
        </p:nvSpPr>
        <p:spPr>
          <a:xfrm>
            <a:off x="7570170" y="2265160"/>
            <a:ext cx="1187385" cy="571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Payment intermediaries and gateways</a:t>
            </a:r>
            <a:r>
              <a:rPr lang="en" sz="800"/>
              <a:t>; App alerts to notify cancellations and failed bookings</a:t>
            </a:r>
            <a:endParaRPr sz="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1"/>
          </a:p>
        </p:txBody>
      </p:sp>
      <p:grpSp>
        <p:nvGrpSpPr>
          <p:cNvPr id="448" name="Google Shape;448;p39"/>
          <p:cNvGrpSpPr/>
          <p:nvPr/>
        </p:nvGrpSpPr>
        <p:grpSpPr>
          <a:xfrm>
            <a:off x="7534010" y="1026569"/>
            <a:ext cx="1223545" cy="1314792"/>
            <a:chOff x="7534010" y="1026569"/>
            <a:chExt cx="1223545" cy="1314792"/>
          </a:xfrm>
        </p:grpSpPr>
        <p:sp>
          <p:nvSpPr>
            <p:cNvPr id="449" name="Google Shape;449;p39"/>
            <p:cNvSpPr/>
            <p:nvPr/>
          </p:nvSpPr>
          <p:spPr>
            <a:xfrm>
              <a:off x="7534010" y="1721811"/>
              <a:ext cx="1223545" cy="619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00"/>
                <a:buFont typeface="Arial"/>
                <a:buNone/>
              </a:pPr>
              <a:r>
                <a:rPr lang="en" sz="1000" b="1">
                  <a:solidFill>
                    <a:srgbClr val="363636"/>
                  </a:solidFill>
                  <a:latin typeface="Roboto Medium"/>
                  <a:ea typeface="Roboto Medium"/>
                  <a:cs typeface="Roboto Medium"/>
                  <a:sym typeface="Roboto Medium"/>
                </a:rPr>
                <a:t>Refunds and Cancellations</a:t>
              </a:r>
              <a:endParaRPr sz="1000" b="1">
                <a:solidFill>
                  <a:srgbClr val="36363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1">
                <a:solidFill>
                  <a:srgbClr val="363636"/>
                </a:solidFill>
                <a:latin typeface="Roboto Medium"/>
                <a:ea typeface="Roboto Medium"/>
                <a:cs typeface="Roboto Medium"/>
                <a:sym typeface="Roboto Medium"/>
              </a:endParaRPr>
            </a:p>
          </p:txBody>
        </p:sp>
        <p:sp>
          <p:nvSpPr>
            <p:cNvPr id="450" name="Google Shape;450;p39"/>
            <p:cNvSpPr/>
            <p:nvPr/>
          </p:nvSpPr>
          <p:spPr>
            <a:xfrm>
              <a:off x="7570122" y="1026569"/>
              <a:ext cx="1187385" cy="68770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r>
                <a:rPr lang="en" sz="4000">
                  <a:solidFill>
                    <a:srgbClr val="1D7E75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r>
                <a:rPr lang="en" sz="4000">
                  <a:solidFill>
                    <a:srgbClr val="1D7E75"/>
                  </a:solidFill>
                  <a:latin typeface="Roboto Thin"/>
                  <a:ea typeface="Roboto Thin"/>
                  <a:cs typeface="Roboto Thin"/>
                  <a:sym typeface="Roboto Thin"/>
                </a:rPr>
                <a:t>%</a:t>
              </a:r>
              <a:endParaRPr sz="4000">
                <a:solidFill>
                  <a:srgbClr val="1D7E75"/>
                </a:solidFill>
                <a:latin typeface="Roboto Thin"/>
                <a:ea typeface="Roboto Thin"/>
                <a:cs typeface="Roboto Thin"/>
                <a:sym typeface="Roboto Thin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4000">
                <a:solidFill>
                  <a:srgbClr val="1D7E7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451" name="Google Shape;451;p39"/>
          <p:cNvSpPr/>
          <p:nvPr/>
        </p:nvSpPr>
        <p:spPr>
          <a:xfrm rot="5400000">
            <a:off x="8100799" y="3216361"/>
            <a:ext cx="126124" cy="181934"/>
          </a:xfrm>
          <a:prstGeom prst="rightArrow">
            <a:avLst>
              <a:gd name="adj1" fmla="val 34239"/>
              <a:gd name="adj2" fmla="val 57035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9"/>
          <p:cNvSpPr/>
          <p:nvPr/>
        </p:nvSpPr>
        <p:spPr>
          <a:xfrm>
            <a:off x="7354522" y="3360115"/>
            <a:ext cx="1507790" cy="1468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Automated notification systems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Dedicated customer service support, with AI chatbot integration</a:t>
            </a:r>
            <a:endParaRPr sz="7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Font typeface="Roboto"/>
              <a:buChar char="●"/>
            </a:pPr>
            <a:r>
              <a:rPr lang="en" sz="7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Expedited refund processing time and simplified procedures</a:t>
            </a:r>
            <a:endParaRPr sz="7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3" name="Google Shape;453;p39"/>
          <p:cNvSpPr/>
          <p:nvPr/>
        </p:nvSpPr>
        <p:spPr>
          <a:xfrm>
            <a:off x="6161655" y="2265161"/>
            <a:ext cx="118740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/>
              <a:t>Streamlined check-in process:</a:t>
            </a:r>
            <a:r>
              <a:rPr lang="en" sz="800"/>
              <a:t> Improved app design with </a:t>
            </a:r>
            <a:r>
              <a:rPr lang="en" sz="800" b="1"/>
              <a:t>AI-integrated features </a:t>
            </a:r>
            <a:r>
              <a:rPr lang="en" sz="800"/>
              <a:t>for enhanced CX;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Self check-in kiosks</a:t>
            </a:r>
            <a:endParaRPr sz="8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1"/>
          </a:p>
        </p:txBody>
      </p:sp>
      <p:sp>
        <p:nvSpPr>
          <p:cNvPr id="454" name="Google Shape;454;p39"/>
          <p:cNvSpPr/>
          <p:nvPr/>
        </p:nvSpPr>
        <p:spPr>
          <a:xfrm>
            <a:off x="1731600" y="3370392"/>
            <a:ext cx="1507790" cy="1458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Real-time notifications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Efficient rebooking procedures</a:t>
            </a:r>
            <a:endParaRPr/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Collaborate with network providers for a seamless experience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Recommendations for BA Engineering and Analytics</a:t>
            </a:r>
            <a:endParaRPr sz="2400" b="1" i="0" u="none" strike="noStrike" cap="none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1731600" y="3370392"/>
            <a:ext cx="15078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Real-time notifications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Efficient rebooking procedures</a:t>
            </a:r>
            <a:endParaRPr/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Collaborate with network providers for a seamless experience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62" name="Google Shape;46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625" y="992350"/>
            <a:ext cx="7200250" cy="35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Recommendations for BA Engineering and Analytics</a:t>
            </a:r>
            <a:endParaRPr sz="2400" b="1" i="0" u="none" strike="noStrike" cap="none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1731600" y="3370392"/>
            <a:ext cx="15078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Real-time notifications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Efficient rebooking procedures</a:t>
            </a:r>
            <a:endParaRPr/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Collaborate with network providers for a seamless experience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431" y="855487"/>
            <a:ext cx="781863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﻿</a:t>
            </a:r>
            <a:r>
              <a:rPr lang="en-GB" b="1" dirty="0" smtClean="0"/>
              <a:t>Deploy </a:t>
            </a:r>
            <a:r>
              <a:rPr lang="en-GB" b="1" dirty="0"/>
              <a:t>LLM powered </a:t>
            </a:r>
            <a:r>
              <a:rPr lang="en-GB" b="1" dirty="0" err="1"/>
              <a:t>chatbots</a:t>
            </a:r>
            <a:r>
              <a:rPr lang="en-GB" b="1" dirty="0"/>
              <a:t>. </a:t>
            </a:r>
            <a:r>
              <a:rPr lang="en-GB" dirty="0"/>
              <a:t>This could add a human-touch, especially in the context of staff shortages.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Measure </a:t>
            </a:r>
            <a:r>
              <a:rPr lang="en-GB" b="1" dirty="0" err="1"/>
              <a:t>chatbot</a:t>
            </a:r>
            <a:r>
              <a:rPr lang="en-GB" b="1" dirty="0"/>
              <a:t> responsiveness </a:t>
            </a:r>
            <a:r>
              <a:rPr lang="en-GB" dirty="0"/>
              <a:t>and user experience based on user rating (</a:t>
            </a:r>
            <a:r>
              <a:rPr lang="en-GB" dirty="0" err="1"/>
              <a:t>eg</a:t>
            </a:r>
            <a:r>
              <a:rPr lang="en-GB" dirty="0"/>
              <a:t> a 5- star rating system).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Fine-tuning </a:t>
            </a:r>
            <a:r>
              <a:rPr lang="en-GB" b="1" dirty="0"/>
              <a:t>and </a:t>
            </a:r>
            <a:r>
              <a:rPr lang="en-IN" b="1" dirty="0"/>
              <a:t>LLM </a:t>
            </a:r>
            <a:r>
              <a:rPr lang="en-IN" b="1" dirty="0" smtClean="0"/>
              <a:t>quantization </a:t>
            </a:r>
            <a:r>
              <a:rPr lang="en-GB" dirty="0" smtClean="0"/>
              <a:t>for </a:t>
            </a:r>
            <a:r>
              <a:rPr lang="en-GB" dirty="0"/>
              <a:t>domain use case using </a:t>
            </a:r>
            <a:r>
              <a:rPr lang="en-GB" b="1" dirty="0"/>
              <a:t>PEFT</a:t>
            </a:r>
            <a:r>
              <a:rPr lang="en-GB" dirty="0"/>
              <a:t> can </a:t>
            </a:r>
            <a:r>
              <a:rPr lang="en-GB" dirty="0" smtClean="0"/>
              <a:t>be considered</a:t>
            </a:r>
            <a:r>
              <a:rPr lang="en-GB" dirty="0"/>
              <a:t>. Multi-lingual support can be built-in to the LLM or as a transformer layer, to accommodate the interests of different </a:t>
            </a:r>
            <a:r>
              <a:rPr lang="en-GB" dirty="0" smtClean="0"/>
              <a:t>language-groups. </a:t>
            </a:r>
            <a:r>
              <a:rPr lang="en-GB" b="1" dirty="0" smtClean="0"/>
              <a:t>BLEU </a:t>
            </a:r>
            <a:r>
              <a:rPr lang="en-GB" b="1" dirty="0"/>
              <a:t>or ROUGE scores </a:t>
            </a:r>
            <a:r>
              <a:rPr lang="en-GB" dirty="0"/>
              <a:t>can be used to evaluate model performance. This fine-tuned model can be used improve </a:t>
            </a:r>
            <a:r>
              <a:rPr lang="en-GB" dirty="0" err="1"/>
              <a:t>chatbot</a:t>
            </a:r>
            <a:r>
              <a:rPr lang="en-GB" dirty="0"/>
              <a:t> response quality, and inference latency.</a:t>
            </a:r>
          </a:p>
          <a:p>
            <a:pPr marL="342900" indent="-342900">
              <a:buFont typeface="+mj-lt"/>
              <a:buAutoNum type="arabicPeriod"/>
            </a:pPr>
            <a:r>
              <a:rPr lang="en-GB" b="1" dirty="0" smtClean="0"/>
              <a:t>Integrate options </a:t>
            </a:r>
            <a:r>
              <a:rPr lang="en-GB" b="1" dirty="0"/>
              <a:t>for human-intervention</a:t>
            </a:r>
            <a:r>
              <a:rPr lang="en-GB" dirty="0"/>
              <a:t>, beyond the Al layer.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Improve </a:t>
            </a:r>
            <a:r>
              <a:rPr lang="en-GB" dirty="0"/>
              <a:t>systems to </a:t>
            </a:r>
            <a:r>
              <a:rPr lang="en-GB" b="1" dirty="0"/>
              <a:t>expedite refund processing.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Deploy </a:t>
            </a:r>
            <a:r>
              <a:rPr lang="en-GB" b="1" dirty="0"/>
              <a:t>automated notification systems </a:t>
            </a:r>
            <a:r>
              <a:rPr lang="en-GB" dirty="0"/>
              <a:t>to notify flight disruptions, cancellations and payment-related information to the user.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Push </a:t>
            </a:r>
            <a:r>
              <a:rPr lang="en-GB" dirty="0"/>
              <a:t>for improved </a:t>
            </a:r>
            <a:r>
              <a:rPr lang="en-GB" b="1" dirty="0"/>
              <a:t>user-centric app design and interface.</a:t>
            </a:r>
            <a:r>
              <a:rPr lang="en-GB" dirty="0"/>
              <a:t> Measure and document metrics by various means such as A/B </a:t>
            </a:r>
            <a:r>
              <a:rPr lang="en-GB" dirty="0" smtClean="0"/>
              <a:t>tests.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483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0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Recommendations for BA Engineering and Analytics</a:t>
            </a:r>
            <a:endParaRPr sz="2400" b="1" i="0" u="none" strike="noStrike" cap="none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60" name="Google Shape;460;p40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40"/>
          <p:cNvSpPr/>
          <p:nvPr/>
        </p:nvSpPr>
        <p:spPr>
          <a:xfrm>
            <a:off x="1731600" y="3370392"/>
            <a:ext cx="15078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Real-time notifications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Efficient rebooking procedures</a:t>
            </a:r>
            <a:endParaRPr/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Collaborate with network providers for a seamless experience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03431" y="855487"/>
            <a:ext cx="7818633" cy="3893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/>
              <a:t>﻿</a:t>
            </a:r>
            <a:r>
              <a:rPr lang="en-GB" sz="1200" b="1" dirty="0"/>
              <a:t>Deploy LLM powered </a:t>
            </a:r>
            <a:r>
              <a:rPr lang="en-GB" sz="1200" b="1" dirty="0" err="1" smtClean="0"/>
              <a:t>chatbots</a:t>
            </a:r>
            <a:r>
              <a:rPr lang="en-GB" sz="1200" b="1" dirty="0" smtClean="0"/>
              <a:t> </a:t>
            </a:r>
            <a:r>
              <a:rPr lang="en-GB" sz="1300" dirty="0" smtClean="0"/>
              <a:t>to </a:t>
            </a:r>
            <a:r>
              <a:rPr lang="en-GB" sz="1300" dirty="0"/>
              <a:t>enhance customer interactions, particularly in scenarios with staff shortages, adding a human touch to the service experience</a:t>
            </a:r>
            <a:r>
              <a:rPr lang="en-GB" sz="13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b="1" dirty="0" smtClean="0"/>
              <a:t>Evaluate </a:t>
            </a:r>
            <a:r>
              <a:rPr lang="en-GB" sz="1300" b="1" dirty="0" err="1"/>
              <a:t>chatbot</a:t>
            </a:r>
            <a:r>
              <a:rPr lang="en-GB" sz="1300" b="1" dirty="0"/>
              <a:t> responsiveness </a:t>
            </a:r>
            <a:r>
              <a:rPr lang="en-GB" sz="1300" dirty="0"/>
              <a:t>and</a:t>
            </a:r>
            <a:r>
              <a:rPr lang="en-GB" sz="1300" b="1" dirty="0"/>
              <a:t> user experience</a:t>
            </a:r>
            <a:r>
              <a:rPr lang="en-GB" sz="1300" dirty="0"/>
              <a:t> through user ratings, such as a 5-star rating system, to continuously improve performance</a:t>
            </a:r>
            <a:r>
              <a:rPr lang="en-GB" sz="13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b="1" dirty="0"/>
              <a:t>LLM </a:t>
            </a:r>
            <a:r>
              <a:rPr lang="en-GB" sz="1300" b="1" dirty="0" smtClean="0"/>
              <a:t>fine-tuning </a:t>
            </a:r>
            <a:r>
              <a:rPr lang="en-GB" sz="1300" b="1" dirty="0"/>
              <a:t>and </a:t>
            </a:r>
            <a:r>
              <a:rPr lang="en-GB" sz="1300" b="1" dirty="0" smtClean="0"/>
              <a:t>quantization </a:t>
            </a:r>
            <a:r>
              <a:rPr lang="en-GB" sz="1300" b="1" dirty="0"/>
              <a:t>techniques</a:t>
            </a:r>
            <a:r>
              <a:rPr lang="en-GB" sz="1300" dirty="0"/>
              <a:t>, including </a:t>
            </a:r>
            <a:r>
              <a:rPr lang="en-GB" sz="1300" dirty="0" smtClean="0"/>
              <a:t>Parameter Efficient Fine-Tuning </a:t>
            </a:r>
            <a:r>
              <a:rPr lang="en-GB" sz="1300" dirty="0"/>
              <a:t>(PEFT), to tailor the language model for specific domain use-cases in </a:t>
            </a:r>
            <a:r>
              <a:rPr lang="en-GB" sz="1300" dirty="0" err="1"/>
              <a:t>chatbot</a:t>
            </a:r>
            <a:r>
              <a:rPr lang="en-GB" sz="1300" dirty="0"/>
              <a:t> applications. Incorporate multi-lingual support either directly into the LLM or as a transformer layer </a:t>
            </a:r>
            <a:r>
              <a:rPr lang="en-GB" sz="1300" b="1" dirty="0"/>
              <a:t>to cater to diverse language groups</a:t>
            </a:r>
            <a:r>
              <a:rPr lang="en-GB" sz="1300" dirty="0"/>
              <a:t>. Assess model performance using metrics such as BLEU or ROUGE scores to enhance </a:t>
            </a:r>
            <a:r>
              <a:rPr lang="en-GB" sz="1300" dirty="0" err="1"/>
              <a:t>chatbot</a:t>
            </a:r>
            <a:r>
              <a:rPr lang="en-GB" sz="1300" dirty="0"/>
              <a:t> response quality and </a:t>
            </a:r>
            <a:r>
              <a:rPr lang="en-GB" sz="1300" b="1" dirty="0" smtClean="0"/>
              <a:t>to minimize </a:t>
            </a:r>
            <a:r>
              <a:rPr lang="en-GB" sz="1300" b="1" dirty="0"/>
              <a:t>inference latency</a:t>
            </a:r>
            <a:r>
              <a:rPr lang="en-GB" sz="13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 smtClean="0"/>
              <a:t>Integrate </a:t>
            </a:r>
            <a:r>
              <a:rPr lang="en-GB" sz="1300" b="1" dirty="0"/>
              <a:t>options for human intervention</a:t>
            </a:r>
            <a:r>
              <a:rPr lang="en-GB" sz="1300" dirty="0"/>
              <a:t> beyond the AI layer to address complex customer inquiries or situations that require </a:t>
            </a:r>
            <a:r>
              <a:rPr lang="en-GB" sz="1300" b="1" dirty="0"/>
              <a:t>personalized assistance</a:t>
            </a:r>
            <a:r>
              <a:rPr lang="en-GB" sz="13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 smtClean="0"/>
              <a:t>Enhance </a:t>
            </a:r>
            <a:r>
              <a:rPr lang="en-GB" sz="1300" dirty="0"/>
              <a:t>systems for </a:t>
            </a:r>
            <a:r>
              <a:rPr lang="en-GB" sz="1300" b="1" dirty="0"/>
              <a:t>expedited refund processing</a:t>
            </a:r>
            <a:r>
              <a:rPr lang="en-GB" sz="1300" dirty="0"/>
              <a:t> to improve customer satisfaction and streamline the resolution of payment-related issues</a:t>
            </a:r>
            <a:r>
              <a:rPr lang="en-GB" sz="1300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b="1" dirty="0" smtClean="0"/>
              <a:t>Implement </a:t>
            </a:r>
            <a:r>
              <a:rPr lang="en-GB" sz="1300" b="1" dirty="0"/>
              <a:t>automated notification systems</a:t>
            </a:r>
            <a:r>
              <a:rPr lang="en-GB" sz="1300" dirty="0"/>
              <a:t> to proactively inform users about flight disruptions, cancellations, and payment-related information, </a:t>
            </a:r>
            <a:r>
              <a:rPr lang="en-GB" sz="1300" b="1" dirty="0"/>
              <a:t>ensuring timely and transparent communication</a:t>
            </a:r>
            <a:r>
              <a:rPr lang="en-GB" sz="1300" b="1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300" dirty="0" smtClean="0"/>
              <a:t>Advocate </a:t>
            </a:r>
            <a:r>
              <a:rPr lang="en-GB" sz="1300" dirty="0"/>
              <a:t>for </a:t>
            </a:r>
            <a:r>
              <a:rPr lang="en-GB" sz="1300" b="1" dirty="0"/>
              <a:t>continuous improvement in user-centric app design and interface, </a:t>
            </a:r>
            <a:r>
              <a:rPr lang="en-GB" sz="1300" dirty="0"/>
              <a:t>leveraging techniques such as A/B testing to measure and document metrics for enhancing the overall user experience</a:t>
            </a:r>
            <a:r>
              <a:rPr lang="en-GB" sz="1300" dirty="0" smtClean="0"/>
              <a:t>.</a:t>
            </a:r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02277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1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dirty="0">
                <a:latin typeface="League Spartan"/>
                <a:ea typeface="League Spartan"/>
                <a:cs typeface="League Spartan"/>
                <a:sym typeface="League Spartan"/>
              </a:rPr>
              <a:t>Sources</a:t>
            </a:r>
            <a:r>
              <a:rPr lang="en" sz="2400" b="1" i="0" u="none" strike="noStrike" cap="none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" sz="1000" u="sng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lang="en" sz="1000" dirty="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000" u="sng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Analytics</a:t>
            </a:r>
            <a:r>
              <a:rPr lang="en" sz="900" dirty="0">
                <a:latin typeface="League Spartan"/>
                <a:ea typeface="League Spartan"/>
                <a:cs typeface="League Spartan"/>
                <a:sym typeface="League Spartan"/>
              </a:rPr>
              <a:t> Notebooks</a:t>
            </a:r>
            <a:endParaRPr sz="9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68" name="Google Shape;468;p41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41"/>
          <p:cNvSpPr/>
          <p:nvPr/>
        </p:nvSpPr>
        <p:spPr>
          <a:xfrm>
            <a:off x="1731600" y="3370392"/>
            <a:ext cx="15078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Real-time notifications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Efficient rebooking procedures</a:t>
            </a:r>
            <a:endParaRPr/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Collaborate with network providers for a seamless experience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0" name="Google Shape;470;p41"/>
          <p:cNvSpPr txBox="1"/>
          <p:nvPr/>
        </p:nvSpPr>
        <p:spPr>
          <a:xfrm>
            <a:off x="234659" y="623400"/>
            <a:ext cx="8685300" cy="432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i="1" dirty="0"/>
              <a:t>British Airways - statistics &amp; facts</a:t>
            </a:r>
            <a:r>
              <a:rPr lang="en" sz="900" dirty="0">
                <a:uFill>
                  <a:noFill/>
                </a:uFill>
                <a:hlinkClick r:id="rId5"/>
              </a:rPr>
              <a:t> </a:t>
            </a:r>
            <a:r>
              <a:rPr lang="en" sz="900" u="sng" dirty="0">
                <a:solidFill>
                  <a:schemeClr val="hlink"/>
                </a:solidFill>
                <a:hlinkClick r:id="rId5"/>
              </a:rPr>
              <a:t>https://www.statista.com/topics/5372/british-airways/#topicOverview</a:t>
            </a:r>
            <a:endParaRPr sz="900" u="sng" dirty="0">
              <a:solidFill>
                <a:schemeClr val="hlink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i="1" dirty="0"/>
              <a:t>British Airways Plc: Competitors</a:t>
            </a:r>
            <a:r>
              <a:rPr lang="en" sz="900" dirty="0">
                <a:uFill>
                  <a:noFill/>
                </a:uFill>
                <a:hlinkClick r:id="rId6"/>
              </a:rPr>
              <a:t> </a:t>
            </a:r>
            <a:r>
              <a:rPr lang="en" sz="900" u="sng" dirty="0">
                <a:solidFill>
                  <a:schemeClr val="hlink"/>
                </a:solidFill>
                <a:hlinkClick r:id="rId6"/>
              </a:rPr>
              <a:t>https://www.globaldata.com/company-profile/british-airways-plc/competitors/</a:t>
            </a:r>
            <a:endParaRPr sz="900" b="1" i="1" dirty="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i="1" dirty="0"/>
              <a:t>How Much Airline Revenue Comes From Business Travelers? </a:t>
            </a:r>
            <a:r>
              <a:rPr lang="en" sz="900" u="sng" dirty="0">
                <a:solidFill>
                  <a:schemeClr val="hlink"/>
                </a:solidFill>
              </a:rPr>
              <a:t>https://www.investopedia.com/ask/answers/041315/how-much-revenue-airline-industry-comes-business-travelers-compared-leisure-travelers.asp</a:t>
            </a:r>
            <a:endParaRPr sz="900" u="sng" dirty="0">
              <a:solidFill>
                <a:schemeClr val="hlink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i="1" dirty="0"/>
              <a:t>British Airways Competitors</a:t>
            </a:r>
            <a:r>
              <a:rPr lang="en" sz="900" dirty="0">
                <a:uFill>
                  <a:noFill/>
                </a:uFill>
                <a:hlinkClick r:id="rId7"/>
              </a:rPr>
              <a:t> </a:t>
            </a:r>
            <a:r>
              <a:rPr lang="en" sz="900" u="sng" dirty="0">
                <a:solidFill>
                  <a:schemeClr val="hlink"/>
                </a:solidFill>
                <a:hlinkClick r:id="rId7"/>
              </a:rPr>
              <a:t>https://www.comparably.com/companies/british-airways/competitors</a:t>
            </a:r>
            <a:endParaRPr sz="900" u="sng" dirty="0">
              <a:solidFill>
                <a:schemeClr val="hlink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i="1" dirty="0"/>
              <a:t>British Airways plans to make up to 12,000 staff redundant.</a:t>
            </a:r>
            <a:r>
              <a:rPr lang="en" sz="900" dirty="0"/>
              <a:t> BA boss says more than one in four jobs could go as coronavirus causes global collapse in air travel</a:t>
            </a:r>
            <a:r>
              <a:rPr lang="en" sz="900" dirty="0">
                <a:uFill>
                  <a:noFill/>
                </a:uFill>
                <a:hlinkClick r:id="rId8"/>
              </a:rPr>
              <a:t> </a:t>
            </a:r>
            <a:r>
              <a:rPr lang="en" sz="900" u="sng" dirty="0">
                <a:solidFill>
                  <a:schemeClr val="hlink"/>
                </a:solidFill>
                <a:hlinkClick r:id="rId8"/>
              </a:rPr>
              <a:t>https://www.theguardian.com/business/2020/apr/28/british-airways-plans-to-make-up-to-12000-staff-redundant</a:t>
            </a:r>
            <a:endParaRPr sz="900" u="sng" dirty="0">
              <a:solidFill>
                <a:schemeClr val="hlink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dirty="0"/>
              <a:t>British Airways Plc's worldwide revenue from FY 2010 to FY 2022 (in million GBP)</a:t>
            </a:r>
            <a:r>
              <a:rPr lang="en" sz="900" dirty="0">
                <a:uFill>
                  <a:noFill/>
                </a:uFill>
                <a:hlinkClick r:id="rId9"/>
              </a:rPr>
              <a:t> </a:t>
            </a:r>
            <a:r>
              <a:rPr lang="en" sz="900" u="sng" dirty="0">
                <a:solidFill>
                  <a:schemeClr val="hlink"/>
                </a:solidFill>
                <a:hlinkClick r:id="rId9"/>
              </a:rPr>
              <a:t>https://www.statista.com/statistics/264296/british-airways-worldwide-revenues-since-2006/?kw=&amp;crmtag=adwords&amp;gclid=CjwKCAiAiP2tBhBXEiwACslfnrguU6XsRAXQ25JuO3AEwckyFTHvHdCD9DcUI-8Pr2XRFdLSbYCdXRoCJaEQAvD_BwE</a:t>
            </a:r>
            <a:endParaRPr sz="900" u="sng" dirty="0">
              <a:solidFill>
                <a:schemeClr val="hlink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dirty="0"/>
              <a:t>Airport Operational Performance and Its Impact on Airline Cost </a:t>
            </a:r>
            <a:r>
              <a:rPr lang="en" sz="900" u="sng" dirty="0">
                <a:solidFill>
                  <a:schemeClr val="hlink"/>
                </a:solidFill>
                <a:hlinkClick r:id="rId10"/>
              </a:rPr>
              <a:t>https://www.researchgate.net/publication/300299980_Airport_Operational_Performance_and_Its_Impact_on_Airline_Cost</a:t>
            </a:r>
            <a:endParaRPr sz="900" b="1" dirty="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dirty="0"/>
              <a:t>Individual Annual Financial Report 2022, IAG</a:t>
            </a:r>
            <a:r>
              <a:rPr lang="en" sz="900" dirty="0">
                <a:uFill>
                  <a:noFill/>
                </a:uFill>
                <a:hlinkClick r:id="rId11"/>
              </a:rPr>
              <a:t> </a:t>
            </a:r>
            <a:r>
              <a:rPr lang="en" sz="900" u="sng" dirty="0">
                <a:solidFill>
                  <a:schemeClr val="hlink"/>
                </a:solidFill>
                <a:hlinkClick r:id="rId11"/>
              </a:rPr>
              <a:t>https://www.iairgroup.com/investors-and-shareholders/financial-reporting/annual-reports/</a:t>
            </a:r>
            <a:endParaRPr sz="900" u="sng" dirty="0">
              <a:solidFill>
                <a:schemeClr val="hlink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dirty="0"/>
              <a:t>Andrijana Bogdanovska Djurovic</a:t>
            </a:r>
            <a:r>
              <a:rPr lang="en" sz="900" dirty="0"/>
              <a:t> "Transformational Change or Not?: The Case of British Airways (2008-2010)"</a:t>
            </a:r>
            <a:r>
              <a:rPr lang="en" sz="900" dirty="0">
                <a:uFill>
                  <a:noFill/>
                </a:uFill>
                <a:hlinkClick r:id="rId12"/>
              </a:rPr>
              <a:t> </a:t>
            </a:r>
            <a:r>
              <a:rPr lang="en" sz="900" u="sng" dirty="0">
                <a:solidFill>
                  <a:schemeClr val="accent5"/>
                </a:solidFill>
                <a:hlinkClick r:id="rId1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https://papers.ssrn.com/sol3/papers.cfm?abstract_id=1947296</a:t>
            </a:r>
            <a:endParaRPr sz="900" u="sng" dirty="0">
              <a:solidFill>
                <a:schemeClr val="accent5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dirty="0"/>
              <a:t>Alderighi et al.</a:t>
            </a:r>
            <a:r>
              <a:rPr lang="en" sz="900" dirty="0"/>
              <a:t> "A case study of pricing strategies in European airline markets: The London – Amsterdam route"</a:t>
            </a:r>
            <a:r>
              <a:rPr lang="en" sz="900" dirty="0">
                <a:uFill>
                  <a:noFill/>
                </a:uFill>
                <a:hlinkClick r:id="rId13"/>
              </a:rPr>
              <a:t> </a:t>
            </a:r>
            <a:r>
              <a:rPr lang="en" sz="900" u="sng" dirty="0">
                <a:solidFill>
                  <a:schemeClr val="accent5"/>
                </a:solidFill>
                <a:hlinkClick r:id="rId1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https://www.sciencedirect.com/science/article/abs/pii/S0969699711000226</a:t>
            </a:r>
            <a:endParaRPr sz="900" u="sng" dirty="0">
              <a:solidFill>
                <a:schemeClr val="accent5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dirty="0"/>
              <a:t>Gov, S.A. and Dergisi, Y.B. (2020)</a:t>
            </a:r>
            <a:r>
              <a:rPr lang="en" sz="900" dirty="0"/>
              <a:t> "Strategic Alliances in airline business: Comparison of Skyteam, Oneworld, Star Alliance groups," [Preprint]. Available at:</a:t>
            </a:r>
            <a:r>
              <a:rPr lang="en" sz="900" dirty="0">
                <a:uFill>
                  <a:noFill/>
                </a:uFill>
                <a:hlinkClick r:id="rId14"/>
              </a:rPr>
              <a:t> </a:t>
            </a:r>
            <a:r>
              <a:rPr lang="en" sz="900" u="sng" dirty="0">
                <a:solidFill>
                  <a:schemeClr val="accent5"/>
                </a:solidFill>
                <a:hlinkClick r:id="rId1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https://doi.org/10.35408/comuybd.629382</a:t>
            </a:r>
            <a:r>
              <a:rPr lang="en" sz="900" dirty="0"/>
              <a:t>.</a:t>
            </a:r>
            <a:endParaRPr sz="900" dirty="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dirty="0"/>
              <a:t>Graham, A. (2020)</a:t>
            </a:r>
            <a:r>
              <a:rPr lang="en" sz="900" dirty="0"/>
              <a:t> "U.K. regional airports" Air Transport and Regional Development Case Studies , pp. 64-85. Available at:</a:t>
            </a:r>
            <a:r>
              <a:rPr lang="en" sz="900" dirty="0">
                <a:uFill>
                  <a:noFill/>
                </a:uFill>
                <a:hlinkClick r:id="rId15"/>
              </a:rPr>
              <a:t> </a:t>
            </a:r>
            <a:r>
              <a:rPr lang="en" sz="900" u="sng" dirty="0">
                <a:solidFill>
                  <a:schemeClr val="accent5"/>
                </a:solidFill>
                <a:hlinkClick r:id="rId1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https://doi.org/10.4324/9781003092063-5</a:t>
            </a:r>
            <a:r>
              <a:rPr lang="en" sz="900" dirty="0"/>
              <a:t>.</a:t>
            </a:r>
            <a:endParaRPr sz="900" dirty="0"/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dirty="0"/>
              <a:t>Havlovic, S.J. (2020)</a:t>
            </a:r>
            <a:r>
              <a:rPr lang="en" sz="900" dirty="0"/>
              <a:t> "European works councils in the airline industry," Strategic Innovative Marketing and Tourism , pp. 1-6. Available at:</a:t>
            </a:r>
            <a:r>
              <a:rPr lang="en" sz="900" dirty="0">
                <a:uFill>
                  <a:noFill/>
                </a:uFill>
                <a:hlinkClick r:id="rId16"/>
              </a:rPr>
              <a:t> </a:t>
            </a:r>
            <a:r>
              <a:rPr lang="en" sz="900" u="sng" dirty="0">
                <a:solidFill>
                  <a:schemeClr val="accent5"/>
                </a:solidFill>
                <a:hlinkClick r:id="rId16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https://doi.org/10.1007/978-3-030-36126-6_1</a:t>
            </a:r>
            <a:endParaRPr sz="900" u="sng" dirty="0">
              <a:solidFill>
                <a:schemeClr val="accent5"/>
              </a:solidFill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AutoNum type="arabicPeriod"/>
            </a:pPr>
            <a:r>
              <a:rPr lang="en" sz="900" b="1" dirty="0"/>
              <a:t>Light, L. (2020)</a:t>
            </a:r>
            <a:r>
              <a:rPr lang="en" sz="900" dirty="0"/>
              <a:t> British Airways needs to revitalize its Brand , Forbes . Forbes Magazine. Available at:</a:t>
            </a:r>
            <a:r>
              <a:rPr lang="en" sz="900" dirty="0">
                <a:uFill>
                  <a:noFill/>
                </a:uFill>
                <a:hlinkClick r:id="rId17"/>
              </a:rPr>
              <a:t> </a:t>
            </a:r>
            <a:r>
              <a:rPr lang="en" sz="900" u="sng" dirty="0">
                <a:solidFill>
                  <a:schemeClr val="accent5"/>
                </a:solidFill>
                <a:hlinkClick r:id="rId1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https://www.forbes.com/sites/larrylight/2020/08/14/british-airways-needs-to-revitalize-its-brand/?</a:t>
            </a:r>
            <a:r>
              <a:rPr lang="en" sz="900" u="sng" dirty="0" smtClean="0">
                <a:solidFill>
                  <a:schemeClr val="accent5"/>
                </a:solidFill>
                <a:hlinkClick r:id="rId1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sh=6eaeef0d747e</a:t>
            </a:r>
            <a:r>
              <a:rPr lang="en" sz="900" u="sng" dirty="0" smtClean="0">
                <a:solidFill>
                  <a:schemeClr val="accent5"/>
                </a:solidFill>
              </a:rPr>
              <a:t>8888</a:t>
            </a:r>
            <a:endParaRPr sz="900" u="sng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2"/>
          <p:cNvSpPr txBox="1"/>
          <p:nvPr/>
        </p:nvSpPr>
        <p:spPr>
          <a:xfrm>
            <a:off x="3001825" y="2571750"/>
            <a:ext cx="3237900" cy="7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6000" b="1">
                <a:latin typeface="League Spartan"/>
                <a:ea typeface="League Spartan"/>
                <a:cs typeface="League Spartan"/>
                <a:sym typeface="League Spartan"/>
              </a:rPr>
              <a:t>Fin.</a:t>
            </a:r>
            <a:endParaRPr sz="60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76" name="Google Shape;476;p42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42"/>
          <p:cNvSpPr/>
          <p:nvPr/>
        </p:nvSpPr>
        <p:spPr>
          <a:xfrm>
            <a:off x="1731600" y="3370392"/>
            <a:ext cx="1507800" cy="14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Real-time notifications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Efficient rebooking procedures</a:t>
            </a:r>
            <a:endParaRPr/>
          </a:p>
          <a:p>
            <a:pPr marL="457200" marR="0" lvl="0" indent="-2667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oboto"/>
              <a:buChar char="●"/>
            </a:pPr>
            <a:r>
              <a:rPr lang="en" sz="7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Collaborate with network providers for a seamless experience</a:t>
            </a:r>
            <a:endParaRPr sz="7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26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Context</a:t>
            </a:r>
            <a:endParaRPr sz="24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69" name="Google Shape;269;p26"/>
          <p:cNvSpPr txBox="1"/>
          <p:nvPr/>
        </p:nvSpPr>
        <p:spPr>
          <a:xfrm>
            <a:off x="381000" y="3077675"/>
            <a:ext cx="4572000" cy="1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However, </a:t>
            </a:r>
            <a:r>
              <a:rPr lang="en" sz="1100" b="1" i="0" u="none" strike="noStrike" cap="none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COVID’s impact</a:t>
            </a:r>
            <a:r>
              <a:rPr lang="en" sz="1100" b="0" i="0" u="none" strike="noStrike" cap="none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on </a:t>
            </a:r>
            <a:r>
              <a:rPr lang="en" sz="1100" b="1" i="0" u="none" strike="noStrike" cap="none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revenues and customer sentiments </a:t>
            </a:r>
            <a:r>
              <a:rPr lang="en" sz="1100" b="0" i="0" u="none" strike="noStrike" cap="none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have been devastating, and a strong recovery is needed to avoid </a:t>
            </a:r>
            <a:r>
              <a:rPr lang="en" sz="1100" b="1" i="0" u="none" strike="noStrike" cap="none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customer churn</a:t>
            </a:r>
            <a:r>
              <a:rPr lang="en" sz="1100" b="0" i="0" u="none" strike="noStrike" cap="none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100" b="0" i="0" u="none" strike="noStrike" cap="none">
              <a:solidFill>
                <a:srgbClr val="15151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/>
          </a:blip>
          <a:srcRect l="21118" r="21117"/>
          <a:stretch/>
        </p:blipFill>
        <p:spPr>
          <a:xfrm>
            <a:off x="5461000" y="1016000"/>
            <a:ext cx="3302001" cy="3810002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2784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271" name="Google Shape;271;p26"/>
          <p:cNvSpPr txBox="1"/>
          <p:nvPr/>
        </p:nvSpPr>
        <p:spPr>
          <a:xfrm>
            <a:off x="381000" y="1932300"/>
            <a:ext cx="45720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British Airways </a:t>
            </a:r>
            <a:r>
              <a:rPr lang="en" sz="110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is UK’s flag-carrier airline, and has maintained market dominance, despite numerous setbacks over the years, due to </a:t>
            </a:r>
            <a:r>
              <a:rPr lang="en" sz="1100" b="1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strategic decision-making </a:t>
            </a:r>
            <a:r>
              <a:rPr lang="en" sz="110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by the leadership.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Major Techniques used</a:t>
            </a:r>
            <a:endParaRPr sz="24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277" name="Google Shape;277;p27"/>
          <p:cNvGrpSpPr/>
          <p:nvPr/>
        </p:nvGrpSpPr>
        <p:grpSpPr>
          <a:xfrm>
            <a:off x="381000" y="1016000"/>
            <a:ext cx="2286003" cy="2997200"/>
            <a:chOff x="381000" y="1016000"/>
            <a:chExt cx="2286003" cy="2997200"/>
          </a:xfrm>
        </p:grpSpPr>
        <p:pic>
          <p:nvPicPr>
            <p:cNvPr id="278" name="Google Shape;278;p27"/>
            <p:cNvPicPr preferRelativeResize="0"/>
            <p:nvPr/>
          </p:nvPicPr>
          <p:blipFill rotWithShape="1">
            <a:blip r:embed="rId3">
              <a:alphaModFix/>
            </a:blip>
            <a:srcRect t="-17515" b="-17528"/>
            <a:stretch/>
          </p:blipFill>
          <p:spPr>
            <a:xfrm>
              <a:off x="381000" y="1016000"/>
              <a:ext cx="2286003" cy="25399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9" name="Google Shape;279;p27"/>
            <p:cNvSpPr txBox="1"/>
            <p:nvPr/>
          </p:nvSpPr>
          <p:spPr>
            <a:xfrm>
              <a:off x="381000" y="3632200"/>
              <a:ext cx="2286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254D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Sentence Embeddings</a:t>
              </a:r>
              <a:endParaRPr sz="1200" b="1" i="0" u="none" strike="noStrike" cap="none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grpSp>
        <p:nvGrpSpPr>
          <p:cNvPr id="280" name="Google Shape;280;p27"/>
          <p:cNvGrpSpPr/>
          <p:nvPr/>
        </p:nvGrpSpPr>
        <p:grpSpPr>
          <a:xfrm>
            <a:off x="3429000" y="1016000"/>
            <a:ext cx="2286000" cy="2997200"/>
            <a:chOff x="3429000" y="1016000"/>
            <a:chExt cx="2286000" cy="2997200"/>
          </a:xfrm>
        </p:grpSpPr>
        <p:pic>
          <p:nvPicPr>
            <p:cNvPr id="281" name="Google Shape;281;p27"/>
            <p:cNvPicPr preferRelativeResize="0"/>
            <p:nvPr/>
          </p:nvPicPr>
          <p:blipFill rotWithShape="1">
            <a:blip r:embed="rId4">
              <a:alphaModFix/>
            </a:blip>
            <a:srcRect l="38412" t="-10328" b="-10327"/>
            <a:stretch/>
          </p:blipFill>
          <p:spPr>
            <a:xfrm>
              <a:off x="3429000" y="1016000"/>
              <a:ext cx="2285998" cy="25400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2" name="Google Shape;282;p27"/>
            <p:cNvSpPr txBox="1"/>
            <p:nvPr/>
          </p:nvSpPr>
          <p:spPr>
            <a:xfrm>
              <a:off x="3429000" y="3632200"/>
              <a:ext cx="2286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254D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Topic Models</a:t>
              </a:r>
              <a:endParaRPr sz="1200" b="1" i="0" u="none" strike="noStrike" cap="none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</p:grpSp>
      <p:sp>
        <p:nvSpPr>
          <p:cNvPr id="283" name="Google Shape;283;p27"/>
          <p:cNvSpPr txBox="1"/>
          <p:nvPr/>
        </p:nvSpPr>
        <p:spPr>
          <a:xfrm>
            <a:off x="381000" y="3937000"/>
            <a:ext cx="2286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Express customer reviews as </a:t>
            </a:r>
            <a:r>
              <a:rPr lang="en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vector representations 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with </a:t>
            </a:r>
            <a:r>
              <a:rPr lang="en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Google’s Universal Sentence Encoder</a:t>
            </a:r>
            <a:endParaRPr sz="11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4" name="Google Shape;284;p27"/>
          <p:cNvSpPr txBox="1"/>
          <p:nvPr/>
        </p:nvSpPr>
        <p:spPr>
          <a:xfrm>
            <a:off x="3429000" y="3937000"/>
            <a:ext cx="2286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Extract </a:t>
            </a:r>
            <a:r>
              <a:rPr lang="en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hidden 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themes, identify problems, using </a:t>
            </a:r>
            <a:r>
              <a:rPr lang="en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BERTopic 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 modeling, </a:t>
            </a:r>
            <a:r>
              <a:rPr lang="en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UMAP 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r>
              <a:rPr lang="en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HDBSCAN</a:t>
            </a:r>
            <a:endParaRPr sz="1100" b="1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5" name="Google Shape;285;p27"/>
          <p:cNvSpPr txBox="1"/>
          <p:nvPr/>
        </p:nvSpPr>
        <p:spPr>
          <a:xfrm>
            <a:off x="6477000" y="3937000"/>
            <a:ext cx="22860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Standardize 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topic labels for analyzing </a:t>
            </a:r>
            <a:r>
              <a:rPr lang="en" sz="11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Business Impact </a:t>
            </a:r>
            <a:r>
              <a:rPr lang="en" sz="11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of identified problem areas</a:t>
            </a:r>
            <a:endParaRPr sz="11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86" name="Google Shape;286;p27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27"/>
          <p:cNvGrpSpPr/>
          <p:nvPr/>
        </p:nvGrpSpPr>
        <p:grpSpPr>
          <a:xfrm>
            <a:off x="6350100" y="1016000"/>
            <a:ext cx="2412900" cy="2997200"/>
            <a:chOff x="6350100" y="1016000"/>
            <a:chExt cx="2412900" cy="2997200"/>
          </a:xfrm>
        </p:grpSpPr>
        <p:sp>
          <p:nvSpPr>
            <p:cNvPr id="288" name="Google Shape;288;p27"/>
            <p:cNvSpPr txBox="1"/>
            <p:nvPr/>
          </p:nvSpPr>
          <p:spPr>
            <a:xfrm>
              <a:off x="6477000" y="3632200"/>
              <a:ext cx="2286000" cy="38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" sz="1200" b="1" i="0" u="none" strike="noStrike" cap="none">
                  <a:solidFill>
                    <a:srgbClr val="0254DB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LLM</a:t>
              </a:r>
              <a:endParaRPr sz="1200" b="1" i="0" u="none" strike="noStrike" cap="none">
                <a:solidFill>
                  <a:srgbClr val="0254DB"/>
                </a:solidFill>
                <a:latin typeface="League Spartan"/>
                <a:ea typeface="League Spartan"/>
                <a:cs typeface="League Spartan"/>
                <a:sym typeface="League Spartan"/>
              </a:endParaRPr>
            </a:p>
          </p:txBody>
        </p:sp>
        <p:pic>
          <p:nvPicPr>
            <p:cNvPr id="289" name="Google Shape;289;p27"/>
            <p:cNvPicPr preferRelativeResize="0"/>
            <p:nvPr/>
          </p:nvPicPr>
          <p:blipFill rotWithShape="1">
            <a:blip r:embed="rId5">
              <a:alphaModFix/>
            </a:blip>
            <a:srcRect l="12339" t="-10666" r="2849" b="-10678"/>
            <a:stretch/>
          </p:blipFill>
          <p:spPr>
            <a:xfrm>
              <a:off x="6350100" y="1016000"/>
              <a:ext cx="2286000" cy="25400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 txBox="1"/>
          <p:nvPr/>
        </p:nvSpPr>
        <p:spPr>
          <a:xfrm>
            <a:off x="381000" y="2540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 to British Airways CX Analysis</a:t>
            </a:r>
            <a:endParaRPr sz="24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381000" y="1092775"/>
            <a:ext cx="444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  <a:endParaRPr sz="1400" b="1" i="0" u="none" strike="noStrike" cap="none">
              <a:solidFill>
                <a:srgbClr val="43434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381000" y="1651000"/>
            <a:ext cx="4572000" cy="9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1" i="0" u="none" strike="noStrike" cap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British Airways CX Analysis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is an assessment of the customer experience provided by British Airways,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based on user reviews </a:t>
            </a:r>
            <a:r>
              <a:rPr lang="en" sz="1100" i="0" u="none" strike="noStrike" cap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r>
              <a:rPr lang="en" sz="1100" b="1" i="0" u="none" strike="noStrike" cap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independent research</a:t>
            </a:r>
            <a:r>
              <a:rPr lang="en" sz="1100" b="0" i="0" u="none" strike="noStrike" cap="none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with two main objectives:</a:t>
            </a:r>
            <a:endParaRPr sz="1100" b="0" i="0" u="none" strike="noStrike" cap="none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297" name="Google Shape;297;p28"/>
          <p:cNvPicPr preferRelativeResize="0"/>
          <p:nvPr/>
        </p:nvPicPr>
        <p:blipFill rotWithShape="1">
          <a:blip r:embed="rId3">
            <a:alphaModFix/>
          </a:blip>
          <a:srcRect l="17478" r="17471"/>
          <a:stretch/>
        </p:blipFill>
        <p:spPr>
          <a:xfrm>
            <a:off x="5461000" y="1016000"/>
            <a:ext cx="3302001" cy="3810001"/>
          </a:xfrm>
          <a:prstGeom prst="rect">
            <a:avLst/>
          </a:prstGeom>
          <a:noFill/>
          <a:ln>
            <a:noFill/>
          </a:ln>
          <a:effectLst>
            <a:outerShdw blurRad="57150" algn="bl" rotWithShape="0">
              <a:srgbClr val="000000">
                <a:alpha val="27843"/>
              </a:srgbClr>
            </a:outerShdw>
            <a:reflection endPos="30000" dist="38100" dir="5400000" fadeDir="5400012" sy="-100000" algn="bl" rotWithShape="0"/>
          </a:effectLst>
        </p:spPr>
      </p:pic>
      <p:sp>
        <p:nvSpPr>
          <p:cNvPr id="298" name="Google Shape;298;p28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8"/>
          <p:cNvSpPr txBox="1"/>
          <p:nvPr/>
        </p:nvSpPr>
        <p:spPr>
          <a:xfrm>
            <a:off x="394200" y="2553950"/>
            <a:ext cx="45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•"/>
            </a:pPr>
            <a:r>
              <a:rPr lang="en" sz="11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Identify</a:t>
            </a:r>
            <a:r>
              <a:rPr lang="en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opportunities for </a:t>
            </a:r>
            <a:r>
              <a:rPr lang="en" sz="11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enhancing customer satisfaction</a:t>
            </a: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28"/>
          <p:cNvSpPr txBox="1"/>
          <p:nvPr/>
        </p:nvSpPr>
        <p:spPr>
          <a:xfrm>
            <a:off x="383400" y="3061450"/>
            <a:ext cx="4567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Char char="•"/>
            </a:pPr>
            <a:r>
              <a:rPr lang="en" sz="11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Analyze customer feedback</a:t>
            </a:r>
            <a:r>
              <a:rPr lang="en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and data and </a:t>
            </a:r>
            <a:r>
              <a:rPr lang="en" sz="1100" b="1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provide recommendations</a:t>
            </a:r>
            <a:r>
              <a:rPr lang="en" sz="11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for enhancing the overall CX</a:t>
            </a:r>
            <a:endParaRPr sz="1100" b="1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Workflow </a:t>
            </a: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lang="en" sz="100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Analytics</a:t>
            </a:r>
            <a:r>
              <a:rPr lang="en" sz="900">
                <a:latin typeface="League Spartan"/>
                <a:ea typeface="League Spartan"/>
                <a:cs typeface="League Spartan"/>
                <a:sym typeface="League Spartan"/>
              </a:rPr>
              <a:t> Notebooks</a:t>
            </a:r>
            <a:endParaRPr sz="900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30" name="Google Shape;330;p32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32"/>
          <p:cNvSpPr txBox="1"/>
          <p:nvPr/>
        </p:nvSpPr>
        <p:spPr>
          <a:xfrm>
            <a:off x="7323275" y="4509066"/>
            <a:ext cx="18207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Made with Miro: </a:t>
            </a:r>
            <a:r>
              <a:rPr lang="en" sz="800" b="0" i="0" u="sng" strike="noStrike" cap="none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5"/>
              </a:rPr>
              <a:t>https://miro.com</a:t>
            </a:r>
            <a:endParaRPr sz="800" b="0" i="0" u="none" strike="noStrike" cap="non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2" name="Google Shape;332;p32"/>
          <p:cNvPicPr preferRelativeResize="0"/>
          <p:nvPr/>
        </p:nvPicPr>
        <p:blipFill rotWithShape="1">
          <a:blip r:embed="rId6">
            <a:alphaModFix/>
          </a:blip>
          <a:srcRect l="6634" t="24079" r="2859" b="7356"/>
          <a:stretch/>
        </p:blipFill>
        <p:spPr>
          <a:xfrm>
            <a:off x="78225" y="895550"/>
            <a:ext cx="8987549" cy="3678559"/>
          </a:xfrm>
          <a:prstGeom prst="rect">
            <a:avLst/>
          </a:prstGeom>
          <a:noFill/>
          <a:ln w="6350">
            <a:solidFill>
              <a:schemeClr val="bg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075" y="2880925"/>
            <a:ext cx="5904100" cy="196744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33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Market </a:t>
            </a: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lang="en" sz="100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Analytics</a:t>
            </a:r>
            <a:r>
              <a:rPr lang="en" sz="900">
                <a:latin typeface="League Spartan"/>
                <a:ea typeface="League Spartan"/>
                <a:cs typeface="League Spartan"/>
                <a:sym typeface="League Spartan"/>
              </a:rPr>
              <a:t> Notebooks</a:t>
            </a:r>
            <a:endParaRPr sz="9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1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39" name="Google Shape;339;p33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33"/>
          <p:cNvPicPr preferRelativeResize="0"/>
          <p:nvPr/>
        </p:nvPicPr>
        <p:blipFill rotWithShape="1">
          <a:blip r:embed="rId6">
            <a:alphaModFix/>
          </a:blip>
          <a:srcRect r="5149"/>
          <a:stretch/>
        </p:blipFill>
        <p:spPr>
          <a:xfrm>
            <a:off x="152400" y="843500"/>
            <a:ext cx="7645685" cy="20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33"/>
          <p:cNvSpPr txBox="1"/>
          <p:nvPr/>
        </p:nvSpPr>
        <p:spPr>
          <a:xfrm>
            <a:off x="5649400" y="1138477"/>
            <a:ext cx="3494700" cy="174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3"/>
          <p:cNvSpPr txBox="1"/>
          <p:nvPr/>
        </p:nvSpPr>
        <p:spPr>
          <a:xfrm>
            <a:off x="5649400" y="3033325"/>
            <a:ext cx="3494700" cy="181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300" b="0" i="0" u="none" strike="noStrike" cap="non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6334175" y="1138475"/>
            <a:ext cx="2603700" cy="3637200"/>
          </a:xfrm>
          <a:prstGeom prst="wedgeRectCallout">
            <a:avLst>
              <a:gd name="adj1" fmla="val -99508"/>
              <a:gd name="adj2" fmla="val -1473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6C6C6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6334175" y="1264800"/>
            <a:ext cx="26037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200"/>
              <a:buFont typeface="League Spartan"/>
              <a:buChar char="●"/>
            </a:pPr>
            <a:r>
              <a:rPr lang="en" sz="1200" b="1" dirty="0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Dissatisfaction among BA’s core customer base</a:t>
            </a:r>
            <a:r>
              <a:rPr lang="en" sz="1200" dirty="0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as service picks up post-COVID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endParaRPr sz="13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6334175" y="2072872"/>
            <a:ext cx="2603700" cy="4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200"/>
              <a:buFont typeface="League Spartan"/>
              <a:buChar char="●"/>
            </a:pPr>
            <a:r>
              <a:rPr lang="en" sz="1200" b="1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Competitors like KLM </a:t>
            </a:r>
            <a:r>
              <a:rPr lang="en" sz="1200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seeing a similar uptick in service</a:t>
            </a:r>
            <a:endParaRPr sz="1200" b="1">
              <a:solidFill>
                <a:srgbClr val="6C6C6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46" name="Google Shape;346;p33"/>
          <p:cNvSpPr txBox="1"/>
          <p:nvPr/>
        </p:nvSpPr>
        <p:spPr>
          <a:xfrm>
            <a:off x="6344075" y="2631425"/>
            <a:ext cx="26037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200"/>
              <a:buFont typeface="League Spartan"/>
              <a:buChar char="●"/>
            </a:pPr>
            <a:r>
              <a:rPr lang="en" sz="1200" b="1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75% of airline profits </a:t>
            </a:r>
            <a:r>
              <a:rPr lang="en" sz="1200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typically from </a:t>
            </a:r>
            <a:r>
              <a:rPr lang="en" sz="1200" b="1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Business Class [</a:t>
            </a:r>
            <a:r>
              <a:rPr lang="en" sz="1200" b="1" u="sng">
                <a:solidFill>
                  <a:schemeClr val="accent5"/>
                </a:solidFill>
                <a:latin typeface="League Spartan"/>
                <a:ea typeface="League Spartan"/>
                <a:cs typeface="League Spartan"/>
                <a:sym typeface="League Spartan"/>
                <a:hlinkClick r:id="rId7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Investopedia</a:t>
            </a:r>
            <a:r>
              <a:rPr lang="en" sz="1200" b="1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]</a:t>
            </a:r>
            <a:endParaRPr sz="1200" b="1">
              <a:solidFill>
                <a:srgbClr val="6C6C6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47" name="Google Shape;347;p33"/>
          <p:cNvSpPr txBox="1"/>
          <p:nvPr/>
        </p:nvSpPr>
        <p:spPr>
          <a:xfrm>
            <a:off x="6334175" y="3393425"/>
            <a:ext cx="2537400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1200"/>
              <a:buFont typeface="League Spartan"/>
              <a:buChar char="●"/>
            </a:pPr>
            <a:r>
              <a:rPr lang="en" sz="1200" b="1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Churn risk, market dominance and profitability:</a:t>
            </a:r>
            <a:r>
              <a:rPr lang="en" sz="1200" b="1" i="1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" sz="1200" i="1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Negative user sentiment</a:t>
            </a:r>
            <a:r>
              <a:rPr lang="en" sz="1200">
                <a:solidFill>
                  <a:srgbClr val="6C6C6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for BA in Cutomer Service, in the context of massive staff layoffs in the wake of COVID</a:t>
            </a:r>
            <a:endParaRPr sz="1200" b="1">
              <a:solidFill>
                <a:srgbClr val="6C6C6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4"/>
          <p:cNvSpPr txBox="1"/>
          <p:nvPr/>
        </p:nvSpPr>
        <p:spPr>
          <a:xfrm>
            <a:off x="471379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User Sentiment </a:t>
            </a: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lang="en" sz="100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Analytics</a:t>
            </a:r>
            <a:r>
              <a:rPr lang="en" sz="900">
                <a:latin typeface="League Spartan"/>
                <a:ea typeface="League Spartan"/>
                <a:cs typeface="League Spartan"/>
                <a:sym typeface="League Spartan"/>
              </a:rPr>
              <a:t> Notebooks</a:t>
            </a:r>
            <a:endParaRPr sz="9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1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53" name="Google Shape;353;p34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3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44375" y="763300"/>
            <a:ext cx="5019084" cy="30725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5" name="Google Shape;355;p34"/>
          <p:cNvSpPr txBox="1"/>
          <p:nvPr/>
        </p:nvSpPr>
        <p:spPr>
          <a:xfrm>
            <a:off x="131700" y="3877700"/>
            <a:ext cx="8087625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eague Spartan"/>
              <a:buAutoNum type="arabicPeriod"/>
            </a:pPr>
            <a:r>
              <a:rPr lang="en" sz="1050" b="1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Reviewer mix by fare class, same as core customer base: </a:t>
            </a:r>
            <a:r>
              <a:rPr lang="en" sz="1050" b="0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Core customer base is </a:t>
            </a:r>
            <a:r>
              <a:rPr lang="en" sz="1050" b="1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Economy and Business Class</a:t>
            </a:r>
            <a:endParaRPr dirty="0"/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eague Spartan"/>
              <a:buAutoNum type="arabicPeriod"/>
            </a:pPr>
            <a:r>
              <a:rPr lang="en" sz="1050" b="1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High dissatisfaction in core customer base</a:t>
            </a:r>
            <a:r>
              <a:rPr lang="en" sz="1050" b="0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 Negative sentiments predominantly from Economy &amp; Business classes (Pie chart)</a:t>
            </a:r>
            <a:endParaRPr sz="1050" b="0" i="0" u="none" strike="noStrike" cap="none" dirty="0">
              <a:solidFill>
                <a:srgbClr val="44517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eague Spartan"/>
              <a:buAutoNum type="arabicPeriod"/>
            </a:pPr>
            <a:r>
              <a:rPr lang="en" sz="1050" b="1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Churn risk &amp;</a:t>
            </a:r>
            <a:r>
              <a:rPr lang="en" sz="1050" b="0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n" sz="1050" b="1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overall customer satisfaction and loyalty: </a:t>
            </a:r>
            <a:r>
              <a:rPr lang="en" sz="1050" b="0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Specific concerns and issues to be identified &amp; addressed</a:t>
            </a:r>
            <a:endParaRPr sz="1050" b="1" i="0" u="none" strike="noStrike" cap="none" dirty="0">
              <a:solidFill>
                <a:srgbClr val="44517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eague Spartan"/>
              <a:buAutoNum type="arabicPeriod"/>
            </a:pPr>
            <a:r>
              <a:rPr lang="en" sz="1050" b="1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Topic Modeling techniques: </a:t>
            </a:r>
            <a:r>
              <a:rPr lang="en" sz="1050" b="0" i="0" u="none" strike="noStrike" cap="none" dirty="0">
                <a:solidFill>
                  <a:srgbClr val="44517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 identify underlying themes (BERTopic/ Top2Vec/ LDA/ LSA etc.)</a:t>
            </a:r>
            <a:endParaRPr sz="1050" b="0" i="0" u="none" strike="noStrike" cap="none" dirty="0">
              <a:solidFill>
                <a:srgbClr val="44517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56" name="Google Shape;356;p3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" y="763300"/>
            <a:ext cx="4347900" cy="30725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7" name="Google Shape;357;p34"/>
          <p:cNvSpPr txBox="1"/>
          <p:nvPr/>
        </p:nvSpPr>
        <p:spPr>
          <a:xfrm>
            <a:off x="5445303" y="233900"/>
            <a:ext cx="3533072" cy="45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Note:</a:t>
            </a:r>
            <a:r>
              <a:rPr lang="en" sz="7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7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High selection bias observed (possible volunteer/social etc biases present). People with extreme experiences have provided reviews. Cross-verify with user-data in real-time.</a:t>
            </a:r>
            <a:endParaRPr sz="700" b="0" i="0" u="none" strike="noStrike" cap="non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5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Domain Words: Word</a:t>
            </a:r>
            <a:r>
              <a:rPr lang="en" sz="2400" b="1"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  <a:r>
              <a:rPr lang="en" sz="2400" b="1" i="0" u="none" strike="noStrike" cap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loud, FreqDist </a:t>
            </a: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lang="en" sz="100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000" u="sng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Analytics</a:t>
            </a:r>
            <a:r>
              <a:rPr lang="en" sz="900">
                <a:latin typeface="League Spartan"/>
                <a:ea typeface="League Spartan"/>
                <a:cs typeface="League Spartan"/>
                <a:sym typeface="League Spartan"/>
              </a:rPr>
              <a:t> Notebooks</a:t>
            </a:r>
            <a:endParaRPr sz="90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1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63" name="Google Shape;363;p35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3900" y="836200"/>
            <a:ext cx="5033150" cy="340362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65" name="Google Shape;365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237275" y="836200"/>
            <a:ext cx="3805800" cy="3403624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66" name="Google Shape;366;p35"/>
          <p:cNvSpPr txBox="1"/>
          <p:nvPr/>
        </p:nvSpPr>
        <p:spPr>
          <a:xfrm>
            <a:off x="360150" y="4311150"/>
            <a:ext cx="86067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Lato"/>
              <a:buAutoNum type="arabicPeriod"/>
            </a:pPr>
            <a:r>
              <a:rPr lang="en" sz="9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Some</a:t>
            </a:r>
            <a:r>
              <a:rPr lang="en" sz="9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common</a:t>
            </a:r>
            <a:r>
              <a:rPr lang="en" sz="9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9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tokens (such as ‘flight’, ‘ba’) </a:t>
            </a:r>
            <a:r>
              <a:rPr lang="en" sz="900" b="0" i="1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spuriously increase sentence similarity </a:t>
            </a:r>
            <a:r>
              <a:rPr lang="en" sz="9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(cosine)</a:t>
            </a:r>
            <a:endParaRPr sz="900" b="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Lato"/>
              <a:buAutoNum type="arabicPeriod"/>
            </a:pPr>
            <a:r>
              <a:rPr lang="en" sz="9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Stop words, domain words and other </a:t>
            </a:r>
            <a:r>
              <a:rPr lang="en" sz="9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“non-informative” tokens discarded</a:t>
            </a:r>
            <a:r>
              <a:rPr lang="en" sz="9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 to improve </a:t>
            </a:r>
            <a:r>
              <a:rPr lang="en" sz="900" b="1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discriminative power </a:t>
            </a:r>
            <a:r>
              <a:rPr lang="en" sz="9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of topic model</a:t>
            </a:r>
            <a:endParaRPr sz="900" b="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100"/>
              <a:buFont typeface="Lato"/>
              <a:buAutoNum type="arabicPeriod"/>
            </a:pPr>
            <a:r>
              <a:rPr lang="en" sz="900" b="0" i="0" u="none" strike="noStrike" cap="none" dirty="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HDBSCAN clustering performance improves, by clustering around less-frequent, topic-specific tokens</a:t>
            </a:r>
            <a:endParaRPr sz="900" b="0" i="0" u="none" strike="noStrike" cap="none" dirty="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6"/>
          <p:cNvSpPr txBox="1"/>
          <p:nvPr/>
        </p:nvSpPr>
        <p:spPr>
          <a:xfrm>
            <a:off x="430063" y="233900"/>
            <a:ext cx="82551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Topics detected with BERTopic </a:t>
            </a:r>
            <a:endParaRPr sz="2400" b="1" i="0" u="none" strike="noStrike" cap="none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&amp; Google Gemini Pro </a:t>
            </a:r>
            <a:r>
              <a:rPr lang="en" sz="1000" u="sng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Scraping</a:t>
            </a:r>
            <a:r>
              <a:rPr lang="en" sz="1000" dirty="0">
                <a:solidFill>
                  <a:srgbClr val="151515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000" u="sng" dirty="0">
                <a:solidFill>
                  <a:schemeClr val="accent5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Analytics</a:t>
            </a:r>
            <a:r>
              <a:rPr lang="en" sz="900" dirty="0">
                <a:latin typeface="League Spartan"/>
                <a:ea typeface="League Spartan"/>
                <a:cs typeface="League Spartan"/>
                <a:sym typeface="League Spartan"/>
              </a:rPr>
              <a:t> Notebooks</a:t>
            </a:r>
            <a:endParaRPr sz="900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1" dirty="0"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72" name="Google Shape;372;p36"/>
          <p:cNvSpPr txBox="1"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36"/>
          <p:cNvSpPr txBox="1"/>
          <p:nvPr/>
        </p:nvSpPr>
        <p:spPr>
          <a:xfrm>
            <a:off x="369175" y="1237725"/>
            <a:ext cx="3350070" cy="3640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0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5 Issues affected  </a:t>
            </a:r>
            <a:r>
              <a:rPr lang="en" sz="1100" b="0" i="1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~85% reviewers</a:t>
            </a:r>
            <a:endParaRPr dirty="0"/>
          </a:p>
          <a:p>
            <a:pPr marL="17145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ague Spartan"/>
              <a:buNone/>
            </a:pPr>
            <a:endParaRPr sz="1100" b="1" i="0" u="none" strike="noStrike" cap="none" dirty="0">
              <a:solidFill>
                <a:srgbClr val="43434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714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ague Spartan"/>
              <a:buChar char="›"/>
            </a:pPr>
            <a:r>
              <a:rPr lang="en" sz="1100" b="1" i="0" u="none" strike="noStrike" cap="none" dirty="0" smtClean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Perfom cost impact analysis: </a:t>
            </a:r>
            <a:r>
              <a:rPr lang="en" sz="1100" b="0" i="0" u="none" strike="noStrike" cap="none" dirty="0" smtClean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cost factor, time, econometric approaches</a:t>
            </a:r>
            <a:endParaRPr dirty="0" smtClean="0"/>
          </a:p>
          <a:p>
            <a:pPr marL="17145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ague Spartan"/>
              <a:buNone/>
            </a:pPr>
            <a:endParaRPr sz="1100" b="1" i="0" u="none" strike="noStrike" cap="none" dirty="0" smtClean="0">
              <a:solidFill>
                <a:srgbClr val="43434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71450" marR="0" lvl="4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ague Spartan"/>
              <a:buChar char="›"/>
            </a:pPr>
            <a:r>
              <a:rPr lang="en" sz="1100" b="1" i="0" u="none" strike="noStrike" cap="none" dirty="0" smtClean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 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Service: </a:t>
            </a:r>
            <a:r>
              <a:rPr lang="en" sz="1100" b="0" i="1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Surveys, statistical tests and custom metrics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to quantify system effectiveness </a:t>
            </a:r>
            <a:r>
              <a:rPr lang="en" sz="1100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and 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airport operational performance</a:t>
            </a:r>
            <a:endParaRPr sz="1100" b="1" i="0" u="none" strike="noStrike" cap="none" dirty="0">
              <a:solidFill>
                <a:srgbClr val="43434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71450" marR="0" lvl="4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ague Spartan"/>
              <a:buNone/>
            </a:pPr>
            <a:endParaRPr sz="1100" b="0" i="0" u="none" strike="noStrike" cap="none" dirty="0">
              <a:solidFill>
                <a:srgbClr val="43434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714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ague Spartan"/>
              <a:buChar char="›"/>
            </a:pPr>
            <a:r>
              <a:rPr lang="en" sz="1100" b="0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Check-ins, refunds and cancellations: 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powered web applications</a:t>
            </a:r>
            <a:r>
              <a:rPr lang="en" sz="1100" b="0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flag user complaints and process requests in real time</a:t>
            </a:r>
            <a:endParaRPr dirty="0"/>
          </a:p>
          <a:p>
            <a:pPr marL="171450" marR="0" lvl="3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ague Spartan"/>
              <a:buNone/>
            </a:pPr>
            <a:endParaRPr sz="1100" b="0" i="0" u="none" strike="noStrike" cap="none" dirty="0">
              <a:solidFill>
                <a:srgbClr val="43434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marL="171450" marR="0" lvl="3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League Spartan"/>
              <a:buChar char="›"/>
            </a:pPr>
            <a:r>
              <a:rPr lang="en" sz="1100" b="1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Self </a:t>
            </a:r>
            <a:r>
              <a:rPr lang="en" sz="1100" b="1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check in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kiosks </a:t>
            </a:r>
            <a:r>
              <a:rPr lang="en" sz="1100" b="0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 </a:t>
            </a:r>
            <a:r>
              <a:rPr lang="en" sz="1100" b="1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busy hubs </a:t>
            </a:r>
            <a:r>
              <a:rPr lang="en" sz="1100" b="0" i="0" u="none" strike="noStrike" cap="none" dirty="0">
                <a:solidFill>
                  <a:srgbClr val="43434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can reduce customer wait times</a:t>
            </a:r>
            <a:endParaRPr sz="1100" b="0" i="0" u="none" strike="noStrike" cap="none" dirty="0">
              <a:solidFill>
                <a:srgbClr val="43434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374" name="Google Shape;374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62025" y="1237725"/>
            <a:ext cx="5067125" cy="3661075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75" name="Google Shape;375;p36"/>
          <p:cNvSpPr txBox="1"/>
          <p:nvPr/>
        </p:nvSpPr>
        <p:spPr>
          <a:xfrm>
            <a:off x="5445303" y="233900"/>
            <a:ext cx="3533072" cy="457200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700" b="1" i="0" u="none" strike="noStrike" cap="none">
                <a:solidFill>
                  <a:srgbClr val="85200C"/>
                </a:solidFill>
                <a:latin typeface="Lato"/>
                <a:ea typeface="Lato"/>
                <a:cs typeface="Lato"/>
                <a:sym typeface="Lato"/>
              </a:rPr>
              <a:t>Note:</a:t>
            </a:r>
            <a:r>
              <a:rPr lang="en" sz="700" b="1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700" b="0" i="0" u="none" strike="noStrike" cap="none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High selection bias observed (possible volunteer/social etc biases present). People with extreme experiences have provided reviews. Cross-verify with user-data in real-time.</a:t>
            </a:r>
            <a:endParaRPr sz="700" b="0" i="0" u="none" strike="noStrike" cap="none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1476</Words>
  <Application>Microsoft Office PowerPoint</Application>
  <PresentationFormat>On-screen Show (16:9)</PresentationFormat>
  <Paragraphs>184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Lato</vt:lpstr>
      <vt:lpstr>Roboto</vt:lpstr>
      <vt:lpstr>League Spartan</vt:lpstr>
      <vt:lpstr>Roboto Thin</vt:lpstr>
      <vt:lpstr>Inter</vt:lpstr>
      <vt:lpstr>Montserrat</vt:lpstr>
      <vt:lpstr>Roboto Medium</vt:lpstr>
      <vt:lpstr>Focus</vt:lpstr>
      <vt:lpstr>Focus</vt:lpstr>
      <vt:lpstr>British Airways Customer Experience (CX)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British Airways Customer Experience (CX) Analysis</dc:title>
  <dc:creator>Hanish Paturi</dc:creator>
  <cp:lastModifiedBy>Windows User</cp:lastModifiedBy>
  <cp:revision>10</cp:revision>
  <dcterms:modified xsi:type="dcterms:W3CDTF">2024-02-22T14:20:22Z</dcterms:modified>
</cp:coreProperties>
</file>