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8"/>
    <p:restoredTop sz="94575"/>
  </p:normalViewPr>
  <p:slideViewPr>
    <p:cSldViewPr snapToGrid="0" snapToObjects="1">
      <p:cViewPr>
        <p:scale>
          <a:sx n="115" d="100"/>
          <a:sy n="115" d="100"/>
        </p:scale>
        <p:origin x="275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9A4F7-1A22-1744-9935-DCEFD2F601E8}" type="datetimeFigureOut">
              <a:rPr lang="en-US" smtClean="0"/>
              <a:t>3/21/17</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DF583-E23F-B74F-82BF-D23EE70D8F91}" type="slidenum">
              <a:rPr lang="en-US" smtClean="0"/>
              <a:t>‹#›</a:t>
            </a:fld>
            <a:endParaRPr lang="en-US"/>
          </a:p>
        </p:txBody>
      </p:sp>
    </p:spTree>
    <p:extLst>
      <p:ext uri="{BB962C8B-B14F-4D97-AF65-F5344CB8AC3E}">
        <p14:creationId xmlns:p14="http://schemas.microsoft.com/office/powerpoint/2010/main" val="6648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E1F7CC-2E77-F54C-B79D-D1014779F13F}"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E1F7CC-2E77-F54C-B79D-D1014779F13F}" type="datetimeFigureOut">
              <a:rPr lang="en-US" smtClean="0"/>
              <a:t>3/21/17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E1F7CC-2E77-F54C-B79D-D1014779F13F}" type="datetimeFigureOut">
              <a:rPr lang="en-US" smtClean="0"/>
              <a:t>3/21/17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1F7CC-2E77-F54C-B79D-D1014779F13F}" type="datetimeFigureOut">
              <a:rPr lang="en-US" smtClean="0"/>
              <a:t>3/21/17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1F7CC-2E77-F54C-B79D-D1014779F13F}"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1F7CC-2E77-F54C-B79D-D1014779F13F}"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AE1F7CC-2E77-F54C-B79D-D1014779F13F}" type="datetimeFigureOut">
              <a:rPr lang="en-US" smtClean="0"/>
              <a:t>3/21/17</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B59A66F-E0A2-1649-AE12-88651B6E2DA2}" type="slidenum">
              <a:rPr lang="en-US" smtClean="0"/>
              <a:t>‹#›</a:t>
            </a:fld>
            <a:endParaRPr lang="en-US"/>
          </a:p>
        </p:txBody>
      </p:sp>
    </p:spTree>
    <p:extLst>
      <p:ext uri="{BB962C8B-B14F-4D97-AF65-F5344CB8AC3E}">
        <p14:creationId xmlns:p14="http://schemas.microsoft.com/office/powerpoint/2010/main" val="568528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05237" y="1341964"/>
            <a:ext cx="6652763" cy="1149478"/>
            <a:chOff x="2790772" y="991944"/>
            <a:chExt cx="4065541" cy="1149478"/>
          </a:xfrm>
        </p:grpSpPr>
        <p:sp>
          <p:nvSpPr>
            <p:cNvPr id="8" name="TextBox 7"/>
            <p:cNvSpPr txBox="1"/>
            <p:nvPr/>
          </p:nvSpPr>
          <p:spPr>
            <a:xfrm>
              <a:off x="2790772" y="991944"/>
              <a:ext cx="4065541"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ABOUT ME</a:t>
              </a:r>
            </a:p>
          </p:txBody>
        </p:sp>
        <p:sp>
          <p:nvSpPr>
            <p:cNvPr id="9" name="TextBox 8"/>
            <p:cNvSpPr txBox="1"/>
            <p:nvPr/>
          </p:nvSpPr>
          <p:spPr>
            <a:xfrm>
              <a:off x="2790851" y="1218092"/>
              <a:ext cx="3877728" cy="92333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smtClean="0">
                  <a:latin typeface="Lucida Sans" charset="0"/>
                  <a:ea typeface="Lucida Sans" charset="0"/>
                  <a:cs typeface="Lucida Sans" charset="0"/>
                </a:rPr>
                <a:t>I am a first year undergraduate at UC Berkeley looking for </a:t>
              </a:r>
              <a:r>
                <a:rPr lang="en-US" sz="900" dirty="0" smtClean="0">
                  <a:latin typeface="Lucida Sans" charset="0"/>
                  <a:ea typeface="Lucida Sans" charset="0"/>
                  <a:cs typeface="Lucida Sans" charset="0"/>
                </a:rPr>
                <a:t>a research assistant position during Summer 2017 and beyond. </a:t>
              </a:r>
              <a:r>
                <a:rPr lang="en-US" sz="900" dirty="0" smtClean="0">
                  <a:latin typeface="Lucida Sans" charset="0"/>
                  <a:ea typeface="Lucida Sans" charset="0"/>
                  <a:cs typeface="Lucida Sans" charset="0"/>
                </a:rPr>
                <a:t>I have previous experience working in medium to large groups on planning and executing long term, detail oriented </a:t>
              </a:r>
              <a:r>
                <a:rPr lang="en-US" sz="900" dirty="0" smtClean="0">
                  <a:latin typeface="Lucida Sans" charset="0"/>
                  <a:ea typeface="Lucida Sans" charset="0"/>
                  <a:cs typeface="Lucida Sans" charset="0"/>
                </a:rPr>
                <a:t>projects. I am currently enrolled in ME 193A, a research orientation class with the goal of developing a spacesuit for manned Mars missions. My interests include data science, machine learning, artificial intelligence, robotics, and the application of computer science to fields such as biology and chemistry.</a:t>
              </a:r>
              <a:endParaRPr lang="en-US" sz="900" dirty="0" smtClean="0">
                <a:solidFill>
                  <a:schemeClr val="tx1"/>
                </a:solidFill>
                <a:latin typeface="Verdana" charset="0"/>
                <a:ea typeface="Verdana" charset="0"/>
                <a:cs typeface="Verdana" charset="0"/>
              </a:endParaRPr>
            </a:p>
          </p:txBody>
        </p:sp>
      </p:grpSp>
      <p:sp>
        <p:nvSpPr>
          <p:cNvPr id="14" name="TextBox 13"/>
          <p:cNvSpPr txBox="1"/>
          <p:nvPr/>
        </p:nvSpPr>
        <p:spPr>
          <a:xfrm>
            <a:off x="188276" y="124768"/>
            <a:ext cx="6584609" cy="5847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spc="300" dirty="0" err="1" smtClean="0">
                <a:solidFill>
                  <a:schemeClr val="tx1"/>
                </a:solidFill>
                <a:latin typeface="Lucida Sans" charset="0"/>
                <a:ea typeface="Lucida Sans" charset="0"/>
                <a:cs typeface="Lucida Sans" charset="0"/>
              </a:rPr>
              <a:t>Hantao</a:t>
            </a:r>
            <a:r>
              <a:rPr lang="en-US" sz="3200" spc="300" dirty="0" smtClean="0">
                <a:solidFill>
                  <a:schemeClr val="tx1"/>
                </a:solidFill>
                <a:latin typeface="Lucida Sans" charset="0"/>
                <a:ea typeface="Lucida Sans" charset="0"/>
                <a:cs typeface="Lucida Sans" charset="0"/>
              </a:rPr>
              <a:t> (Will) Wang</a:t>
            </a:r>
            <a:endParaRPr lang="en-US" sz="3200" spc="300" dirty="0" smtClean="0">
              <a:solidFill>
                <a:schemeClr val="tx1"/>
              </a:solidFill>
              <a:latin typeface="Lucida Sans" charset="0"/>
              <a:ea typeface="Lucida Sans" charset="0"/>
              <a:cs typeface="Lucida Sans" charset="0"/>
            </a:endParaRPr>
          </a:p>
        </p:txBody>
      </p:sp>
      <p:grpSp>
        <p:nvGrpSpPr>
          <p:cNvPr id="4" name="Group 3"/>
          <p:cNvGrpSpPr/>
          <p:nvPr/>
        </p:nvGrpSpPr>
        <p:grpSpPr>
          <a:xfrm>
            <a:off x="188276" y="2472491"/>
            <a:ext cx="6650004" cy="2130574"/>
            <a:chOff x="2788013" y="3257396"/>
            <a:chExt cx="4065541" cy="2130574"/>
          </a:xfrm>
        </p:grpSpPr>
        <p:sp>
          <p:nvSpPr>
            <p:cNvPr id="10" name="TextBox 9"/>
            <p:cNvSpPr txBox="1"/>
            <p:nvPr/>
          </p:nvSpPr>
          <p:spPr>
            <a:xfrm>
              <a:off x="2788013" y="3257396"/>
              <a:ext cx="4065541"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EDUCATION</a:t>
              </a:r>
            </a:p>
          </p:txBody>
        </p:sp>
        <p:sp>
          <p:nvSpPr>
            <p:cNvPr id="19" name="Rectangle 18"/>
            <p:cNvSpPr/>
            <p:nvPr/>
          </p:nvSpPr>
          <p:spPr>
            <a:xfrm>
              <a:off x="2788013" y="3486424"/>
              <a:ext cx="3877729" cy="1901546"/>
            </a:xfrm>
            <a:prstGeom prst="rect">
              <a:avLst/>
            </a:prstGeom>
          </p:spPr>
          <p:txBody>
            <a:bodyPr wrap="square">
              <a:spAutoFit/>
            </a:bodyPr>
            <a:lstStyle/>
            <a:p>
              <a:pPr>
                <a:lnSpc>
                  <a:spcPct val="120000"/>
                </a:lnSpc>
              </a:pPr>
              <a:r>
                <a:rPr lang="en-US" sz="900" b="1" dirty="0" smtClean="0">
                  <a:solidFill>
                    <a:srgbClr val="00B0F0"/>
                  </a:solidFill>
                  <a:latin typeface="Verdana" charset="0"/>
                  <a:ea typeface="Verdana" charset="0"/>
                  <a:cs typeface="Verdana" charset="0"/>
                </a:rPr>
                <a:t>UC Berkeley,  Class of 2020</a:t>
              </a:r>
            </a:p>
            <a:p>
              <a:pPr>
                <a:lnSpc>
                  <a:spcPct val="120000"/>
                </a:lnSpc>
              </a:pPr>
              <a:r>
                <a:rPr lang="en-US" sz="900" dirty="0" smtClean="0">
                  <a:latin typeface="Verdana" charset="0"/>
                  <a:ea typeface="Verdana" charset="0"/>
                  <a:cs typeface="Verdana" charset="0"/>
                </a:rPr>
                <a:t>B.S. Electrical Engineering and Computer </a:t>
              </a:r>
              <a:r>
                <a:rPr lang="en-US" sz="900" dirty="0" smtClean="0">
                  <a:latin typeface="Verdana" charset="0"/>
                  <a:ea typeface="Verdana" charset="0"/>
                  <a:cs typeface="Verdana" charset="0"/>
                </a:rPr>
                <a:t>Science</a:t>
              </a:r>
            </a:p>
            <a:p>
              <a:pPr>
                <a:lnSpc>
                  <a:spcPct val="120000"/>
                </a:lnSpc>
              </a:pPr>
              <a:r>
                <a:rPr lang="en-US" sz="900" dirty="0" smtClean="0">
                  <a:latin typeface="Verdana" charset="0"/>
                  <a:ea typeface="Verdana" charset="0"/>
                  <a:cs typeface="Verdana" charset="0"/>
                </a:rPr>
                <a:t>Overall GPA: 3.53	Technical GPA: 3.74</a:t>
              </a:r>
              <a:endParaRPr lang="en-US" sz="900" dirty="0" smtClean="0">
                <a:latin typeface="Verdana" charset="0"/>
                <a:ea typeface="Verdana" charset="0"/>
                <a:cs typeface="Verdana" charset="0"/>
              </a:endParaRPr>
            </a:p>
            <a:p>
              <a:r>
                <a:rPr lang="en-US" sz="900" dirty="0" smtClean="0">
                  <a:latin typeface="Verdana" charset="0"/>
                  <a:ea typeface="Verdana" charset="0"/>
                  <a:cs typeface="Verdana" charset="0"/>
                </a:rPr>
                <a:t>Relevant Courses: CS 61A SCIP, CS 198 Web </a:t>
              </a:r>
              <a:r>
                <a:rPr lang="en-US" sz="900" dirty="0" smtClean="0">
                  <a:latin typeface="Verdana" charset="0"/>
                  <a:ea typeface="Verdana" charset="0"/>
                  <a:cs typeface="Verdana" charset="0"/>
                </a:rPr>
                <a:t>Design, </a:t>
              </a:r>
              <a:r>
                <a:rPr lang="en-US" sz="900" dirty="0" smtClean="0">
                  <a:latin typeface="Verdana" charset="0"/>
                  <a:ea typeface="Verdana" charset="0"/>
                  <a:cs typeface="Verdana" charset="0"/>
                </a:rPr>
                <a:t>CS 61B Data </a:t>
              </a:r>
              <a:r>
                <a:rPr lang="en-US" sz="900" dirty="0" smtClean="0">
                  <a:latin typeface="Verdana" charset="0"/>
                  <a:ea typeface="Verdana" charset="0"/>
                  <a:cs typeface="Verdana" charset="0"/>
                </a:rPr>
                <a:t>Structures, MATH 53 Multivariable Calculus, MATH 54 Linear Algebra &amp; Differential Equations, ENG 25 Visualization for Design, E26 3D Modeling for Design, ME 193/292A Special Topics in Biomechanical Engineering</a:t>
              </a:r>
              <a:endParaRPr lang="en-US" sz="900" dirty="0" smtClean="0">
                <a:latin typeface="Verdana" charset="0"/>
                <a:ea typeface="Verdana" charset="0"/>
                <a:cs typeface="Verdana" charset="0"/>
              </a:endParaRPr>
            </a:p>
            <a:p>
              <a:pPr>
                <a:spcBef>
                  <a:spcPts val="500"/>
                </a:spcBef>
              </a:pPr>
              <a:r>
                <a:rPr lang="en-US" sz="900" b="1" dirty="0" smtClean="0">
                  <a:solidFill>
                    <a:srgbClr val="00B0F0"/>
                  </a:solidFill>
                  <a:latin typeface="Verdana" charset="0"/>
                  <a:ea typeface="Verdana" charset="0"/>
                  <a:cs typeface="Verdana" charset="0"/>
                </a:rPr>
                <a:t>CSU Dominguez Hills</a:t>
              </a:r>
            </a:p>
            <a:p>
              <a:pPr>
                <a:lnSpc>
                  <a:spcPct val="150000"/>
                </a:lnSpc>
              </a:pPr>
              <a:r>
                <a:rPr lang="en-US" sz="900" dirty="0" smtClean="0">
                  <a:latin typeface="Verdana" charset="0"/>
                  <a:ea typeface="Verdana" charset="0"/>
                  <a:cs typeface="Verdana" charset="0"/>
                </a:rPr>
                <a:t>High School Concurrent </a:t>
              </a:r>
              <a:r>
                <a:rPr lang="en-US" sz="900" dirty="0" smtClean="0">
                  <a:latin typeface="Verdana" charset="0"/>
                  <a:ea typeface="Verdana" charset="0"/>
                  <a:cs typeface="Verdana" charset="0"/>
                </a:rPr>
                <a:t>Enrollment</a:t>
              </a:r>
            </a:p>
            <a:p>
              <a:pPr>
                <a:lnSpc>
                  <a:spcPct val="150000"/>
                </a:lnSpc>
              </a:pPr>
              <a:r>
                <a:rPr lang="en-US" sz="900" dirty="0">
                  <a:latin typeface="Verdana" charset="0"/>
                  <a:ea typeface="Verdana" charset="0"/>
                  <a:cs typeface="Verdana" charset="0"/>
                </a:rPr>
                <a:t>Overall GPA: </a:t>
              </a:r>
              <a:r>
                <a:rPr lang="en-US" sz="900" dirty="0" smtClean="0">
                  <a:latin typeface="Verdana" charset="0"/>
                  <a:ea typeface="Verdana" charset="0"/>
                  <a:cs typeface="Verdana" charset="0"/>
                </a:rPr>
                <a:t>3.93</a:t>
              </a:r>
              <a:endParaRPr lang="en-US" sz="900" dirty="0">
                <a:latin typeface="Verdana" charset="0"/>
                <a:ea typeface="Verdana" charset="0"/>
                <a:cs typeface="Verdana" charset="0"/>
              </a:endParaRPr>
            </a:p>
            <a:p>
              <a:r>
                <a:rPr lang="en-US" sz="900" dirty="0">
                  <a:latin typeface="Verdana" charset="0"/>
                  <a:ea typeface="Verdana" charset="0"/>
                  <a:cs typeface="Verdana" charset="0"/>
                </a:rPr>
                <a:t>Relevant </a:t>
              </a:r>
              <a:r>
                <a:rPr lang="en-US" sz="900" dirty="0" smtClean="0">
                  <a:latin typeface="Verdana" charset="0"/>
                  <a:ea typeface="Verdana" charset="0"/>
                  <a:cs typeface="Verdana" charset="0"/>
                </a:rPr>
                <a:t>Courses: CS 116 Intro to Computer Hardware &amp; Tools, FIN 360 Business </a:t>
              </a:r>
              <a:r>
                <a:rPr lang="en-US" sz="900" dirty="0" smtClean="0">
                  <a:latin typeface="Verdana" charset="0"/>
                  <a:ea typeface="Verdana" charset="0"/>
                  <a:cs typeface="Verdana" charset="0"/>
                </a:rPr>
                <a:t>Finance, 2 semesters college biology, 2 semesters college physics, 3 semesters college chemistry</a:t>
              </a:r>
              <a:endParaRPr lang="en-US" sz="900" dirty="0">
                <a:latin typeface="Verdana" charset="0"/>
                <a:ea typeface="Verdana" charset="0"/>
                <a:cs typeface="Verdana" charset="0"/>
              </a:endParaRPr>
            </a:p>
          </p:txBody>
        </p:sp>
      </p:grpSp>
      <p:grpSp>
        <p:nvGrpSpPr>
          <p:cNvPr id="6" name="Group 5"/>
          <p:cNvGrpSpPr/>
          <p:nvPr/>
        </p:nvGrpSpPr>
        <p:grpSpPr>
          <a:xfrm>
            <a:off x="189272" y="4599108"/>
            <a:ext cx="6583613" cy="1263068"/>
            <a:chOff x="2790755" y="4098124"/>
            <a:chExt cx="4067245" cy="1263068"/>
          </a:xfrm>
        </p:grpSpPr>
        <p:sp>
          <p:nvSpPr>
            <p:cNvPr id="20" name="TextBox 19"/>
            <p:cNvSpPr txBox="1"/>
            <p:nvPr/>
          </p:nvSpPr>
          <p:spPr>
            <a:xfrm>
              <a:off x="2792459" y="4098124"/>
              <a:ext cx="4065541"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EXPERIENCE</a:t>
              </a:r>
              <a:endParaRPr lang="en-US" sz="1400" b="1" dirty="0" smtClean="0">
                <a:solidFill>
                  <a:schemeClr val="tx1"/>
                </a:solidFill>
                <a:latin typeface="Verdana" charset="0"/>
                <a:ea typeface="Verdana" charset="0"/>
                <a:cs typeface="Verdana" charset="0"/>
              </a:endParaRPr>
            </a:p>
          </p:txBody>
        </p:sp>
        <p:sp>
          <p:nvSpPr>
            <p:cNvPr id="21" name="Rectangle 20"/>
            <p:cNvSpPr/>
            <p:nvPr/>
          </p:nvSpPr>
          <p:spPr>
            <a:xfrm>
              <a:off x="2790755" y="4323536"/>
              <a:ext cx="3877730" cy="1037656"/>
            </a:xfrm>
            <a:prstGeom prst="rect">
              <a:avLst/>
            </a:prstGeom>
          </p:spPr>
          <p:txBody>
            <a:bodyPr wrap="square">
              <a:spAutoFit/>
            </a:bodyPr>
            <a:lstStyle/>
            <a:p>
              <a:pPr>
                <a:lnSpc>
                  <a:spcPct val="120000"/>
                </a:lnSpc>
              </a:pPr>
              <a:r>
                <a:rPr lang="en-US" sz="900" b="1" dirty="0" smtClean="0">
                  <a:solidFill>
                    <a:srgbClr val="00B0F0"/>
                  </a:solidFill>
                  <a:latin typeface="Verdana" charset="0"/>
                  <a:ea typeface="Verdana" charset="0"/>
                  <a:cs typeface="Verdana" charset="0"/>
                </a:rPr>
                <a:t>Gulfstream </a:t>
              </a:r>
              <a:r>
                <a:rPr lang="en-US" sz="900" b="1" dirty="0" smtClean="0">
                  <a:solidFill>
                    <a:srgbClr val="00B0F0"/>
                  </a:solidFill>
                  <a:latin typeface="Verdana" charset="0"/>
                  <a:ea typeface="Verdana" charset="0"/>
                  <a:cs typeface="Verdana" charset="0"/>
                </a:rPr>
                <a:t>Aerospace		</a:t>
              </a:r>
              <a:r>
                <a:rPr lang="en-US" sz="900" dirty="0" smtClean="0">
                  <a:latin typeface="Verdana" charset="0"/>
                  <a:ea typeface="Verdana" charset="0"/>
                  <a:cs typeface="Verdana" charset="0"/>
                </a:rPr>
                <a:t>High </a:t>
              </a:r>
              <a:r>
                <a:rPr lang="en-US" sz="900" dirty="0" smtClean="0">
                  <a:latin typeface="Verdana" charset="0"/>
                  <a:ea typeface="Verdana" charset="0"/>
                  <a:cs typeface="Verdana" charset="0"/>
                </a:rPr>
                <a:t>School Apprentice, Aug 2015 </a:t>
              </a:r>
              <a:r>
                <a:rPr lang="mr-IN" sz="900" dirty="0" smtClean="0">
                  <a:latin typeface="Verdana" charset="0"/>
                  <a:ea typeface="Verdana" charset="0"/>
                  <a:cs typeface="Verdana" charset="0"/>
                </a:rPr>
                <a:t>–</a:t>
              </a:r>
              <a:r>
                <a:rPr lang="en-US" sz="900" dirty="0" smtClean="0">
                  <a:latin typeface="Verdana" charset="0"/>
                  <a:ea typeface="Verdana" charset="0"/>
                  <a:cs typeface="Verdana" charset="0"/>
                </a:rPr>
                <a:t> June 2016</a:t>
              </a:r>
            </a:p>
            <a:p>
              <a:pPr>
                <a:lnSpc>
                  <a:spcPct val="120000"/>
                </a:lnSpc>
                <a:spcBef>
                  <a:spcPts val="300"/>
                </a:spcBef>
              </a:pPr>
              <a:r>
                <a:rPr lang="en-US" sz="900" dirty="0" smtClean="0">
                  <a:latin typeface="Verdana" charset="0"/>
                  <a:ea typeface="Verdana" charset="0"/>
                  <a:cs typeface="Verdana" charset="0"/>
                </a:rPr>
                <a:t>Worked </a:t>
              </a:r>
              <a:r>
                <a:rPr lang="en-US" sz="900" dirty="0">
                  <a:latin typeface="Verdana" charset="0"/>
                  <a:ea typeface="Verdana" charset="0"/>
                  <a:cs typeface="Verdana" charset="0"/>
                </a:rPr>
                <a:t>with the mechanical engineering teams on interior design drawings of G550 and G650 aircraft. Responsibilities included intensive use of AutoCAD, CATIA, and Excel</a:t>
              </a:r>
              <a:r>
                <a:rPr lang="en-US" sz="900" dirty="0" smtClean="0">
                  <a:latin typeface="Verdana" charset="0"/>
                  <a:ea typeface="Verdana" charset="0"/>
                  <a:cs typeface="Verdana" charset="0"/>
                </a:rPr>
                <a:t>.</a:t>
              </a:r>
            </a:p>
            <a:p>
              <a:pPr>
                <a:lnSpc>
                  <a:spcPct val="120000"/>
                </a:lnSpc>
                <a:spcBef>
                  <a:spcPts val="300"/>
                </a:spcBef>
              </a:pPr>
              <a:r>
                <a:rPr lang="en-US" sz="900" dirty="0" smtClean="0">
                  <a:latin typeface="Verdana" charset="0"/>
                  <a:ea typeface="Verdana" charset="0"/>
                  <a:cs typeface="Verdana" charset="0"/>
                </a:rPr>
                <a:t>Honors: Mach 3 Excellence Award</a:t>
              </a:r>
            </a:p>
            <a:p>
              <a:pPr>
                <a:lnSpc>
                  <a:spcPct val="120000"/>
                </a:lnSpc>
                <a:spcBef>
                  <a:spcPts val="300"/>
                </a:spcBef>
              </a:pPr>
              <a:endParaRPr lang="en-US" sz="1000" b="1" dirty="0">
                <a:latin typeface="Verdana" charset="0"/>
                <a:ea typeface="Verdana" charset="0"/>
                <a:cs typeface="Verdana" charset="0"/>
              </a:endParaRPr>
            </a:p>
          </p:txBody>
        </p:sp>
      </p:grpSp>
      <p:sp>
        <p:nvSpPr>
          <p:cNvPr id="22" name="TextBox 21"/>
          <p:cNvSpPr txBox="1"/>
          <p:nvPr/>
        </p:nvSpPr>
        <p:spPr>
          <a:xfrm>
            <a:off x="192030" y="6587554"/>
            <a:ext cx="6410175"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PROJECTS</a:t>
            </a:r>
            <a:endParaRPr lang="en-US" sz="1400" b="1" dirty="0" smtClean="0">
              <a:solidFill>
                <a:schemeClr val="tx1"/>
              </a:solidFill>
              <a:latin typeface="Verdana" charset="0"/>
              <a:ea typeface="Verdana" charset="0"/>
              <a:cs typeface="Verdana" charset="0"/>
            </a:endParaRPr>
          </a:p>
        </p:txBody>
      </p:sp>
      <p:sp>
        <p:nvSpPr>
          <p:cNvPr id="23" name="Rectangle 22"/>
          <p:cNvSpPr/>
          <p:nvPr/>
        </p:nvSpPr>
        <p:spPr>
          <a:xfrm>
            <a:off x="196543" y="6822157"/>
            <a:ext cx="6114052" cy="574196"/>
          </a:xfrm>
          <a:prstGeom prst="rect">
            <a:avLst/>
          </a:prstGeom>
        </p:spPr>
        <p:txBody>
          <a:bodyPr wrap="square">
            <a:spAutoFit/>
          </a:bodyPr>
          <a:lstStyle/>
          <a:p>
            <a:pPr>
              <a:lnSpc>
                <a:spcPct val="120000"/>
              </a:lnSpc>
            </a:pPr>
            <a:r>
              <a:rPr lang="en-US" sz="900" b="1" dirty="0" smtClean="0">
                <a:solidFill>
                  <a:srgbClr val="00B0F0"/>
                </a:solidFill>
                <a:latin typeface="Lucida Sans" charset="0"/>
                <a:ea typeface="Lucida Sans" charset="0"/>
                <a:cs typeface="Lucida Sans" charset="0"/>
              </a:rPr>
              <a:t>Scheme Interpreter</a:t>
            </a:r>
            <a:endParaRPr lang="en-US" sz="900" b="1" dirty="0">
              <a:solidFill>
                <a:srgbClr val="00B0F0"/>
              </a:solidFill>
              <a:latin typeface="Lucida Sans" charset="0"/>
              <a:ea typeface="Lucida Sans" charset="0"/>
              <a:cs typeface="Lucida Sans" charset="0"/>
            </a:endParaRPr>
          </a:p>
          <a:p>
            <a:pPr>
              <a:lnSpc>
                <a:spcPct val="120000"/>
              </a:lnSpc>
            </a:pPr>
            <a:r>
              <a:rPr lang="en-US" sz="900" dirty="0">
                <a:latin typeface="Lucida Sans" charset="0"/>
                <a:ea typeface="Lucida Sans" charset="0"/>
                <a:cs typeface="Lucida Sans" charset="0"/>
              </a:rPr>
              <a:t>Interactive Interpreter that reads and executes user input in Scheme, a dialect of Lisp. Project is written in Python and focuses on Object Orientated Programming and environments.</a:t>
            </a:r>
          </a:p>
        </p:txBody>
      </p:sp>
      <p:sp>
        <p:nvSpPr>
          <p:cNvPr id="25" name="Rectangle 24"/>
          <p:cNvSpPr/>
          <p:nvPr/>
        </p:nvSpPr>
        <p:spPr>
          <a:xfrm>
            <a:off x="196543" y="7335010"/>
            <a:ext cx="6114052" cy="574196"/>
          </a:xfrm>
          <a:prstGeom prst="rect">
            <a:avLst/>
          </a:prstGeom>
        </p:spPr>
        <p:txBody>
          <a:bodyPr wrap="square">
            <a:spAutoFit/>
          </a:bodyPr>
          <a:lstStyle/>
          <a:p>
            <a:pPr>
              <a:lnSpc>
                <a:spcPct val="120000"/>
              </a:lnSpc>
            </a:pPr>
            <a:r>
              <a:rPr lang="en-US" sz="900" b="1" dirty="0" err="1" smtClean="0">
                <a:solidFill>
                  <a:srgbClr val="00B0F0"/>
                </a:solidFill>
                <a:latin typeface="Lucida Sans" charset="0"/>
                <a:ea typeface="Lucida Sans" charset="0"/>
                <a:cs typeface="Lucida Sans" charset="0"/>
              </a:rPr>
              <a:t>hantaowang.me</a:t>
            </a:r>
            <a:endParaRPr lang="en-US" sz="900" b="1" dirty="0">
              <a:solidFill>
                <a:srgbClr val="00B0F0"/>
              </a:solidFill>
              <a:latin typeface="Lucida Sans" charset="0"/>
              <a:ea typeface="Lucida Sans" charset="0"/>
              <a:cs typeface="Lucida Sans" charset="0"/>
            </a:endParaRPr>
          </a:p>
          <a:p>
            <a:pPr>
              <a:lnSpc>
                <a:spcPct val="120000"/>
              </a:lnSpc>
            </a:pPr>
            <a:r>
              <a:rPr lang="en-US" sz="900" dirty="0" smtClean="0">
                <a:latin typeface="Lucida Sans" charset="0"/>
                <a:ea typeface="Lucida Sans" charset="0"/>
                <a:cs typeface="Lucida Sans" charset="0"/>
              </a:rPr>
              <a:t>Personal website </a:t>
            </a:r>
            <a:r>
              <a:rPr lang="en-US" sz="900" dirty="0">
                <a:latin typeface="Lucida Sans" charset="0"/>
                <a:ea typeface="Lucida Sans" charset="0"/>
                <a:cs typeface="Lucida Sans" charset="0"/>
              </a:rPr>
              <a:t>written in HTML, CSS, and </a:t>
            </a:r>
            <a:r>
              <a:rPr lang="en-US" sz="900" dirty="0" smtClean="0">
                <a:latin typeface="Lucida Sans" charset="0"/>
                <a:ea typeface="Lucida Sans" charset="0"/>
                <a:cs typeface="Lucida Sans" charset="0"/>
              </a:rPr>
              <a:t>JavaScript. </a:t>
            </a:r>
            <a:r>
              <a:rPr lang="en-US" sz="900" dirty="0" smtClean="0">
                <a:latin typeface="Lucida Sans" charset="0"/>
                <a:ea typeface="Lucida Sans" charset="0"/>
                <a:cs typeface="Lucida Sans" charset="0"/>
              </a:rPr>
              <a:t>Currently in the process of migrating to a server built with Express in </a:t>
            </a:r>
            <a:r>
              <a:rPr lang="en-US" sz="900" dirty="0" err="1" smtClean="0">
                <a:latin typeface="Lucida Sans" charset="0"/>
                <a:ea typeface="Lucida Sans" charset="0"/>
                <a:cs typeface="Lucida Sans" charset="0"/>
              </a:rPr>
              <a:t>Node.JS</a:t>
            </a:r>
            <a:r>
              <a:rPr lang="en-US" sz="900" dirty="0" smtClean="0">
                <a:latin typeface="Lucida Sans" charset="0"/>
                <a:ea typeface="Lucida Sans" charset="0"/>
                <a:cs typeface="Lucida Sans" charset="0"/>
              </a:rPr>
              <a:t>. </a:t>
            </a:r>
            <a:endParaRPr lang="en-US" sz="900" dirty="0">
              <a:latin typeface="Lucida Sans" charset="0"/>
              <a:ea typeface="Lucida Sans" charset="0"/>
              <a:cs typeface="Lucida Sans" charset="0"/>
            </a:endParaRPr>
          </a:p>
        </p:txBody>
      </p:sp>
      <p:sp>
        <p:nvSpPr>
          <p:cNvPr id="26" name="Rectangle 25"/>
          <p:cNvSpPr/>
          <p:nvPr/>
        </p:nvSpPr>
        <p:spPr>
          <a:xfrm>
            <a:off x="189271" y="7841580"/>
            <a:ext cx="6114052" cy="574196"/>
          </a:xfrm>
          <a:prstGeom prst="rect">
            <a:avLst/>
          </a:prstGeom>
        </p:spPr>
        <p:txBody>
          <a:bodyPr wrap="square">
            <a:spAutoFit/>
          </a:bodyPr>
          <a:lstStyle/>
          <a:p>
            <a:pPr>
              <a:lnSpc>
                <a:spcPct val="120000"/>
              </a:lnSpc>
            </a:pPr>
            <a:r>
              <a:rPr lang="en-US" sz="900" b="1" dirty="0" smtClean="0">
                <a:solidFill>
                  <a:srgbClr val="00B0F0"/>
                </a:solidFill>
                <a:latin typeface="Lucida Sans" charset="0"/>
                <a:ea typeface="Lucida Sans" charset="0"/>
                <a:cs typeface="Lucida Sans" charset="0"/>
              </a:rPr>
              <a:t>Facebook Analyzer</a:t>
            </a:r>
            <a:endParaRPr lang="en-US" sz="900" b="1" dirty="0">
              <a:solidFill>
                <a:srgbClr val="00B0F0"/>
              </a:solidFill>
              <a:latin typeface="Lucida Sans" charset="0"/>
              <a:ea typeface="Lucida Sans" charset="0"/>
              <a:cs typeface="Lucida Sans" charset="0"/>
            </a:endParaRPr>
          </a:p>
          <a:p>
            <a:pPr>
              <a:lnSpc>
                <a:spcPct val="120000"/>
              </a:lnSpc>
            </a:pPr>
            <a:r>
              <a:rPr lang="en-US" sz="900" dirty="0">
                <a:latin typeface="Lucida Sans" charset="0"/>
                <a:ea typeface="Lucida Sans" charset="0"/>
                <a:cs typeface="Lucida Sans" charset="0"/>
              </a:rPr>
              <a:t>Python tool that downloads JSON data of a Facebook group and analyzes data trends regarding posters, commenters, likers, and content.</a:t>
            </a:r>
          </a:p>
        </p:txBody>
      </p:sp>
      <p:grpSp>
        <p:nvGrpSpPr>
          <p:cNvPr id="32" name="Group 31"/>
          <p:cNvGrpSpPr/>
          <p:nvPr/>
        </p:nvGrpSpPr>
        <p:grpSpPr>
          <a:xfrm>
            <a:off x="189272" y="5589153"/>
            <a:ext cx="6583613" cy="1262382"/>
            <a:chOff x="2790755" y="4027122"/>
            <a:chExt cx="4067245" cy="1262382"/>
          </a:xfrm>
        </p:grpSpPr>
        <p:sp>
          <p:nvSpPr>
            <p:cNvPr id="33" name="TextBox 32"/>
            <p:cNvSpPr txBox="1"/>
            <p:nvPr/>
          </p:nvSpPr>
          <p:spPr>
            <a:xfrm>
              <a:off x="2792459" y="4027122"/>
              <a:ext cx="4065541"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SKILLS</a:t>
              </a:r>
              <a:endParaRPr lang="en-US" sz="1400" b="1" dirty="0" smtClean="0">
                <a:solidFill>
                  <a:schemeClr val="tx1"/>
                </a:solidFill>
                <a:latin typeface="Verdana" charset="0"/>
                <a:ea typeface="Verdana" charset="0"/>
                <a:cs typeface="Verdana" charset="0"/>
              </a:endParaRPr>
            </a:p>
          </p:txBody>
        </p:sp>
        <p:sp>
          <p:nvSpPr>
            <p:cNvPr id="34" name="Rectangle 33"/>
            <p:cNvSpPr/>
            <p:nvPr/>
          </p:nvSpPr>
          <p:spPr>
            <a:xfrm>
              <a:off x="2790755" y="4249219"/>
              <a:ext cx="3877730" cy="1040285"/>
            </a:xfrm>
            <a:prstGeom prst="rect">
              <a:avLst/>
            </a:prstGeom>
          </p:spPr>
          <p:txBody>
            <a:bodyPr wrap="square">
              <a:spAutoFit/>
            </a:bodyPr>
            <a:lstStyle/>
            <a:p>
              <a:pPr>
                <a:lnSpc>
                  <a:spcPct val="120000"/>
                </a:lnSpc>
              </a:pPr>
              <a:r>
                <a:rPr lang="en-US" sz="1000" b="1" dirty="0" smtClean="0">
                  <a:solidFill>
                    <a:srgbClr val="00B0F0"/>
                  </a:solidFill>
                  <a:latin typeface="Verdana" charset="0"/>
                  <a:ea typeface="Verdana" charset="0"/>
                  <a:cs typeface="Verdana" charset="0"/>
                </a:rPr>
                <a:t>Languages</a:t>
              </a:r>
              <a:endParaRPr lang="en-US" sz="1000" b="1" dirty="0" smtClean="0">
                <a:solidFill>
                  <a:srgbClr val="00B0F0"/>
                </a:solidFill>
                <a:latin typeface="Verdana" charset="0"/>
                <a:ea typeface="Verdana" charset="0"/>
                <a:cs typeface="Verdana" charset="0"/>
              </a:endParaRPr>
            </a:p>
            <a:p>
              <a:pPr>
                <a:lnSpc>
                  <a:spcPct val="120000"/>
                </a:lnSpc>
              </a:pPr>
              <a:r>
                <a:rPr lang="en-US" sz="900" dirty="0" smtClean="0">
                  <a:latin typeface="Verdana" charset="0"/>
                  <a:ea typeface="Verdana" charset="0"/>
                  <a:cs typeface="Verdana" charset="0"/>
                </a:rPr>
                <a:t>Python, Java, HTML, CSS, JavaScript, Scheme, MySQL, Ruby</a:t>
              </a:r>
              <a:endParaRPr lang="en-US" sz="900" dirty="0" smtClean="0">
                <a:latin typeface="Verdana" charset="0"/>
                <a:ea typeface="Verdana" charset="0"/>
                <a:cs typeface="Verdana" charset="0"/>
              </a:endParaRPr>
            </a:p>
            <a:p>
              <a:pPr>
                <a:lnSpc>
                  <a:spcPct val="150000"/>
                </a:lnSpc>
              </a:pPr>
              <a:r>
                <a:rPr lang="en-US" sz="900" b="1" dirty="0" smtClean="0">
                  <a:solidFill>
                    <a:srgbClr val="00B0F0"/>
                  </a:solidFill>
                  <a:latin typeface="Verdana" charset="0"/>
                  <a:ea typeface="Verdana" charset="0"/>
                  <a:cs typeface="Verdana" charset="0"/>
                </a:rPr>
                <a:t>Programs, Frameworks, Environments</a:t>
              </a:r>
              <a:endParaRPr lang="en-US" sz="900" b="1" dirty="0">
                <a:solidFill>
                  <a:srgbClr val="00B0F0"/>
                </a:solidFill>
                <a:latin typeface="Verdana" charset="0"/>
                <a:ea typeface="Verdana" charset="0"/>
                <a:cs typeface="Verdana" charset="0"/>
              </a:endParaRPr>
            </a:p>
            <a:p>
              <a:pPr>
                <a:lnSpc>
                  <a:spcPct val="120000"/>
                </a:lnSpc>
              </a:pPr>
              <a:r>
                <a:rPr lang="en-US" sz="900" dirty="0" err="1" smtClean="0">
                  <a:latin typeface="Verdana" charset="0"/>
                  <a:ea typeface="Verdana" charset="0"/>
                  <a:cs typeface="Verdana" charset="0"/>
                </a:rPr>
                <a:t>Node.JS</a:t>
              </a:r>
              <a:r>
                <a:rPr lang="en-US" sz="900" dirty="0" smtClean="0">
                  <a:latin typeface="Verdana" charset="0"/>
                  <a:ea typeface="Verdana" charset="0"/>
                  <a:cs typeface="Verdana" charset="0"/>
                </a:rPr>
                <a:t>, Bootstrap, AutoCAD, SolidWorks, Inventor, Final Cut Pro</a:t>
              </a:r>
              <a:endParaRPr lang="en-US" sz="900" dirty="0">
                <a:latin typeface="Verdana" charset="0"/>
                <a:ea typeface="Verdana" charset="0"/>
                <a:cs typeface="Verdana" charset="0"/>
              </a:endParaRPr>
            </a:p>
            <a:p>
              <a:pPr>
                <a:lnSpc>
                  <a:spcPct val="120000"/>
                </a:lnSpc>
                <a:spcBef>
                  <a:spcPts val="300"/>
                </a:spcBef>
              </a:pPr>
              <a:endParaRPr lang="en-US" sz="1000" b="1" dirty="0">
                <a:latin typeface="Verdana" charset="0"/>
                <a:ea typeface="Verdana" charset="0"/>
                <a:cs typeface="Verdana" charset="0"/>
              </a:endParaRPr>
            </a:p>
          </p:txBody>
        </p:sp>
      </p:grpSp>
      <p:sp>
        <p:nvSpPr>
          <p:cNvPr id="35" name="Rectangle 34"/>
          <p:cNvSpPr/>
          <p:nvPr/>
        </p:nvSpPr>
        <p:spPr>
          <a:xfrm>
            <a:off x="205236" y="8377883"/>
            <a:ext cx="6114052" cy="740395"/>
          </a:xfrm>
          <a:prstGeom prst="rect">
            <a:avLst/>
          </a:prstGeom>
        </p:spPr>
        <p:txBody>
          <a:bodyPr wrap="square">
            <a:spAutoFit/>
          </a:bodyPr>
          <a:lstStyle/>
          <a:p>
            <a:pPr>
              <a:lnSpc>
                <a:spcPct val="120000"/>
              </a:lnSpc>
            </a:pPr>
            <a:r>
              <a:rPr lang="en-US" sz="900" b="1" dirty="0" smtClean="0">
                <a:solidFill>
                  <a:srgbClr val="00B0F0"/>
                </a:solidFill>
                <a:latin typeface="Lucida Sans" charset="0"/>
                <a:ea typeface="Lucida Sans" charset="0"/>
                <a:cs typeface="Lucida Sans" charset="0"/>
              </a:rPr>
              <a:t>Database</a:t>
            </a:r>
            <a:endParaRPr lang="en-US" sz="900" b="1" dirty="0">
              <a:solidFill>
                <a:srgbClr val="00B0F0"/>
              </a:solidFill>
              <a:latin typeface="Lucida Sans" charset="0"/>
              <a:ea typeface="Lucida Sans" charset="0"/>
              <a:cs typeface="Lucida Sans" charset="0"/>
            </a:endParaRPr>
          </a:p>
          <a:p>
            <a:pPr>
              <a:lnSpc>
                <a:spcPct val="120000"/>
              </a:lnSpc>
            </a:pPr>
            <a:r>
              <a:rPr lang="en-US" sz="900" dirty="0" smtClean="0">
                <a:latin typeface="Lucida Sans" charset="0"/>
                <a:ea typeface="Lucida Sans" charset="0"/>
                <a:cs typeface="Lucida Sans" charset="0"/>
              </a:rPr>
              <a:t>Built a SQL-like database with Java with commands such as load, store, select, with, as, from, etc. Able to perform Cartesian and special joins of two or more tables in accordance to specifications defined by user input.</a:t>
            </a:r>
            <a:endParaRPr lang="en-US" sz="900" dirty="0">
              <a:latin typeface="Lucida Sans" charset="0"/>
              <a:ea typeface="Lucida Sans" charset="0"/>
              <a:cs typeface="Lucida Sans" charset="0"/>
            </a:endParaRPr>
          </a:p>
        </p:txBody>
      </p:sp>
      <p:sp>
        <p:nvSpPr>
          <p:cNvPr id="38" name="TextBox 37"/>
          <p:cNvSpPr txBox="1"/>
          <p:nvPr/>
        </p:nvSpPr>
        <p:spPr>
          <a:xfrm>
            <a:off x="205366" y="725670"/>
            <a:ext cx="6345430"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err="1" smtClean="0">
                <a:latin typeface="Lucida Sans" charset="0"/>
                <a:ea typeface="Lucida Sans" charset="0"/>
                <a:cs typeface="Lucida Sans" charset="0"/>
              </a:rPr>
              <a:t>www.hantaowang.me</a:t>
            </a:r>
            <a:r>
              <a:rPr lang="en-US" sz="1200" dirty="0">
                <a:latin typeface="Lucida Sans" charset="0"/>
                <a:ea typeface="Lucida Sans" charset="0"/>
                <a:cs typeface="Lucida Sans" charset="0"/>
              </a:rPr>
              <a:t>	</a:t>
            </a:r>
            <a:r>
              <a:rPr lang="en-US" sz="1200" dirty="0" smtClean="0">
                <a:latin typeface="Lucida Sans" charset="0"/>
                <a:ea typeface="Lucida Sans" charset="0"/>
                <a:cs typeface="Lucida Sans" charset="0"/>
              </a:rPr>
              <a:t>	</a:t>
            </a:r>
            <a:r>
              <a:rPr lang="en-US" sz="1200" dirty="0" smtClean="0">
                <a:solidFill>
                  <a:schemeClr val="tx1"/>
                </a:solidFill>
                <a:latin typeface="Lucida Sans" charset="0"/>
                <a:ea typeface="Lucida Sans" charset="0"/>
                <a:cs typeface="Lucida Sans" charset="0"/>
              </a:rPr>
              <a:t>hwang97@berkeley.edu</a:t>
            </a:r>
          </a:p>
          <a:p>
            <a:r>
              <a:rPr lang="en-US" sz="1200" dirty="0" err="1" smtClean="0">
                <a:solidFill>
                  <a:schemeClr val="tx1"/>
                </a:solidFill>
                <a:latin typeface="Lucida Sans" charset="0"/>
                <a:ea typeface="Lucida Sans" charset="0"/>
                <a:cs typeface="Lucida Sans" charset="0"/>
              </a:rPr>
              <a:t>github.com</a:t>
            </a:r>
            <a:r>
              <a:rPr lang="en-US" sz="1200" dirty="0" smtClean="0">
                <a:solidFill>
                  <a:schemeClr val="tx1"/>
                </a:solidFill>
                <a:latin typeface="Lucida Sans" charset="0"/>
                <a:ea typeface="Lucida Sans" charset="0"/>
                <a:cs typeface="Lucida Sans" charset="0"/>
              </a:rPr>
              <a:t>/</a:t>
            </a:r>
            <a:r>
              <a:rPr lang="en-US" sz="1200" dirty="0" err="1" smtClean="0">
                <a:solidFill>
                  <a:schemeClr val="tx1"/>
                </a:solidFill>
                <a:latin typeface="Lucida Sans" charset="0"/>
                <a:ea typeface="Lucida Sans" charset="0"/>
                <a:cs typeface="Lucida Sans" charset="0"/>
              </a:rPr>
              <a:t>hantaowang</a:t>
            </a:r>
            <a:r>
              <a:rPr lang="en-US" sz="1200" dirty="0">
                <a:solidFill>
                  <a:schemeClr val="tx1"/>
                </a:solidFill>
                <a:latin typeface="Lucida Sans" charset="0"/>
                <a:ea typeface="Lucida Sans" charset="0"/>
                <a:cs typeface="Lucida Sans" charset="0"/>
              </a:rPr>
              <a:t>	</a:t>
            </a:r>
            <a:r>
              <a:rPr lang="en-US" sz="1200" dirty="0" smtClean="0">
                <a:solidFill>
                  <a:schemeClr val="tx1"/>
                </a:solidFill>
                <a:latin typeface="Lucida Sans" charset="0"/>
                <a:ea typeface="Lucida Sans" charset="0"/>
                <a:cs typeface="Lucida Sans" charset="0"/>
              </a:rPr>
              <a:t>	</a:t>
            </a:r>
            <a:r>
              <a:rPr lang="en-US" sz="1200" dirty="0" err="1" smtClean="0">
                <a:solidFill>
                  <a:schemeClr val="tx1"/>
                </a:solidFill>
                <a:latin typeface="Lucida Sans" charset="0"/>
                <a:ea typeface="Lucida Sans" charset="0"/>
                <a:cs typeface="Lucida Sans" charset="0"/>
              </a:rPr>
              <a:t>linkedin.com</a:t>
            </a:r>
            <a:r>
              <a:rPr lang="en-US" sz="1200" dirty="0" smtClean="0">
                <a:solidFill>
                  <a:schemeClr val="tx1"/>
                </a:solidFill>
                <a:latin typeface="Lucida Sans" charset="0"/>
                <a:ea typeface="Lucida Sans" charset="0"/>
                <a:cs typeface="Lucida Sans" charset="0"/>
              </a:rPr>
              <a:t>/in/hwang97</a:t>
            </a:r>
          </a:p>
        </p:txBody>
      </p:sp>
      <p:cxnSp>
        <p:nvCxnSpPr>
          <p:cNvPr id="39" name="Straight Connector 38"/>
          <p:cNvCxnSpPr/>
          <p:nvPr/>
        </p:nvCxnSpPr>
        <p:spPr>
          <a:xfrm>
            <a:off x="289932" y="1260088"/>
            <a:ext cx="6312273"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722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4389</TotalTime>
  <Words>290</Words>
  <Application>Microsoft Macintosh PowerPoint</Application>
  <PresentationFormat>Letter Paper (8.5x11 in)</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Lucida Sans</vt:lpstr>
      <vt:lpstr>Verdana</vt:lpstr>
      <vt:lpstr>Arial</vt:lpstr>
      <vt:lpstr>Office Theme</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Willy Wang</dc:creator>
  <cp:lastModifiedBy>Willy Wang</cp:lastModifiedBy>
  <cp:revision>59</cp:revision>
  <cp:lastPrinted>2017-02-08T03:25:59Z</cp:lastPrinted>
  <dcterms:created xsi:type="dcterms:W3CDTF">2016-12-29T03:33:19Z</dcterms:created>
  <dcterms:modified xsi:type="dcterms:W3CDTF">2017-03-21T22:55:33Z</dcterms:modified>
</cp:coreProperties>
</file>