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1"/>
    <p:restoredTop sz="94600"/>
  </p:normalViewPr>
  <p:slideViewPr>
    <p:cSldViewPr snapToGrid="0" snapToObjects="1">
      <p:cViewPr>
        <p:scale>
          <a:sx n="125" d="100"/>
          <a:sy n="125" d="100"/>
        </p:scale>
        <p:origin x="-2368" y="-1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9A4F7-1A22-1744-9935-DCEFD2F601E8}" type="datetimeFigureOut">
              <a:rPr lang="en-US" smtClean="0"/>
              <a:t>9/13/17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F583-E23F-B74F-82BF-D23EE70D8F91}" type="slidenum">
              <a:rPr lang="en-US" smtClean="0"/>
              <a:t>‹#›</a:t>
            </a:fld>
            <a:endParaRPr lang="en-US"/>
          </a:p>
        </p:txBody>
      </p:sp>
    </p:spTree>
    <p:extLst>
      <p:ext uri="{BB962C8B-B14F-4D97-AF65-F5344CB8AC3E}">
        <p14:creationId xmlns:p14="http://schemas.microsoft.com/office/powerpoint/2010/main" val="6648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DF583-E23F-B74F-82BF-D23EE70D8F91}" type="slidenum">
              <a:rPr lang="en-US" smtClean="0"/>
              <a:t>1</a:t>
            </a:fld>
            <a:endParaRPr lang="en-US"/>
          </a:p>
        </p:txBody>
      </p:sp>
    </p:spTree>
    <p:extLst>
      <p:ext uri="{BB962C8B-B14F-4D97-AF65-F5344CB8AC3E}">
        <p14:creationId xmlns:p14="http://schemas.microsoft.com/office/powerpoint/2010/main" val="14019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1F7CC-2E77-F54C-B79D-D1014779F13F}"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E1F7CC-2E77-F54C-B79D-D1014779F13F}"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E1F7CC-2E77-F54C-B79D-D1014779F13F}" type="datetimeFigureOut">
              <a:rPr lang="en-US" smtClean="0"/>
              <a:t>9/13/17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E1F7CC-2E77-F54C-B79D-D1014779F13F}" type="datetimeFigureOut">
              <a:rPr lang="en-US" smtClean="0"/>
              <a:t>9/13/17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F7CC-2E77-F54C-B79D-D1014779F13F}" type="datetimeFigureOut">
              <a:rPr lang="en-US" smtClean="0"/>
              <a:t>9/13/17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AE1F7CC-2E77-F54C-B79D-D1014779F13F}" type="datetimeFigureOut">
              <a:rPr lang="en-US" smtClean="0"/>
              <a:t>9/13/17</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B59A66F-E0A2-1649-AE12-88651B6E2DA2}" type="slidenum">
              <a:rPr lang="en-US" smtClean="0"/>
              <a:t>‹#›</a:t>
            </a:fld>
            <a:endParaRPr lang="en-US"/>
          </a:p>
        </p:txBody>
      </p:sp>
    </p:spTree>
    <p:extLst>
      <p:ext uri="{BB962C8B-B14F-4D97-AF65-F5344CB8AC3E}">
        <p14:creationId xmlns:p14="http://schemas.microsoft.com/office/powerpoint/2010/main" val="568528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25" y="-69914"/>
            <a:ext cx="3489960" cy="768096"/>
          </a:xfrm>
          <a:prstGeom prst="rect">
            <a:avLst/>
          </a:prstGeom>
          <a:noFill/>
          <a:ln>
            <a:noFill/>
          </a:ln>
        </p:spPr>
        <p:txBody>
          <a:bodyPr wrap="square" rtlCol="0" anchor="b">
            <a:spAutoFit/>
          </a:bodyPr>
          <a:lstStyle/>
          <a:p>
            <a:r>
              <a:rPr lang="en-US" sz="4400" dirty="0" smtClean="0">
                <a:latin typeface="Avenir Light" charset="0"/>
                <a:ea typeface="Avenir Light" charset="0"/>
                <a:cs typeface="Avenir Light" charset="0"/>
              </a:rPr>
              <a:t>WILL</a:t>
            </a:r>
            <a:r>
              <a:rPr lang="en-US" sz="4400" b="1" dirty="0" smtClean="0">
                <a:latin typeface="Avenir Black" charset="0"/>
                <a:ea typeface="Avenir Black" charset="0"/>
                <a:cs typeface="Avenir Black" charset="0"/>
              </a:rPr>
              <a:t>WANG</a:t>
            </a:r>
            <a:endParaRPr lang="en-US" sz="5400" b="1" dirty="0">
              <a:latin typeface="Avenir Black" charset="0"/>
              <a:ea typeface="Avenir Black" charset="0"/>
              <a:cs typeface="Avenir Black" charset="0"/>
            </a:endParaRPr>
          </a:p>
        </p:txBody>
      </p:sp>
      <p:sp>
        <p:nvSpPr>
          <p:cNvPr id="5" name="TextBox 4"/>
          <p:cNvSpPr txBox="1"/>
          <p:nvPr/>
        </p:nvSpPr>
        <p:spPr>
          <a:xfrm>
            <a:off x="3627120" y="-20353"/>
            <a:ext cx="2910840" cy="646331"/>
          </a:xfrm>
          <a:prstGeom prst="rect">
            <a:avLst/>
          </a:prstGeom>
          <a:noFill/>
          <a:ln>
            <a:noFill/>
          </a:ln>
        </p:spPr>
        <p:txBody>
          <a:bodyPr wrap="square" rtlCol="0">
            <a:spAutoFit/>
          </a:bodyPr>
          <a:lstStyle/>
          <a:p>
            <a:pPr algn="r"/>
            <a:r>
              <a:rPr lang="en-US" sz="1200" b="1" dirty="0" err="1" smtClean="0">
                <a:latin typeface="Avenir Light" charset="0"/>
                <a:ea typeface="Avenir Light" charset="0"/>
                <a:cs typeface="Avenir Light" charset="0"/>
              </a:rPr>
              <a:t>hantaowang.me</a:t>
            </a:r>
            <a:endParaRPr lang="en-US" sz="1200" b="1" dirty="0" smtClean="0">
              <a:latin typeface="Avenir Light" charset="0"/>
              <a:ea typeface="Avenir Light" charset="0"/>
              <a:cs typeface="Avenir Light" charset="0"/>
            </a:endParaRPr>
          </a:p>
          <a:p>
            <a:pPr algn="r"/>
            <a:r>
              <a:rPr lang="en-US" sz="1200" dirty="0" smtClean="0">
                <a:latin typeface="Avenir Light" charset="0"/>
                <a:ea typeface="Avenir Light" charset="0"/>
                <a:cs typeface="Avenir Light" charset="0"/>
              </a:rPr>
              <a:t>hwang97@berkeley.edu</a:t>
            </a:r>
          </a:p>
          <a:p>
            <a:pPr algn="r"/>
            <a:r>
              <a:rPr lang="en-US" sz="1200" dirty="0" smtClean="0">
                <a:latin typeface="Avenir Light" charset="0"/>
                <a:ea typeface="Avenir Light" charset="0"/>
                <a:cs typeface="Avenir Light" charset="0"/>
              </a:rPr>
              <a:t>310.293.4575</a:t>
            </a:r>
            <a:endParaRPr lang="en-US" sz="1200" dirty="0">
              <a:latin typeface="Avenir Light" charset="0"/>
              <a:ea typeface="Avenir Light" charset="0"/>
              <a:cs typeface="Avenir Light" charset="0"/>
            </a:endParaRPr>
          </a:p>
        </p:txBody>
      </p:sp>
      <p:grpSp>
        <p:nvGrpSpPr>
          <p:cNvPr id="8" name="Group 7"/>
          <p:cNvGrpSpPr/>
          <p:nvPr/>
        </p:nvGrpSpPr>
        <p:grpSpPr>
          <a:xfrm>
            <a:off x="70725" y="604426"/>
            <a:ext cx="6785743" cy="1427505"/>
            <a:chOff x="74618" y="604426"/>
            <a:chExt cx="6388198" cy="1427505"/>
          </a:xfrm>
        </p:grpSpPr>
        <p:sp>
          <p:nvSpPr>
            <p:cNvPr id="6" name="TextBox 5"/>
            <p:cNvSpPr txBox="1"/>
            <p:nvPr/>
          </p:nvSpPr>
          <p:spPr>
            <a:xfrm>
              <a:off x="74618" y="604426"/>
              <a:ext cx="199156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EDUCATION</a:t>
              </a:r>
              <a:endParaRPr lang="en-US" dirty="0">
                <a:latin typeface="Avenir Light" charset="0"/>
                <a:ea typeface="Avenir Light" charset="0"/>
                <a:cs typeface="Avenir Light" charset="0"/>
              </a:endParaRPr>
            </a:p>
          </p:txBody>
        </p:sp>
        <p:sp>
          <p:nvSpPr>
            <p:cNvPr id="7" name="TextBox 6"/>
            <p:cNvSpPr txBox="1"/>
            <p:nvPr/>
          </p:nvSpPr>
          <p:spPr>
            <a:xfrm>
              <a:off x="1482656" y="625978"/>
              <a:ext cx="4980160" cy="861774"/>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University of California, Berkeley</a:t>
              </a:r>
            </a:p>
            <a:p>
              <a:r>
                <a:rPr lang="en-US" sz="1000" dirty="0" smtClean="0">
                  <a:latin typeface="Avenir Light" charset="0"/>
                  <a:ea typeface="Avenir Light" charset="0"/>
                  <a:cs typeface="Avenir Light" charset="0"/>
                </a:rPr>
                <a:t>B.S. Electrical Engineering and Computer Science</a:t>
              </a:r>
            </a:p>
            <a:p>
              <a:r>
                <a:rPr lang="en-US" sz="1000" dirty="0" smtClean="0">
                  <a:latin typeface="Avenir Light" charset="0"/>
                  <a:ea typeface="Avenir Light" charset="0"/>
                  <a:cs typeface="Avenir Light" charset="0"/>
                </a:rPr>
                <a:t>Overall GPA: 3.78	Major GPA: 4.00</a:t>
              </a:r>
            </a:p>
            <a:p>
              <a:r>
                <a:rPr lang="en-US" sz="1000" dirty="0" smtClean="0">
                  <a:latin typeface="Avenir Light" charset="0"/>
                  <a:ea typeface="Avenir Light" charset="0"/>
                  <a:cs typeface="Avenir Light" charset="0"/>
                </a:rPr>
                <a:t>Completed: CS61B Data Structures, CS 70 Discrete Math &amp; </a:t>
              </a:r>
              <a:r>
                <a:rPr lang="en-US" sz="1000" dirty="0" err="1" smtClean="0">
                  <a:latin typeface="Avenir Light" charset="0"/>
                  <a:ea typeface="Avenir Light" charset="0"/>
                  <a:cs typeface="Avenir Light" charset="0"/>
                </a:rPr>
                <a:t>Prob</a:t>
              </a:r>
              <a:r>
                <a:rPr lang="en-US" sz="1000" dirty="0" smtClean="0">
                  <a:latin typeface="Avenir Light" charset="0"/>
                  <a:ea typeface="Avenir Light" charset="0"/>
                  <a:cs typeface="Avenir Light" charset="0"/>
                </a:rPr>
                <a:t>, CS198 Web Design,</a:t>
              </a:r>
            </a:p>
            <a:p>
              <a:r>
                <a:rPr lang="en-US" sz="1000" dirty="0" smtClean="0">
                  <a:latin typeface="Avenir Light" charset="0"/>
                  <a:ea typeface="Avenir Light" charset="0"/>
                  <a:cs typeface="Avenir Light" charset="0"/>
                </a:rPr>
                <a:t>In Progress</a:t>
              </a:r>
              <a:r>
                <a:rPr lang="en-US" sz="1000" dirty="0">
                  <a:latin typeface="Avenir Light" charset="0"/>
                  <a:ea typeface="Avenir Light" charset="0"/>
                  <a:cs typeface="Avenir Light" charset="0"/>
                </a:rPr>
                <a:t>: CS170 </a:t>
              </a:r>
              <a:r>
                <a:rPr lang="en-US" sz="1000" dirty="0" smtClean="0">
                  <a:latin typeface="Avenir Light" charset="0"/>
                  <a:ea typeface="Avenir Light" charset="0"/>
                  <a:cs typeface="Avenir Light" charset="0"/>
                </a:rPr>
                <a:t>Algorithms, </a:t>
              </a:r>
              <a:r>
                <a:rPr lang="en-US" sz="1000" dirty="0">
                  <a:latin typeface="Avenir Light" charset="0"/>
                  <a:ea typeface="Avenir Light" charset="0"/>
                  <a:cs typeface="Avenir Light" charset="0"/>
                </a:rPr>
                <a:t>CS168 Internet </a:t>
              </a:r>
              <a:r>
                <a:rPr lang="en-US" sz="1000" dirty="0" smtClean="0">
                  <a:latin typeface="Avenir Light" charset="0"/>
                  <a:ea typeface="Avenir Light" charset="0"/>
                  <a:cs typeface="Avenir Light" charset="0"/>
                </a:rPr>
                <a:t>Architecture, CS61C Computer Architecture</a:t>
              </a:r>
            </a:p>
          </p:txBody>
        </p:sp>
        <p:sp>
          <p:nvSpPr>
            <p:cNvPr id="13" name="TextBox 12"/>
            <p:cNvSpPr txBox="1"/>
            <p:nvPr/>
          </p:nvSpPr>
          <p:spPr>
            <a:xfrm>
              <a:off x="1483018" y="1477933"/>
              <a:ext cx="4896338" cy="553998"/>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California State University, Dominguez Hills</a:t>
              </a:r>
            </a:p>
            <a:p>
              <a:r>
                <a:rPr lang="en-US" sz="1000" dirty="0" smtClean="0">
                  <a:latin typeface="Avenir Light" charset="0"/>
                  <a:ea typeface="Avenir Light" charset="0"/>
                  <a:cs typeface="Avenir Light" charset="0"/>
                </a:rPr>
                <a:t>High School Concurrent Enrollment</a:t>
              </a:r>
            </a:p>
            <a:p>
              <a:r>
                <a:rPr lang="en-US" sz="1000" dirty="0">
                  <a:latin typeface="Avenir Light" charset="0"/>
                  <a:ea typeface="Avenir Light" charset="0"/>
                  <a:cs typeface="Avenir Light" charset="0"/>
                </a:rPr>
                <a:t>Overall GPA: </a:t>
              </a:r>
              <a:r>
                <a:rPr lang="en-US" sz="1000" dirty="0" smtClean="0">
                  <a:latin typeface="Avenir Light" charset="0"/>
                  <a:ea typeface="Avenir Light" charset="0"/>
                  <a:cs typeface="Avenir Light" charset="0"/>
                </a:rPr>
                <a:t>3.93</a:t>
              </a:r>
              <a:endParaRPr lang="en-US" sz="1000" dirty="0">
                <a:latin typeface="Avenir Light" charset="0"/>
                <a:ea typeface="Avenir Light" charset="0"/>
                <a:cs typeface="Avenir Light" charset="0"/>
              </a:endParaRPr>
            </a:p>
          </p:txBody>
        </p:sp>
        <p:sp>
          <p:nvSpPr>
            <p:cNvPr id="14" name="TextBox 13"/>
            <p:cNvSpPr txBox="1"/>
            <p:nvPr/>
          </p:nvSpPr>
          <p:spPr>
            <a:xfrm>
              <a:off x="74618" y="951408"/>
              <a:ext cx="1430383" cy="338554"/>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Berkeley, California</a:t>
              </a:r>
            </a:p>
            <a:p>
              <a:r>
                <a:rPr lang="en-US" sz="800" dirty="0" smtClean="0">
                  <a:latin typeface="Avenir Light" charset="0"/>
                  <a:ea typeface="Avenir Light" charset="0"/>
                  <a:cs typeface="Avenir Light" charset="0"/>
                </a:rPr>
                <a:t>August 2016 to May 2020</a:t>
              </a:r>
            </a:p>
          </p:txBody>
        </p:sp>
        <p:sp>
          <p:nvSpPr>
            <p:cNvPr id="15" name="TextBox 14"/>
            <p:cNvSpPr txBox="1"/>
            <p:nvPr/>
          </p:nvSpPr>
          <p:spPr>
            <a:xfrm>
              <a:off x="74618" y="1513695"/>
              <a:ext cx="1430383" cy="338554"/>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Carson, California</a:t>
              </a:r>
            </a:p>
            <a:p>
              <a:r>
                <a:rPr lang="en-US" sz="800" dirty="0" smtClean="0">
                  <a:latin typeface="Avenir Light" charset="0"/>
                  <a:ea typeface="Avenir Light" charset="0"/>
                  <a:cs typeface="Avenir Light" charset="0"/>
                </a:rPr>
                <a:t>June 2013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May 2016</a:t>
              </a:r>
            </a:p>
          </p:txBody>
        </p:sp>
      </p:grpSp>
      <p:sp>
        <p:nvSpPr>
          <p:cNvPr id="9" name="TextBox 8"/>
          <p:cNvSpPr txBox="1"/>
          <p:nvPr/>
        </p:nvSpPr>
        <p:spPr>
          <a:xfrm>
            <a:off x="70725" y="2022974"/>
            <a:ext cx="1671528"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EXPERIENCE</a:t>
            </a:r>
            <a:endParaRPr lang="en-US" dirty="0">
              <a:latin typeface="Avenir Light" charset="0"/>
              <a:ea typeface="Avenir Light" charset="0"/>
              <a:cs typeface="Avenir Light" charset="0"/>
            </a:endParaRPr>
          </a:p>
        </p:txBody>
      </p:sp>
      <p:sp>
        <p:nvSpPr>
          <p:cNvPr id="12" name="TextBox 11"/>
          <p:cNvSpPr txBox="1"/>
          <p:nvPr/>
        </p:nvSpPr>
        <p:spPr>
          <a:xfrm>
            <a:off x="1566387" y="2031931"/>
            <a:ext cx="5132196" cy="1938992"/>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Network Systems (</a:t>
            </a:r>
            <a:r>
              <a:rPr lang="en-US" sz="1000" dirty="0" err="1" smtClean="0">
                <a:latin typeface="Avenir Black" charset="0"/>
                <a:ea typeface="Avenir Black" charset="0"/>
                <a:cs typeface="Avenir Black" charset="0"/>
              </a:rPr>
              <a:t>Netsys</a:t>
            </a:r>
            <a:r>
              <a:rPr lang="en-US" sz="1000" dirty="0" smtClean="0">
                <a:latin typeface="Avenir Black" charset="0"/>
                <a:ea typeface="Avenir Black" charset="0"/>
                <a:cs typeface="Avenir Black" charset="0"/>
              </a:rPr>
              <a:t>) Laboratory, Berkeley</a:t>
            </a:r>
          </a:p>
          <a:p>
            <a:r>
              <a:rPr lang="en-US" sz="1000" dirty="0" smtClean="0">
                <a:latin typeface="Avenir Light" charset="0"/>
                <a:ea typeface="Avenir Light" charset="0"/>
                <a:cs typeface="Avenir Light" charset="0"/>
              </a:rPr>
              <a:t>Undergraduate Researcher</a:t>
            </a:r>
          </a:p>
          <a:p>
            <a:pPr marL="171450" indent="-171450">
              <a:buFont typeface="Arial" charset="0"/>
              <a:buChar char="•"/>
            </a:pPr>
            <a:r>
              <a:rPr lang="en-US" sz="1000" dirty="0" smtClean="0">
                <a:latin typeface="Avenir Light" charset="0"/>
                <a:ea typeface="Avenir Light" charset="0"/>
                <a:cs typeface="Avenir Light" charset="0"/>
              </a:rPr>
              <a:t>Researched the identification of resource utilization bottlenecks in a distributed system by systematically throttling container resources. Worked on </a:t>
            </a:r>
            <a:r>
              <a:rPr lang="en-US" sz="1000" dirty="0" err="1" smtClean="0">
                <a:latin typeface="Avenir Light" charset="0"/>
                <a:ea typeface="Avenir Light" charset="0"/>
                <a:cs typeface="Avenir Light" charset="0"/>
              </a:rPr>
              <a:t>ThrottleBot</a:t>
            </a:r>
            <a:r>
              <a:rPr lang="en-US" sz="1000" dirty="0" smtClean="0">
                <a:latin typeface="Avenir Light" charset="0"/>
                <a:ea typeface="Avenir Light" charset="0"/>
                <a:cs typeface="Avenir Light" charset="0"/>
              </a:rPr>
              <a:t>, a tool that completely automates this process.</a:t>
            </a:r>
          </a:p>
          <a:p>
            <a:pPr marL="171450" indent="-171450">
              <a:buFont typeface="Arial" charset="0"/>
              <a:buChar char="•"/>
            </a:pPr>
            <a:r>
              <a:rPr lang="en-US" sz="1000" dirty="0" smtClean="0">
                <a:latin typeface="Avenir Light" charset="0"/>
                <a:ea typeface="Avenir Light" charset="0"/>
                <a:cs typeface="Avenir Light" charset="0"/>
              </a:rPr>
              <a:t>Designed, deployed, and tested popular distributed applications such as Spark Streaming, MEAN stack, and ELK stack in addition to creating custom applications using microservices such as </a:t>
            </a:r>
            <a:r>
              <a:rPr lang="en-US" sz="1000" dirty="0" err="1" smtClean="0">
                <a:latin typeface="Avenir Light" charset="0"/>
                <a:ea typeface="Avenir Light" charset="0"/>
                <a:cs typeface="Avenir Light" charset="0"/>
              </a:rPr>
              <a:t>Redis</a:t>
            </a:r>
            <a:r>
              <a:rPr lang="en-US" sz="1000" dirty="0" smtClean="0">
                <a:latin typeface="Avenir Light" charset="0"/>
                <a:ea typeface="Avenir Light" charset="0"/>
                <a:cs typeface="Avenir Light" charset="0"/>
              </a:rPr>
              <a:t>, </a:t>
            </a:r>
            <a:r>
              <a:rPr lang="en-US" sz="1000" dirty="0" err="1" smtClean="0">
                <a:latin typeface="Avenir Light" charset="0"/>
                <a:ea typeface="Avenir Light" charset="0"/>
                <a:cs typeface="Avenir Light" charset="0"/>
              </a:rPr>
              <a:t>etcd</a:t>
            </a:r>
            <a:r>
              <a:rPr lang="en-US" sz="1000" dirty="0" smtClean="0">
                <a:latin typeface="Avenir Light" charset="0"/>
                <a:ea typeface="Avenir Light" charset="0"/>
                <a:cs typeface="Avenir Light" charset="0"/>
              </a:rPr>
              <a:t>, Spark, </a:t>
            </a:r>
            <a:r>
              <a:rPr lang="en-US" sz="1000" dirty="0" err="1" smtClean="0">
                <a:latin typeface="Avenir Light" charset="0"/>
                <a:ea typeface="Avenir Light" charset="0"/>
                <a:cs typeface="Avenir Light" charset="0"/>
              </a:rPr>
              <a:t>Nginx</a:t>
            </a:r>
            <a:r>
              <a:rPr lang="en-US" sz="1000" dirty="0" smtClean="0">
                <a:latin typeface="Avenir Light" charset="0"/>
                <a:ea typeface="Avenir Light" charset="0"/>
                <a:cs typeface="Avenir Light" charset="0"/>
              </a:rPr>
              <a:t>, </a:t>
            </a:r>
            <a:r>
              <a:rPr lang="en-US" sz="1000" dirty="0" err="1" smtClean="0">
                <a:latin typeface="Avenir Light" charset="0"/>
                <a:ea typeface="Avenir Light" charset="0"/>
                <a:cs typeface="Avenir Light" charset="0"/>
              </a:rPr>
              <a:t>Django</a:t>
            </a:r>
            <a:r>
              <a:rPr lang="en-US" sz="1000" dirty="0" smtClean="0">
                <a:latin typeface="Avenir Light" charset="0"/>
                <a:ea typeface="Avenir Light" charset="0"/>
                <a:cs typeface="Avenir Light" charset="0"/>
              </a:rPr>
              <a:t>, etc.</a:t>
            </a:r>
          </a:p>
          <a:p>
            <a:pPr marL="171450" indent="-171450">
              <a:buFont typeface="Arial" charset="0"/>
              <a:buChar char="•"/>
            </a:pPr>
            <a:r>
              <a:rPr lang="en-US" sz="1000" dirty="0" smtClean="0">
                <a:latin typeface="Avenir Light" charset="0"/>
                <a:ea typeface="Avenir Light" charset="0"/>
                <a:cs typeface="Avenir Light" charset="0"/>
              </a:rPr>
              <a:t>Created </a:t>
            </a:r>
            <a:r>
              <a:rPr lang="en-US" sz="1000" dirty="0" err="1" smtClean="0">
                <a:latin typeface="Avenir Light" charset="0"/>
                <a:ea typeface="Avenir Light" charset="0"/>
                <a:cs typeface="Avenir Light" charset="0"/>
              </a:rPr>
              <a:t>cmetrics</a:t>
            </a:r>
            <a:r>
              <a:rPr lang="en-US" sz="1000" dirty="0" smtClean="0">
                <a:latin typeface="Avenir Light" charset="0"/>
                <a:ea typeface="Avenir Light" charset="0"/>
                <a:cs typeface="Avenir Light" charset="0"/>
              </a:rPr>
              <a:t>, a distributed resource utilization application that monitors, logs, and plots </a:t>
            </a:r>
            <a:r>
              <a:rPr lang="en-US" sz="1000" dirty="0" err="1" smtClean="0">
                <a:latin typeface="Avenir Light" charset="0"/>
                <a:ea typeface="Avenir Light" charset="0"/>
                <a:cs typeface="Avenir Light" charset="0"/>
              </a:rPr>
              <a:t>cpu</a:t>
            </a:r>
            <a:r>
              <a:rPr lang="en-US" sz="1000" dirty="0" smtClean="0">
                <a:latin typeface="Avenir Light" charset="0"/>
                <a:ea typeface="Avenir Light" charset="0"/>
                <a:cs typeface="Avenir Light" charset="0"/>
              </a:rPr>
              <a:t>, network, memory, </a:t>
            </a:r>
            <a:r>
              <a:rPr lang="en-US" sz="1000" dirty="0" err="1" smtClean="0">
                <a:latin typeface="Avenir Light" charset="0"/>
                <a:ea typeface="Avenir Light" charset="0"/>
                <a:cs typeface="Avenir Light" charset="0"/>
              </a:rPr>
              <a:t>etc</a:t>
            </a:r>
            <a:r>
              <a:rPr lang="en-US" sz="1000" dirty="0" smtClean="0">
                <a:latin typeface="Avenir Light" charset="0"/>
                <a:ea typeface="Avenir Light" charset="0"/>
                <a:cs typeface="Avenir Light" charset="0"/>
              </a:rPr>
              <a:t> used by each container on a system</a:t>
            </a:r>
          </a:p>
          <a:p>
            <a:pPr marL="171450" indent="-171450">
              <a:buFont typeface="Arial" charset="0"/>
              <a:buChar char="•"/>
            </a:pPr>
            <a:r>
              <a:rPr lang="en-US" sz="1000" dirty="0" smtClean="0">
                <a:latin typeface="Avenir Light" charset="0"/>
                <a:ea typeface="Avenir Light" charset="0"/>
                <a:cs typeface="Avenir Light" charset="0"/>
              </a:rPr>
              <a:t>Co-authored a research paper on the theory, effectiveness, and applications of </a:t>
            </a:r>
            <a:r>
              <a:rPr lang="en-US" sz="1000" dirty="0" err="1" smtClean="0">
                <a:latin typeface="Avenir Light" charset="0"/>
                <a:ea typeface="Avenir Light" charset="0"/>
                <a:cs typeface="Avenir Light" charset="0"/>
              </a:rPr>
              <a:t>ThrottleBot</a:t>
            </a:r>
            <a:r>
              <a:rPr lang="en-US" sz="1000" dirty="0" smtClean="0">
                <a:latin typeface="Avenir Light" charset="0"/>
                <a:ea typeface="Avenir Light" charset="0"/>
                <a:cs typeface="Avenir Light" charset="0"/>
              </a:rPr>
              <a:t> (currently under submission @ </a:t>
            </a:r>
            <a:r>
              <a:rPr lang="en-US" sz="1000" dirty="0" err="1" smtClean="0">
                <a:latin typeface="Avenir Light" charset="0"/>
                <a:ea typeface="Avenir Light" charset="0"/>
                <a:cs typeface="Avenir Light" charset="0"/>
              </a:rPr>
              <a:t>HotNets</a:t>
            </a:r>
            <a:r>
              <a:rPr lang="en-US" sz="1000" dirty="0" smtClean="0">
                <a:latin typeface="Avenir Light" charset="0"/>
                <a:ea typeface="Avenir Light" charset="0"/>
                <a:cs typeface="Avenir Light" charset="0"/>
              </a:rPr>
              <a:t> 2017). </a:t>
            </a:r>
          </a:p>
        </p:txBody>
      </p:sp>
      <p:sp>
        <p:nvSpPr>
          <p:cNvPr id="16" name="TextBox 15"/>
          <p:cNvSpPr txBox="1"/>
          <p:nvPr/>
        </p:nvSpPr>
        <p:spPr>
          <a:xfrm>
            <a:off x="70725" y="2314141"/>
            <a:ext cx="1430383" cy="584776"/>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Berkeley, California</a:t>
            </a:r>
          </a:p>
          <a:p>
            <a:r>
              <a:rPr lang="en-US" sz="800" dirty="0" smtClean="0">
                <a:latin typeface="Avenir Light" charset="0"/>
                <a:ea typeface="Avenir Light" charset="0"/>
                <a:cs typeface="Avenir Light" charset="0"/>
              </a:rPr>
              <a:t>April 2017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Present</a:t>
            </a:r>
          </a:p>
          <a:p>
            <a:r>
              <a:rPr lang="en-US" sz="800" dirty="0" smtClean="0">
                <a:latin typeface="Avenir Light" charset="0"/>
                <a:ea typeface="Avenir Light" charset="0"/>
                <a:cs typeface="Avenir Light" charset="0"/>
              </a:rPr>
              <a:t>Python, JavaScript, Go, </a:t>
            </a:r>
            <a:r>
              <a:rPr lang="en-US" sz="800" dirty="0" err="1" smtClean="0">
                <a:latin typeface="Avenir Light" charset="0"/>
                <a:ea typeface="Avenir Light" charset="0"/>
                <a:cs typeface="Avenir Light" charset="0"/>
              </a:rPr>
              <a:t>Docker</a:t>
            </a:r>
            <a:r>
              <a:rPr lang="en-US" sz="800" dirty="0" smtClean="0">
                <a:latin typeface="Avenir Light" charset="0"/>
                <a:ea typeface="Avenir Light" charset="0"/>
                <a:cs typeface="Avenir Light" charset="0"/>
              </a:rPr>
              <a:t>, AWS, Quilt</a:t>
            </a:r>
          </a:p>
        </p:txBody>
      </p:sp>
      <p:sp>
        <p:nvSpPr>
          <p:cNvPr id="18" name="TextBox 17"/>
          <p:cNvSpPr txBox="1"/>
          <p:nvPr/>
        </p:nvSpPr>
        <p:spPr>
          <a:xfrm>
            <a:off x="1550780" y="4441160"/>
            <a:ext cx="5132196" cy="1015663"/>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Gulfstream Aerospace</a:t>
            </a:r>
          </a:p>
          <a:p>
            <a:r>
              <a:rPr lang="en-US" sz="1000" dirty="0" smtClean="0">
                <a:latin typeface="Avenir Light" charset="0"/>
                <a:ea typeface="Avenir Light" charset="0"/>
                <a:cs typeface="Avenir Light" charset="0"/>
              </a:rPr>
              <a:t>High School Apprentice</a:t>
            </a:r>
          </a:p>
          <a:p>
            <a:pPr marL="171450" indent="-171450">
              <a:buFont typeface="Arial" charset="0"/>
              <a:buChar char="•"/>
            </a:pPr>
            <a:r>
              <a:rPr lang="en-US" sz="1000" dirty="0" smtClean="0">
                <a:latin typeface="Avenir Light" charset="0"/>
                <a:ea typeface="Avenir Light" charset="0"/>
                <a:cs typeface="Avenir Light" charset="0"/>
              </a:rPr>
              <a:t>Worked with the mechanical engineering teams on interior design drawings of G550 and G650 aircraft.</a:t>
            </a:r>
          </a:p>
          <a:p>
            <a:pPr marL="171450" indent="-171450">
              <a:buFont typeface="Arial" charset="0"/>
              <a:buChar char="•"/>
            </a:pPr>
            <a:r>
              <a:rPr lang="en-US" sz="1000" dirty="0" smtClean="0">
                <a:latin typeface="Avenir Light" charset="0"/>
                <a:ea typeface="Avenir Light" charset="0"/>
                <a:cs typeface="Avenir Light" charset="0"/>
              </a:rPr>
              <a:t>Used AutoCAD and CATIA to model aircraft interior and parts.</a:t>
            </a:r>
          </a:p>
          <a:p>
            <a:pPr marL="171450" indent="-171450">
              <a:buFont typeface="Arial" charset="0"/>
              <a:buChar char="•"/>
            </a:pPr>
            <a:r>
              <a:rPr lang="en-US" sz="1000" dirty="0" smtClean="0">
                <a:latin typeface="Avenir Light" charset="0"/>
                <a:ea typeface="Avenir Light" charset="0"/>
                <a:cs typeface="Avenir Light" charset="0"/>
              </a:rPr>
              <a:t>Was honored with the Mach 3 award for outstanding work</a:t>
            </a:r>
            <a:endParaRPr lang="en-US" sz="1000" dirty="0">
              <a:latin typeface="Avenir Light" charset="0"/>
              <a:ea typeface="Avenir Light" charset="0"/>
              <a:cs typeface="Avenir Light" charset="0"/>
            </a:endParaRPr>
          </a:p>
        </p:txBody>
      </p:sp>
      <p:sp>
        <p:nvSpPr>
          <p:cNvPr id="19" name="TextBox 18"/>
          <p:cNvSpPr txBox="1"/>
          <p:nvPr/>
        </p:nvSpPr>
        <p:spPr>
          <a:xfrm>
            <a:off x="70725" y="4519616"/>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Long Beach, California</a:t>
            </a:r>
          </a:p>
          <a:p>
            <a:r>
              <a:rPr lang="en-US" sz="800" dirty="0" smtClean="0">
                <a:latin typeface="Avenir Light" charset="0"/>
                <a:ea typeface="Avenir Light" charset="0"/>
                <a:cs typeface="Avenir Light" charset="0"/>
              </a:rPr>
              <a:t>August 2015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June 2016</a:t>
            </a:r>
          </a:p>
          <a:p>
            <a:r>
              <a:rPr lang="en-US" sz="800" dirty="0" smtClean="0">
                <a:latin typeface="Avenir Light" charset="0"/>
                <a:ea typeface="Avenir Light" charset="0"/>
                <a:cs typeface="Avenir Light" charset="0"/>
              </a:rPr>
              <a:t>AutoCAD, CATIA</a:t>
            </a:r>
          </a:p>
        </p:txBody>
      </p:sp>
      <p:sp>
        <p:nvSpPr>
          <p:cNvPr id="43" name="TextBox 42"/>
          <p:cNvSpPr txBox="1"/>
          <p:nvPr/>
        </p:nvSpPr>
        <p:spPr>
          <a:xfrm>
            <a:off x="70725" y="8681808"/>
            <a:ext cx="143038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SKILLS</a:t>
            </a:r>
            <a:endParaRPr lang="en-US" dirty="0">
              <a:latin typeface="Avenir Light" charset="0"/>
              <a:ea typeface="Avenir Light" charset="0"/>
              <a:cs typeface="Avenir Light" charset="0"/>
            </a:endParaRPr>
          </a:p>
        </p:txBody>
      </p:sp>
      <p:sp>
        <p:nvSpPr>
          <p:cNvPr id="44" name="TextBox 43"/>
          <p:cNvSpPr txBox="1"/>
          <p:nvPr/>
        </p:nvSpPr>
        <p:spPr>
          <a:xfrm>
            <a:off x="1566770" y="8666518"/>
            <a:ext cx="5132196" cy="400110"/>
          </a:xfrm>
          <a:prstGeom prst="rect">
            <a:avLst/>
          </a:prstGeom>
          <a:noFill/>
          <a:ln>
            <a:noFill/>
          </a:ln>
        </p:spPr>
        <p:txBody>
          <a:bodyPr wrap="square" rtlCol="0" anchor="b">
            <a:spAutoFit/>
          </a:bodyPr>
          <a:lstStyle/>
          <a:p>
            <a:r>
              <a:rPr lang="en-US" sz="1000" b="1" dirty="0" smtClean="0">
                <a:latin typeface="Avenir Light" charset="0"/>
                <a:ea typeface="Avenir Light" charset="0"/>
                <a:cs typeface="Avenir Light" charset="0"/>
              </a:rPr>
              <a:t>Expert</a:t>
            </a:r>
            <a:r>
              <a:rPr lang="en-US" sz="1000" dirty="0" smtClean="0">
                <a:latin typeface="Avenir Light" charset="0"/>
                <a:ea typeface="Avenir Light" charset="0"/>
                <a:cs typeface="Avenir Light" charset="0"/>
              </a:rPr>
              <a:t> 	Python, Java, JavaScript	</a:t>
            </a:r>
            <a:r>
              <a:rPr lang="en-US" sz="1000" dirty="0" err="1" smtClean="0">
                <a:latin typeface="Avenir Light" charset="0"/>
                <a:ea typeface="Avenir Light" charset="0"/>
                <a:cs typeface="Avenir Light" charset="0"/>
              </a:rPr>
              <a:t>Django</a:t>
            </a:r>
            <a:r>
              <a:rPr lang="en-US" sz="1000" dirty="0" smtClean="0">
                <a:latin typeface="Avenir Light" charset="0"/>
                <a:ea typeface="Avenir Light" charset="0"/>
                <a:cs typeface="Avenir Light" charset="0"/>
              </a:rPr>
              <a:t>, Bootstrap</a:t>
            </a:r>
          </a:p>
          <a:p>
            <a:r>
              <a:rPr lang="en-US" sz="1000" b="1" dirty="0" smtClean="0">
                <a:latin typeface="Avenir Light" charset="0"/>
                <a:ea typeface="Avenir Light" charset="0"/>
                <a:cs typeface="Avenir Light" charset="0"/>
              </a:rPr>
              <a:t>Proficient</a:t>
            </a:r>
            <a:r>
              <a:rPr lang="en-US" sz="1000" dirty="0" smtClean="0">
                <a:latin typeface="Avenir Light" charset="0"/>
                <a:ea typeface="Avenir Light" charset="0"/>
                <a:cs typeface="Avenir Light" charset="0"/>
              </a:rPr>
              <a:t> 	SQL, Scheme, Ruby, C	</a:t>
            </a:r>
            <a:r>
              <a:rPr lang="en-US" sz="1000" dirty="0" err="1" smtClean="0">
                <a:latin typeface="Avenir Light" charset="0"/>
                <a:ea typeface="Avenir Light" charset="0"/>
                <a:cs typeface="Avenir Light" charset="0"/>
              </a:rPr>
              <a:t>Node.js</a:t>
            </a:r>
            <a:endParaRPr lang="en-US" sz="1000" b="1" dirty="0">
              <a:latin typeface="Avenir Light" charset="0"/>
              <a:ea typeface="Avenir Light" charset="0"/>
              <a:cs typeface="Avenir Light" charset="0"/>
            </a:endParaRPr>
          </a:p>
        </p:txBody>
      </p:sp>
      <p:grpSp>
        <p:nvGrpSpPr>
          <p:cNvPr id="10" name="Group 9"/>
          <p:cNvGrpSpPr/>
          <p:nvPr/>
        </p:nvGrpSpPr>
        <p:grpSpPr>
          <a:xfrm>
            <a:off x="70725" y="5456823"/>
            <a:ext cx="6630746" cy="3224985"/>
            <a:chOff x="70725" y="4918315"/>
            <a:chExt cx="6630746" cy="3224985"/>
          </a:xfrm>
        </p:grpSpPr>
        <p:grpSp>
          <p:nvGrpSpPr>
            <p:cNvPr id="2" name="Group 1"/>
            <p:cNvGrpSpPr/>
            <p:nvPr/>
          </p:nvGrpSpPr>
          <p:grpSpPr>
            <a:xfrm>
              <a:off x="70725" y="4918315"/>
              <a:ext cx="6630746" cy="2607780"/>
              <a:chOff x="70725" y="4828263"/>
              <a:chExt cx="6630746" cy="2607780"/>
            </a:xfrm>
          </p:grpSpPr>
          <p:sp>
            <p:nvSpPr>
              <p:cNvPr id="20" name="TextBox 19"/>
              <p:cNvSpPr txBox="1"/>
              <p:nvPr/>
            </p:nvSpPr>
            <p:spPr>
              <a:xfrm>
                <a:off x="70725" y="4828263"/>
                <a:ext cx="143038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PROJECTS</a:t>
                </a:r>
                <a:endParaRPr lang="en-US" dirty="0">
                  <a:latin typeface="Avenir Light" charset="0"/>
                  <a:ea typeface="Avenir Light" charset="0"/>
                  <a:cs typeface="Avenir Light" charset="0"/>
                </a:endParaRPr>
              </a:p>
            </p:txBody>
          </p:sp>
          <p:sp>
            <p:nvSpPr>
              <p:cNvPr id="21" name="TextBox 20"/>
              <p:cNvSpPr txBox="1"/>
              <p:nvPr/>
            </p:nvSpPr>
            <p:spPr>
              <a:xfrm>
                <a:off x="2127570" y="6124340"/>
                <a:ext cx="184731" cy="369332"/>
              </a:xfrm>
              <a:prstGeom prst="rect">
                <a:avLst/>
              </a:prstGeom>
              <a:noFill/>
              <a:ln>
                <a:noFill/>
              </a:ln>
            </p:spPr>
            <p:txBody>
              <a:bodyPr wrap="none" rtlCol="0">
                <a:spAutoFit/>
              </a:bodyPr>
              <a:lstStyle/>
              <a:p>
                <a:endParaRPr lang="en-US" dirty="0"/>
              </a:p>
            </p:txBody>
          </p:sp>
          <p:sp>
            <p:nvSpPr>
              <p:cNvPr id="22" name="TextBox 21"/>
              <p:cNvSpPr txBox="1"/>
              <p:nvPr/>
            </p:nvSpPr>
            <p:spPr>
              <a:xfrm>
                <a:off x="1566387" y="5788417"/>
                <a:ext cx="5132196" cy="861774"/>
              </a:xfrm>
              <a:prstGeom prst="rect">
                <a:avLst/>
              </a:prstGeom>
              <a:noFill/>
              <a:ln>
                <a:noFill/>
              </a:ln>
            </p:spPr>
            <p:txBody>
              <a:bodyPr wrap="square" rtlCol="0" anchor="b">
                <a:spAutoFit/>
              </a:bodyPr>
              <a:lstStyle/>
              <a:p>
                <a:r>
                  <a:rPr lang="en-US" sz="1000" dirty="0" err="1" smtClean="0">
                    <a:latin typeface="Avenir Black" charset="0"/>
                    <a:ea typeface="Avenir Black" charset="0"/>
                    <a:cs typeface="Avenir Black" charset="0"/>
                  </a:rPr>
                  <a:t>BearMaps</a:t>
                </a:r>
                <a:endParaRPr lang="en-US" sz="1000" dirty="0" smtClean="0">
                  <a:latin typeface="Avenir Black" charset="0"/>
                  <a:ea typeface="Avenir Black" charset="0"/>
                  <a:cs typeface="Avenir Black" charset="0"/>
                </a:endParaRPr>
              </a:p>
              <a:p>
                <a:r>
                  <a:rPr lang="en-US" sz="1000" dirty="0">
                    <a:latin typeface="Avenir Light" charset="0"/>
                    <a:ea typeface="Avenir Light" charset="0"/>
                    <a:cs typeface="Avenir Light" charset="0"/>
                  </a:rPr>
                  <a:t>A data structures and algorithms focused Google </a:t>
                </a:r>
                <a:r>
                  <a:rPr lang="en-US" sz="1000" dirty="0" smtClean="0">
                    <a:latin typeface="Avenir Light" charset="0"/>
                    <a:ea typeface="Avenir Light" charset="0"/>
                    <a:cs typeface="Avenir Light" charset="0"/>
                  </a:rPr>
                  <a:t>Maps-</a:t>
                </a:r>
                <a:r>
                  <a:rPr lang="en-US" sz="1000" dirty="0" err="1" smtClean="0">
                    <a:latin typeface="Avenir Light" charset="0"/>
                    <a:ea typeface="Avenir Light" charset="0"/>
                    <a:cs typeface="Avenir Light" charset="0"/>
                  </a:rPr>
                  <a:t>esque</a:t>
                </a:r>
                <a:r>
                  <a:rPr lang="en-US" sz="1000" dirty="0" smtClean="0">
                    <a:latin typeface="Avenir Light" charset="0"/>
                    <a:ea typeface="Avenir Light" charset="0"/>
                    <a:cs typeface="Avenir Light" charset="0"/>
                  </a:rPr>
                  <a:t> </a:t>
                </a:r>
                <a:r>
                  <a:rPr lang="en-US" sz="1000" dirty="0">
                    <a:latin typeface="Avenir Light" charset="0"/>
                    <a:ea typeface="Avenir Light" charset="0"/>
                    <a:cs typeface="Avenir Light" charset="0"/>
                  </a:rPr>
                  <a:t>web app that allows users to interact with a map of Berkeley. </a:t>
                </a:r>
                <a:r>
                  <a:rPr lang="en-US" sz="1000" dirty="0" smtClean="0">
                    <a:latin typeface="Avenir Light" charset="0"/>
                    <a:ea typeface="Avenir Light" charset="0"/>
                    <a:cs typeface="Avenir Light" charset="0"/>
                  </a:rPr>
                  <a:t>Implemented features </a:t>
                </a:r>
                <a:r>
                  <a:rPr lang="en-US" sz="1000" dirty="0">
                    <a:latin typeface="Avenir Light" charset="0"/>
                    <a:ea typeface="Avenir Light" charset="0"/>
                    <a:cs typeface="Avenir Light" charset="0"/>
                  </a:rPr>
                  <a:t>such as zooming, routing, autocomplete, location searching, and map </a:t>
                </a:r>
                <a:r>
                  <a:rPr lang="en-US" sz="1000" dirty="0" err="1" smtClean="0">
                    <a:latin typeface="Avenir Light" charset="0"/>
                    <a:ea typeface="Avenir Light" charset="0"/>
                    <a:cs typeface="Avenir Light" charset="0"/>
                  </a:rPr>
                  <a:t>rastering</a:t>
                </a:r>
                <a:r>
                  <a:rPr lang="en-US" sz="1000" dirty="0" smtClean="0">
                    <a:latin typeface="Avenir Light" charset="0"/>
                    <a:ea typeface="Avenir Light" charset="0"/>
                    <a:cs typeface="Avenir Light" charset="0"/>
                  </a:rPr>
                  <a:t> using computer science concepts such as </a:t>
                </a:r>
                <a:r>
                  <a:rPr lang="en-US" sz="1000" dirty="0" err="1" smtClean="0">
                    <a:latin typeface="Avenir Light" charset="0"/>
                    <a:ea typeface="Avenir Light" charset="0"/>
                    <a:cs typeface="Avenir Light" charset="0"/>
                  </a:rPr>
                  <a:t>quadtrees</a:t>
                </a:r>
                <a:r>
                  <a:rPr lang="en-US" sz="1000" dirty="0" smtClean="0">
                    <a:latin typeface="Avenir Light" charset="0"/>
                    <a:ea typeface="Avenir Light" charset="0"/>
                    <a:cs typeface="Avenir Light" charset="0"/>
                  </a:rPr>
                  <a:t>, tries, </a:t>
                </a:r>
                <a:r>
                  <a:rPr lang="en-US" sz="1000" dirty="0" err="1" smtClean="0">
                    <a:latin typeface="Avenir Light" charset="0"/>
                    <a:ea typeface="Avenir Light" charset="0"/>
                    <a:cs typeface="Avenir Light" charset="0"/>
                  </a:rPr>
                  <a:t>hashtables</a:t>
                </a:r>
                <a:r>
                  <a:rPr lang="en-US" sz="1000" dirty="0" smtClean="0">
                    <a:latin typeface="Avenir Light" charset="0"/>
                    <a:ea typeface="Avenir Light" charset="0"/>
                    <a:cs typeface="Avenir Light" charset="0"/>
                  </a:rPr>
                  <a:t>, and the A* search algorithm.</a:t>
                </a:r>
                <a:endParaRPr lang="en-US" sz="1000" dirty="0">
                  <a:latin typeface="Avenir Light" charset="0"/>
                  <a:ea typeface="Avenir Light" charset="0"/>
                  <a:cs typeface="Avenir Light" charset="0"/>
                </a:endParaRPr>
              </a:p>
            </p:txBody>
          </p:sp>
          <p:sp>
            <p:nvSpPr>
              <p:cNvPr id="23" name="TextBox 22"/>
              <p:cNvSpPr txBox="1"/>
              <p:nvPr/>
            </p:nvSpPr>
            <p:spPr>
              <a:xfrm>
                <a:off x="1569275" y="6574269"/>
                <a:ext cx="5132196" cy="861774"/>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Database</a:t>
                </a:r>
              </a:p>
              <a:p>
                <a:r>
                  <a:rPr lang="en-US" sz="1000" dirty="0" smtClean="0">
                    <a:latin typeface="Avenir Light" charset="0"/>
                    <a:ea typeface="Avenir Light" charset="0"/>
                    <a:cs typeface="Avenir Light" charset="0"/>
                  </a:rPr>
                  <a:t>SQL</a:t>
                </a:r>
                <a:r>
                  <a:rPr lang="en-US" sz="1000" dirty="0">
                    <a:latin typeface="Avenir Light" charset="0"/>
                    <a:ea typeface="Avenir Light" charset="0"/>
                    <a:cs typeface="Avenir Light" charset="0"/>
                  </a:rPr>
                  <a:t>-like relational database management system (RDBMS) and corresponding Domain Specific Language (DSL) in Java with commands such as load, store, select, with, as, from, etc. Able to perform Cartesian joins of two or more tables in accordance to filter specifications defined by user input.</a:t>
                </a:r>
              </a:p>
            </p:txBody>
          </p:sp>
          <p:sp>
            <p:nvSpPr>
              <p:cNvPr id="27" name="TextBox 26"/>
              <p:cNvSpPr txBox="1"/>
              <p:nvPr/>
            </p:nvSpPr>
            <p:spPr>
              <a:xfrm>
                <a:off x="70725" y="6024963"/>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CS 61B: Data Structures</a:t>
                </a:r>
              </a:p>
              <a:p>
                <a:r>
                  <a:rPr lang="en-US" sz="800" dirty="0" smtClean="0">
                    <a:latin typeface="Avenir Light" charset="0"/>
                    <a:ea typeface="Avenir Light" charset="0"/>
                    <a:cs typeface="Avenir Light" charset="0"/>
                  </a:rPr>
                  <a:t>Spring 2017</a:t>
                </a:r>
              </a:p>
              <a:p>
                <a:r>
                  <a:rPr lang="en-US" sz="800" dirty="0" smtClean="0">
                    <a:latin typeface="Avenir Light" charset="0"/>
                    <a:ea typeface="Avenir Light" charset="0"/>
                    <a:cs typeface="Avenir Light" charset="0"/>
                  </a:rPr>
                  <a:t>Java</a:t>
                </a:r>
              </a:p>
            </p:txBody>
          </p:sp>
          <p:sp>
            <p:nvSpPr>
              <p:cNvPr id="28" name="TextBox 27"/>
              <p:cNvSpPr txBox="1"/>
              <p:nvPr/>
            </p:nvSpPr>
            <p:spPr>
              <a:xfrm>
                <a:off x="70725" y="6854778"/>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CS 61B: Data Structures</a:t>
                </a:r>
              </a:p>
              <a:p>
                <a:r>
                  <a:rPr lang="en-US" sz="800" dirty="0" smtClean="0">
                    <a:latin typeface="Avenir Light" charset="0"/>
                    <a:ea typeface="Avenir Light" charset="0"/>
                    <a:cs typeface="Avenir Light" charset="0"/>
                  </a:rPr>
                  <a:t>Spring 2017</a:t>
                </a:r>
              </a:p>
              <a:p>
                <a:r>
                  <a:rPr lang="en-US" sz="800" dirty="0" smtClean="0">
                    <a:latin typeface="Avenir Light" charset="0"/>
                    <a:ea typeface="Avenir Light" charset="0"/>
                    <a:cs typeface="Avenir Light" charset="0"/>
                  </a:rPr>
                  <a:t>Java, SQL</a:t>
                </a:r>
              </a:p>
            </p:txBody>
          </p:sp>
          <p:sp>
            <p:nvSpPr>
              <p:cNvPr id="37" name="TextBox 36"/>
              <p:cNvSpPr txBox="1"/>
              <p:nvPr/>
            </p:nvSpPr>
            <p:spPr>
              <a:xfrm>
                <a:off x="1566387" y="4828263"/>
                <a:ext cx="5132196" cy="1015663"/>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Food Finder</a:t>
                </a:r>
              </a:p>
              <a:p>
                <a:r>
                  <a:rPr lang="en-US" sz="1000" dirty="0" smtClean="0">
                    <a:latin typeface="Avenir Light" charset="0"/>
                    <a:ea typeface="Avenir Light" charset="0"/>
                    <a:cs typeface="Avenir Light" charset="0"/>
                  </a:rPr>
                  <a:t>Web app that learns from user preference to make local restaurant suggestions. Users interact with a frontend created with Angular 2, which communicates using AJAX with a </a:t>
                </a:r>
                <a:r>
                  <a:rPr lang="en-US" sz="1000" dirty="0" err="1" smtClean="0">
                    <a:latin typeface="Avenir Light" charset="0"/>
                    <a:ea typeface="Avenir Light" charset="0"/>
                    <a:cs typeface="Avenir Light" charset="0"/>
                  </a:rPr>
                  <a:t>RESTful</a:t>
                </a:r>
                <a:r>
                  <a:rPr lang="en-US" sz="1000" dirty="0" smtClean="0">
                    <a:latin typeface="Avenir Light" charset="0"/>
                    <a:ea typeface="Avenir Light" charset="0"/>
                    <a:cs typeface="Avenir Light" charset="0"/>
                  </a:rPr>
                  <a:t> API backend created with </a:t>
                </a:r>
                <a:r>
                  <a:rPr lang="en-US" sz="1000" dirty="0" err="1" smtClean="0">
                    <a:latin typeface="Avenir Light" charset="0"/>
                    <a:ea typeface="Avenir Light" charset="0"/>
                    <a:cs typeface="Avenir Light" charset="0"/>
                  </a:rPr>
                  <a:t>Django</a:t>
                </a:r>
                <a:r>
                  <a:rPr lang="en-US" sz="1000" dirty="0" smtClean="0">
                    <a:latin typeface="Avenir Light" charset="0"/>
                    <a:ea typeface="Avenir Light" charset="0"/>
                    <a:cs typeface="Avenir Light" charset="0"/>
                  </a:rPr>
                  <a:t> and </a:t>
                </a:r>
                <a:r>
                  <a:rPr lang="en-US" sz="1000" dirty="0" err="1" smtClean="0">
                    <a:latin typeface="Avenir Light" charset="0"/>
                    <a:ea typeface="Avenir Light" charset="0"/>
                    <a:cs typeface="Avenir Light" charset="0"/>
                  </a:rPr>
                  <a:t>Nginx</a:t>
                </a:r>
                <a:r>
                  <a:rPr lang="en-US" sz="1000" dirty="0" smtClean="0">
                    <a:latin typeface="Avenir Light" charset="0"/>
                    <a:ea typeface="Avenir Light" charset="0"/>
                    <a:cs typeface="Avenir Light" charset="0"/>
                  </a:rPr>
                  <a:t>. Uses </a:t>
                </a:r>
                <a:r>
                  <a:rPr lang="en-US" sz="1000" dirty="0" err="1" smtClean="0">
                    <a:latin typeface="Avenir Light" charset="0"/>
                    <a:ea typeface="Avenir Light" charset="0"/>
                    <a:cs typeface="Avenir Light" charset="0"/>
                  </a:rPr>
                  <a:t>Redis</a:t>
                </a:r>
                <a:r>
                  <a:rPr lang="en-US" sz="1000" dirty="0" smtClean="0">
                    <a:latin typeface="Avenir Light" charset="0"/>
                    <a:ea typeface="Avenir Light" charset="0"/>
                    <a:cs typeface="Avenir Light" charset="0"/>
                  </a:rPr>
                  <a:t> to store session information and </a:t>
                </a:r>
                <a:r>
                  <a:rPr lang="en-US" sz="1000" dirty="0" err="1" smtClean="0">
                    <a:latin typeface="Avenir Light" charset="0"/>
                    <a:ea typeface="Avenir Light" charset="0"/>
                    <a:cs typeface="Avenir Light" charset="0"/>
                  </a:rPr>
                  <a:t>etcd</a:t>
                </a:r>
                <a:r>
                  <a:rPr lang="en-US" sz="1000" dirty="0" smtClean="0">
                    <a:latin typeface="Avenir Light" charset="0"/>
                    <a:ea typeface="Avenir Light" charset="0"/>
                    <a:cs typeface="Avenir Light" charset="0"/>
                  </a:rPr>
                  <a:t> to store user authentication and preference information. Deployed on AWS using Quilt. </a:t>
                </a:r>
                <a:endParaRPr lang="en-US" sz="1000" dirty="0">
                  <a:latin typeface="Avenir Light" charset="0"/>
                  <a:ea typeface="Avenir Light" charset="0"/>
                  <a:cs typeface="Avenir Light" charset="0"/>
                </a:endParaRPr>
              </a:p>
            </p:txBody>
          </p:sp>
          <p:sp>
            <p:nvSpPr>
              <p:cNvPr id="38" name="TextBox 37"/>
              <p:cNvSpPr txBox="1"/>
              <p:nvPr/>
            </p:nvSpPr>
            <p:spPr>
              <a:xfrm>
                <a:off x="70725" y="5171127"/>
                <a:ext cx="1430383" cy="707886"/>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Personal Project</a:t>
                </a:r>
              </a:p>
              <a:p>
                <a:r>
                  <a:rPr lang="en-US" sz="800" dirty="0" smtClean="0">
                    <a:latin typeface="Avenir Light" charset="0"/>
                    <a:ea typeface="Avenir Light" charset="0"/>
                    <a:cs typeface="Avenir Light" charset="0"/>
                  </a:rPr>
                  <a:t>In Progress</a:t>
                </a:r>
              </a:p>
              <a:p>
                <a:r>
                  <a:rPr lang="en-US" sz="800" dirty="0" err="1" smtClean="0">
                    <a:latin typeface="Avenir Light" charset="0"/>
                    <a:ea typeface="Avenir Light" charset="0"/>
                    <a:cs typeface="Avenir Light" charset="0"/>
                  </a:rPr>
                  <a:t>Django</a:t>
                </a:r>
                <a:r>
                  <a:rPr lang="en-US" sz="800" dirty="0" smtClean="0">
                    <a:latin typeface="Avenir Light" charset="0"/>
                    <a:ea typeface="Avenir Light" charset="0"/>
                    <a:cs typeface="Avenir Light" charset="0"/>
                  </a:rPr>
                  <a:t>, Angular 2, AWS, Quilt, </a:t>
                </a:r>
                <a:r>
                  <a:rPr lang="en-US" sz="800" dirty="0" err="1" smtClean="0">
                    <a:latin typeface="Avenir Light" charset="0"/>
                    <a:ea typeface="Avenir Light" charset="0"/>
                    <a:cs typeface="Avenir Light" charset="0"/>
                  </a:rPr>
                  <a:t>Docker</a:t>
                </a:r>
                <a:r>
                  <a:rPr lang="en-US" sz="800" dirty="0" smtClean="0">
                    <a:latin typeface="Avenir Light" charset="0"/>
                    <a:ea typeface="Avenir Light" charset="0"/>
                    <a:cs typeface="Avenir Light" charset="0"/>
                  </a:rPr>
                  <a:t>, </a:t>
                </a:r>
                <a:r>
                  <a:rPr lang="en-US" sz="800" dirty="0" err="1" smtClean="0">
                    <a:latin typeface="Avenir Light" charset="0"/>
                    <a:ea typeface="Avenir Light" charset="0"/>
                    <a:cs typeface="Avenir Light" charset="0"/>
                  </a:rPr>
                  <a:t>Redis</a:t>
                </a:r>
                <a:r>
                  <a:rPr lang="en-US" sz="800" dirty="0" smtClean="0">
                    <a:latin typeface="Avenir Light" charset="0"/>
                    <a:ea typeface="Avenir Light" charset="0"/>
                    <a:cs typeface="Avenir Light" charset="0"/>
                  </a:rPr>
                  <a:t>, </a:t>
                </a:r>
                <a:r>
                  <a:rPr lang="en-US" sz="800" dirty="0" err="1" smtClean="0">
                    <a:latin typeface="Avenir Light" charset="0"/>
                    <a:ea typeface="Avenir Light" charset="0"/>
                    <a:cs typeface="Avenir Light" charset="0"/>
                  </a:rPr>
                  <a:t>etcd</a:t>
                </a:r>
                <a:r>
                  <a:rPr lang="en-US" sz="800" dirty="0" smtClean="0">
                    <a:latin typeface="Avenir Light" charset="0"/>
                    <a:ea typeface="Avenir Light" charset="0"/>
                    <a:cs typeface="Avenir Light" charset="0"/>
                  </a:rPr>
                  <a:t>, </a:t>
                </a:r>
                <a:r>
                  <a:rPr lang="en-US" sz="800" dirty="0" err="1" smtClean="0">
                    <a:latin typeface="Avenir Light" charset="0"/>
                    <a:ea typeface="Avenir Light" charset="0"/>
                    <a:cs typeface="Avenir Light" charset="0"/>
                  </a:rPr>
                  <a:t>Nginx</a:t>
                </a:r>
                <a:r>
                  <a:rPr lang="en-US" sz="800" dirty="0" smtClean="0">
                    <a:latin typeface="Avenir Light" charset="0"/>
                    <a:ea typeface="Avenir Light" charset="0"/>
                    <a:cs typeface="Avenir Light" charset="0"/>
                  </a:rPr>
                  <a:t>, </a:t>
                </a:r>
                <a:r>
                  <a:rPr lang="en-US" sz="800" dirty="0" err="1" smtClean="0">
                    <a:latin typeface="Avenir Light" charset="0"/>
                    <a:ea typeface="Avenir Light" charset="0"/>
                    <a:cs typeface="Avenir Light" charset="0"/>
                  </a:rPr>
                  <a:t>Jquery</a:t>
                </a:r>
                <a:r>
                  <a:rPr lang="en-US" sz="800" dirty="0" smtClean="0">
                    <a:latin typeface="Avenir Light" charset="0"/>
                    <a:ea typeface="Avenir Light" charset="0"/>
                    <a:cs typeface="Avenir Light" charset="0"/>
                  </a:rPr>
                  <a:t>, Bootstrap</a:t>
                </a:r>
              </a:p>
            </p:txBody>
          </p:sp>
        </p:grpSp>
        <p:sp>
          <p:nvSpPr>
            <p:cNvPr id="31" name="TextBox 30"/>
            <p:cNvSpPr txBox="1"/>
            <p:nvPr/>
          </p:nvSpPr>
          <p:spPr>
            <a:xfrm>
              <a:off x="1569275" y="7435414"/>
              <a:ext cx="5132196" cy="707886"/>
            </a:xfrm>
            <a:prstGeom prst="rect">
              <a:avLst/>
            </a:prstGeom>
            <a:noFill/>
            <a:ln>
              <a:noFill/>
            </a:ln>
          </p:spPr>
          <p:txBody>
            <a:bodyPr wrap="square" rtlCol="0" anchor="b">
              <a:spAutoFit/>
            </a:bodyPr>
            <a:lstStyle/>
            <a:p>
              <a:r>
                <a:rPr lang="en-US" sz="1000" dirty="0" err="1" smtClean="0">
                  <a:latin typeface="Avenir Black" charset="0"/>
                  <a:ea typeface="Avenir Black" charset="0"/>
                  <a:cs typeface="Avenir Black" charset="0"/>
                </a:rPr>
                <a:t>metman</a:t>
              </a:r>
              <a:endParaRPr lang="en-US" sz="1000" dirty="0" smtClean="0">
                <a:latin typeface="Avenir Black" charset="0"/>
                <a:ea typeface="Avenir Black" charset="0"/>
                <a:cs typeface="Avenir Black" charset="0"/>
              </a:endParaRPr>
            </a:p>
            <a:p>
              <a:r>
                <a:rPr lang="en-US" sz="1000" dirty="0">
                  <a:latin typeface="Avenir Light" charset="0"/>
                  <a:ea typeface="Avenir Light" charset="0"/>
                  <a:cs typeface="Avenir Light" charset="0"/>
                </a:rPr>
                <a:t>A </a:t>
              </a:r>
              <a:r>
                <a:rPr lang="en-US" sz="1000" dirty="0" err="1">
                  <a:latin typeface="Avenir Light" charset="0"/>
                  <a:ea typeface="Avenir Light" charset="0"/>
                  <a:cs typeface="Avenir Light" charset="0"/>
                </a:rPr>
                <a:t>Node.JS</a:t>
              </a:r>
              <a:r>
                <a:rPr lang="en-US" sz="1000" dirty="0">
                  <a:latin typeface="Avenir Light" charset="0"/>
                  <a:ea typeface="Avenir Light" charset="0"/>
                  <a:cs typeface="Avenir Light" charset="0"/>
                </a:rPr>
                <a:t> server build for a research class that explored flexible spacesuit designs intended for human exploration on Mars. Runs METMAN, a complex simulation of the Martian environment for internal testing purposes.</a:t>
              </a:r>
            </a:p>
          </p:txBody>
        </p:sp>
        <p:sp>
          <p:nvSpPr>
            <p:cNvPr id="32" name="TextBox 31"/>
            <p:cNvSpPr txBox="1"/>
            <p:nvPr/>
          </p:nvSpPr>
          <p:spPr>
            <a:xfrm>
              <a:off x="70725" y="7595544"/>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Independent / Class</a:t>
              </a:r>
            </a:p>
            <a:p>
              <a:r>
                <a:rPr lang="en-US" sz="800" dirty="0" smtClean="0">
                  <a:latin typeface="Avenir Light" charset="0"/>
                  <a:ea typeface="Avenir Light" charset="0"/>
                  <a:cs typeface="Avenir Light" charset="0"/>
                </a:rPr>
                <a:t>Spring 2017</a:t>
              </a:r>
            </a:p>
            <a:p>
              <a:r>
                <a:rPr lang="en-US" sz="800" dirty="0" err="1" smtClean="0">
                  <a:latin typeface="Avenir Light" charset="0"/>
                  <a:ea typeface="Avenir Light" charset="0"/>
                  <a:cs typeface="Avenir Light" charset="0"/>
                </a:rPr>
                <a:t>Node.js</a:t>
              </a:r>
              <a:r>
                <a:rPr lang="en-US" sz="800" dirty="0" smtClean="0">
                  <a:latin typeface="Avenir Light" charset="0"/>
                  <a:ea typeface="Avenir Light" charset="0"/>
                  <a:cs typeface="Avenir Light" charset="0"/>
                </a:rPr>
                <a:t>, </a:t>
              </a:r>
              <a:r>
                <a:rPr lang="en-US" sz="800" dirty="0" err="1" smtClean="0">
                  <a:latin typeface="Avenir Light" charset="0"/>
                  <a:ea typeface="Avenir Light" charset="0"/>
                  <a:cs typeface="Avenir Light" charset="0"/>
                </a:rPr>
                <a:t>Jquery</a:t>
              </a:r>
              <a:r>
                <a:rPr lang="en-US" sz="800" dirty="0" smtClean="0">
                  <a:latin typeface="Avenir Light" charset="0"/>
                  <a:ea typeface="Avenir Light" charset="0"/>
                  <a:cs typeface="Avenir Light" charset="0"/>
                </a:rPr>
                <a:t>, Bootstrap</a:t>
              </a:r>
            </a:p>
          </p:txBody>
        </p:sp>
      </p:grpSp>
      <p:sp>
        <p:nvSpPr>
          <p:cNvPr id="33" name="TextBox 32"/>
          <p:cNvSpPr txBox="1"/>
          <p:nvPr/>
        </p:nvSpPr>
        <p:spPr>
          <a:xfrm>
            <a:off x="1569275" y="3928705"/>
            <a:ext cx="5132196" cy="553998"/>
          </a:xfrm>
          <a:prstGeom prst="rect">
            <a:avLst/>
          </a:prstGeom>
          <a:noFill/>
          <a:ln>
            <a:noFill/>
          </a:ln>
        </p:spPr>
        <p:txBody>
          <a:bodyPr wrap="square" rtlCol="0" anchor="b">
            <a:spAutoFit/>
          </a:bodyPr>
          <a:lstStyle/>
          <a:p>
            <a:r>
              <a:rPr lang="en-US" sz="1000" dirty="0" err="1" smtClean="0">
                <a:latin typeface="Avenir Black" charset="0"/>
                <a:ea typeface="Avenir Black" charset="0"/>
                <a:cs typeface="Avenir Black" charset="0"/>
              </a:rPr>
              <a:t>BerkeleyTime</a:t>
            </a:r>
            <a:endParaRPr lang="en-US" sz="1000" dirty="0" smtClean="0">
              <a:latin typeface="Avenir Black" charset="0"/>
              <a:ea typeface="Avenir Black" charset="0"/>
              <a:cs typeface="Avenir Black" charset="0"/>
            </a:endParaRPr>
          </a:p>
          <a:p>
            <a:r>
              <a:rPr lang="en-US" sz="1000" dirty="0" smtClean="0">
                <a:latin typeface="Avenir Light" charset="0"/>
                <a:ea typeface="Avenir Light" charset="0"/>
                <a:cs typeface="Avenir Light" charset="0"/>
              </a:rPr>
              <a:t>Backend Engineer</a:t>
            </a:r>
          </a:p>
          <a:p>
            <a:pPr marL="171450" indent="-171450">
              <a:buFont typeface="Arial"/>
              <a:buChar char="•"/>
            </a:pPr>
            <a:r>
              <a:rPr lang="en-US" sz="1000" dirty="0" smtClean="0">
                <a:latin typeface="Avenir Light" charset="0"/>
                <a:ea typeface="Avenir Light" charset="0"/>
                <a:cs typeface="Avenir Light" charset="0"/>
              </a:rPr>
              <a:t>Working on cool new features to improve the student experience at UC Berkeley!</a:t>
            </a:r>
            <a:endParaRPr lang="en-US" sz="1000" dirty="0" smtClean="0">
              <a:latin typeface="Avenir Light" charset="0"/>
              <a:ea typeface="Avenir Light" charset="0"/>
              <a:cs typeface="Avenir Light" charset="0"/>
            </a:endParaRPr>
          </a:p>
        </p:txBody>
      </p:sp>
      <p:sp>
        <p:nvSpPr>
          <p:cNvPr id="34" name="TextBox 33"/>
          <p:cNvSpPr txBox="1"/>
          <p:nvPr/>
        </p:nvSpPr>
        <p:spPr>
          <a:xfrm>
            <a:off x="70725" y="3992536"/>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Berkeley</a:t>
            </a:r>
            <a:r>
              <a:rPr lang="en-US" sz="800" dirty="0" smtClean="0">
                <a:latin typeface="Avenir Light" charset="0"/>
                <a:ea typeface="Avenir Light" charset="0"/>
                <a:cs typeface="Avenir Light" charset="0"/>
              </a:rPr>
              <a:t>, </a:t>
            </a:r>
            <a:r>
              <a:rPr lang="en-US" sz="800" dirty="0" smtClean="0">
                <a:latin typeface="Avenir Light" charset="0"/>
                <a:ea typeface="Avenir Light" charset="0"/>
                <a:cs typeface="Avenir Light" charset="0"/>
              </a:rPr>
              <a:t>California</a:t>
            </a:r>
          </a:p>
          <a:p>
            <a:r>
              <a:rPr lang="en-US" sz="800" dirty="0" smtClean="0">
                <a:latin typeface="Avenir Light" charset="0"/>
                <a:ea typeface="Avenir Light" charset="0"/>
                <a:cs typeface="Avenir Light" charset="0"/>
              </a:rPr>
              <a:t>September 2017 - Present</a:t>
            </a:r>
            <a:endParaRPr lang="en-US" sz="800" dirty="0" smtClean="0">
              <a:latin typeface="Avenir Light" charset="0"/>
              <a:ea typeface="Avenir Light" charset="0"/>
              <a:cs typeface="Avenir Light" charset="0"/>
            </a:endParaRPr>
          </a:p>
          <a:p>
            <a:r>
              <a:rPr lang="en-US" sz="800" dirty="0" err="1" smtClean="0">
                <a:latin typeface="Avenir Light" charset="0"/>
                <a:ea typeface="Avenir Light" charset="0"/>
                <a:cs typeface="Avenir Light" charset="0"/>
              </a:rPr>
              <a:t>Django</a:t>
            </a:r>
            <a:endParaRPr lang="en-US" sz="800" dirty="0" smtClean="0">
              <a:latin typeface="Avenir Light" charset="0"/>
              <a:ea typeface="Avenir Light" charset="0"/>
              <a:cs typeface="Avenir Light" charset="0"/>
            </a:endParaRPr>
          </a:p>
        </p:txBody>
      </p:sp>
    </p:spTree>
    <p:extLst>
      <p:ext uri="{BB962C8B-B14F-4D97-AF65-F5344CB8AC3E}">
        <p14:creationId xmlns:p14="http://schemas.microsoft.com/office/powerpoint/2010/main" val="1021428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7893</TotalTime>
  <Words>558</Words>
  <Application>Microsoft Macintosh PowerPoint</Application>
  <PresentationFormat>Letter Paper (8.5x11 in)</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Willy Wang</dc:creator>
  <cp:lastModifiedBy>Will Wang</cp:lastModifiedBy>
  <cp:revision>96</cp:revision>
  <cp:lastPrinted>2017-08-25T21:13:12Z</cp:lastPrinted>
  <dcterms:created xsi:type="dcterms:W3CDTF">2016-12-29T03:33:19Z</dcterms:created>
  <dcterms:modified xsi:type="dcterms:W3CDTF">2017-09-13T18:14:27Z</dcterms:modified>
</cp:coreProperties>
</file>