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8" r:id="rId2"/>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31"/>
    <p:restoredTop sz="94600"/>
  </p:normalViewPr>
  <p:slideViewPr>
    <p:cSldViewPr snapToGrid="0" snapToObjects="1">
      <p:cViewPr>
        <p:scale>
          <a:sx n="171" d="100"/>
          <a:sy n="171" d="100"/>
        </p:scale>
        <p:origin x="15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E9A4F7-1A22-1744-9935-DCEFD2F601E8}" type="datetimeFigureOut">
              <a:rPr lang="en-US" smtClean="0"/>
              <a:t>6/13/17</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DF583-E23F-B74F-82BF-D23EE70D8F91}" type="slidenum">
              <a:rPr lang="en-US" smtClean="0"/>
              <a:t>‹#›</a:t>
            </a:fld>
            <a:endParaRPr lang="en-US"/>
          </a:p>
        </p:txBody>
      </p:sp>
    </p:spTree>
    <p:extLst>
      <p:ext uri="{BB962C8B-B14F-4D97-AF65-F5344CB8AC3E}">
        <p14:creationId xmlns:p14="http://schemas.microsoft.com/office/powerpoint/2010/main" val="6648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4DF583-E23F-B74F-82BF-D23EE70D8F91}" type="slidenum">
              <a:rPr lang="en-US" smtClean="0"/>
              <a:t>1</a:t>
            </a:fld>
            <a:endParaRPr lang="en-US"/>
          </a:p>
        </p:txBody>
      </p:sp>
    </p:spTree>
    <p:extLst>
      <p:ext uri="{BB962C8B-B14F-4D97-AF65-F5344CB8AC3E}">
        <p14:creationId xmlns:p14="http://schemas.microsoft.com/office/powerpoint/2010/main" val="140193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E1F7CC-2E77-F54C-B79D-D1014779F13F}"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E1F7CC-2E77-F54C-B79D-D1014779F13F}" type="datetimeFigureOut">
              <a:rPr lang="en-US" smtClean="0"/>
              <a:t>6/13/17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E1F7CC-2E77-F54C-B79D-D1014779F13F}" type="datetimeFigureOut">
              <a:rPr lang="en-US" smtClean="0"/>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E1F7CC-2E77-F54C-B79D-D1014779F13F}" type="datetimeFigureOut">
              <a:rPr lang="en-US" smtClean="0"/>
              <a:t>6/13/17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E1F7CC-2E77-F54C-B79D-D1014779F13F}" type="datetimeFigureOut">
              <a:rPr lang="en-US" smtClean="0"/>
              <a:t>6/13/17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E1F7CC-2E77-F54C-B79D-D1014779F13F}" type="datetimeFigureOut">
              <a:rPr lang="en-US" smtClean="0"/>
              <a:t>6/13/17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1F7CC-2E77-F54C-B79D-D1014779F13F}" type="datetimeFigureOut">
              <a:rPr lang="en-US" smtClean="0"/>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E1F7CC-2E77-F54C-B79D-D1014779F13F}" type="datetimeFigureOut">
              <a:rPr lang="en-US" smtClean="0"/>
              <a:t>6/13/17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59A66F-E0A2-1649-AE12-88651B6E2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0AE1F7CC-2E77-F54C-B79D-D1014779F13F}" type="datetimeFigureOut">
              <a:rPr lang="en-US" smtClean="0"/>
              <a:t>6/13/17</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3B59A66F-E0A2-1649-AE12-88651B6E2DA2}" type="slidenum">
              <a:rPr lang="en-US" smtClean="0"/>
              <a:t>‹#›</a:t>
            </a:fld>
            <a:endParaRPr lang="en-US"/>
          </a:p>
        </p:txBody>
      </p:sp>
    </p:spTree>
    <p:extLst>
      <p:ext uri="{BB962C8B-B14F-4D97-AF65-F5344CB8AC3E}">
        <p14:creationId xmlns:p14="http://schemas.microsoft.com/office/powerpoint/2010/main" val="568528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 y="213796"/>
            <a:ext cx="3489960" cy="768096"/>
          </a:xfrm>
          <a:prstGeom prst="rect">
            <a:avLst/>
          </a:prstGeom>
          <a:noFill/>
          <a:ln>
            <a:noFill/>
          </a:ln>
        </p:spPr>
        <p:txBody>
          <a:bodyPr wrap="square" rtlCol="0" anchor="b">
            <a:spAutoFit/>
          </a:bodyPr>
          <a:lstStyle/>
          <a:p>
            <a:r>
              <a:rPr lang="en-US" sz="4400" dirty="0" smtClean="0">
                <a:latin typeface="Avenir Light" charset="0"/>
                <a:ea typeface="Avenir Light" charset="0"/>
                <a:cs typeface="Avenir Light" charset="0"/>
              </a:rPr>
              <a:t>WILL</a:t>
            </a:r>
            <a:r>
              <a:rPr lang="en-US" sz="4400" b="1" dirty="0" smtClean="0">
                <a:latin typeface="Avenir Black" charset="0"/>
                <a:ea typeface="Avenir Black" charset="0"/>
                <a:cs typeface="Avenir Black" charset="0"/>
              </a:rPr>
              <a:t>WANG</a:t>
            </a:r>
            <a:endParaRPr lang="en-US" sz="5400" b="1" dirty="0">
              <a:latin typeface="Avenir Black" charset="0"/>
              <a:ea typeface="Avenir Black" charset="0"/>
              <a:cs typeface="Avenir Black" charset="0"/>
            </a:endParaRPr>
          </a:p>
        </p:txBody>
      </p:sp>
      <p:sp>
        <p:nvSpPr>
          <p:cNvPr id="5" name="TextBox 4"/>
          <p:cNvSpPr txBox="1"/>
          <p:nvPr/>
        </p:nvSpPr>
        <p:spPr>
          <a:xfrm>
            <a:off x="3627120" y="263357"/>
            <a:ext cx="2910840" cy="646331"/>
          </a:xfrm>
          <a:prstGeom prst="rect">
            <a:avLst/>
          </a:prstGeom>
          <a:noFill/>
          <a:ln>
            <a:noFill/>
          </a:ln>
        </p:spPr>
        <p:txBody>
          <a:bodyPr wrap="square" rtlCol="0">
            <a:spAutoFit/>
          </a:bodyPr>
          <a:lstStyle/>
          <a:p>
            <a:pPr algn="r"/>
            <a:r>
              <a:rPr lang="en-US" sz="1200" b="1" dirty="0" err="1" smtClean="0">
                <a:latin typeface="Avenir Light" charset="0"/>
                <a:ea typeface="Avenir Light" charset="0"/>
                <a:cs typeface="Avenir Light" charset="0"/>
              </a:rPr>
              <a:t>hantaowang.me</a:t>
            </a:r>
            <a:endParaRPr lang="en-US" sz="1200" b="1" dirty="0" smtClean="0">
              <a:latin typeface="Avenir Light" charset="0"/>
              <a:ea typeface="Avenir Light" charset="0"/>
              <a:cs typeface="Avenir Light" charset="0"/>
            </a:endParaRPr>
          </a:p>
          <a:p>
            <a:pPr algn="r"/>
            <a:r>
              <a:rPr lang="en-US" sz="1200" dirty="0" smtClean="0">
                <a:latin typeface="Avenir Light" charset="0"/>
                <a:ea typeface="Avenir Light" charset="0"/>
                <a:cs typeface="Avenir Light" charset="0"/>
              </a:rPr>
              <a:t>hwang97@berkeley.edu</a:t>
            </a:r>
          </a:p>
          <a:p>
            <a:pPr algn="r"/>
            <a:r>
              <a:rPr lang="en-US" sz="1200" dirty="0" smtClean="0">
                <a:latin typeface="Avenir Light" charset="0"/>
                <a:ea typeface="Avenir Light" charset="0"/>
                <a:cs typeface="Avenir Light" charset="0"/>
              </a:rPr>
              <a:t>310.293.4575</a:t>
            </a:r>
            <a:endParaRPr lang="en-US" sz="1200" dirty="0">
              <a:latin typeface="Avenir Light" charset="0"/>
              <a:ea typeface="Avenir Light" charset="0"/>
              <a:cs typeface="Avenir Light" charset="0"/>
            </a:endParaRPr>
          </a:p>
        </p:txBody>
      </p:sp>
      <p:sp>
        <p:nvSpPr>
          <p:cNvPr id="6" name="TextBox 5"/>
          <p:cNvSpPr txBox="1"/>
          <p:nvPr/>
        </p:nvSpPr>
        <p:spPr>
          <a:xfrm>
            <a:off x="137157" y="898192"/>
            <a:ext cx="1991563" cy="369332"/>
          </a:xfrm>
          <a:prstGeom prst="rect">
            <a:avLst/>
          </a:prstGeom>
          <a:noFill/>
          <a:ln>
            <a:noFill/>
          </a:ln>
        </p:spPr>
        <p:txBody>
          <a:bodyPr wrap="square" rtlCol="0" anchor="b">
            <a:spAutoFit/>
          </a:bodyPr>
          <a:lstStyle/>
          <a:p>
            <a:r>
              <a:rPr lang="en-US" dirty="0" smtClean="0">
                <a:latin typeface="Avenir Light" charset="0"/>
                <a:ea typeface="Avenir Light" charset="0"/>
                <a:cs typeface="Avenir Light" charset="0"/>
              </a:rPr>
              <a:t>EDUCATION</a:t>
            </a:r>
            <a:endParaRPr lang="en-US" dirty="0">
              <a:latin typeface="Avenir Light" charset="0"/>
              <a:ea typeface="Avenir Light" charset="0"/>
              <a:cs typeface="Avenir Light" charset="0"/>
            </a:endParaRPr>
          </a:p>
        </p:txBody>
      </p:sp>
      <p:sp>
        <p:nvSpPr>
          <p:cNvPr id="7" name="TextBox 6"/>
          <p:cNvSpPr txBox="1"/>
          <p:nvPr/>
        </p:nvSpPr>
        <p:spPr>
          <a:xfrm>
            <a:off x="1567542" y="1207645"/>
            <a:ext cx="4896338" cy="553998"/>
          </a:xfrm>
          <a:prstGeom prst="rect">
            <a:avLst/>
          </a:prstGeom>
          <a:noFill/>
          <a:ln>
            <a:noFill/>
          </a:ln>
        </p:spPr>
        <p:txBody>
          <a:bodyPr wrap="square" rtlCol="0" anchor="b">
            <a:spAutoFit/>
          </a:bodyPr>
          <a:lstStyle/>
          <a:p>
            <a:r>
              <a:rPr lang="en-US" sz="1000" dirty="0" smtClean="0">
                <a:latin typeface="Avenir Black" charset="0"/>
                <a:ea typeface="Avenir Black" charset="0"/>
                <a:cs typeface="Avenir Black" charset="0"/>
              </a:rPr>
              <a:t>University of California, Berkeley</a:t>
            </a:r>
          </a:p>
          <a:p>
            <a:r>
              <a:rPr lang="en-US" sz="1000" dirty="0" smtClean="0">
                <a:latin typeface="Avenir Light" charset="0"/>
                <a:ea typeface="Avenir Light" charset="0"/>
                <a:cs typeface="Avenir Light" charset="0"/>
              </a:rPr>
              <a:t>B.S. Electrical Engineering and Computer Science</a:t>
            </a:r>
          </a:p>
          <a:p>
            <a:r>
              <a:rPr lang="en-US" sz="1000" dirty="0" smtClean="0">
                <a:latin typeface="Avenir Light" charset="0"/>
                <a:ea typeface="Avenir Light" charset="0"/>
                <a:cs typeface="Avenir Light" charset="0"/>
              </a:rPr>
              <a:t>Overall GPA: 3.72	Major GPA: 3.93</a:t>
            </a:r>
          </a:p>
        </p:txBody>
      </p:sp>
      <p:sp>
        <p:nvSpPr>
          <p:cNvPr id="9" name="TextBox 8"/>
          <p:cNvSpPr txBox="1"/>
          <p:nvPr/>
        </p:nvSpPr>
        <p:spPr>
          <a:xfrm>
            <a:off x="137157" y="2319577"/>
            <a:ext cx="1671528" cy="369332"/>
          </a:xfrm>
          <a:prstGeom prst="rect">
            <a:avLst/>
          </a:prstGeom>
          <a:noFill/>
          <a:ln>
            <a:noFill/>
          </a:ln>
        </p:spPr>
        <p:txBody>
          <a:bodyPr wrap="square" rtlCol="0" anchor="b">
            <a:spAutoFit/>
          </a:bodyPr>
          <a:lstStyle/>
          <a:p>
            <a:r>
              <a:rPr lang="en-US" dirty="0" smtClean="0">
                <a:latin typeface="Avenir Light" charset="0"/>
                <a:ea typeface="Avenir Light" charset="0"/>
                <a:cs typeface="Avenir Light" charset="0"/>
              </a:rPr>
              <a:t>EXPERIENCE</a:t>
            </a:r>
            <a:endParaRPr lang="en-US" dirty="0">
              <a:latin typeface="Avenir Light" charset="0"/>
              <a:ea typeface="Avenir Light" charset="0"/>
              <a:cs typeface="Avenir Light" charset="0"/>
            </a:endParaRPr>
          </a:p>
        </p:txBody>
      </p:sp>
      <p:sp>
        <p:nvSpPr>
          <p:cNvPr id="12" name="TextBox 11"/>
          <p:cNvSpPr txBox="1"/>
          <p:nvPr/>
        </p:nvSpPr>
        <p:spPr>
          <a:xfrm>
            <a:off x="1567542" y="2650295"/>
            <a:ext cx="5132196" cy="1323439"/>
          </a:xfrm>
          <a:prstGeom prst="rect">
            <a:avLst/>
          </a:prstGeom>
          <a:noFill/>
          <a:ln>
            <a:noFill/>
          </a:ln>
        </p:spPr>
        <p:txBody>
          <a:bodyPr wrap="square" rtlCol="0" anchor="b">
            <a:spAutoFit/>
          </a:bodyPr>
          <a:lstStyle/>
          <a:p>
            <a:r>
              <a:rPr lang="en-US" sz="1000" dirty="0" err="1" smtClean="0">
                <a:latin typeface="Avenir Black" charset="0"/>
                <a:ea typeface="Avenir Black" charset="0"/>
                <a:cs typeface="Avenir Black" charset="0"/>
              </a:rPr>
              <a:t>Netsys</a:t>
            </a:r>
            <a:r>
              <a:rPr lang="en-US" sz="1000" dirty="0" smtClean="0">
                <a:latin typeface="Avenir Black" charset="0"/>
                <a:ea typeface="Avenir Black" charset="0"/>
                <a:cs typeface="Avenir Black" charset="0"/>
              </a:rPr>
              <a:t> Laboratory, Berkeley</a:t>
            </a:r>
          </a:p>
          <a:p>
            <a:r>
              <a:rPr lang="en-US" sz="1000" dirty="0" smtClean="0">
                <a:latin typeface="Avenir Light" charset="0"/>
                <a:ea typeface="Avenir Light" charset="0"/>
                <a:cs typeface="Avenir Light" charset="0"/>
              </a:rPr>
              <a:t>Undergraduate Research Assistant</a:t>
            </a:r>
          </a:p>
          <a:p>
            <a:pPr marL="171450" indent="-171450">
              <a:buFont typeface="Arial" charset="0"/>
              <a:buChar char="•"/>
            </a:pPr>
            <a:r>
              <a:rPr lang="en-US" sz="1000" dirty="0" smtClean="0">
                <a:latin typeface="Avenir Light" charset="0"/>
                <a:ea typeface="Avenir Light" charset="0"/>
                <a:cs typeface="Avenir Light" charset="0"/>
              </a:rPr>
              <a:t>Worked on </a:t>
            </a:r>
            <a:r>
              <a:rPr lang="en-US" sz="1000" dirty="0" err="1" smtClean="0">
                <a:latin typeface="Avenir Light" charset="0"/>
                <a:ea typeface="Avenir Light" charset="0"/>
                <a:cs typeface="Avenir Light" charset="0"/>
              </a:rPr>
              <a:t>Throttlebot</a:t>
            </a:r>
            <a:r>
              <a:rPr lang="en-US" sz="1000" dirty="0" smtClean="0">
                <a:latin typeface="Avenir Light" charset="0"/>
                <a:ea typeface="Avenir Light" charset="0"/>
                <a:cs typeface="Avenir Light" charset="0"/>
              </a:rPr>
              <a:t>, a Python application to identify resource utilization bottlenecks in a distributed system by systematically throttling container resources. </a:t>
            </a:r>
          </a:p>
          <a:p>
            <a:pPr marL="171450" indent="-171450">
              <a:buFont typeface="Arial" charset="0"/>
              <a:buChar char="•"/>
            </a:pPr>
            <a:r>
              <a:rPr lang="en-US" sz="1000" dirty="0" smtClean="0">
                <a:latin typeface="Avenir Light" charset="0"/>
                <a:ea typeface="Avenir Light" charset="0"/>
                <a:cs typeface="Avenir Light" charset="0"/>
              </a:rPr>
              <a:t>Integrated </a:t>
            </a:r>
            <a:r>
              <a:rPr lang="en-US" sz="1000" dirty="0" err="1" smtClean="0">
                <a:latin typeface="Avenir Light" charset="0"/>
                <a:ea typeface="Avenir Light" charset="0"/>
                <a:cs typeface="Avenir Light" charset="0"/>
              </a:rPr>
              <a:t>cAdvisor</a:t>
            </a:r>
            <a:r>
              <a:rPr lang="en-US" sz="1000" dirty="0" smtClean="0">
                <a:latin typeface="Avenir Light" charset="0"/>
                <a:ea typeface="Avenir Light" charset="0"/>
                <a:cs typeface="Avenir Light" charset="0"/>
              </a:rPr>
              <a:t>, a Google container resource monitoring tool, with </a:t>
            </a:r>
            <a:r>
              <a:rPr lang="en-US" sz="1000" dirty="0" err="1" smtClean="0">
                <a:latin typeface="Avenir Light" charset="0"/>
                <a:ea typeface="Avenir Light" charset="0"/>
                <a:cs typeface="Avenir Light" charset="0"/>
              </a:rPr>
              <a:t>Throttlebot</a:t>
            </a:r>
            <a:r>
              <a:rPr lang="en-US" sz="1000" dirty="0" smtClean="0">
                <a:latin typeface="Avenir Light" charset="0"/>
                <a:ea typeface="Avenir Light" charset="0"/>
                <a:cs typeface="Avenir Light" charset="0"/>
              </a:rPr>
              <a:t> and the container orchestrator Quilt to </a:t>
            </a:r>
            <a:r>
              <a:rPr lang="en-US" sz="1000" dirty="0" smtClean="0">
                <a:latin typeface="Avenir Light" charset="0"/>
                <a:ea typeface="Avenir Light" charset="0"/>
                <a:cs typeface="Avenir Light" charset="0"/>
              </a:rPr>
              <a:t>measure and </a:t>
            </a:r>
            <a:r>
              <a:rPr lang="en-US" sz="1000" dirty="0" smtClean="0">
                <a:latin typeface="Avenir Light" charset="0"/>
                <a:ea typeface="Avenir Light" charset="0"/>
                <a:cs typeface="Avenir Light" charset="0"/>
              </a:rPr>
              <a:t>model container resource utilization data.</a:t>
            </a:r>
          </a:p>
          <a:p>
            <a:pPr marL="171450" indent="-171450">
              <a:buFont typeface="Arial" charset="0"/>
              <a:buChar char="•"/>
            </a:pPr>
            <a:r>
              <a:rPr lang="en-US" sz="1000" dirty="0" smtClean="0">
                <a:latin typeface="Avenir Light" charset="0"/>
                <a:ea typeface="Avenir Light" charset="0"/>
                <a:cs typeface="Avenir Light" charset="0"/>
              </a:rPr>
              <a:t>Co-authored a research paper on the theory, effectiveness, and uses of </a:t>
            </a:r>
            <a:r>
              <a:rPr lang="en-US" sz="1000" dirty="0" err="1" smtClean="0">
                <a:latin typeface="Avenir Light" charset="0"/>
                <a:ea typeface="Avenir Light" charset="0"/>
                <a:cs typeface="Avenir Light" charset="0"/>
              </a:rPr>
              <a:t>Throttlebot</a:t>
            </a:r>
            <a:r>
              <a:rPr lang="en-US" sz="1000" dirty="0" smtClean="0">
                <a:latin typeface="Avenir Light" charset="0"/>
                <a:ea typeface="Avenir Light" charset="0"/>
                <a:cs typeface="Avenir Light" charset="0"/>
              </a:rPr>
              <a:t>. </a:t>
            </a:r>
            <a:endParaRPr lang="en-US" sz="1000" dirty="0">
              <a:latin typeface="Avenir Light" charset="0"/>
              <a:ea typeface="Avenir Light" charset="0"/>
              <a:cs typeface="Avenir Light" charset="0"/>
            </a:endParaRPr>
          </a:p>
        </p:txBody>
      </p:sp>
      <p:sp>
        <p:nvSpPr>
          <p:cNvPr id="13" name="TextBox 12"/>
          <p:cNvSpPr txBox="1"/>
          <p:nvPr/>
        </p:nvSpPr>
        <p:spPr>
          <a:xfrm>
            <a:off x="1567542" y="1758313"/>
            <a:ext cx="4896338" cy="553998"/>
          </a:xfrm>
          <a:prstGeom prst="rect">
            <a:avLst/>
          </a:prstGeom>
          <a:noFill/>
          <a:ln>
            <a:noFill/>
          </a:ln>
        </p:spPr>
        <p:txBody>
          <a:bodyPr wrap="square" rtlCol="0" anchor="b">
            <a:spAutoFit/>
          </a:bodyPr>
          <a:lstStyle/>
          <a:p>
            <a:r>
              <a:rPr lang="en-US" sz="1000" dirty="0" smtClean="0">
                <a:latin typeface="Avenir Black" charset="0"/>
                <a:ea typeface="Avenir Black" charset="0"/>
                <a:cs typeface="Avenir Black" charset="0"/>
              </a:rPr>
              <a:t>California State University, Dominguez Hills</a:t>
            </a:r>
          </a:p>
          <a:p>
            <a:r>
              <a:rPr lang="en-US" sz="1000" dirty="0" smtClean="0">
                <a:latin typeface="Avenir Light" charset="0"/>
                <a:ea typeface="Avenir Light" charset="0"/>
                <a:cs typeface="Avenir Light" charset="0"/>
              </a:rPr>
              <a:t>High School Concurrent Enrollment</a:t>
            </a:r>
          </a:p>
          <a:p>
            <a:r>
              <a:rPr lang="en-US" sz="1000" dirty="0" smtClean="0">
                <a:latin typeface="Avenir Light" charset="0"/>
                <a:ea typeface="Avenir Light" charset="0"/>
                <a:cs typeface="Avenir Light" charset="0"/>
              </a:rPr>
              <a:t>Overall GPA: 3.93</a:t>
            </a:r>
          </a:p>
        </p:txBody>
      </p:sp>
      <p:sp>
        <p:nvSpPr>
          <p:cNvPr id="14" name="TextBox 13"/>
          <p:cNvSpPr txBox="1"/>
          <p:nvPr/>
        </p:nvSpPr>
        <p:spPr>
          <a:xfrm>
            <a:off x="137157" y="1235118"/>
            <a:ext cx="1430383" cy="338554"/>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Berkeley, California</a:t>
            </a:r>
          </a:p>
          <a:p>
            <a:r>
              <a:rPr lang="en-US" sz="800" dirty="0" smtClean="0">
                <a:latin typeface="Avenir Light" charset="0"/>
                <a:ea typeface="Avenir Light" charset="0"/>
                <a:cs typeface="Avenir Light" charset="0"/>
              </a:rPr>
              <a:t>August 2016 to May 2020</a:t>
            </a:r>
          </a:p>
        </p:txBody>
      </p:sp>
      <p:sp>
        <p:nvSpPr>
          <p:cNvPr id="15" name="TextBox 14"/>
          <p:cNvSpPr txBox="1"/>
          <p:nvPr/>
        </p:nvSpPr>
        <p:spPr>
          <a:xfrm>
            <a:off x="137157" y="1794759"/>
            <a:ext cx="1430383" cy="338554"/>
          </a:xfrm>
          <a:prstGeom prst="rect">
            <a:avLst/>
          </a:prstGeom>
          <a:noFill/>
          <a:ln>
            <a:noFill/>
          </a:ln>
        </p:spPr>
        <p:txBody>
          <a:bodyPr wrap="square" rtlCol="0" anchor="b">
            <a:spAutoFit/>
          </a:bodyPr>
          <a:lstStyle/>
          <a:p>
            <a:r>
              <a:rPr lang="en-US" sz="800" smtClean="0">
                <a:latin typeface="Avenir Light" charset="0"/>
                <a:ea typeface="Avenir Light" charset="0"/>
                <a:cs typeface="Avenir Light" charset="0"/>
              </a:rPr>
              <a:t>Carson, California</a:t>
            </a:r>
          </a:p>
          <a:p>
            <a:r>
              <a:rPr lang="en-US" sz="800" dirty="0" smtClean="0">
                <a:latin typeface="Avenir Light" charset="0"/>
                <a:ea typeface="Avenir Light" charset="0"/>
                <a:cs typeface="Avenir Light" charset="0"/>
              </a:rPr>
              <a:t>June 2013 </a:t>
            </a:r>
            <a:r>
              <a:rPr lang="mr-IN" sz="800" dirty="0" smtClean="0">
                <a:latin typeface="Avenir Light" charset="0"/>
                <a:ea typeface="Avenir Light" charset="0"/>
                <a:cs typeface="Avenir Light" charset="0"/>
              </a:rPr>
              <a:t>–</a:t>
            </a:r>
            <a:r>
              <a:rPr lang="en-US" sz="800" dirty="0" smtClean="0">
                <a:latin typeface="Avenir Light" charset="0"/>
                <a:ea typeface="Avenir Light" charset="0"/>
                <a:cs typeface="Avenir Light" charset="0"/>
              </a:rPr>
              <a:t> May 2016</a:t>
            </a:r>
          </a:p>
        </p:txBody>
      </p:sp>
      <p:sp>
        <p:nvSpPr>
          <p:cNvPr id="16" name="TextBox 15"/>
          <p:cNvSpPr txBox="1"/>
          <p:nvPr/>
        </p:nvSpPr>
        <p:spPr>
          <a:xfrm>
            <a:off x="137155" y="2707247"/>
            <a:ext cx="1430383" cy="707886"/>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Berkeley, California</a:t>
            </a:r>
          </a:p>
          <a:p>
            <a:r>
              <a:rPr lang="en-US" sz="800" dirty="0" smtClean="0">
                <a:latin typeface="Avenir Light" charset="0"/>
                <a:ea typeface="Avenir Light" charset="0"/>
                <a:cs typeface="Avenir Light" charset="0"/>
              </a:rPr>
              <a:t>April 2016 </a:t>
            </a:r>
            <a:r>
              <a:rPr lang="mr-IN" sz="800" dirty="0" smtClean="0">
                <a:latin typeface="Avenir Light" charset="0"/>
                <a:ea typeface="Avenir Light" charset="0"/>
                <a:cs typeface="Avenir Light" charset="0"/>
              </a:rPr>
              <a:t>–</a:t>
            </a:r>
            <a:r>
              <a:rPr lang="en-US" sz="800" dirty="0" smtClean="0">
                <a:latin typeface="Avenir Light" charset="0"/>
                <a:ea typeface="Avenir Light" charset="0"/>
                <a:cs typeface="Avenir Light" charset="0"/>
              </a:rPr>
              <a:t> Present</a:t>
            </a:r>
          </a:p>
          <a:p>
            <a:r>
              <a:rPr lang="en-US" sz="800" dirty="0" smtClean="0">
                <a:latin typeface="Avenir Light" charset="0"/>
                <a:ea typeface="Avenir Light" charset="0"/>
                <a:cs typeface="Avenir Light" charset="0"/>
              </a:rPr>
              <a:t>Python, JavaScript, Spark, Docker, Quilt, Go, Nginx, AWS</a:t>
            </a:r>
          </a:p>
        </p:txBody>
      </p:sp>
      <p:sp>
        <p:nvSpPr>
          <p:cNvPr id="18" name="TextBox 17"/>
          <p:cNvSpPr txBox="1"/>
          <p:nvPr/>
        </p:nvSpPr>
        <p:spPr>
          <a:xfrm>
            <a:off x="1567542" y="3973734"/>
            <a:ext cx="5132196" cy="1015663"/>
          </a:xfrm>
          <a:prstGeom prst="rect">
            <a:avLst/>
          </a:prstGeom>
          <a:noFill/>
          <a:ln>
            <a:noFill/>
          </a:ln>
        </p:spPr>
        <p:txBody>
          <a:bodyPr wrap="square" rtlCol="0" anchor="b">
            <a:spAutoFit/>
          </a:bodyPr>
          <a:lstStyle/>
          <a:p>
            <a:r>
              <a:rPr lang="en-US" sz="1000" dirty="0" smtClean="0">
                <a:latin typeface="Avenir Black" charset="0"/>
                <a:ea typeface="Avenir Black" charset="0"/>
                <a:cs typeface="Avenir Black" charset="0"/>
              </a:rPr>
              <a:t>Gulfstream Aerospace</a:t>
            </a:r>
          </a:p>
          <a:p>
            <a:r>
              <a:rPr lang="en-US" sz="1000" dirty="0" smtClean="0">
                <a:latin typeface="Avenir Light" charset="0"/>
                <a:ea typeface="Avenir Light" charset="0"/>
                <a:cs typeface="Avenir Light" charset="0"/>
              </a:rPr>
              <a:t>High School Apprentice</a:t>
            </a:r>
          </a:p>
          <a:p>
            <a:pPr marL="171450" indent="-171450">
              <a:buFont typeface="Arial" charset="0"/>
              <a:buChar char="•"/>
            </a:pPr>
            <a:r>
              <a:rPr lang="en-US" sz="1000" dirty="0" smtClean="0">
                <a:latin typeface="Avenir Light" charset="0"/>
                <a:ea typeface="Avenir Light" charset="0"/>
                <a:cs typeface="Avenir Light" charset="0"/>
              </a:rPr>
              <a:t>Worked with the mechanical engineering teams on interior design drawings of G550 and G650 aircraft.</a:t>
            </a:r>
          </a:p>
          <a:p>
            <a:pPr marL="171450" indent="-171450">
              <a:buFont typeface="Arial" charset="0"/>
              <a:buChar char="•"/>
            </a:pPr>
            <a:r>
              <a:rPr lang="en-US" sz="1000" dirty="0" smtClean="0">
                <a:latin typeface="Avenir Light" charset="0"/>
                <a:ea typeface="Avenir Light" charset="0"/>
                <a:cs typeface="Avenir Light" charset="0"/>
              </a:rPr>
              <a:t>Used AutoCAD and CATIA to model aircraft interior and parts.</a:t>
            </a:r>
          </a:p>
          <a:p>
            <a:pPr marL="171450" indent="-171450">
              <a:buFont typeface="Arial" charset="0"/>
              <a:buChar char="•"/>
            </a:pPr>
            <a:r>
              <a:rPr lang="en-US" sz="1000" dirty="0" smtClean="0">
                <a:latin typeface="Avenir Light" charset="0"/>
                <a:ea typeface="Avenir Light" charset="0"/>
                <a:cs typeface="Avenir Light" charset="0"/>
              </a:rPr>
              <a:t>Was honored with the Mach 3 award for outstanding work</a:t>
            </a:r>
            <a:endParaRPr lang="en-US" sz="1000" dirty="0">
              <a:latin typeface="Avenir Light" charset="0"/>
              <a:ea typeface="Avenir Light" charset="0"/>
              <a:cs typeface="Avenir Light" charset="0"/>
            </a:endParaRPr>
          </a:p>
        </p:txBody>
      </p:sp>
      <p:sp>
        <p:nvSpPr>
          <p:cNvPr id="19" name="TextBox 18"/>
          <p:cNvSpPr txBox="1"/>
          <p:nvPr/>
        </p:nvSpPr>
        <p:spPr>
          <a:xfrm>
            <a:off x="137155" y="4028325"/>
            <a:ext cx="1430383" cy="461665"/>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Long Beach, California</a:t>
            </a:r>
          </a:p>
          <a:p>
            <a:r>
              <a:rPr lang="en-US" sz="800" dirty="0" smtClean="0">
                <a:latin typeface="Avenir Light" charset="0"/>
                <a:ea typeface="Avenir Light" charset="0"/>
                <a:cs typeface="Avenir Light" charset="0"/>
              </a:rPr>
              <a:t>August 2016 </a:t>
            </a:r>
            <a:r>
              <a:rPr lang="mr-IN" sz="800" dirty="0" smtClean="0">
                <a:latin typeface="Avenir Light" charset="0"/>
                <a:ea typeface="Avenir Light" charset="0"/>
                <a:cs typeface="Avenir Light" charset="0"/>
              </a:rPr>
              <a:t>–</a:t>
            </a:r>
            <a:r>
              <a:rPr lang="en-US" sz="800" dirty="0" smtClean="0">
                <a:latin typeface="Avenir Light" charset="0"/>
                <a:ea typeface="Avenir Light" charset="0"/>
                <a:cs typeface="Avenir Light" charset="0"/>
              </a:rPr>
              <a:t> June 2016</a:t>
            </a:r>
          </a:p>
          <a:p>
            <a:r>
              <a:rPr lang="en-US" sz="800" dirty="0" smtClean="0">
                <a:latin typeface="Avenir Light" charset="0"/>
                <a:ea typeface="Avenir Light" charset="0"/>
                <a:cs typeface="Avenir Light" charset="0"/>
              </a:rPr>
              <a:t>AutoCAD, CATIA, Excel</a:t>
            </a:r>
          </a:p>
        </p:txBody>
      </p:sp>
      <p:sp>
        <p:nvSpPr>
          <p:cNvPr id="20" name="TextBox 19"/>
          <p:cNvSpPr txBox="1"/>
          <p:nvPr/>
        </p:nvSpPr>
        <p:spPr>
          <a:xfrm>
            <a:off x="137157" y="4997095"/>
            <a:ext cx="1430383" cy="369332"/>
          </a:xfrm>
          <a:prstGeom prst="rect">
            <a:avLst/>
          </a:prstGeom>
          <a:noFill/>
          <a:ln>
            <a:noFill/>
          </a:ln>
        </p:spPr>
        <p:txBody>
          <a:bodyPr wrap="square" rtlCol="0" anchor="b">
            <a:spAutoFit/>
          </a:bodyPr>
          <a:lstStyle/>
          <a:p>
            <a:r>
              <a:rPr lang="en-US" dirty="0" smtClean="0">
                <a:latin typeface="Avenir Light" charset="0"/>
                <a:ea typeface="Avenir Light" charset="0"/>
                <a:cs typeface="Avenir Light" charset="0"/>
              </a:rPr>
              <a:t>PROJECTS</a:t>
            </a:r>
            <a:endParaRPr lang="en-US" dirty="0">
              <a:latin typeface="Avenir Light" charset="0"/>
              <a:ea typeface="Avenir Light" charset="0"/>
              <a:cs typeface="Avenir Light" charset="0"/>
            </a:endParaRPr>
          </a:p>
        </p:txBody>
      </p:sp>
      <p:sp>
        <p:nvSpPr>
          <p:cNvPr id="21" name="TextBox 20"/>
          <p:cNvSpPr txBox="1"/>
          <p:nvPr/>
        </p:nvSpPr>
        <p:spPr>
          <a:xfrm>
            <a:off x="2128723" y="5325466"/>
            <a:ext cx="184731" cy="369332"/>
          </a:xfrm>
          <a:prstGeom prst="rect">
            <a:avLst/>
          </a:prstGeom>
          <a:noFill/>
          <a:ln>
            <a:noFill/>
          </a:ln>
        </p:spPr>
        <p:txBody>
          <a:bodyPr wrap="none" rtlCol="0">
            <a:spAutoFit/>
          </a:bodyPr>
          <a:lstStyle/>
          <a:p>
            <a:endParaRPr lang="en-US" dirty="0"/>
          </a:p>
        </p:txBody>
      </p:sp>
      <p:sp>
        <p:nvSpPr>
          <p:cNvPr id="22" name="TextBox 21"/>
          <p:cNvSpPr txBox="1"/>
          <p:nvPr/>
        </p:nvSpPr>
        <p:spPr>
          <a:xfrm>
            <a:off x="1567542" y="5325466"/>
            <a:ext cx="5132196" cy="861774"/>
          </a:xfrm>
          <a:prstGeom prst="rect">
            <a:avLst/>
          </a:prstGeom>
          <a:noFill/>
          <a:ln>
            <a:noFill/>
          </a:ln>
        </p:spPr>
        <p:txBody>
          <a:bodyPr wrap="square" rtlCol="0" anchor="b">
            <a:spAutoFit/>
          </a:bodyPr>
          <a:lstStyle/>
          <a:p>
            <a:r>
              <a:rPr lang="en-US" sz="1000" dirty="0" err="1" smtClean="0">
                <a:latin typeface="Avenir Black" charset="0"/>
                <a:ea typeface="Avenir Black" charset="0"/>
                <a:cs typeface="Avenir Black" charset="0"/>
              </a:rPr>
              <a:t>BearMaps</a:t>
            </a:r>
            <a:endParaRPr lang="en-US" sz="1000" dirty="0" smtClean="0">
              <a:latin typeface="Avenir Black" charset="0"/>
              <a:ea typeface="Avenir Black" charset="0"/>
              <a:cs typeface="Avenir Black" charset="0"/>
            </a:endParaRPr>
          </a:p>
          <a:p>
            <a:r>
              <a:rPr lang="en-US" sz="1000" dirty="0">
                <a:latin typeface="Avenir Light" charset="0"/>
                <a:ea typeface="Avenir Light" charset="0"/>
                <a:cs typeface="Avenir Light" charset="0"/>
              </a:rPr>
              <a:t>A data structures and algorithms focused Google </a:t>
            </a:r>
            <a:r>
              <a:rPr lang="en-US" sz="1000" dirty="0" smtClean="0">
                <a:latin typeface="Avenir Light" charset="0"/>
                <a:ea typeface="Avenir Light" charset="0"/>
                <a:cs typeface="Avenir Light" charset="0"/>
              </a:rPr>
              <a:t>Maps-</a:t>
            </a:r>
            <a:r>
              <a:rPr lang="en-US" sz="1000" dirty="0" err="1" smtClean="0">
                <a:latin typeface="Avenir Light" charset="0"/>
                <a:ea typeface="Avenir Light" charset="0"/>
                <a:cs typeface="Avenir Light" charset="0"/>
              </a:rPr>
              <a:t>esque</a:t>
            </a:r>
            <a:r>
              <a:rPr lang="en-US" sz="1000" dirty="0" smtClean="0">
                <a:latin typeface="Avenir Light" charset="0"/>
                <a:ea typeface="Avenir Light" charset="0"/>
                <a:cs typeface="Avenir Light" charset="0"/>
              </a:rPr>
              <a:t> </a:t>
            </a:r>
            <a:r>
              <a:rPr lang="en-US" sz="1000" dirty="0">
                <a:latin typeface="Avenir Light" charset="0"/>
                <a:ea typeface="Avenir Light" charset="0"/>
                <a:cs typeface="Avenir Light" charset="0"/>
              </a:rPr>
              <a:t>web app that allows users to interact with a map of Berkeley. </a:t>
            </a:r>
            <a:r>
              <a:rPr lang="en-US" sz="1000" dirty="0" smtClean="0">
                <a:latin typeface="Avenir Light" charset="0"/>
                <a:ea typeface="Avenir Light" charset="0"/>
                <a:cs typeface="Avenir Light" charset="0"/>
              </a:rPr>
              <a:t>Implemented features </a:t>
            </a:r>
            <a:r>
              <a:rPr lang="en-US" sz="1000" dirty="0">
                <a:latin typeface="Avenir Light" charset="0"/>
                <a:ea typeface="Avenir Light" charset="0"/>
                <a:cs typeface="Avenir Light" charset="0"/>
              </a:rPr>
              <a:t>such as zooming, routing, autocomplete, location searching, and map </a:t>
            </a:r>
            <a:r>
              <a:rPr lang="en-US" sz="1000" dirty="0" err="1" smtClean="0">
                <a:latin typeface="Avenir Light" charset="0"/>
                <a:ea typeface="Avenir Light" charset="0"/>
                <a:cs typeface="Avenir Light" charset="0"/>
              </a:rPr>
              <a:t>rastering</a:t>
            </a:r>
            <a:r>
              <a:rPr lang="en-US" sz="1000" dirty="0" smtClean="0">
                <a:latin typeface="Avenir Light" charset="0"/>
                <a:ea typeface="Avenir Light" charset="0"/>
                <a:cs typeface="Avenir Light" charset="0"/>
              </a:rPr>
              <a:t> using computer science topics such as </a:t>
            </a:r>
            <a:r>
              <a:rPr lang="en-US" sz="1000" dirty="0" err="1" smtClean="0">
                <a:latin typeface="Avenir Light" charset="0"/>
                <a:ea typeface="Avenir Light" charset="0"/>
                <a:cs typeface="Avenir Light" charset="0"/>
              </a:rPr>
              <a:t>quadtrees</a:t>
            </a:r>
            <a:r>
              <a:rPr lang="en-US" sz="1000" dirty="0" smtClean="0">
                <a:latin typeface="Avenir Light" charset="0"/>
                <a:ea typeface="Avenir Light" charset="0"/>
                <a:cs typeface="Avenir Light" charset="0"/>
              </a:rPr>
              <a:t>, tries, </a:t>
            </a:r>
            <a:r>
              <a:rPr lang="en-US" sz="1000" dirty="0" err="1" smtClean="0">
                <a:latin typeface="Avenir Light" charset="0"/>
                <a:ea typeface="Avenir Light" charset="0"/>
                <a:cs typeface="Avenir Light" charset="0"/>
              </a:rPr>
              <a:t>hashtables</a:t>
            </a:r>
            <a:r>
              <a:rPr lang="en-US" sz="1000" dirty="0" smtClean="0">
                <a:latin typeface="Avenir Light" charset="0"/>
                <a:ea typeface="Avenir Light" charset="0"/>
                <a:cs typeface="Avenir Light" charset="0"/>
              </a:rPr>
              <a:t>, and the A* search algorithm.</a:t>
            </a:r>
            <a:endParaRPr lang="en-US" sz="1000" dirty="0">
              <a:latin typeface="Avenir Light" charset="0"/>
              <a:ea typeface="Avenir Light" charset="0"/>
              <a:cs typeface="Avenir Light" charset="0"/>
            </a:endParaRPr>
          </a:p>
        </p:txBody>
      </p:sp>
      <p:sp>
        <p:nvSpPr>
          <p:cNvPr id="23" name="TextBox 22"/>
          <p:cNvSpPr txBox="1"/>
          <p:nvPr/>
        </p:nvSpPr>
        <p:spPr>
          <a:xfrm>
            <a:off x="1567542" y="6187240"/>
            <a:ext cx="5132196" cy="861774"/>
          </a:xfrm>
          <a:prstGeom prst="rect">
            <a:avLst/>
          </a:prstGeom>
          <a:noFill/>
          <a:ln>
            <a:noFill/>
          </a:ln>
        </p:spPr>
        <p:txBody>
          <a:bodyPr wrap="square" rtlCol="0" anchor="b">
            <a:spAutoFit/>
          </a:bodyPr>
          <a:lstStyle/>
          <a:p>
            <a:r>
              <a:rPr lang="en-US" sz="1000" dirty="0" smtClean="0">
                <a:latin typeface="Avenir Black" charset="0"/>
                <a:ea typeface="Avenir Black" charset="0"/>
                <a:cs typeface="Avenir Black" charset="0"/>
              </a:rPr>
              <a:t>Database</a:t>
            </a:r>
          </a:p>
          <a:p>
            <a:r>
              <a:rPr lang="en-US" sz="1000" dirty="0" smtClean="0">
                <a:latin typeface="Avenir Light" charset="0"/>
                <a:ea typeface="Avenir Light" charset="0"/>
                <a:cs typeface="Avenir Light" charset="0"/>
              </a:rPr>
              <a:t>Designed and built a </a:t>
            </a:r>
            <a:r>
              <a:rPr lang="en-US" sz="1000" dirty="0">
                <a:latin typeface="Avenir Light" charset="0"/>
                <a:ea typeface="Avenir Light" charset="0"/>
                <a:cs typeface="Avenir Light" charset="0"/>
              </a:rPr>
              <a:t>SQL-like relational database management system (RDBMS) and corresponding Domain Specific Language (DSL) in Java with commands such as load, store, select, with, as, from, etc. Able to perform Cartesian joins of two or more tables in accordance to filter specifications defined by user input.</a:t>
            </a:r>
          </a:p>
        </p:txBody>
      </p:sp>
      <p:sp>
        <p:nvSpPr>
          <p:cNvPr id="24" name="TextBox 23"/>
          <p:cNvSpPr txBox="1"/>
          <p:nvPr/>
        </p:nvSpPr>
        <p:spPr>
          <a:xfrm>
            <a:off x="1567542" y="7046529"/>
            <a:ext cx="5132196" cy="707886"/>
          </a:xfrm>
          <a:prstGeom prst="rect">
            <a:avLst/>
          </a:prstGeom>
          <a:noFill/>
          <a:ln>
            <a:noFill/>
          </a:ln>
        </p:spPr>
        <p:txBody>
          <a:bodyPr wrap="square" rtlCol="0" anchor="b">
            <a:spAutoFit/>
          </a:bodyPr>
          <a:lstStyle/>
          <a:p>
            <a:r>
              <a:rPr lang="en-US" sz="1000" dirty="0" smtClean="0">
                <a:latin typeface="Avenir Black" charset="0"/>
                <a:ea typeface="Avenir Black" charset="0"/>
                <a:cs typeface="Avenir Black" charset="0"/>
              </a:rPr>
              <a:t>Scheme Interpreter</a:t>
            </a:r>
          </a:p>
          <a:p>
            <a:r>
              <a:rPr lang="en-US" sz="1000" dirty="0" smtClean="0">
                <a:latin typeface="Avenir Light" charset="0"/>
                <a:ea typeface="Avenir Light" charset="0"/>
                <a:cs typeface="Avenir Light" charset="0"/>
              </a:rPr>
              <a:t>Build a interactive interpreter for the functional programming language Scheme, a common dialect of Lisp. Implement a Read-</a:t>
            </a:r>
            <a:r>
              <a:rPr lang="en-US" sz="1000" dirty="0" err="1" smtClean="0">
                <a:latin typeface="Avenir Light" charset="0"/>
                <a:ea typeface="Avenir Light" charset="0"/>
                <a:cs typeface="Avenir Light" charset="0"/>
              </a:rPr>
              <a:t>Eval</a:t>
            </a:r>
            <a:r>
              <a:rPr lang="en-US" sz="1000" dirty="0" smtClean="0">
                <a:latin typeface="Avenir Light" charset="0"/>
                <a:ea typeface="Avenir Light" charset="0"/>
                <a:cs typeface="Avenir Light" charset="0"/>
              </a:rPr>
              <a:t>-Print </a:t>
            </a:r>
            <a:r>
              <a:rPr lang="en-US" sz="1000" dirty="0">
                <a:latin typeface="Avenir Light" charset="0"/>
                <a:ea typeface="Avenir Light" charset="0"/>
                <a:cs typeface="Avenir Light" charset="0"/>
              </a:rPr>
              <a:t>L</a:t>
            </a:r>
            <a:r>
              <a:rPr lang="en-US" sz="1000" dirty="0" smtClean="0">
                <a:latin typeface="Avenir Light" charset="0"/>
                <a:ea typeface="Avenir Light" charset="0"/>
                <a:cs typeface="Avenir Light" charset="0"/>
              </a:rPr>
              <a:t>oop (REPL) that keeps track of variables and environments.  </a:t>
            </a:r>
            <a:endParaRPr lang="en-US" sz="1000" dirty="0">
              <a:latin typeface="Avenir Light" charset="0"/>
              <a:ea typeface="Avenir Light" charset="0"/>
              <a:cs typeface="Avenir Light" charset="0"/>
            </a:endParaRPr>
          </a:p>
        </p:txBody>
      </p:sp>
      <p:sp>
        <p:nvSpPr>
          <p:cNvPr id="26" name="TextBox 25"/>
          <p:cNvSpPr txBox="1"/>
          <p:nvPr/>
        </p:nvSpPr>
        <p:spPr>
          <a:xfrm>
            <a:off x="137536" y="7761769"/>
            <a:ext cx="1430383" cy="369332"/>
          </a:xfrm>
          <a:prstGeom prst="rect">
            <a:avLst/>
          </a:prstGeom>
          <a:noFill/>
          <a:ln>
            <a:noFill/>
          </a:ln>
        </p:spPr>
        <p:txBody>
          <a:bodyPr wrap="square" rtlCol="0" anchor="b">
            <a:spAutoFit/>
          </a:bodyPr>
          <a:lstStyle/>
          <a:p>
            <a:r>
              <a:rPr lang="en-US" dirty="0" smtClean="0">
                <a:latin typeface="Avenir Light" charset="0"/>
                <a:ea typeface="Avenir Light" charset="0"/>
                <a:cs typeface="Avenir Light" charset="0"/>
              </a:rPr>
              <a:t>SKILLS</a:t>
            </a:r>
            <a:endParaRPr lang="en-US" dirty="0">
              <a:latin typeface="Avenir Light" charset="0"/>
              <a:ea typeface="Avenir Light" charset="0"/>
              <a:cs typeface="Avenir Light" charset="0"/>
            </a:endParaRPr>
          </a:p>
        </p:txBody>
      </p:sp>
      <p:sp>
        <p:nvSpPr>
          <p:cNvPr id="27" name="TextBox 26"/>
          <p:cNvSpPr txBox="1"/>
          <p:nvPr/>
        </p:nvSpPr>
        <p:spPr>
          <a:xfrm>
            <a:off x="137157" y="5379522"/>
            <a:ext cx="1430383" cy="461665"/>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CS 61B: Data Structures</a:t>
            </a:r>
          </a:p>
          <a:p>
            <a:r>
              <a:rPr lang="en-US" sz="800" dirty="0" smtClean="0">
                <a:latin typeface="Avenir Light" charset="0"/>
                <a:ea typeface="Avenir Light" charset="0"/>
                <a:cs typeface="Avenir Light" charset="0"/>
              </a:rPr>
              <a:t>Spring 2017</a:t>
            </a:r>
          </a:p>
          <a:p>
            <a:r>
              <a:rPr lang="en-US" sz="800" dirty="0" smtClean="0">
                <a:latin typeface="Avenir Light" charset="0"/>
                <a:ea typeface="Avenir Light" charset="0"/>
                <a:cs typeface="Avenir Light" charset="0"/>
              </a:rPr>
              <a:t>Java</a:t>
            </a:r>
          </a:p>
        </p:txBody>
      </p:sp>
      <p:sp>
        <p:nvSpPr>
          <p:cNvPr id="28" name="TextBox 27"/>
          <p:cNvSpPr txBox="1"/>
          <p:nvPr/>
        </p:nvSpPr>
        <p:spPr>
          <a:xfrm>
            <a:off x="137157" y="6226642"/>
            <a:ext cx="1430383" cy="461665"/>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CS 61B: Data Structures</a:t>
            </a:r>
          </a:p>
          <a:p>
            <a:r>
              <a:rPr lang="en-US" sz="800" dirty="0" smtClean="0">
                <a:latin typeface="Avenir Light" charset="0"/>
                <a:ea typeface="Avenir Light" charset="0"/>
                <a:cs typeface="Avenir Light" charset="0"/>
              </a:rPr>
              <a:t>Spring 2017</a:t>
            </a:r>
          </a:p>
          <a:p>
            <a:r>
              <a:rPr lang="en-US" sz="800" dirty="0" smtClean="0">
                <a:latin typeface="Avenir Light" charset="0"/>
                <a:ea typeface="Avenir Light" charset="0"/>
                <a:cs typeface="Avenir Light" charset="0"/>
              </a:rPr>
              <a:t>Java, SQL</a:t>
            </a:r>
          </a:p>
        </p:txBody>
      </p:sp>
      <p:sp>
        <p:nvSpPr>
          <p:cNvPr id="29" name="TextBox 28"/>
          <p:cNvSpPr txBox="1"/>
          <p:nvPr/>
        </p:nvSpPr>
        <p:spPr>
          <a:xfrm>
            <a:off x="137157" y="7099315"/>
            <a:ext cx="1430383" cy="461665"/>
          </a:xfrm>
          <a:prstGeom prst="rect">
            <a:avLst/>
          </a:prstGeom>
          <a:noFill/>
          <a:ln>
            <a:noFill/>
          </a:ln>
        </p:spPr>
        <p:txBody>
          <a:bodyPr wrap="square" rtlCol="0" anchor="b">
            <a:spAutoFit/>
          </a:bodyPr>
          <a:lstStyle/>
          <a:p>
            <a:r>
              <a:rPr lang="en-US" sz="800" dirty="0" smtClean="0">
                <a:latin typeface="Avenir Light" charset="0"/>
                <a:ea typeface="Avenir Light" charset="0"/>
                <a:cs typeface="Avenir Light" charset="0"/>
              </a:rPr>
              <a:t>CS 61A: SCIP</a:t>
            </a:r>
          </a:p>
          <a:p>
            <a:r>
              <a:rPr lang="en-US" sz="800" dirty="0" smtClean="0">
                <a:latin typeface="Avenir Light" charset="0"/>
                <a:ea typeface="Avenir Light" charset="0"/>
                <a:cs typeface="Avenir Light" charset="0"/>
              </a:rPr>
              <a:t>Spring 2017</a:t>
            </a:r>
          </a:p>
          <a:p>
            <a:r>
              <a:rPr lang="en-US" sz="800" dirty="0" smtClean="0">
                <a:latin typeface="Avenir Light" charset="0"/>
                <a:ea typeface="Avenir Light" charset="0"/>
                <a:cs typeface="Avenir Light" charset="0"/>
              </a:rPr>
              <a:t>Python, Scheme</a:t>
            </a:r>
          </a:p>
        </p:txBody>
      </p:sp>
      <p:sp>
        <p:nvSpPr>
          <p:cNvPr id="30" name="TextBox 29"/>
          <p:cNvSpPr txBox="1"/>
          <p:nvPr/>
        </p:nvSpPr>
        <p:spPr>
          <a:xfrm>
            <a:off x="137157" y="8089742"/>
            <a:ext cx="1005840" cy="861774"/>
          </a:xfrm>
          <a:prstGeom prst="rect">
            <a:avLst/>
          </a:prstGeom>
          <a:noFill/>
          <a:ln>
            <a:noFill/>
          </a:ln>
        </p:spPr>
        <p:txBody>
          <a:bodyPr wrap="square" rtlCol="0" anchor="b">
            <a:spAutoFit/>
          </a:bodyPr>
          <a:lstStyle/>
          <a:p>
            <a:r>
              <a:rPr lang="en-US" sz="1000" dirty="0" smtClean="0">
                <a:solidFill>
                  <a:sysClr val="windowText" lastClr="000000"/>
                </a:solidFill>
                <a:latin typeface="Avenir Black" charset="0"/>
                <a:ea typeface="Avenir Black" charset="0"/>
                <a:cs typeface="Avenir Black" charset="0"/>
              </a:rPr>
              <a:t>Languages</a:t>
            </a:r>
          </a:p>
          <a:p>
            <a:r>
              <a:rPr lang="en-US" sz="1000" dirty="0" smtClean="0">
                <a:solidFill>
                  <a:sysClr val="windowText" lastClr="000000"/>
                </a:solidFill>
                <a:latin typeface="Avenir Light" charset="0"/>
                <a:ea typeface="Avenir Light" charset="0"/>
                <a:cs typeface="Avenir Light" charset="0"/>
              </a:rPr>
              <a:t>Python</a:t>
            </a:r>
          </a:p>
          <a:p>
            <a:r>
              <a:rPr lang="en-US" sz="1000" dirty="0" smtClean="0">
                <a:solidFill>
                  <a:sysClr val="windowText" lastClr="000000"/>
                </a:solidFill>
                <a:latin typeface="Avenir Light" charset="0"/>
                <a:ea typeface="Avenir Light" charset="0"/>
                <a:cs typeface="Avenir Light" charset="0"/>
              </a:rPr>
              <a:t>Java</a:t>
            </a:r>
          </a:p>
          <a:p>
            <a:r>
              <a:rPr lang="en-US" sz="1000" dirty="0" smtClean="0">
                <a:solidFill>
                  <a:sysClr val="windowText" lastClr="000000"/>
                </a:solidFill>
                <a:latin typeface="Avenir Light" charset="0"/>
                <a:ea typeface="Avenir Light" charset="0"/>
                <a:cs typeface="Avenir Light" charset="0"/>
              </a:rPr>
              <a:t>JavaScript</a:t>
            </a:r>
          </a:p>
          <a:p>
            <a:r>
              <a:rPr lang="en-US" sz="1000" dirty="0" smtClean="0">
                <a:solidFill>
                  <a:sysClr val="windowText" lastClr="000000"/>
                </a:solidFill>
                <a:latin typeface="Avenir Light" charset="0"/>
                <a:ea typeface="Avenir Light" charset="0"/>
                <a:cs typeface="Avenir Light" charset="0"/>
              </a:rPr>
              <a:t>C</a:t>
            </a:r>
            <a:endParaRPr lang="en-US" sz="1000" dirty="0">
              <a:solidFill>
                <a:sysClr val="windowText" lastClr="000000"/>
              </a:solidFill>
              <a:latin typeface="Avenir Light" charset="0"/>
              <a:ea typeface="Avenir Light" charset="0"/>
              <a:cs typeface="Avenir Light" charset="0"/>
            </a:endParaRPr>
          </a:p>
        </p:txBody>
      </p:sp>
      <p:sp>
        <p:nvSpPr>
          <p:cNvPr id="33" name="TextBox 32"/>
          <p:cNvSpPr txBox="1"/>
          <p:nvPr/>
        </p:nvSpPr>
        <p:spPr>
          <a:xfrm>
            <a:off x="1142997" y="8085842"/>
            <a:ext cx="1005840" cy="861774"/>
          </a:xfrm>
          <a:prstGeom prst="rect">
            <a:avLst/>
          </a:prstGeom>
          <a:noFill/>
          <a:ln>
            <a:noFill/>
          </a:ln>
        </p:spPr>
        <p:txBody>
          <a:bodyPr wrap="square" rtlCol="0" anchor="b">
            <a:spAutoFit/>
          </a:bodyPr>
          <a:lstStyle/>
          <a:p>
            <a:endParaRPr lang="en-US" sz="1000" dirty="0" smtClean="0">
              <a:solidFill>
                <a:sysClr val="windowText" lastClr="000000"/>
              </a:solidFill>
              <a:latin typeface="Avenir Black" charset="0"/>
              <a:ea typeface="Avenir Black" charset="0"/>
              <a:cs typeface="Avenir Black" charset="0"/>
            </a:endParaRPr>
          </a:p>
          <a:p>
            <a:r>
              <a:rPr lang="en-US" sz="1000" dirty="0">
                <a:solidFill>
                  <a:sysClr val="windowText" lastClr="000000"/>
                </a:solidFill>
                <a:latin typeface="Avenir Light" charset="0"/>
                <a:ea typeface="Avenir Light" charset="0"/>
                <a:cs typeface="Avenir Light" charset="0"/>
              </a:rPr>
              <a:t>R</a:t>
            </a:r>
            <a:r>
              <a:rPr lang="en-US" sz="1000" dirty="0" smtClean="0">
                <a:solidFill>
                  <a:sysClr val="windowText" lastClr="000000"/>
                </a:solidFill>
                <a:latin typeface="Avenir Light" charset="0"/>
                <a:ea typeface="Avenir Light" charset="0"/>
                <a:cs typeface="Avenir Light" charset="0"/>
              </a:rPr>
              <a:t>uby</a:t>
            </a:r>
          </a:p>
          <a:p>
            <a:r>
              <a:rPr lang="en-US" sz="1000" dirty="0" smtClean="0">
                <a:solidFill>
                  <a:sysClr val="windowText" lastClr="000000"/>
                </a:solidFill>
                <a:latin typeface="Avenir Light" charset="0"/>
                <a:ea typeface="Avenir Light" charset="0"/>
                <a:cs typeface="Avenir Light" charset="0"/>
              </a:rPr>
              <a:t>Scheme</a:t>
            </a:r>
          </a:p>
          <a:p>
            <a:r>
              <a:rPr lang="en-US" sz="1000" dirty="0" smtClean="0">
                <a:solidFill>
                  <a:sysClr val="windowText" lastClr="000000"/>
                </a:solidFill>
                <a:latin typeface="Avenir Light" charset="0"/>
                <a:ea typeface="Avenir Light" charset="0"/>
                <a:cs typeface="Avenir Light" charset="0"/>
              </a:rPr>
              <a:t>SQL</a:t>
            </a:r>
          </a:p>
          <a:p>
            <a:r>
              <a:rPr lang="en-US" sz="1000" dirty="0" smtClean="0">
                <a:solidFill>
                  <a:sysClr val="windowText" lastClr="000000"/>
                </a:solidFill>
                <a:latin typeface="Avenir Light" charset="0"/>
                <a:ea typeface="Avenir Light" charset="0"/>
                <a:cs typeface="Avenir Light" charset="0"/>
              </a:rPr>
              <a:t>HTML/CSS</a:t>
            </a:r>
            <a:endParaRPr lang="en-US" sz="1000" dirty="0">
              <a:solidFill>
                <a:sysClr val="windowText" lastClr="000000"/>
              </a:solidFill>
              <a:latin typeface="Avenir Light" charset="0"/>
              <a:ea typeface="Avenir Light" charset="0"/>
              <a:cs typeface="Avenir Light" charset="0"/>
            </a:endParaRPr>
          </a:p>
        </p:txBody>
      </p:sp>
      <p:sp>
        <p:nvSpPr>
          <p:cNvPr id="34" name="TextBox 33"/>
          <p:cNvSpPr txBox="1"/>
          <p:nvPr/>
        </p:nvSpPr>
        <p:spPr>
          <a:xfrm>
            <a:off x="2152191" y="8089742"/>
            <a:ext cx="2577461" cy="861774"/>
          </a:xfrm>
          <a:prstGeom prst="rect">
            <a:avLst/>
          </a:prstGeom>
          <a:noFill/>
          <a:ln>
            <a:noFill/>
          </a:ln>
        </p:spPr>
        <p:txBody>
          <a:bodyPr wrap="square" rtlCol="0" anchor="b">
            <a:spAutoFit/>
          </a:bodyPr>
          <a:lstStyle/>
          <a:p>
            <a:r>
              <a:rPr lang="en-US" sz="1000" dirty="0" smtClean="0">
                <a:solidFill>
                  <a:sysClr val="windowText" lastClr="000000"/>
                </a:solidFill>
                <a:latin typeface="Avenir Black" charset="0"/>
                <a:ea typeface="Avenir Black" charset="0"/>
                <a:cs typeface="Avenir Black" charset="0"/>
              </a:rPr>
              <a:t>Frameworks, Environments, Programs </a:t>
            </a:r>
          </a:p>
          <a:p>
            <a:r>
              <a:rPr lang="en-US" sz="1000" dirty="0" smtClean="0">
                <a:solidFill>
                  <a:sysClr val="windowText" lastClr="000000"/>
                </a:solidFill>
                <a:latin typeface="Avenir Light" charset="0"/>
                <a:ea typeface="Avenir Light" charset="0"/>
                <a:cs typeface="Avenir Light" charset="0"/>
              </a:rPr>
              <a:t>Bootstrap</a:t>
            </a:r>
          </a:p>
          <a:p>
            <a:r>
              <a:rPr lang="en-US" sz="1000" dirty="0" smtClean="0">
                <a:solidFill>
                  <a:sysClr val="windowText" lastClr="000000"/>
                </a:solidFill>
                <a:latin typeface="Avenir Light" charset="0"/>
                <a:ea typeface="Avenir Light" charset="0"/>
                <a:cs typeface="Avenir Light" charset="0"/>
              </a:rPr>
              <a:t>Spark</a:t>
            </a:r>
          </a:p>
          <a:p>
            <a:r>
              <a:rPr lang="en-US" sz="1000" dirty="0" smtClean="0">
                <a:solidFill>
                  <a:sysClr val="windowText" lastClr="000000"/>
                </a:solidFill>
                <a:latin typeface="Avenir Light" charset="0"/>
                <a:ea typeface="Avenir Light" charset="0"/>
                <a:cs typeface="Avenir Light" charset="0"/>
              </a:rPr>
              <a:t>Quilt</a:t>
            </a:r>
          </a:p>
          <a:p>
            <a:r>
              <a:rPr lang="en-US" sz="1000" dirty="0" err="1" smtClean="0">
                <a:solidFill>
                  <a:sysClr val="windowText" lastClr="000000"/>
                </a:solidFill>
                <a:latin typeface="Avenir Light" charset="0"/>
                <a:ea typeface="Avenir Light" charset="0"/>
                <a:cs typeface="Avenir Light" charset="0"/>
              </a:rPr>
              <a:t>Node.js</a:t>
            </a:r>
            <a:endParaRPr lang="en-US" sz="1000" dirty="0">
              <a:solidFill>
                <a:sysClr val="windowText" lastClr="000000"/>
              </a:solidFill>
              <a:latin typeface="Avenir Light" charset="0"/>
              <a:ea typeface="Avenir Light" charset="0"/>
              <a:cs typeface="Avenir Light" charset="0"/>
            </a:endParaRPr>
          </a:p>
        </p:txBody>
      </p:sp>
      <p:sp>
        <p:nvSpPr>
          <p:cNvPr id="35" name="TextBox 34"/>
          <p:cNvSpPr txBox="1"/>
          <p:nvPr/>
        </p:nvSpPr>
        <p:spPr>
          <a:xfrm>
            <a:off x="4818861" y="8095259"/>
            <a:ext cx="1005840" cy="861774"/>
          </a:xfrm>
          <a:prstGeom prst="rect">
            <a:avLst/>
          </a:prstGeom>
          <a:noFill/>
          <a:ln>
            <a:noFill/>
          </a:ln>
        </p:spPr>
        <p:txBody>
          <a:bodyPr wrap="square" rtlCol="0" anchor="b">
            <a:spAutoFit/>
          </a:bodyPr>
          <a:lstStyle/>
          <a:p>
            <a:r>
              <a:rPr lang="en-US" sz="1000" dirty="0" smtClean="0">
                <a:solidFill>
                  <a:sysClr val="windowText" lastClr="000000"/>
                </a:solidFill>
                <a:latin typeface="Avenir Black" charset="0"/>
                <a:ea typeface="Avenir Black" charset="0"/>
                <a:cs typeface="Avenir Black" charset="0"/>
              </a:rPr>
              <a:t>Applications</a:t>
            </a:r>
          </a:p>
          <a:p>
            <a:r>
              <a:rPr lang="en-US" sz="1000" dirty="0" smtClean="0">
                <a:solidFill>
                  <a:sysClr val="windowText" lastClr="000000"/>
                </a:solidFill>
                <a:latin typeface="Avenir Light" charset="0"/>
                <a:ea typeface="Avenir Light" charset="0"/>
                <a:cs typeface="Avenir Light" charset="0"/>
              </a:rPr>
              <a:t>AutoCAD</a:t>
            </a:r>
          </a:p>
          <a:p>
            <a:r>
              <a:rPr lang="en-US" sz="1000" dirty="0" smtClean="0">
                <a:solidFill>
                  <a:sysClr val="windowText" lastClr="000000"/>
                </a:solidFill>
                <a:latin typeface="Avenir Light" charset="0"/>
                <a:ea typeface="Avenir Light" charset="0"/>
                <a:cs typeface="Avenir Light" charset="0"/>
              </a:rPr>
              <a:t>Inventor</a:t>
            </a:r>
          </a:p>
          <a:p>
            <a:r>
              <a:rPr lang="en-US" sz="1000" dirty="0" err="1" smtClean="0">
                <a:solidFill>
                  <a:sysClr val="windowText" lastClr="000000"/>
                </a:solidFill>
                <a:latin typeface="Avenir Light" charset="0"/>
                <a:ea typeface="Avenir Light" charset="0"/>
                <a:cs typeface="Avenir Light" charset="0"/>
              </a:rPr>
              <a:t>Solidworks</a:t>
            </a:r>
            <a:endParaRPr lang="en-US" sz="1000" dirty="0" smtClean="0">
              <a:solidFill>
                <a:sysClr val="windowText" lastClr="000000"/>
              </a:solidFill>
              <a:latin typeface="Avenir Light" charset="0"/>
              <a:ea typeface="Avenir Light" charset="0"/>
              <a:cs typeface="Avenir Light" charset="0"/>
            </a:endParaRPr>
          </a:p>
          <a:p>
            <a:r>
              <a:rPr lang="en-US" sz="1000" dirty="0" smtClean="0">
                <a:solidFill>
                  <a:sysClr val="windowText" lastClr="000000"/>
                </a:solidFill>
                <a:latin typeface="Avenir Light" charset="0"/>
                <a:ea typeface="Avenir Light" charset="0"/>
                <a:cs typeface="Avenir Light" charset="0"/>
              </a:rPr>
              <a:t>CATIA</a:t>
            </a:r>
            <a:endParaRPr lang="en-US" sz="1000" dirty="0">
              <a:solidFill>
                <a:sysClr val="windowText" lastClr="000000"/>
              </a:solidFill>
              <a:latin typeface="Avenir Light" charset="0"/>
              <a:ea typeface="Avenir Light" charset="0"/>
              <a:cs typeface="Avenir Light" charset="0"/>
            </a:endParaRPr>
          </a:p>
        </p:txBody>
      </p:sp>
      <p:sp>
        <p:nvSpPr>
          <p:cNvPr id="41" name="TextBox 40"/>
          <p:cNvSpPr txBox="1"/>
          <p:nvPr/>
        </p:nvSpPr>
        <p:spPr>
          <a:xfrm>
            <a:off x="3159386" y="8085842"/>
            <a:ext cx="1005840" cy="861774"/>
          </a:xfrm>
          <a:prstGeom prst="rect">
            <a:avLst/>
          </a:prstGeom>
          <a:noFill/>
          <a:ln>
            <a:noFill/>
          </a:ln>
        </p:spPr>
        <p:txBody>
          <a:bodyPr wrap="square" rtlCol="0" anchor="b">
            <a:spAutoFit/>
          </a:bodyPr>
          <a:lstStyle/>
          <a:p>
            <a:endParaRPr lang="en-US" sz="1000" dirty="0" smtClean="0">
              <a:solidFill>
                <a:sysClr val="windowText" lastClr="000000"/>
              </a:solidFill>
              <a:latin typeface="Avenir Black" charset="0"/>
              <a:ea typeface="Avenir Black" charset="0"/>
              <a:cs typeface="Avenir Black" charset="0"/>
            </a:endParaRPr>
          </a:p>
          <a:p>
            <a:r>
              <a:rPr lang="en-US" sz="1000" dirty="0" smtClean="0">
                <a:solidFill>
                  <a:sysClr val="windowText" lastClr="000000"/>
                </a:solidFill>
                <a:latin typeface="Avenir Light" charset="0"/>
                <a:ea typeface="Avenir Light" charset="0"/>
                <a:cs typeface="Avenir Light" charset="0"/>
              </a:rPr>
              <a:t>Docker</a:t>
            </a:r>
          </a:p>
          <a:p>
            <a:r>
              <a:rPr lang="en-US" sz="1000" dirty="0" smtClean="0">
                <a:solidFill>
                  <a:sysClr val="windowText" lastClr="000000"/>
                </a:solidFill>
                <a:latin typeface="Avenir Light" charset="0"/>
                <a:ea typeface="Avenir Light" charset="0"/>
                <a:cs typeface="Avenir Light" charset="0"/>
              </a:rPr>
              <a:t>Unix</a:t>
            </a:r>
          </a:p>
          <a:p>
            <a:r>
              <a:rPr lang="en-US" sz="1000" dirty="0" smtClean="0">
                <a:solidFill>
                  <a:sysClr val="windowText" lastClr="000000"/>
                </a:solidFill>
                <a:latin typeface="Avenir Light" charset="0"/>
                <a:ea typeface="Avenir Light" charset="0"/>
                <a:cs typeface="Avenir Light" charset="0"/>
              </a:rPr>
              <a:t>AWS</a:t>
            </a:r>
          </a:p>
          <a:p>
            <a:r>
              <a:rPr lang="en-US" sz="1000" dirty="0" smtClean="0">
                <a:solidFill>
                  <a:sysClr val="windowText" lastClr="000000"/>
                </a:solidFill>
                <a:latin typeface="Avenir Light" charset="0"/>
                <a:ea typeface="Avenir Light" charset="0"/>
                <a:cs typeface="Avenir Light" charset="0"/>
              </a:rPr>
              <a:t>Nginx</a:t>
            </a:r>
          </a:p>
        </p:txBody>
      </p:sp>
    </p:spTree>
    <p:extLst>
      <p:ext uri="{BB962C8B-B14F-4D97-AF65-F5344CB8AC3E}">
        <p14:creationId xmlns:p14="http://schemas.microsoft.com/office/powerpoint/2010/main" val="102142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6973</TotalTime>
  <Words>409</Words>
  <Application>Microsoft Macintosh PowerPoint</Application>
  <PresentationFormat>Letter Paper (8.5x11 in)</PresentationFormat>
  <Paragraphs>75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Avenir Black</vt:lpstr>
      <vt:lpstr>Avenir Light</vt:lpstr>
      <vt:lpstr>Calibri</vt:lpstr>
      <vt:lpstr>Calibri Light</vt:lpstr>
      <vt:lpstr>Office Theme</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Willy Wang</dc:creator>
  <cp:lastModifiedBy>Willy Wang</cp:lastModifiedBy>
  <cp:revision>80</cp:revision>
  <cp:lastPrinted>2017-06-13T08:04:50Z</cp:lastPrinted>
  <dcterms:created xsi:type="dcterms:W3CDTF">2016-12-29T03:33:19Z</dcterms:created>
  <dcterms:modified xsi:type="dcterms:W3CDTF">2017-06-13T20:11:41Z</dcterms:modified>
</cp:coreProperties>
</file>