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5C6AA9-6D37-4B6A-B0FF-F8BFFB6C3CC0}">
  <a:tblStyle styleId="{E85C6AA9-6D37-4B6A-B0FF-F8BFFB6C3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is a meta-analysis on community wide interventions for increasing physical activity, we are </a:t>
            </a:r>
            <a:r>
              <a:rPr lang="en" sz="1300"/>
              <a:t>curious</a:t>
            </a:r>
            <a:r>
              <a:rPr lang="en" sz="1300"/>
              <a:t> about how the ability of the intervention to improve physical activity level in a population. </a:t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dd831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dd831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(27):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common standards: 150 min/week, 5 moderate activity/3 vigorous activity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studies in China found stat. Sig. effectiveness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found evidence in male and 1 found in female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Physically active during leisure time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found inconsistent evidence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Physically inactive 7: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Leisure time physical activity by time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showing some evidence of effectiveness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Walking 4: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in Missouri fond some effectiveness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Energy expenditure 5: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no evidence, 2 with evidence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681d3c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681d3c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e24afb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e24afb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body of evidence in this review does not support the hypothesis that multi-component community wide interventions effectively increase population levels of physical activity. the inconsistency of the results. Which is confounded by serious methodological issues within the included studies.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A9988"/>
                </a:solidFill>
              </a:rPr>
              <a:t>We hope this review is helpful for decision makers and health professionals to select and implement interventions community-wide.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e24afb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e24afb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7cae4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7cae4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many studies show positive health effect associated with regular physical activity, physical inactivity still remains a public health problems.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e24afb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e24afb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Many studies of community wide interventions have been undertaken but, prior to our review, few have published evaluations of their process or impact.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7cae4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7cae4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7cae4b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7cae4b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 total of 33 studies</a:t>
            </a:r>
            <a:endParaRPr sz="13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Lato"/>
              <a:buChar char="-"/>
            </a:pPr>
            <a:r>
              <a:rPr lang="en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25 in high income countries and 8 in low income.</a:t>
            </a:r>
            <a:endParaRPr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Lato"/>
              <a:buChar char="-"/>
            </a:pPr>
            <a:r>
              <a:rPr lang="en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19 with high risk of bias, 10 unclear, 4 with low risk.</a:t>
            </a:r>
            <a:endParaRPr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ea49c6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ea49c6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bb415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bb415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ea49c6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ea49c6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681d3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681d3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Evidence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Hantong Hu, Qin Li, Jiawen Liu, and Emily Voldal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7650" y="62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summary for all studies included</a:t>
            </a:r>
            <a:endParaRPr/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727650" y="12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{E85C6AA9-6D37-4B6A-B0FF-F8BFFB6C3CC0}</a:tableStyleId>
              </a:tblPr>
              <a:tblGrid>
                <a:gridCol w="3117600"/>
                <a:gridCol w="1399125"/>
                <a:gridCol w="3586125"/>
              </a:tblGrid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Report outcome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 of studies 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# with evidence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1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Binary outcome</a:t>
                      </a:r>
                      <a:endParaRPr b="1" sz="1300">
                        <a:solidFill>
                          <a:srgbClr val="000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Physically active</a:t>
                      </a:r>
                      <a:endParaRPr sz="1300">
                        <a:solidFill>
                          <a:srgbClr val="000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 (2 in China, 1 in male and 1 in female)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Physically active during leisure time</a:t>
                      </a:r>
                      <a:endParaRPr sz="1300">
                        <a:solidFill>
                          <a:srgbClr val="000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2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Physically inactive</a:t>
                      </a:r>
                      <a:endParaRPr sz="1300">
                        <a:solidFill>
                          <a:srgbClr val="000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 (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1 found evidence in effectiveness and 1 found evidence of failure)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2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Continuous outcome</a:t>
                      </a:r>
                      <a:endParaRPr b="1" sz="12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Leisure time physical activity by time</a:t>
                      </a:r>
                      <a:endParaRPr sz="13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Walking time</a:t>
                      </a:r>
                      <a:endParaRPr sz="13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 (both in Missouri)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Energy expenditure</a:t>
                      </a:r>
                      <a:endParaRPr sz="1200">
                        <a:solidFill>
                          <a:srgbClr val="FF99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7650" y="65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conclusion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70700" y="1234475"/>
            <a:ext cx="86733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</a:t>
            </a:r>
            <a:r>
              <a:rPr lang="en" sz="1600">
                <a:solidFill>
                  <a:srgbClr val="000000"/>
                </a:solidFill>
              </a:rPr>
              <a:t>enerally, the studies </a:t>
            </a:r>
            <a:r>
              <a:rPr b="1" lang="en" sz="1600">
                <a:solidFill>
                  <a:srgbClr val="000000"/>
                </a:solidFill>
              </a:rPr>
              <a:t>didn’t find consistent evidence </a:t>
            </a:r>
            <a:r>
              <a:rPr lang="en" sz="1600">
                <a:solidFill>
                  <a:srgbClr val="000000"/>
                </a:solidFill>
              </a:rPr>
              <a:t>to support the hypothesis that  multi-component community wide interventions effectively increase population levels of physical activity.</a:t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Heterogeneity among studies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intervention approaches, action intensity, outcome, and comparison communities.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Best available evidence globally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Overall poor quality of included studies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Quality of evidence from studies improved over time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newest four studies have low risk of bias 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Study limitations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potential publication bias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Lack of data for subgroups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Agreements and disagreements with other studies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Different inclusion criterias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E.g. Lancet series: a more mixed approach to typologies of interventions; pre-post measure only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64440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Practice &amp; Research 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1659450"/>
            <a:ext cx="76887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research should improve design, implementation and evaluation of interventions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studies must be </a:t>
            </a:r>
            <a:r>
              <a:rPr lang="en" sz="1500"/>
              <a:t>rigorously designed and analyzed that ensure to produce robust evaluation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assignment of comparison and control group should though randomisation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studies should be careful for the sample size calculation to minimize risks of biases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7650" y="66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55125" y="63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physical activity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44975" y="1615438"/>
            <a:ext cx="75090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Physical inactivity remains a concerning public health topic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Lack of physical activity leads to poor health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Regular physical activity helps reduce chronic diseases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Improve health conditions and well-being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44975" y="4310325"/>
            <a:ext cx="7358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Source: Baker PRA, Francis DP, Soares J, Weightman AL, Foster C. Community wide interventions for increasing physical activity. </a:t>
            </a:r>
            <a:r>
              <a:rPr i="1" lang="en" sz="900"/>
              <a:t>Cochrane Database of Systematic Reviews </a:t>
            </a:r>
            <a:r>
              <a:rPr lang="en" sz="900"/>
              <a:t>2015, Issue 1. Art. No.: CD008366. DOI: </a:t>
            </a:r>
            <a:r>
              <a:rPr lang="en" sz="900">
                <a:solidFill>
                  <a:srgbClr val="185EB5"/>
                </a:solidFill>
              </a:rPr>
              <a:t>10.1002/14651858.CD008366.pub3</a:t>
            </a:r>
            <a:r>
              <a:rPr lang="en" sz="900"/>
              <a:t>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22400" y="1403250"/>
            <a:ext cx="74313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determine the effects of community wide, multi-strategic interventions on community levels of physical activity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29450" y="2336550"/>
            <a:ext cx="78429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Why a review is warranted: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44300" y="2893250"/>
            <a:ext cx="73875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 Few previous studies have published 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evaluations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of their process or impact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Earlier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reviews lack of recent studies and newer health promotion 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strategies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The Cochrane review combined a more in-depth, up-to-date exploration of the effectiveness of the interventions. 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64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studies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462500"/>
            <a:ext cx="76887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ll relevant studies released between 1995 and 2014, regardless of language or publication status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Databases and registries (e.g. Web of Science, MEDLINE)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Websites (e.g. CDC, HealthEvidence.org)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 lists of systematic reviews, guidelines, and primary studies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Contacted experts in the field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Identified 27,089 potentially relevant studies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5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criteria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26150"/>
            <a:ext cx="76887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Examining a community wide intervention for physical activity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 least two broad strategies (e.g. social marketing, individual counselling)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Focused on the population as a whole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Community is geographically defined and not focused on particular subgroups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Variety of designs (but no randomising individuals from the same community)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Cluster randomised controlled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Randomised controlled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Quasi-experimental with a control population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Interrupted time-series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Prospective controlled cohort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least six months intervention before measuring outcomes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Of the </a:t>
            </a:r>
            <a:r>
              <a:rPr lang="en" sz="1600"/>
              <a:t>27,089 studies examined, </a:t>
            </a:r>
            <a:r>
              <a:rPr lang="en" sz="1600"/>
              <a:t>33 met all inclusion criteria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4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iases assessed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435825"/>
            <a:ext cx="81030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Selection bias</a:t>
            </a:r>
            <a:r>
              <a:rPr lang="en"/>
              <a:t>: samples selected are not representative of the population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Performance bias</a:t>
            </a:r>
            <a:r>
              <a:rPr lang="en"/>
              <a:t>: one group of subjects in an experiment gets more attention from investigators than another group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Attrition bias</a:t>
            </a:r>
            <a:r>
              <a:rPr lang="en"/>
              <a:t>: different rates of loss-to-follow-up that changes the original characteristics of the study group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Detection bias</a:t>
            </a:r>
            <a:r>
              <a:rPr lang="en"/>
              <a:t>: differences between groups in how outcomes are determined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b="1" lang="en"/>
              <a:t>Reporting bias</a:t>
            </a:r>
            <a:r>
              <a:rPr lang="en"/>
              <a:t>: selective disclosure of information including the design, conduct, analysis, or results of a study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66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biases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0" y="1677104"/>
            <a:ext cx="5123100" cy="27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330617" y="1747828"/>
            <a:ext cx="23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128" name="Google Shape;128;p19"/>
          <p:cNvSpPr txBox="1"/>
          <p:nvPr/>
        </p:nvSpPr>
        <p:spPr>
          <a:xfrm>
            <a:off x="4549677" y="2818395"/>
            <a:ext cx="335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26</a:t>
            </a:r>
            <a:endParaRPr sz="800"/>
          </a:p>
        </p:txBody>
      </p:sp>
      <p:sp>
        <p:nvSpPr>
          <p:cNvPr id="129" name="Google Shape;129;p19"/>
          <p:cNvSpPr txBox="1"/>
          <p:nvPr/>
        </p:nvSpPr>
        <p:spPr>
          <a:xfrm>
            <a:off x="3366142" y="3353103"/>
            <a:ext cx="23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30" name="Google Shape;130;p19"/>
          <p:cNvSpPr txBox="1"/>
          <p:nvPr/>
        </p:nvSpPr>
        <p:spPr>
          <a:xfrm>
            <a:off x="5754152" y="3354761"/>
            <a:ext cx="335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19</a:t>
            </a:r>
            <a:endParaRPr sz="800"/>
          </a:p>
        </p:txBody>
      </p:sp>
      <p:sp>
        <p:nvSpPr>
          <p:cNvPr id="131" name="Google Shape;131;p19"/>
          <p:cNvSpPr txBox="1"/>
          <p:nvPr/>
        </p:nvSpPr>
        <p:spPr>
          <a:xfrm>
            <a:off x="889350" y="4431675"/>
            <a:ext cx="736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3.  Risk of bias graph: review authors' judgements about each risk of bias item presented as percentages across all included studies.</a:t>
            </a:r>
            <a:endParaRPr sz="900"/>
          </a:p>
        </p:txBody>
      </p:sp>
      <p:sp>
        <p:nvSpPr>
          <p:cNvPr id="132" name="Google Shape;132;p19"/>
          <p:cNvSpPr txBox="1"/>
          <p:nvPr/>
        </p:nvSpPr>
        <p:spPr>
          <a:xfrm>
            <a:off x="7828000" y="2072425"/>
            <a:ext cx="1009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381850"/>
            <a:ext cx="40314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Randomized intervention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intervention cannot be assigned randomly?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Valid and reliable measurement metrics for population level interventions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 self-report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Individuals sampled should be representative of the population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Report all measures</a:t>
            </a:r>
            <a:endParaRPr sz="140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16289" l="0" r="0" t="0"/>
          <a:stretch/>
        </p:blipFill>
        <p:spPr>
          <a:xfrm>
            <a:off x="4853367" y="778878"/>
            <a:ext cx="2221425" cy="3998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0"/>
          <p:cNvGrpSpPr/>
          <p:nvPr/>
        </p:nvGrpSpPr>
        <p:grpSpPr>
          <a:xfrm>
            <a:off x="7065196" y="773239"/>
            <a:ext cx="2014423" cy="3999212"/>
            <a:chOff x="5382000" y="276476"/>
            <a:chExt cx="2912700" cy="5046324"/>
          </a:xfrm>
        </p:grpSpPr>
        <p:pic>
          <p:nvPicPr>
            <p:cNvPr id="140" name="Google Shape;140;p20"/>
            <p:cNvPicPr preferRelativeResize="0"/>
            <p:nvPr/>
          </p:nvPicPr>
          <p:blipFill rotWithShape="1">
            <a:blip r:embed="rId4">
              <a:alphaModFix/>
            </a:blip>
            <a:srcRect b="0" l="0" r="0" t="19781"/>
            <a:stretch/>
          </p:blipFill>
          <p:spPr>
            <a:xfrm>
              <a:off x="5382000" y="1196800"/>
              <a:ext cx="2912700" cy="412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0"/>
            <p:cNvPicPr preferRelativeResize="0"/>
            <p:nvPr/>
          </p:nvPicPr>
          <p:blipFill rotWithShape="1">
            <a:blip r:embed="rId3">
              <a:alphaModFix/>
            </a:blip>
            <a:srcRect b="84796" l="0" r="0" t="0"/>
            <a:stretch/>
          </p:blipFill>
          <p:spPr>
            <a:xfrm>
              <a:off x="5382000" y="276476"/>
              <a:ext cx="2912700" cy="952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20"/>
          <p:cNvSpPr/>
          <p:nvPr/>
        </p:nvSpPr>
        <p:spPr>
          <a:xfrm>
            <a:off x="5008399" y="3601175"/>
            <a:ext cx="2014500" cy="228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083950" y="2686775"/>
            <a:ext cx="1971900" cy="228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092567" y="3688525"/>
            <a:ext cx="1971900" cy="228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092374" y="4095668"/>
            <a:ext cx="1971900" cy="228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Which studies have low risk of bias?</a:t>
            </a:r>
            <a:endParaRPr sz="1800"/>
          </a:p>
        </p:txBody>
      </p:sp>
      <p:sp>
        <p:nvSpPr>
          <p:cNvPr id="147" name="Google Shape;147;p20"/>
          <p:cNvSpPr txBox="1"/>
          <p:nvPr/>
        </p:nvSpPr>
        <p:spPr>
          <a:xfrm>
            <a:off x="4814904" y="4719096"/>
            <a:ext cx="4383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4.  Risk of bias summary: review authors' judgements about each risk of bias item for each included study.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97625" y="1430675"/>
            <a:ext cx="48462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Studies using </a:t>
            </a:r>
            <a:r>
              <a:rPr b="1" lang="en" sz="1400">
                <a:solidFill>
                  <a:srgbClr val="0000FF"/>
                </a:solidFill>
              </a:rPr>
              <a:t>binary</a:t>
            </a:r>
            <a:r>
              <a:rPr lang="en" sz="1400">
                <a:solidFill>
                  <a:srgbClr val="000000"/>
                </a:solidFill>
              </a:rPr>
              <a:t> physical activity measure as outcome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% physically active, % physically active during leisure time, % physically inactive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Expressed as relative risk (RR) and risk difference (RD)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Calculated adjusted RR/RD for comparison (e.g. Fig. 5)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Studies using </a:t>
            </a:r>
            <a:r>
              <a:rPr b="1" lang="en" sz="1400">
                <a:solidFill>
                  <a:srgbClr val="FF9900"/>
                </a:solidFill>
              </a:rPr>
              <a:t>continuous</a:t>
            </a:r>
            <a:r>
              <a:rPr lang="en" sz="1400">
                <a:solidFill>
                  <a:srgbClr val="000000"/>
                </a:solidFill>
              </a:rPr>
              <a:t> physical activity measure as outcome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Leisure time physical activity time, walking time, energy expenditure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Calculated adjusted mean difference/percentage change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Not all study results are reliable! 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FF00"/>
                </a:solidFill>
              </a:rPr>
              <a:t>Green</a:t>
            </a:r>
            <a:r>
              <a:rPr lang="en" sz="1200">
                <a:solidFill>
                  <a:srgbClr val="000000"/>
                </a:solidFill>
              </a:rPr>
              <a:t> bar: studies at low risk of bias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FF0000"/>
                </a:solidFill>
              </a:rPr>
              <a:t>Red</a:t>
            </a:r>
            <a:r>
              <a:rPr lang="en" sz="1200">
                <a:solidFill>
                  <a:srgbClr val="000000"/>
                </a:solidFill>
              </a:rPr>
              <a:t> bar: studies at high/unclear bias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 studies are on the next slide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680450" y="65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75" y="1492425"/>
            <a:ext cx="4092625" cy="33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7742400" y="4939500"/>
            <a:ext cx="1401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Baker et al. (2015) Fig. 5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