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75" r:id="rId7"/>
    <p:sldId id="276" r:id="rId8"/>
    <p:sldId id="278" r:id="rId9"/>
    <p:sldId id="279" r:id="rId10"/>
    <p:sldId id="280" r:id="rId11"/>
    <p:sldId id="264" r:id="rId12"/>
    <p:sldId id="281" r:id="rId13"/>
    <p:sldId id="266" r:id="rId14"/>
    <p:sldId id="283" r:id="rId15"/>
    <p:sldId id="268" r:id="rId16"/>
    <p:sldId id="269" r:id="rId17"/>
    <p:sldId id="270" r:id="rId18"/>
    <p:sldId id="272" r:id="rId19"/>
    <p:sldId id="273" r:id="rId20"/>
    <p:sldId id="282" r:id="rId21"/>
    <p:sldId id="262" r:id="rId22"/>
    <p:sldId id="274" r:id="rId23"/>
    <p:sldId id="27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98C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226A-2048-4D85-840C-D3453E0435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C5CB-BEF8-4599-B71E-65A3FF201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226A-2048-4D85-840C-D3453E0435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C5CB-BEF8-4599-B71E-65A3FF201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226A-2048-4D85-840C-D3453E0435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C5CB-BEF8-4599-B71E-65A3FF201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226A-2048-4D85-840C-D3453E0435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C5CB-BEF8-4599-B71E-65A3FF201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226A-2048-4D85-840C-D3453E0435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C5CB-BEF8-4599-B71E-65A3FF201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226A-2048-4D85-840C-D3453E0435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C5CB-BEF8-4599-B71E-65A3FF201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226A-2048-4D85-840C-D3453E0435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C5CB-BEF8-4599-B71E-65A3FF201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226A-2048-4D85-840C-D3453E0435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C5CB-BEF8-4599-B71E-65A3FF201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226A-2048-4D85-840C-D3453E0435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C5CB-BEF8-4599-B71E-65A3FF201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226A-2048-4D85-840C-D3453E0435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C5CB-BEF8-4599-B71E-65A3FF201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226A-2048-4D85-840C-D3453E0435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C5CB-BEF8-4599-B71E-65A3FF201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4226A-2048-4D85-840C-D3453E0435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DC5CB-BEF8-4599-B71E-65A3FF2014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开发平台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自运营的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10" y="179882"/>
            <a:ext cx="11920731" cy="95264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defTabSz="503555" fontAlgn="base">
              <a:spcBef>
                <a:spcPct val="0"/>
              </a:spcBef>
              <a:spcAft>
                <a:spcPct val="0"/>
              </a:spcAft>
              <a:buClr>
                <a:srgbClr val="A2A2A2"/>
              </a:buClr>
              <a:buSzPct val="90000"/>
            </a:pPr>
            <a:r>
              <a:rPr lang="zh-CN" altLang="en-US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解决方案</a:t>
            </a:r>
            <a:r>
              <a:rPr lang="en-US" altLang="zh-CN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SAAS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在线开发平台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9" name="同侧圆角矩形 128"/>
          <p:cNvSpPr/>
          <p:nvPr/>
        </p:nvSpPr>
        <p:spPr bwMode="auto">
          <a:xfrm>
            <a:off x="3177376" y="1662596"/>
            <a:ext cx="2845254" cy="3627283"/>
          </a:xfrm>
          <a:prstGeom prst="round2SameRect">
            <a:avLst>
              <a:gd name="adj1" fmla="val 3972"/>
              <a:gd name="adj2" fmla="val 0"/>
            </a:avLst>
          </a:prstGeom>
          <a:solidFill>
            <a:schemeClr val="bg1">
              <a:lumMod val="95000"/>
              <a:alpha val="51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567" tIns="36283" rIns="72567" bIns="36283" numCol="1" rtlCol="0" anchor="t" anchorCtr="0" compatLnSpc="1"/>
          <a:lstStyle/>
          <a:p>
            <a:pPr defTabSz="1101090"/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圆角矩形 129"/>
          <p:cNvSpPr/>
          <p:nvPr/>
        </p:nvSpPr>
        <p:spPr>
          <a:xfrm>
            <a:off x="3388881" y="1382596"/>
            <a:ext cx="2395306" cy="560000"/>
          </a:xfrm>
          <a:prstGeom prst="roundRect">
            <a:avLst/>
          </a:prstGeom>
          <a:solidFill>
            <a:srgbClr val="0085D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开发与测试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同侧圆角矩形 132"/>
          <p:cNvSpPr/>
          <p:nvPr/>
        </p:nvSpPr>
        <p:spPr bwMode="auto">
          <a:xfrm>
            <a:off x="134910" y="1662596"/>
            <a:ext cx="2845254" cy="3627283"/>
          </a:xfrm>
          <a:prstGeom prst="round2SameRect">
            <a:avLst>
              <a:gd name="adj1" fmla="val 3972"/>
              <a:gd name="adj2" fmla="val 0"/>
            </a:avLst>
          </a:prstGeom>
          <a:solidFill>
            <a:schemeClr val="bg1">
              <a:lumMod val="95000"/>
              <a:alpha val="51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567" tIns="36283" rIns="72567" bIns="36283" numCol="1" rtlCol="0" anchor="t" anchorCtr="0" compatLnSpc="1"/>
          <a:lstStyle/>
          <a:p>
            <a:pPr defTabSz="1101090"/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圆角矩形 134"/>
          <p:cNvSpPr/>
          <p:nvPr/>
        </p:nvSpPr>
        <p:spPr bwMode="auto">
          <a:xfrm>
            <a:off x="394776" y="2123033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需求调研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196"/>
          <p:cNvSpPr/>
          <p:nvPr/>
        </p:nvSpPr>
        <p:spPr>
          <a:xfrm>
            <a:off x="394776" y="1382596"/>
            <a:ext cx="2395306" cy="560000"/>
          </a:xfrm>
          <a:prstGeom prst="roundRect">
            <a:avLst/>
          </a:prstGeom>
          <a:solidFill>
            <a:srgbClr val="0085D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分析与设计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同侧圆角矩形 203"/>
          <p:cNvSpPr/>
          <p:nvPr/>
        </p:nvSpPr>
        <p:spPr bwMode="auto">
          <a:xfrm>
            <a:off x="6195885" y="1662596"/>
            <a:ext cx="2845254" cy="3627283"/>
          </a:xfrm>
          <a:prstGeom prst="round2SameRect">
            <a:avLst>
              <a:gd name="adj1" fmla="val 3972"/>
              <a:gd name="adj2" fmla="val 0"/>
            </a:avLst>
          </a:prstGeom>
          <a:solidFill>
            <a:schemeClr val="bg1">
              <a:lumMod val="95000"/>
              <a:alpha val="51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567" tIns="36283" rIns="72567" bIns="36283" numCol="1" rtlCol="0" anchor="t" anchorCtr="0" compatLnSpc="1"/>
          <a:lstStyle/>
          <a:p>
            <a:pPr defTabSz="1101090"/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1" name="圆角矩形 204"/>
          <p:cNvSpPr/>
          <p:nvPr/>
        </p:nvSpPr>
        <p:spPr>
          <a:xfrm>
            <a:off x="6407390" y="1382596"/>
            <a:ext cx="2395306" cy="560000"/>
          </a:xfrm>
          <a:prstGeom prst="roundRect">
            <a:avLst/>
          </a:prstGeom>
          <a:solidFill>
            <a:srgbClr val="0085D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实施并上线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同侧圆角矩形 224"/>
          <p:cNvSpPr/>
          <p:nvPr/>
        </p:nvSpPr>
        <p:spPr bwMode="auto">
          <a:xfrm>
            <a:off x="9210387" y="1662596"/>
            <a:ext cx="2845254" cy="3627283"/>
          </a:xfrm>
          <a:prstGeom prst="round2SameRect">
            <a:avLst>
              <a:gd name="adj1" fmla="val 3972"/>
              <a:gd name="adj2" fmla="val 0"/>
            </a:avLst>
          </a:prstGeom>
          <a:solidFill>
            <a:schemeClr val="bg1">
              <a:lumMod val="95000"/>
              <a:alpha val="51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567" tIns="36283" rIns="72567" bIns="36283" numCol="1" rtlCol="0" anchor="t" anchorCtr="0" compatLnSpc="1"/>
          <a:lstStyle/>
          <a:p>
            <a:pPr defTabSz="1101090"/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2" name="圆角矩形 225"/>
          <p:cNvSpPr/>
          <p:nvPr/>
        </p:nvSpPr>
        <p:spPr>
          <a:xfrm>
            <a:off x="9421892" y="1382596"/>
            <a:ext cx="2395306" cy="560000"/>
          </a:xfrm>
          <a:prstGeom prst="roundRect">
            <a:avLst/>
          </a:prstGeom>
          <a:solidFill>
            <a:srgbClr val="0085D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运营与维护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 2"/>
          <p:cNvSpPr/>
          <p:nvPr/>
        </p:nvSpPr>
        <p:spPr>
          <a:xfrm>
            <a:off x="2985750" y="2924788"/>
            <a:ext cx="217676" cy="448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箭头: 右 128"/>
          <p:cNvSpPr/>
          <p:nvPr/>
        </p:nvSpPr>
        <p:spPr>
          <a:xfrm>
            <a:off x="5983449" y="2965420"/>
            <a:ext cx="217676" cy="448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箭头: 右 129"/>
          <p:cNvSpPr/>
          <p:nvPr/>
        </p:nvSpPr>
        <p:spPr>
          <a:xfrm>
            <a:off x="8996718" y="2994450"/>
            <a:ext cx="217676" cy="448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圆角矩形 134"/>
          <p:cNvSpPr/>
          <p:nvPr/>
        </p:nvSpPr>
        <p:spPr bwMode="auto">
          <a:xfrm>
            <a:off x="394776" y="2562061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圆角矩形 134"/>
          <p:cNvSpPr/>
          <p:nvPr/>
        </p:nvSpPr>
        <p:spPr bwMode="auto">
          <a:xfrm>
            <a:off x="394776" y="3014294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业务流程分析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圆角矩形 134"/>
          <p:cNvSpPr/>
          <p:nvPr/>
        </p:nvSpPr>
        <p:spPr bwMode="auto">
          <a:xfrm>
            <a:off x="394776" y="3480564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业务架构设计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圆角矩形 134"/>
          <p:cNvSpPr/>
          <p:nvPr/>
        </p:nvSpPr>
        <p:spPr bwMode="auto">
          <a:xfrm>
            <a:off x="394776" y="3947609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领域模型设计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圆角矩形 134"/>
          <p:cNvSpPr/>
          <p:nvPr/>
        </p:nvSpPr>
        <p:spPr bwMode="auto">
          <a:xfrm>
            <a:off x="394776" y="4378953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需求设计澄清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圆角矩形 134"/>
          <p:cNvSpPr/>
          <p:nvPr/>
        </p:nvSpPr>
        <p:spPr bwMode="auto">
          <a:xfrm>
            <a:off x="3355170" y="2137370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技术架构设计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圆角矩形 134"/>
          <p:cNvSpPr/>
          <p:nvPr/>
        </p:nvSpPr>
        <p:spPr bwMode="auto">
          <a:xfrm>
            <a:off x="3355170" y="2576398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架构开发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圆角矩形 134"/>
          <p:cNvSpPr/>
          <p:nvPr/>
        </p:nvSpPr>
        <p:spPr bwMode="auto">
          <a:xfrm>
            <a:off x="3355170" y="3028631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业务需求开发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圆角矩形 134"/>
          <p:cNvSpPr/>
          <p:nvPr/>
        </p:nvSpPr>
        <p:spPr bwMode="auto">
          <a:xfrm>
            <a:off x="3355170" y="3494901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圆角矩形 134"/>
          <p:cNvSpPr/>
          <p:nvPr/>
        </p:nvSpPr>
        <p:spPr bwMode="auto">
          <a:xfrm>
            <a:off x="3355170" y="3961946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圆角矩形 134"/>
          <p:cNvSpPr/>
          <p:nvPr/>
        </p:nvSpPr>
        <p:spPr bwMode="auto">
          <a:xfrm>
            <a:off x="3355170" y="4393290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联调测试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圆角矩形 134"/>
          <p:cNvSpPr/>
          <p:nvPr/>
        </p:nvSpPr>
        <p:spPr bwMode="auto">
          <a:xfrm>
            <a:off x="6432164" y="2114071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硬件环境准备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圆角矩形 134"/>
          <p:cNvSpPr/>
          <p:nvPr/>
        </p:nvSpPr>
        <p:spPr bwMode="auto">
          <a:xfrm>
            <a:off x="6432164" y="2553099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软件环境安装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圆角矩形 134"/>
          <p:cNvSpPr/>
          <p:nvPr/>
        </p:nvSpPr>
        <p:spPr bwMode="auto">
          <a:xfrm>
            <a:off x="6432164" y="3005332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拨测测试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圆角矩形 134"/>
          <p:cNvSpPr/>
          <p:nvPr/>
        </p:nvSpPr>
        <p:spPr bwMode="auto">
          <a:xfrm>
            <a:off x="6432164" y="3471602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UAT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圆角矩形 134"/>
          <p:cNvSpPr/>
          <p:nvPr/>
        </p:nvSpPr>
        <p:spPr bwMode="auto">
          <a:xfrm>
            <a:off x="6432164" y="3938647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模拟割接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圆角矩形 134"/>
          <p:cNvSpPr/>
          <p:nvPr/>
        </p:nvSpPr>
        <p:spPr bwMode="auto">
          <a:xfrm>
            <a:off x="6432164" y="4369991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正式上线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圆角矩形 134"/>
          <p:cNvSpPr/>
          <p:nvPr/>
        </p:nvSpPr>
        <p:spPr bwMode="auto">
          <a:xfrm>
            <a:off x="9437364" y="2114071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圆角矩形 134"/>
          <p:cNvSpPr/>
          <p:nvPr/>
        </p:nvSpPr>
        <p:spPr bwMode="auto">
          <a:xfrm>
            <a:off x="9437364" y="2553099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业务监控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圆角矩形 134"/>
          <p:cNvSpPr/>
          <p:nvPr/>
        </p:nvSpPr>
        <p:spPr bwMode="auto">
          <a:xfrm>
            <a:off x="9437364" y="3005332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增量需求收集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圆角矩形 134"/>
          <p:cNvSpPr/>
          <p:nvPr/>
        </p:nvSpPr>
        <p:spPr bwMode="auto">
          <a:xfrm>
            <a:off x="9437364" y="3471602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增量版本开发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圆角矩形 134"/>
          <p:cNvSpPr/>
          <p:nvPr/>
        </p:nvSpPr>
        <p:spPr bwMode="auto">
          <a:xfrm>
            <a:off x="9437364" y="3938647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增量版本测试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圆角矩形 134"/>
          <p:cNvSpPr/>
          <p:nvPr/>
        </p:nvSpPr>
        <p:spPr bwMode="auto">
          <a:xfrm>
            <a:off x="9437364" y="4369991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增量版本发布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0" y="1132528"/>
            <a:ext cx="12192000" cy="0"/>
          </a:xfrm>
          <a:prstGeom prst="line">
            <a:avLst/>
          </a:prstGeom>
          <a:ln w="38100" cap="sq">
            <a:solidFill>
              <a:srgbClr val="FF0000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圆角矩形 196"/>
          <p:cNvSpPr/>
          <p:nvPr/>
        </p:nvSpPr>
        <p:spPr>
          <a:xfrm>
            <a:off x="136359" y="4789780"/>
            <a:ext cx="11919282" cy="349972"/>
          </a:xfrm>
          <a:prstGeom prst="roundRect">
            <a:avLst/>
          </a:prstGeom>
          <a:solidFill>
            <a:srgbClr val="0085D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134"/>
          <p:cNvSpPr/>
          <p:nvPr/>
        </p:nvSpPr>
        <p:spPr bwMode="auto">
          <a:xfrm>
            <a:off x="9041139" y="471662"/>
            <a:ext cx="3149412" cy="294450"/>
          </a:xfrm>
          <a:prstGeom prst="roundRect">
            <a:avLst>
              <a:gd name="adj" fmla="val 281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在线完成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196"/>
          <p:cNvSpPr/>
          <p:nvPr/>
        </p:nvSpPr>
        <p:spPr>
          <a:xfrm>
            <a:off x="134910" y="5138531"/>
            <a:ext cx="11920731" cy="349972"/>
          </a:xfrm>
          <a:prstGeom prst="roundRect">
            <a:avLst/>
          </a:prstGeom>
          <a:solidFill>
            <a:srgbClr val="0085D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需求管理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191"/>
          <p:cNvSpPr txBox="1"/>
          <p:nvPr/>
        </p:nvSpPr>
        <p:spPr bwMode="auto">
          <a:xfrm>
            <a:off x="62264" y="5731538"/>
            <a:ext cx="11920731" cy="8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indent="215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确定性的内容：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平台具备的组件，快速组装。</a:t>
            </a:r>
            <a:endParaRPr lang="en-US" altLang="zh-CN" sz="19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不确定性内容：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服务提供的模板，快速生成并自定义。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134"/>
          <p:cNvSpPr/>
          <p:nvPr/>
        </p:nvSpPr>
        <p:spPr bwMode="auto">
          <a:xfrm>
            <a:off x="9041139" y="828901"/>
            <a:ext cx="3150861" cy="260969"/>
          </a:xfrm>
          <a:prstGeom prst="roundRect">
            <a:avLst>
              <a:gd name="adj" fmla="val 281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右弧形 4"/>
          <p:cNvSpPr/>
          <p:nvPr/>
        </p:nvSpPr>
        <p:spPr>
          <a:xfrm rot="5400000">
            <a:off x="5645822" y="295544"/>
            <a:ext cx="675250" cy="9931547"/>
          </a:xfrm>
          <a:prstGeom prst="curvedLeftArrow">
            <a:avLst>
              <a:gd name="adj1" fmla="val 50000"/>
              <a:gd name="adj2" fmla="val 2745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圆角矩形 134"/>
          <p:cNvSpPr/>
          <p:nvPr/>
        </p:nvSpPr>
        <p:spPr bwMode="auto">
          <a:xfrm>
            <a:off x="9041138" y="110561"/>
            <a:ext cx="3149411" cy="279957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线下完成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3"/>
          <p:cNvSpPr>
            <a:spLocks noChangeArrowheads="1"/>
          </p:cNvSpPr>
          <p:nvPr/>
        </p:nvSpPr>
        <p:spPr bwMode="auto">
          <a:xfrm>
            <a:off x="9210387" y="5729081"/>
            <a:ext cx="2223032" cy="1008112"/>
          </a:xfrm>
          <a:prstGeom prst="rect">
            <a:avLst/>
          </a:prstGeom>
          <a:solidFill>
            <a:srgbClr val="C00000"/>
          </a:solidFill>
          <a:ln w="9525" algn="ctr">
            <a:noFill/>
            <a:round/>
          </a:ln>
        </p:spPr>
        <p:txBody>
          <a:bodyPr wrap="square" lIns="90122" tIns="45061" rIns="90122" bIns="45061" anchor="ctr">
            <a:noAutofit/>
          </a:bodyPr>
          <a:lstStyle/>
          <a:p>
            <a:pPr algn="ctr" defTabSz="911860"/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所见即所得</a:t>
            </a: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1860"/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所想即所得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-725" y="4561372"/>
            <a:ext cx="12191999" cy="1008112"/>
          </a:xfrm>
          <a:prstGeom prst="rect">
            <a:avLst/>
          </a:prstGeom>
          <a:solidFill>
            <a:srgbClr val="C00000"/>
          </a:solidFill>
          <a:ln w="9525" algn="ctr">
            <a:noFill/>
            <a:round/>
          </a:ln>
        </p:spPr>
        <p:txBody>
          <a:bodyPr wrap="square" lIns="90122" tIns="45061" rIns="90122" bIns="45061">
            <a:noAutofit/>
          </a:bodyPr>
          <a:lstStyle/>
          <a:p>
            <a:pPr defTabSz="911860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2245" y="1396211"/>
            <a:ext cx="10515600" cy="4351338"/>
          </a:xfrm>
        </p:spPr>
        <p:txBody>
          <a:bodyPr/>
          <a:lstStyle/>
          <a:p>
            <a:pPr marL="603250" indent="-603250" defTabSz="1213485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p"/>
            </a:pPr>
            <a:r>
              <a:rPr lang="zh-CN" altLang="en-US" sz="4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现状分析</a:t>
            </a:r>
            <a:endParaRPr lang="en-US" altLang="zh-CN" sz="4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3250" indent="-603250" defTabSz="1213485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p"/>
            </a:pPr>
            <a:r>
              <a:rPr lang="zh-CN" altLang="en-US" sz="4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软件的本质</a:t>
            </a:r>
            <a:endParaRPr lang="en-US" altLang="zh-CN" sz="4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3250" indent="-603250" defTabSz="1213485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p"/>
            </a:pPr>
            <a:r>
              <a:rPr lang="zh-CN" altLang="en-US" sz="4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4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3250" indent="-603250" defTabSz="1213485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p"/>
            </a:pPr>
            <a:r>
              <a:rPr lang="zh-CN" altLang="en-US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成功案例</a:t>
            </a:r>
            <a:endParaRPr lang="zh-CN" altLang="en-US" sz="4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910" y="179882"/>
            <a:ext cx="11920731" cy="95264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defTabSz="503555" fontAlgn="base">
              <a:spcBef>
                <a:spcPct val="0"/>
              </a:spcBef>
              <a:spcAft>
                <a:spcPct val="0"/>
              </a:spcAft>
              <a:buClr>
                <a:srgbClr val="A2A2A2"/>
              </a:buClr>
              <a:buSzPct val="90000"/>
            </a:pPr>
            <a:r>
              <a:rPr lang="zh-CN" altLang="en-US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目录</a:t>
            </a:r>
            <a:endParaRPr lang="zh-CN" altLang="en-US" sz="55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10" y="179882"/>
            <a:ext cx="11920731" cy="95264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defTabSz="503555" fontAlgn="base">
              <a:spcBef>
                <a:spcPct val="0"/>
              </a:spcBef>
              <a:spcAft>
                <a:spcPct val="0"/>
              </a:spcAft>
              <a:buClr>
                <a:srgbClr val="A2A2A2"/>
              </a:buClr>
              <a:buSzPct val="90000"/>
            </a:pPr>
            <a:r>
              <a:rPr lang="zh-CN" altLang="en-US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成功案例</a:t>
            </a:r>
            <a:r>
              <a:rPr lang="en-US" altLang="zh-CN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香港</a:t>
            </a: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XXX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运营商宽带发放系统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0" y="1132528"/>
            <a:ext cx="12192000" cy="0"/>
          </a:xfrm>
          <a:prstGeom prst="line">
            <a:avLst/>
          </a:prstGeom>
          <a:ln w="38100" cap="sq">
            <a:solidFill>
              <a:srgbClr val="FF0000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1"/>
          <p:cNvSpPr txBox="1"/>
          <p:nvPr/>
        </p:nvSpPr>
        <p:spPr bwMode="auto">
          <a:xfrm>
            <a:off x="134910" y="1483095"/>
            <a:ext cx="11920731" cy="53694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需求背景：</a:t>
            </a:r>
            <a:endParaRPr lang="en-US" altLang="zh-CN" sz="1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运营商希望提供解决方案，把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OSS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域的宽带发放能力开放给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域的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和电子渠道，支撑用户快速订购（速率、线路等），快速施工并应用。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9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原实现方案：人工获取</a:t>
            </a:r>
            <a:r>
              <a:rPr lang="en-US" altLang="zh-CN" sz="19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r>
              <a:rPr lang="zh-CN" altLang="en-US" sz="19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侧的订单，人工在核心网做开通，再人工通知到客户。</a:t>
            </a:r>
            <a:endParaRPr lang="en-US" altLang="zh-CN" sz="1900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endParaRPr lang="en-US" altLang="zh-CN" sz="1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在线开发平台，对接核心网，把核心网的能力通过开发平台做了一层封装并完成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OSS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侧能力开放，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侧对接开发平台发布的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，完成用户的订购、服务的施工。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开发方案：</a:t>
            </a:r>
            <a:endParaRPr lang="en-US" altLang="zh-CN" sz="1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运营商的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ISV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在在线开发平台上，在线完成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的开发和测试，发布到运营商的集成开发平台上完成集成联调，再进行在线发布。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部署方案：</a:t>
            </a:r>
            <a:endParaRPr lang="en-US" altLang="zh-CN" sz="1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ISV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只需要提供一个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包，在开发平台上进行在线发布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en-US" altLang="zh-CN" sz="1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 rot="354985">
            <a:off x="8059504" y="1354114"/>
            <a:ext cx="3056640" cy="450357"/>
          </a:xfrm>
          <a:prstGeom prst="rect">
            <a:avLst/>
          </a:prstGeom>
          <a:solidFill>
            <a:srgbClr val="C00000"/>
          </a:solidFill>
          <a:ln w="9525" algn="ctr">
            <a:noFill/>
            <a:round/>
          </a:ln>
        </p:spPr>
        <p:txBody>
          <a:bodyPr wrap="square" lIns="90122" tIns="45061" rIns="90122" bIns="45061" anchor="ctr">
            <a:noAutofit/>
          </a:bodyPr>
          <a:lstStyle/>
          <a:p>
            <a:pPr algn="ctr" defTabSz="911860"/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交付工作量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10" y="179882"/>
            <a:ext cx="11920731" cy="95264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defTabSz="503555" fontAlgn="base">
              <a:spcBef>
                <a:spcPct val="0"/>
              </a:spcBef>
              <a:spcAft>
                <a:spcPct val="0"/>
              </a:spcAft>
              <a:buClr>
                <a:srgbClr val="A2A2A2"/>
              </a:buClr>
              <a:buSzPct val="90000"/>
            </a:pPr>
            <a:r>
              <a:rPr lang="zh-CN" altLang="en-US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成功案例</a:t>
            </a:r>
            <a:r>
              <a:rPr lang="en-US" altLang="zh-CN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开发过程</a:t>
            </a: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-App Define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0" y="1132528"/>
            <a:ext cx="12192000" cy="0"/>
          </a:xfrm>
          <a:prstGeom prst="line">
            <a:avLst/>
          </a:prstGeom>
          <a:ln w="38100" cap="sq">
            <a:solidFill>
              <a:srgbClr val="FF0000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364" y="1681162"/>
            <a:ext cx="10544175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10" y="179882"/>
            <a:ext cx="11920731" cy="95264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defTabSz="503555" fontAlgn="base">
              <a:spcBef>
                <a:spcPct val="0"/>
              </a:spcBef>
              <a:spcAft>
                <a:spcPct val="0"/>
              </a:spcAft>
              <a:buClr>
                <a:srgbClr val="A2A2A2"/>
              </a:buClr>
              <a:buSzPct val="90000"/>
            </a:pPr>
            <a:r>
              <a:rPr lang="zh-CN" altLang="en-US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成功案例</a:t>
            </a:r>
            <a:r>
              <a:rPr lang="en-US" altLang="zh-CN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开发过程</a:t>
            </a: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-Business Model Define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0" y="1132528"/>
            <a:ext cx="12192000" cy="0"/>
          </a:xfrm>
          <a:prstGeom prst="line">
            <a:avLst/>
          </a:prstGeom>
          <a:ln w="38100" cap="sq">
            <a:solidFill>
              <a:srgbClr val="FF0000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" y="1700212"/>
            <a:ext cx="11982450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10" y="179882"/>
            <a:ext cx="11920731" cy="95264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defTabSz="503555" fontAlgn="base">
              <a:spcBef>
                <a:spcPct val="0"/>
              </a:spcBef>
              <a:spcAft>
                <a:spcPct val="0"/>
              </a:spcAft>
              <a:buClr>
                <a:srgbClr val="A2A2A2"/>
              </a:buClr>
              <a:buSzPct val="90000"/>
            </a:pPr>
            <a:r>
              <a:rPr lang="zh-CN" altLang="en-US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成功案例</a:t>
            </a:r>
            <a:r>
              <a:rPr lang="en-US" altLang="zh-CN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开发过程</a:t>
            </a: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-Business Model Define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0" y="1132528"/>
            <a:ext cx="12192000" cy="0"/>
          </a:xfrm>
          <a:prstGeom prst="line">
            <a:avLst/>
          </a:prstGeom>
          <a:ln w="38100" cap="sq">
            <a:solidFill>
              <a:srgbClr val="FF0000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1394278"/>
            <a:ext cx="120967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10" y="179882"/>
            <a:ext cx="11920731" cy="95264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defTabSz="503555" fontAlgn="base">
              <a:spcBef>
                <a:spcPct val="0"/>
              </a:spcBef>
              <a:spcAft>
                <a:spcPct val="0"/>
              </a:spcAft>
              <a:buClr>
                <a:srgbClr val="A2A2A2"/>
              </a:buClr>
              <a:buSzPct val="90000"/>
            </a:pPr>
            <a:r>
              <a:rPr lang="zh-CN" altLang="en-US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成功案例</a:t>
            </a:r>
            <a:r>
              <a:rPr lang="en-US" altLang="zh-CN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开发过程</a:t>
            </a: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-App Summary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0" y="1132528"/>
            <a:ext cx="12192000" cy="0"/>
          </a:xfrm>
          <a:prstGeom prst="line">
            <a:avLst/>
          </a:prstGeom>
          <a:ln w="38100" cap="sq">
            <a:solidFill>
              <a:srgbClr val="FF0000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910" y="1306966"/>
            <a:ext cx="11715750" cy="5371152"/>
          </a:xfrm>
          <a:prstGeom prst="rect">
            <a:avLst/>
          </a:prstGeom>
        </p:spPr>
      </p:pic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2502766" y="5325855"/>
            <a:ext cx="3056640" cy="835794"/>
          </a:xfrm>
          <a:prstGeom prst="rect">
            <a:avLst/>
          </a:prstGeom>
          <a:solidFill>
            <a:srgbClr val="C00000"/>
          </a:solidFill>
          <a:ln w="9525" algn="ctr">
            <a:noFill/>
            <a:round/>
          </a:ln>
        </p:spPr>
        <p:txBody>
          <a:bodyPr wrap="square" lIns="90122" tIns="45061" rIns="90122" bIns="45061" anchor="ctr">
            <a:noAutofit/>
          </a:bodyPr>
          <a:lstStyle/>
          <a:p>
            <a:pPr algn="ctr" defTabSz="911860"/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自动生成标准界面和服务接口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341340" y="5134708"/>
            <a:ext cx="2036100" cy="10550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1818448" y="3754309"/>
            <a:ext cx="2036100" cy="13971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10" y="179882"/>
            <a:ext cx="11920731" cy="95264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defTabSz="503555" fontAlgn="base">
              <a:spcBef>
                <a:spcPct val="0"/>
              </a:spcBef>
              <a:spcAft>
                <a:spcPct val="0"/>
              </a:spcAft>
              <a:buClr>
                <a:srgbClr val="A2A2A2"/>
              </a:buClr>
              <a:buSzPct val="90000"/>
            </a:pPr>
            <a:r>
              <a:rPr lang="zh-CN" altLang="en-US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成功案例</a:t>
            </a:r>
            <a:r>
              <a:rPr lang="en-US" altLang="zh-CN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开发过程</a:t>
            </a: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-App User-defined</a:t>
            </a:r>
            <a:endParaRPr lang="zh-CN" altLang="en-US" sz="36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0" y="1132528"/>
            <a:ext cx="12192000" cy="0"/>
          </a:xfrm>
          <a:prstGeom prst="line">
            <a:avLst/>
          </a:prstGeom>
          <a:ln w="38100" cap="sq">
            <a:solidFill>
              <a:srgbClr val="FF0000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311" y="1434645"/>
            <a:ext cx="2647950" cy="34711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041" y="1434647"/>
            <a:ext cx="8602600" cy="21358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041" y="3660322"/>
            <a:ext cx="86026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10" y="179882"/>
            <a:ext cx="11920731" cy="95264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defTabSz="503555" fontAlgn="base">
              <a:spcBef>
                <a:spcPct val="0"/>
              </a:spcBef>
              <a:spcAft>
                <a:spcPct val="0"/>
              </a:spcAft>
              <a:buClr>
                <a:srgbClr val="A2A2A2"/>
              </a:buClr>
              <a:buSzPct val="90000"/>
            </a:pPr>
            <a:r>
              <a:rPr lang="zh-CN" altLang="en-US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成功案例</a:t>
            </a:r>
            <a:r>
              <a:rPr lang="en-US" altLang="zh-CN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开发过程</a:t>
            </a: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-Business logic Develop</a:t>
            </a:r>
            <a:endParaRPr lang="zh-CN" altLang="en-US" sz="36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0" y="1132528"/>
            <a:ext cx="12192000" cy="0"/>
          </a:xfrm>
          <a:prstGeom prst="line">
            <a:avLst/>
          </a:prstGeom>
          <a:ln w="38100" cap="sq">
            <a:solidFill>
              <a:srgbClr val="FF0000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910" y="1332593"/>
            <a:ext cx="2819400" cy="46863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1332593"/>
            <a:ext cx="8964098" cy="44741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76" y="3675743"/>
            <a:ext cx="8826865" cy="54197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776" y="4244975"/>
            <a:ext cx="8963224" cy="31234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775" y="6197246"/>
            <a:ext cx="8826865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" y="1396211"/>
            <a:ext cx="12191999" cy="1008112"/>
          </a:xfrm>
          <a:prstGeom prst="rect">
            <a:avLst/>
          </a:prstGeom>
          <a:solidFill>
            <a:srgbClr val="C00000"/>
          </a:solidFill>
          <a:ln w="9525" algn="ctr">
            <a:noFill/>
            <a:round/>
          </a:ln>
        </p:spPr>
        <p:txBody>
          <a:bodyPr wrap="square" lIns="90122" tIns="45061" rIns="90122" bIns="45061">
            <a:noAutofit/>
          </a:bodyPr>
          <a:lstStyle/>
          <a:p>
            <a:pPr defTabSz="911860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2245" y="1396211"/>
            <a:ext cx="10515600" cy="4351338"/>
          </a:xfrm>
        </p:spPr>
        <p:txBody>
          <a:bodyPr/>
          <a:lstStyle/>
          <a:p>
            <a:pPr marL="603250" indent="-603250" defTabSz="1213485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p"/>
            </a:pPr>
            <a:r>
              <a:rPr lang="zh-CN" altLang="en-US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现状分析</a:t>
            </a:r>
            <a:endParaRPr lang="en-US" altLang="zh-CN" sz="4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3250" indent="-603250" defTabSz="1213485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p"/>
            </a:pPr>
            <a:r>
              <a:rPr lang="zh-CN" altLang="en-US" sz="4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软件的本质</a:t>
            </a:r>
            <a:endParaRPr lang="en-US" altLang="zh-CN" sz="4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3250" indent="-603250" defTabSz="1213485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p"/>
            </a:pPr>
            <a:r>
              <a:rPr lang="zh-CN" altLang="en-US" sz="4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4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3250" indent="-603250" defTabSz="1213485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p"/>
            </a:pPr>
            <a:r>
              <a:rPr lang="zh-CN" altLang="en-US" sz="4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成功案例</a:t>
            </a:r>
            <a:endParaRPr lang="zh-CN" altLang="en-US" sz="4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910" y="179882"/>
            <a:ext cx="11920731" cy="95264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defTabSz="503555" fontAlgn="base">
              <a:spcBef>
                <a:spcPct val="0"/>
              </a:spcBef>
              <a:spcAft>
                <a:spcPct val="0"/>
              </a:spcAft>
              <a:buClr>
                <a:srgbClr val="A2A2A2"/>
              </a:buClr>
              <a:buSzPct val="90000"/>
            </a:pPr>
            <a:r>
              <a:rPr lang="zh-CN" altLang="en-US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目录</a:t>
            </a:r>
            <a:endParaRPr lang="zh-CN" altLang="en-US" sz="55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181686" y="572596"/>
            <a:ext cx="10339754" cy="5644005"/>
            <a:chOff x="1181686" y="572596"/>
            <a:chExt cx="10339754" cy="5644005"/>
          </a:xfrm>
        </p:grpSpPr>
        <p:sp>
          <p:nvSpPr>
            <p:cNvPr id="2" name="矩形 1"/>
            <p:cNvSpPr/>
            <p:nvPr/>
          </p:nvSpPr>
          <p:spPr>
            <a:xfrm>
              <a:off x="1181686" y="2743199"/>
              <a:ext cx="6625883" cy="9425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平台</a:t>
              </a:r>
              <a:endParaRPr lang="zh-CN" altLang="en-US" dirty="0"/>
            </a:p>
          </p:txBody>
        </p:sp>
        <p:sp>
          <p:nvSpPr>
            <p:cNvPr id="3" name="椭圆 2"/>
            <p:cNvSpPr/>
            <p:nvPr/>
          </p:nvSpPr>
          <p:spPr>
            <a:xfrm>
              <a:off x="1294231" y="572596"/>
              <a:ext cx="1814732" cy="9847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批发商</a:t>
              </a:r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1519309" y="5189662"/>
              <a:ext cx="1814732" cy="9847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dirty="0"/>
                <a:t>电商商家</a:t>
              </a:r>
              <a:endParaRPr lang="zh-CN" altLang="en-US" dirty="0"/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8778240" y="844062"/>
              <a:ext cx="2743200" cy="85109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天猫</a:t>
              </a:r>
              <a:r>
                <a:rPr lang="en-US" altLang="zh-CN" dirty="0">
                  <a:solidFill>
                    <a:schemeClr val="tx1"/>
                  </a:solidFill>
                </a:rPr>
                <a:t>/</a:t>
              </a:r>
              <a:r>
                <a:rPr lang="zh-CN" altLang="en-US" dirty="0">
                  <a:solidFill>
                    <a:schemeClr val="tx1"/>
                  </a:solidFill>
                </a:rPr>
                <a:t>淘宝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8778240" y="2110154"/>
              <a:ext cx="2743200" cy="85109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拼多多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8778240" y="3376246"/>
              <a:ext cx="2743200" cy="85109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VIP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8778240" y="4642338"/>
              <a:ext cx="2743200" cy="85109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京东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545062" y="579631"/>
              <a:ext cx="1814732" cy="9847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批发商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5683351" y="579631"/>
              <a:ext cx="1814732" cy="9847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批发商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685733" y="5231863"/>
              <a:ext cx="1814732" cy="9847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dirty="0"/>
                <a:t>电商商家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852157" y="5203725"/>
              <a:ext cx="1814732" cy="9847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dirty="0"/>
                <a:t>电商商家</a:t>
              </a:r>
              <a:endParaRPr lang="zh-CN" altLang="en-US" dirty="0"/>
            </a:p>
          </p:txBody>
        </p:sp>
        <p:cxnSp>
          <p:nvCxnSpPr>
            <p:cNvPr id="14" name="连接符: 曲线 13"/>
            <p:cNvCxnSpPr>
              <a:stCxn id="3" idx="4"/>
              <a:endCxn id="2" idx="0"/>
            </p:cNvCxnSpPr>
            <p:nvPr/>
          </p:nvCxnSpPr>
          <p:spPr>
            <a:xfrm rot="16200000" flipH="1">
              <a:off x="2755180" y="1003750"/>
              <a:ext cx="1185865" cy="229303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曲线 14"/>
            <p:cNvCxnSpPr>
              <a:stCxn id="9" idx="4"/>
              <a:endCxn id="2" idx="0"/>
            </p:cNvCxnSpPr>
            <p:nvPr/>
          </p:nvCxnSpPr>
          <p:spPr>
            <a:xfrm rot="16200000" flipH="1">
              <a:off x="3884113" y="2132684"/>
              <a:ext cx="1178830" cy="422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曲线 17"/>
            <p:cNvCxnSpPr>
              <a:stCxn id="10" idx="4"/>
              <a:endCxn id="2" idx="0"/>
            </p:cNvCxnSpPr>
            <p:nvPr/>
          </p:nvCxnSpPr>
          <p:spPr>
            <a:xfrm rot="5400000">
              <a:off x="4953258" y="1105740"/>
              <a:ext cx="1178830" cy="209608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曲线 20"/>
            <p:cNvCxnSpPr>
              <a:stCxn id="11" idx="0"/>
              <a:endCxn id="2" idx="2"/>
            </p:cNvCxnSpPr>
            <p:nvPr/>
          </p:nvCxnSpPr>
          <p:spPr>
            <a:xfrm rot="16200000" flipV="1">
              <a:off x="3770800" y="4409563"/>
              <a:ext cx="1546129" cy="9847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曲线 21"/>
            <p:cNvCxnSpPr>
              <a:stCxn id="12" idx="0"/>
              <a:endCxn id="2" idx="2"/>
            </p:cNvCxnSpPr>
            <p:nvPr/>
          </p:nvCxnSpPr>
          <p:spPr>
            <a:xfrm rot="16200000" flipV="1">
              <a:off x="4868081" y="3312282"/>
              <a:ext cx="1517991" cy="226489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曲线 27"/>
            <p:cNvCxnSpPr>
              <a:stCxn id="4" idx="0"/>
              <a:endCxn id="2" idx="2"/>
            </p:cNvCxnSpPr>
            <p:nvPr/>
          </p:nvCxnSpPr>
          <p:spPr>
            <a:xfrm rot="5400000" flipH="1" flipV="1">
              <a:off x="2708687" y="3403722"/>
              <a:ext cx="1503928" cy="206795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箭头: 下 30"/>
            <p:cNvSpPr/>
            <p:nvPr/>
          </p:nvSpPr>
          <p:spPr>
            <a:xfrm>
              <a:off x="4069080" y="1626137"/>
              <a:ext cx="766695" cy="1032659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rgbClr val="C00000"/>
                  </a:solidFill>
                </a:rPr>
                <a:t>入驻平台</a:t>
              </a:r>
              <a:endParaRPr lang="zh-CN" alt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箭头: 上 32"/>
            <p:cNvSpPr/>
            <p:nvPr/>
          </p:nvSpPr>
          <p:spPr>
            <a:xfrm>
              <a:off x="4170522" y="3836744"/>
              <a:ext cx="648210" cy="1164322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200" b="1" dirty="0">
                  <a:solidFill>
                    <a:srgbClr val="C00000"/>
                  </a:solidFill>
                </a:rPr>
                <a:t>分销商品</a:t>
              </a:r>
              <a:endParaRPr lang="zh-CN" alt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5" name="箭头: 右 34"/>
            <p:cNvSpPr/>
            <p:nvPr/>
          </p:nvSpPr>
          <p:spPr>
            <a:xfrm>
              <a:off x="7807569" y="2961249"/>
              <a:ext cx="970671" cy="56776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200" b="1" dirty="0">
                  <a:solidFill>
                    <a:srgbClr val="C00000"/>
                  </a:solidFill>
                </a:rPr>
                <a:t>同步商品</a:t>
              </a:r>
              <a:endParaRPr lang="zh-CN" altLang="en-US" sz="12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10" y="179882"/>
            <a:ext cx="11920731" cy="95264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defTabSz="503555" fontAlgn="base">
              <a:spcBef>
                <a:spcPct val="0"/>
              </a:spcBef>
              <a:spcAft>
                <a:spcPct val="0"/>
              </a:spcAft>
              <a:buClr>
                <a:srgbClr val="A2A2A2"/>
              </a:buClr>
              <a:buSzPct val="90000"/>
            </a:pPr>
            <a:r>
              <a:rPr lang="zh-CN" altLang="en-US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成功案例</a:t>
            </a:r>
            <a:r>
              <a:rPr lang="en-US" altLang="zh-CN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-Model Property Edit</a:t>
            </a:r>
            <a:endParaRPr lang="zh-CN" altLang="en-US" sz="55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0" y="1132528"/>
            <a:ext cx="12192000" cy="0"/>
          </a:xfrm>
          <a:prstGeom prst="line">
            <a:avLst/>
          </a:prstGeom>
          <a:ln w="38100" cap="sq">
            <a:solidFill>
              <a:srgbClr val="FF0000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910" y="1476375"/>
            <a:ext cx="7829550" cy="3905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0" y="2143125"/>
            <a:ext cx="7410450" cy="1285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85" y="2814410"/>
            <a:ext cx="7686675" cy="3457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10" y="3725221"/>
            <a:ext cx="8439150" cy="4000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331" y="4615314"/>
            <a:ext cx="7534275" cy="33718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331" y="5381625"/>
            <a:ext cx="7924800" cy="3505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331" y="6270288"/>
            <a:ext cx="7858125" cy="40481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21" y="7038029"/>
            <a:ext cx="7820025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10" y="179882"/>
            <a:ext cx="11920731" cy="95264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defTabSz="503555" fontAlgn="base">
              <a:spcBef>
                <a:spcPct val="0"/>
              </a:spcBef>
              <a:spcAft>
                <a:spcPct val="0"/>
              </a:spcAft>
              <a:buClr>
                <a:srgbClr val="A2A2A2"/>
              </a:buClr>
              <a:buSzPct val="90000"/>
            </a:pPr>
            <a:r>
              <a:rPr lang="zh-CN" altLang="en-US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成功案例</a:t>
            </a:r>
            <a:r>
              <a:rPr lang="en-US" altLang="zh-CN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开发过程</a:t>
            </a: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-App User-defined</a:t>
            </a:r>
            <a:endParaRPr lang="zh-CN" altLang="en-US" sz="36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0" y="1132528"/>
            <a:ext cx="12192000" cy="0"/>
          </a:xfrm>
          <a:prstGeom prst="line">
            <a:avLst/>
          </a:prstGeom>
          <a:ln w="38100" cap="sq">
            <a:solidFill>
              <a:srgbClr val="FF0000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90824"/>
            <a:ext cx="12192000" cy="20381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05" y="3687295"/>
            <a:ext cx="9210675" cy="1552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5" y="5498165"/>
            <a:ext cx="9248775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10" y="179882"/>
            <a:ext cx="11920731" cy="95264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defTabSz="503555" fontAlgn="base">
              <a:spcBef>
                <a:spcPct val="0"/>
              </a:spcBef>
              <a:spcAft>
                <a:spcPct val="0"/>
              </a:spcAft>
              <a:buClr>
                <a:srgbClr val="A2A2A2"/>
              </a:buClr>
              <a:buSzPct val="90000"/>
            </a:pPr>
            <a:r>
              <a:rPr lang="zh-CN" altLang="en-US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现状分析</a:t>
            </a:r>
            <a:r>
              <a:rPr lang="en-US" altLang="zh-CN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需求与结果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hidden">
          <a:xfrm>
            <a:off x="819124" y="4233697"/>
            <a:ext cx="2808287" cy="919163"/>
          </a:xfrm>
          <a:prstGeom prst="ellipse">
            <a:avLst/>
          </a:prstGeom>
          <a:gradFill rotWithShape="1">
            <a:gsLst>
              <a:gs pos="0">
                <a:srgbClr val="DEDEDE"/>
              </a:gs>
              <a:gs pos="100000">
                <a:srgbClr val="DDDDDD">
                  <a:alpha val="10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 dirty="0"/>
              <a:t>结果</a:t>
            </a:r>
            <a:endParaRPr lang="zh-CN" altLang="en-US" b="1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16200000">
            <a:off x="5210943" y="3658228"/>
            <a:ext cx="649288" cy="2232025"/>
          </a:xfrm>
          <a:prstGeom prst="downArrow">
            <a:avLst>
              <a:gd name="adj1" fmla="val 50000"/>
              <a:gd name="adj2" fmla="val 85941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</a:ln>
        </p:spPr>
        <p:txBody>
          <a:bodyPr rot="10800000" wrap="none" lIns="91422" tIns="45711" rIns="91422" bIns="45711" anchor="ctr"/>
          <a:lstStyle>
            <a:lvl1pPr eaLnBrk="0" hangingPunct="0"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4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/>
              </a:solidFill>
              <a:latin typeface="FrutigerNext LT Regular" pitchFamily="34" charset="0"/>
              <a:ea typeface="华文细黑" panose="02010600040101010101" pitchFamily="2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512" y="3808246"/>
            <a:ext cx="22320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499" y="3732047"/>
            <a:ext cx="1249362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>
            <a:spLocks noChangeArrowheads="1"/>
          </p:cNvSpPr>
          <p:nvPr/>
        </p:nvSpPr>
        <p:spPr bwMode="hidden">
          <a:xfrm>
            <a:off x="819123" y="1885044"/>
            <a:ext cx="2808287" cy="919163"/>
          </a:xfrm>
          <a:prstGeom prst="ellipse">
            <a:avLst/>
          </a:prstGeom>
          <a:gradFill rotWithShape="1">
            <a:gsLst>
              <a:gs pos="0">
                <a:srgbClr val="DEDEDE"/>
              </a:gs>
              <a:gs pos="100000">
                <a:srgbClr val="DDDDDD">
                  <a:alpha val="10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 dirty="0"/>
              <a:t>需求</a:t>
            </a:r>
            <a:endParaRPr lang="zh-CN" altLang="en-US" b="1" dirty="0"/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65"/>
          <a:stretch>
            <a:fillRect/>
          </a:stretch>
        </p:blipFill>
        <p:spPr bwMode="auto">
          <a:xfrm>
            <a:off x="6983150" y="1341603"/>
            <a:ext cx="792386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134910" y="3308684"/>
            <a:ext cx="119207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91"/>
          <p:cNvSpPr txBox="1"/>
          <p:nvPr/>
        </p:nvSpPr>
        <p:spPr bwMode="auto">
          <a:xfrm>
            <a:off x="142612" y="6150409"/>
            <a:ext cx="12049388" cy="5016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indent="215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需求经过分析、设计、开发、割接、上线等各种团队和人员传递后，结果与</a:t>
            </a: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预期差异大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4910" y="5889046"/>
            <a:ext cx="119207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0" y="1132528"/>
            <a:ext cx="12192000" cy="0"/>
          </a:xfrm>
          <a:prstGeom prst="line">
            <a:avLst/>
          </a:prstGeom>
          <a:ln w="38100" cap="sq">
            <a:solidFill>
              <a:srgbClr val="FF0000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10" y="179882"/>
            <a:ext cx="11920731" cy="95264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defTabSz="503555" fontAlgn="base">
              <a:spcBef>
                <a:spcPct val="0"/>
              </a:spcBef>
              <a:spcAft>
                <a:spcPct val="0"/>
              </a:spcAft>
              <a:buClr>
                <a:srgbClr val="A2A2A2"/>
              </a:buClr>
              <a:buSzPct val="90000"/>
            </a:pPr>
            <a:r>
              <a:rPr lang="zh-CN" altLang="en-US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现状分析</a:t>
            </a:r>
            <a:r>
              <a:rPr lang="en-US" altLang="zh-CN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开发流程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8" name="TextBox 191"/>
          <p:cNvSpPr txBox="1"/>
          <p:nvPr/>
        </p:nvSpPr>
        <p:spPr bwMode="auto">
          <a:xfrm>
            <a:off x="134910" y="5817996"/>
            <a:ext cx="13681076" cy="9110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indent="215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环节多，角色多，周期长，反复迭代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过程，信息传递</a:t>
            </a: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丢失或变异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，不能保障时效性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需求无法</a:t>
            </a: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所见即所得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，无法</a:t>
            </a: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及时响应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市场需求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同侧圆角矩形 128"/>
          <p:cNvSpPr/>
          <p:nvPr/>
        </p:nvSpPr>
        <p:spPr bwMode="auto">
          <a:xfrm>
            <a:off x="3177376" y="1662596"/>
            <a:ext cx="2845254" cy="3627283"/>
          </a:xfrm>
          <a:prstGeom prst="round2SameRect">
            <a:avLst>
              <a:gd name="adj1" fmla="val 3972"/>
              <a:gd name="adj2" fmla="val 0"/>
            </a:avLst>
          </a:prstGeom>
          <a:solidFill>
            <a:schemeClr val="bg1">
              <a:lumMod val="95000"/>
              <a:alpha val="51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567" tIns="36283" rIns="72567" bIns="36283" numCol="1" rtlCol="0" anchor="t" anchorCtr="0" compatLnSpc="1"/>
          <a:lstStyle/>
          <a:p>
            <a:pPr defTabSz="1101090"/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圆角矩形 129"/>
          <p:cNvSpPr/>
          <p:nvPr/>
        </p:nvSpPr>
        <p:spPr>
          <a:xfrm>
            <a:off x="3388881" y="1382596"/>
            <a:ext cx="2395306" cy="560000"/>
          </a:xfrm>
          <a:prstGeom prst="roundRect">
            <a:avLst/>
          </a:prstGeom>
          <a:solidFill>
            <a:srgbClr val="0085D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开发与测试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同侧圆角矩形 132"/>
          <p:cNvSpPr/>
          <p:nvPr/>
        </p:nvSpPr>
        <p:spPr bwMode="auto">
          <a:xfrm>
            <a:off x="134910" y="1662596"/>
            <a:ext cx="2845254" cy="3627283"/>
          </a:xfrm>
          <a:prstGeom prst="round2SameRect">
            <a:avLst>
              <a:gd name="adj1" fmla="val 3972"/>
              <a:gd name="adj2" fmla="val 0"/>
            </a:avLst>
          </a:prstGeom>
          <a:solidFill>
            <a:schemeClr val="bg1">
              <a:lumMod val="95000"/>
              <a:alpha val="51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567" tIns="36283" rIns="72567" bIns="36283" numCol="1" rtlCol="0" anchor="t" anchorCtr="0" compatLnSpc="1"/>
          <a:lstStyle/>
          <a:p>
            <a:pPr defTabSz="1101090"/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圆角矩形 134"/>
          <p:cNvSpPr/>
          <p:nvPr/>
        </p:nvSpPr>
        <p:spPr bwMode="auto">
          <a:xfrm>
            <a:off x="394776" y="2123033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需求调研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196"/>
          <p:cNvSpPr/>
          <p:nvPr/>
        </p:nvSpPr>
        <p:spPr>
          <a:xfrm>
            <a:off x="394776" y="1382596"/>
            <a:ext cx="2395306" cy="560000"/>
          </a:xfrm>
          <a:prstGeom prst="roundRect">
            <a:avLst/>
          </a:prstGeom>
          <a:solidFill>
            <a:srgbClr val="0085D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分析与设计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同侧圆角矩形 203"/>
          <p:cNvSpPr/>
          <p:nvPr/>
        </p:nvSpPr>
        <p:spPr bwMode="auto">
          <a:xfrm>
            <a:off x="6195885" y="1662596"/>
            <a:ext cx="2845254" cy="3627283"/>
          </a:xfrm>
          <a:prstGeom prst="round2SameRect">
            <a:avLst>
              <a:gd name="adj1" fmla="val 3972"/>
              <a:gd name="adj2" fmla="val 0"/>
            </a:avLst>
          </a:prstGeom>
          <a:solidFill>
            <a:schemeClr val="bg1">
              <a:lumMod val="95000"/>
              <a:alpha val="51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567" tIns="36283" rIns="72567" bIns="36283" numCol="1" rtlCol="0" anchor="t" anchorCtr="0" compatLnSpc="1"/>
          <a:lstStyle/>
          <a:p>
            <a:pPr defTabSz="1101090"/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1" name="圆角矩形 204"/>
          <p:cNvSpPr/>
          <p:nvPr/>
        </p:nvSpPr>
        <p:spPr>
          <a:xfrm>
            <a:off x="6407390" y="1382596"/>
            <a:ext cx="2395306" cy="560000"/>
          </a:xfrm>
          <a:prstGeom prst="roundRect">
            <a:avLst/>
          </a:prstGeom>
          <a:solidFill>
            <a:srgbClr val="0085D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实施与上线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同侧圆角矩形 224"/>
          <p:cNvSpPr/>
          <p:nvPr/>
        </p:nvSpPr>
        <p:spPr bwMode="auto">
          <a:xfrm>
            <a:off x="9210387" y="1662596"/>
            <a:ext cx="2845254" cy="3627283"/>
          </a:xfrm>
          <a:prstGeom prst="round2SameRect">
            <a:avLst>
              <a:gd name="adj1" fmla="val 3972"/>
              <a:gd name="adj2" fmla="val 0"/>
            </a:avLst>
          </a:prstGeom>
          <a:solidFill>
            <a:schemeClr val="bg1">
              <a:lumMod val="95000"/>
              <a:alpha val="51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567" tIns="36283" rIns="72567" bIns="36283" numCol="1" rtlCol="0" anchor="t" anchorCtr="0" compatLnSpc="1"/>
          <a:lstStyle/>
          <a:p>
            <a:pPr defTabSz="1101090"/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2" name="圆角矩形 225"/>
          <p:cNvSpPr/>
          <p:nvPr/>
        </p:nvSpPr>
        <p:spPr>
          <a:xfrm>
            <a:off x="9421892" y="1382596"/>
            <a:ext cx="2395306" cy="560000"/>
          </a:xfrm>
          <a:prstGeom prst="roundRect">
            <a:avLst/>
          </a:prstGeom>
          <a:solidFill>
            <a:srgbClr val="0085D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运营与维护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 2"/>
          <p:cNvSpPr/>
          <p:nvPr/>
        </p:nvSpPr>
        <p:spPr>
          <a:xfrm>
            <a:off x="2985750" y="2924788"/>
            <a:ext cx="217676" cy="448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箭头: 右 128"/>
          <p:cNvSpPr/>
          <p:nvPr/>
        </p:nvSpPr>
        <p:spPr>
          <a:xfrm>
            <a:off x="5983449" y="2965420"/>
            <a:ext cx="217676" cy="448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箭头: 右 129"/>
          <p:cNvSpPr/>
          <p:nvPr/>
        </p:nvSpPr>
        <p:spPr>
          <a:xfrm>
            <a:off x="8996718" y="2994450"/>
            <a:ext cx="217676" cy="448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圆角矩形 134"/>
          <p:cNvSpPr/>
          <p:nvPr/>
        </p:nvSpPr>
        <p:spPr bwMode="auto">
          <a:xfrm>
            <a:off x="394776" y="2562061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圆角矩形 134"/>
          <p:cNvSpPr/>
          <p:nvPr/>
        </p:nvSpPr>
        <p:spPr bwMode="auto">
          <a:xfrm>
            <a:off x="394776" y="3014294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业务流程分析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圆角矩形 134"/>
          <p:cNvSpPr/>
          <p:nvPr/>
        </p:nvSpPr>
        <p:spPr bwMode="auto">
          <a:xfrm>
            <a:off x="394776" y="3480564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业务架构设计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圆角矩形 134"/>
          <p:cNvSpPr/>
          <p:nvPr/>
        </p:nvSpPr>
        <p:spPr bwMode="auto">
          <a:xfrm>
            <a:off x="394776" y="3947609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领域模型设计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圆角矩形 134"/>
          <p:cNvSpPr/>
          <p:nvPr/>
        </p:nvSpPr>
        <p:spPr bwMode="auto">
          <a:xfrm>
            <a:off x="394776" y="4378953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需求设计澄清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圆角矩形 134"/>
          <p:cNvSpPr/>
          <p:nvPr/>
        </p:nvSpPr>
        <p:spPr bwMode="auto">
          <a:xfrm>
            <a:off x="3355170" y="2137370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技术架构设计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圆角矩形 134"/>
          <p:cNvSpPr/>
          <p:nvPr/>
        </p:nvSpPr>
        <p:spPr bwMode="auto">
          <a:xfrm>
            <a:off x="3355170" y="2576398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架构开发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圆角矩形 134"/>
          <p:cNvSpPr/>
          <p:nvPr/>
        </p:nvSpPr>
        <p:spPr bwMode="auto">
          <a:xfrm>
            <a:off x="3355170" y="3028631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业务需求开发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圆角矩形 134"/>
          <p:cNvSpPr/>
          <p:nvPr/>
        </p:nvSpPr>
        <p:spPr bwMode="auto">
          <a:xfrm>
            <a:off x="3355170" y="3494901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圆角矩形 134"/>
          <p:cNvSpPr/>
          <p:nvPr/>
        </p:nvSpPr>
        <p:spPr bwMode="auto">
          <a:xfrm>
            <a:off x="3355170" y="3961946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圆角矩形 134"/>
          <p:cNvSpPr/>
          <p:nvPr/>
        </p:nvSpPr>
        <p:spPr bwMode="auto">
          <a:xfrm>
            <a:off x="3355170" y="4393290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联调测试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圆角矩形 134"/>
          <p:cNvSpPr/>
          <p:nvPr/>
        </p:nvSpPr>
        <p:spPr bwMode="auto">
          <a:xfrm>
            <a:off x="6432164" y="2114071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硬件环境准备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圆角矩形 134"/>
          <p:cNvSpPr/>
          <p:nvPr/>
        </p:nvSpPr>
        <p:spPr bwMode="auto">
          <a:xfrm>
            <a:off x="6432164" y="2553099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软件环境安装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圆角矩形 134"/>
          <p:cNvSpPr/>
          <p:nvPr/>
        </p:nvSpPr>
        <p:spPr bwMode="auto">
          <a:xfrm>
            <a:off x="6432164" y="3005332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拨测测试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圆角矩形 134"/>
          <p:cNvSpPr/>
          <p:nvPr/>
        </p:nvSpPr>
        <p:spPr bwMode="auto">
          <a:xfrm>
            <a:off x="6432164" y="3471602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UAT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圆角矩形 134"/>
          <p:cNvSpPr/>
          <p:nvPr/>
        </p:nvSpPr>
        <p:spPr bwMode="auto">
          <a:xfrm>
            <a:off x="6432164" y="3938647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模拟割接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圆角矩形 134"/>
          <p:cNvSpPr/>
          <p:nvPr/>
        </p:nvSpPr>
        <p:spPr bwMode="auto">
          <a:xfrm>
            <a:off x="6432164" y="4369991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正式上线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圆角矩形 134"/>
          <p:cNvSpPr/>
          <p:nvPr/>
        </p:nvSpPr>
        <p:spPr bwMode="auto">
          <a:xfrm>
            <a:off x="9437364" y="2114071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圆角矩形 134"/>
          <p:cNvSpPr/>
          <p:nvPr/>
        </p:nvSpPr>
        <p:spPr bwMode="auto">
          <a:xfrm>
            <a:off x="9437364" y="2553099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业务监控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圆角矩形 134"/>
          <p:cNvSpPr/>
          <p:nvPr/>
        </p:nvSpPr>
        <p:spPr bwMode="auto">
          <a:xfrm>
            <a:off x="9437364" y="3005332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增量需求收集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圆角矩形 134"/>
          <p:cNvSpPr/>
          <p:nvPr/>
        </p:nvSpPr>
        <p:spPr bwMode="auto">
          <a:xfrm>
            <a:off x="9437364" y="3471602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增量版本开发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圆角矩形 134"/>
          <p:cNvSpPr/>
          <p:nvPr/>
        </p:nvSpPr>
        <p:spPr bwMode="auto">
          <a:xfrm>
            <a:off x="9437364" y="3938647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增量版本测试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圆角矩形 134"/>
          <p:cNvSpPr/>
          <p:nvPr/>
        </p:nvSpPr>
        <p:spPr bwMode="auto">
          <a:xfrm>
            <a:off x="9437364" y="4369991"/>
            <a:ext cx="2395306" cy="287663"/>
          </a:xfrm>
          <a:prstGeom prst="roundRect">
            <a:avLst>
              <a:gd name="adj" fmla="val 281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B2B2B2">
                <a:lumMod val="75000"/>
              </a:srgbClr>
            </a:solidFill>
          </a:ln>
          <a:effectLst/>
        </p:spPr>
        <p:txBody>
          <a:bodyPr lIns="68578" tIns="34289" rIns="68578" bIns="34289" anchor="ctr"/>
          <a:lstStyle/>
          <a:p>
            <a:pPr algn="ctr">
              <a:buClr>
                <a:srgbClr val="CC9900"/>
              </a:buClr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增量版本发布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0" y="1132528"/>
            <a:ext cx="12192000" cy="0"/>
          </a:xfrm>
          <a:prstGeom prst="line">
            <a:avLst/>
          </a:prstGeom>
          <a:ln w="38100" cap="sq">
            <a:solidFill>
              <a:srgbClr val="FF0000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圆角矩形 196"/>
          <p:cNvSpPr/>
          <p:nvPr/>
        </p:nvSpPr>
        <p:spPr>
          <a:xfrm>
            <a:off x="136359" y="4789780"/>
            <a:ext cx="11919282" cy="560000"/>
          </a:xfrm>
          <a:prstGeom prst="roundRect">
            <a:avLst/>
          </a:prstGeom>
          <a:solidFill>
            <a:srgbClr val="0085D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右弧形 4"/>
          <p:cNvSpPr/>
          <p:nvPr/>
        </p:nvSpPr>
        <p:spPr>
          <a:xfrm rot="5400000">
            <a:off x="5784704" y="607260"/>
            <a:ext cx="397489" cy="9931547"/>
          </a:xfrm>
          <a:prstGeom prst="curvedLeftArrow">
            <a:avLst>
              <a:gd name="adj1" fmla="val 50000"/>
              <a:gd name="adj2" fmla="val 2745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-725" y="2465292"/>
            <a:ext cx="12191999" cy="1008112"/>
          </a:xfrm>
          <a:prstGeom prst="rect">
            <a:avLst/>
          </a:prstGeom>
          <a:solidFill>
            <a:srgbClr val="C00000"/>
          </a:solidFill>
          <a:ln w="9525" algn="ctr">
            <a:noFill/>
            <a:round/>
          </a:ln>
        </p:spPr>
        <p:txBody>
          <a:bodyPr wrap="square" lIns="90122" tIns="45061" rIns="90122" bIns="45061">
            <a:noAutofit/>
          </a:bodyPr>
          <a:lstStyle/>
          <a:p>
            <a:pPr defTabSz="911860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2245" y="1396211"/>
            <a:ext cx="10515600" cy="4351338"/>
          </a:xfrm>
        </p:spPr>
        <p:txBody>
          <a:bodyPr/>
          <a:lstStyle/>
          <a:p>
            <a:pPr marL="603250" indent="-603250" defTabSz="1213485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p"/>
            </a:pPr>
            <a:r>
              <a:rPr lang="zh-CN" altLang="en-US" sz="4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现状分析</a:t>
            </a:r>
            <a:endParaRPr lang="en-US" altLang="zh-CN" sz="4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3250" indent="-603250" defTabSz="1213485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p"/>
            </a:pPr>
            <a:r>
              <a:rPr lang="zh-CN" altLang="en-US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软件的本质</a:t>
            </a:r>
            <a:endParaRPr lang="en-US" altLang="zh-CN" sz="4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3250" indent="-603250" defTabSz="1213485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p"/>
            </a:pPr>
            <a:r>
              <a:rPr lang="zh-CN" altLang="en-US" sz="4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4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3250" indent="-603250" defTabSz="1213485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p"/>
            </a:pPr>
            <a:r>
              <a:rPr lang="zh-CN" altLang="en-US" sz="4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成功案例</a:t>
            </a:r>
            <a:endParaRPr lang="zh-CN" altLang="en-US" sz="4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910" y="179882"/>
            <a:ext cx="11920731" cy="95264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defTabSz="503555" fontAlgn="base">
              <a:spcBef>
                <a:spcPct val="0"/>
              </a:spcBef>
              <a:spcAft>
                <a:spcPct val="0"/>
              </a:spcAft>
              <a:buClr>
                <a:srgbClr val="A2A2A2"/>
              </a:buClr>
              <a:buSzPct val="90000"/>
            </a:pPr>
            <a:r>
              <a:rPr lang="zh-CN" altLang="en-US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目录</a:t>
            </a:r>
            <a:endParaRPr lang="zh-CN" altLang="en-US" sz="55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10" y="179882"/>
            <a:ext cx="11920731" cy="95264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defTabSz="503555" fontAlgn="base">
              <a:spcBef>
                <a:spcPct val="0"/>
              </a:spcBef>
              <a:spcAft>
                <a:spcPct val="0"/>
              </a:spcAft>
              <a:buClr>
                <a:srgbClr val="A2A2A2"/>
              </a:buClr>
              <a:buSzPct val="90000"/>
            </a:pPr>
            <a:r>
              <a:rPr lang="zh-CN" altLang="en-US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软件的本质</a:t>
            </a:r>
            <a:r>
              <a:rPr lang="en-US" altLang="zh-CN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信息流重构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0" y="1132528"/>
            <a:ext cx="12192000" cy="0"/>
          </a:xfrm>
          <a:prstGeom prst="line">
            <a:avLst/>
          </a:prstGeom>
          <a:ln w="38100" cap="sq">
            <a:solidFill>
              <a:srgbClr val="FF0000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箭头: 右 1"/>
          <p:cNvSpPr/>
          <p:nvPr/>
        </p:nvSpPr>
        <p:spPr>
          <a:xfrm>
            <a:off x="1638527" y="3573194"/>
            <a:ext cx="8835391" cy="393814"/>
          </a:xfrm>
          <a:prstGeom prst="rightArrow">
            <a:avLst/>
          </a:prstGeom>
          <a:solidFill>
            <a:srgbClr val="0898CD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494588" y="3153346"/>
            <a:ext cx="1420837" cy="1308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Rule</a:t>
            </a:r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Verify</a:t>
            </a:r>
            <a:endParaRPr lang="zh-CN" altLang="en-US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/>
          <p:cNvSpPr/>
          <p:nvPr/>
        </p:nvSpPr>
        <p:spPr>
          <a:xfrm>
            <a:off x="5079326" y="3153346"/>
            <a:ext cx="1420837" cy="1308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 Logic</a:t>
            </a:r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endParaRPr lang="zh-CN" altLang="en-US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/>
          <p:cNvSpPr/>
          <p:nvPr/>
        </p:nvSpPr>
        <p:spPr>
          <a:xfrm>
            <a:off x="6650056" y="3153346"/>
            <a:ext cx="1781352" cy="1308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standardize </a:t>
            </a:r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structuralize</a:t>
            </a:r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2009" y="2743200"/>
            <a:ext cx="1269954" cy="2025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 data</a:t>
            </a:r>
            <a:endParaRPr lang="zh-CN" altLang="en-US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804606" y="2740531"/>
            <a:ext cx="1252025" cy="2028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Detail</a:t>
            </a:r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 data</a:t>
            </a:r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7912" y="2706994"/>
            <a:ext cx="324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87912" y="4399608"/>
            <a:ext cx="943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Sys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2207" y="356960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(IoT)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1343242" y="2936652"/>
            <a:ext cx="187587" cy="1680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101953" y="2751985"/>
            <a:ext cx="324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700645" y="3885866"/>
            <a:ext cx="943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Sys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683570" y="3312818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(IoT)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右大括号 65"/>
          <p:cNvSpPr/>
          <p:nvPr/>
        </p:nvSpPr>
        <p:spPr>
          <a:xfrm rot="10800000">
            <a:off x="10553471" y="2936652"/>
            <a:ext cx="187587" cy="1680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741058" y="4387746"/>
            <a:ext cx="1084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352983" y="1927274"/>
            <a:ext cx="0" cy="3116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614295" y="1895622"/>
            <a:ext cx="0" cy="3147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105494" y="1930815"/>
            <a:ext cx="1254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信息获取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115518" y="1944766"/>
            <a:ext cx="1288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信息处理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397227" y="1944766"/>
            <a:ext cx="1984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信息输出和存储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87912" y="2454859"/>
            <a:ext cx="116500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302207" y="5043315"/>
            <a:ext cx="115794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91"/>
          <p:cNvSpPr txBox="1"/>
          <p:nvPr/>
        </p:nvSpPr>
        <p:spPr bwMode="auto">
          <a:xfrm>
            <a:off x="244939" y="5774643"/>
            <a:ext cx="11650028" cy="5016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indent="215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信息流的重构：丰富获取信息的</a:t>
            </a: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方式和体验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，确定性规则流程化、系统化、自动化。</a:t>
            </a:r>
            <a:endParaRPr lang="en-US" altLang="zh-CN" sz="1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10" y="179882"/>
            <a:ext cx="11920731" cy="95264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defTabSz="503555" fontAlgn="base">
              <a:spcBef>
                <a:spcPct val="0"/>
              </a:spcBef>
              <a:spcAft>
                <a:spcPct val="0"/>
              </a:spcAft>
              <a:buClr>
                <a:srgbClr val="A2A2A2"/>
              </a:buClr>
              <a:buSzPct val="90000"/>
            </a:pPr>
            <a:r>
              <a:rPr lang="zh-CN" altLang="en-US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软件的本质</a:t>
            </a:r>
            <a:r>
              <a:rPr lang="en-US" altLang="zh-CN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业务模型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0" y="1132528"/>
            <a:ext cx="12192000" cy="0"/>
          </a:xfrm>
          <a:prstGeom prst="line">
            <a:avLst/>
          </a:prstGeom>
          <a:ln w="38100" cap="sq">
            <a:solidFill>
              <a:srgbClr val="FF0000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箭头: 右 1"/>
          <p:cNvSpPr/>
          <p:nvPr/>
        </p:nvSpPr>
        <p:spPr>
          <a:xfrm>
            <a:off x="1638527" y="3235569"/>
            <a:ext cx="8835391" cy="393814"/>
          </a:xfrm>
          <a:prstGeom prst="rightArrow">
            <a:avLst/>
          </a:prstGeom>
          <a:solidFill>
            <a:srgbClr val="0898CD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494588" y="2815721"/>
            <a:ext cx="1420837" cy="1308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Rule</a:t>
            </a:r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Verify</a:t>
            </a:r>
            <a:endParaRPr lang="zh-CN" altLang="en-US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/>
          <p:cNvSpPr/>
          <p:nvPr/>
        </p:nvSpPr>
        <p:spPr>
          <a:xfrm>
            <a:off x="5079326" y="2815721"/>
            <a:ext cx="1420837" cy="1308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 Logic</a:t>
            </a:r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endParaRPr lang="zh-CN" altLang="en-US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/>
          <p:cNvSpPr/>
          <p:nvPr/>
        </p:nvSpPr>
        <p:spPr>
          <a:xfrm>
            <a:off x="6650056" y="2815721"/>
            <a:ext cx="1781352" cy="1308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standardize </a:t>
            </a:r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structuralize</a:t>
            </a:r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2009" y="2405575"/>
            <a:ext cx="1269954" cy="2025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 data</a:t>
            </a:r>
            <a:endParaRPr lang="zh-CN" altLang="en-US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804606" y="2402906"/>
            <a:ext cx="1252025" cy="2028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Detail</a:t>
            </a:r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0898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 data</a:t>
            </a:r>
            <a:endParaRPr lang="en-US" altLang="zh-CN" b="1" dirty="0">
              <a:solidFill>
                <a:srgbClr val="0898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7912" y="2369369"/>
            <a:ext cx="324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87912" y="4061983"/>
            <a:ext cx="943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Sys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2207" y="3231981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(IoT)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1343242" y="2599027"/>
            <a:ext cx="187587" cy="1680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101953" y="2414360"/>
            <a:ext cx="324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700645" y="3548241"/>
            <a:ext cx="943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Sys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683570" y="2975193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(IoT)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右大括号 65"/>
          <p:cNvSpPr/>
          <p:nvPr/>
        </p:nvSpPr>
        <p:spPr>
          <a:xfrm rot="10800000">
            <a:off x="10553471" y="2599027"/>
            <a:ext cx="187587" cy="1680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741058" y="4050121"/>
            <a:ext cx="1084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352983" y="1589649"/>
            <a:ext cx="0" cy="3116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614295" y="1557997"/>
            <a:ext cx="0" cy="3147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105494" y="1593190"/>
            <a:ext cx="1254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信息获取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115518" y="1607141"/>
            <a:ext cx="1288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信息处理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397227" y="1607141"/>
            <a:ext cx="1984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信息输出和存储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87912" y="2117234"/>
            <a:ext cx="116500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302207" y="4705690"/>
            <a:ext cx="115794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箭头: 右 27"/>
          <p:cNvSpPr/>
          <p:nvPr/>
        </p:nvSpPr>
        <p:spPr>
          <a:xfrm>
            <a:off x="358289" y="4553099"/>
            <a:ext cx="11523379" cy="612423"/>
          </a:xfrm>
          <a:prstGeom prst="rightArrow">
            <a:avLst/>
          </a:prstGeom>
          <a:solidFill>
            <a:srgbClr val="0898CD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业务模型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Business Model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91"/>
          <p:cNvSpPr txBox="1"/>
          <p:nvPr/>
        </p:nvSpPr>
        <p:spPr bwMode="auto">
          <a:xfrm>
            <a:off x="225118" y="5423096"/>
            <a:ext cx="11650028" cy="9110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indent="215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业务模型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贯穿整个信息获取、处理、输出整个流程。</a:t>
            </a:r>
            <a:endParaRPr lang="en-US" altLang="zh-CN" sz="1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变化的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是表现形式、业务模型和业务逻辑，</a:t>
            </a: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不变的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是信息管道和基础技术架构。</a:t>
            </a:r>
            <a:endParaRPr lang="en-US" altLang="zh-CN" sz="1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-725" y="3506297"/>
            <a:ext cx="12191999" cy="1008112"/>
          </a:xfrm>
          <a:prstGeom prst="rect">
            <a:avLst/>
          </a:prstGeom>
          <a:solidFill>
            <a:srgbClr val="C00000"/>
          </a:solidFill>
          <a:ln w="9525" algn="ctr">
            <a:noFill/>
            <a:round/>
          </a:ln>
        </p:spPr>
        <p:txBody>
          <a:bodyPr wrap="square" lIns="90122" tIns="45061" rIns="90122" bIns="45061">
            <a:noAutofit/>
          </a:bodyPr>
          <a:lstStyle/>
          <a:p>
            <a:pPr defTabSz="911860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2245" y="1396211"/>
            <a:ext cx="10515600" cy="4351338"/>
          </a:xfrm>
        </p:spPr>
        <p:txBody>
          <a:bodyPr/>
          <a:lstStyle/>
          <a:p>
            <a:pPr marL="603250" indent="-603250" defTabSz="1213485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p"/>
            </a:pPr>
            <a:r>
              <a:rPr lang="zh-CN" altLang="en-US" sz="4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现状分析</a:t>
            </a:r>
            <a:endParaRPr lang="en-US" altLang="zh-CN" sz="4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3250" indent="-603250" defTabSz="1213485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p"/>
            </a:pPr>
            <a:r>
              <a:rPr lang="zh-CN" altLang="en-US" sz="4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软件的本质</a:t>
            </a:r>
            <a:endParaRPr lang="en-US" altLang="zh-CN" sz="4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3250" indent="-603250" defTabSz="1213485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p"/>
            </a:pPr>
            <a:r>
              <a:rPr lang="zh-CN" altLang="en-US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4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3250" indent="-603250" defTabSz="1213485" fontAlgn="base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p"/>
            </a:pPr>
            <a:r>
              <a:rPr lang="zh-CN" altLang="en-US" sz="4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成功案例</a:t>
            </a:r>
            <a:endParaRPr lang="zh-CN" altLang="en-US" sz="4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910" y="179882"/>
            <a:ext cx="11920731" cy="95264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defTabSz="503555" fontAlgn="base">
              <a:spcBef>
                <a:spcPct val="0"/>
              </a:spcBef>
              <a:spcAft>
                <a:spcPct val="0"/>
              </a:spcAft>
              <a:buClr>
                <a:srgbClr val="A2A2A2"/>
              </a:buClr>
              <a:buSzPct val="90000"/>
            </a:pPr>
            <a:r>
              <a:rPr lang="zh-CN" altLang="en-US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目录</a:t>
            </a:r>
            <a:endParaRPr lang="zh-CN" altLang="en-US" sz="55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10" y="179882"/>
            <a:ext cx="11920731" cy="95264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defTabSz="503555" fontAlgn="base">
              <a:spcBef>
                <a:spcPct val="0"/>
              </a:spcBef>
              <a:spcAft>
                <a:spcPct val="0"/>
              </a:spcAft>
              <a:buClr>
                <a:srgbClr val="A2A2A2"/>
              </a:buClr>
              <a:buSzPct val="90000"/>
            </a:pPr>
            <a:r>
              <a:rPr lang="zh-CN" altLang="en-US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解决方案</a:t>
            </a:r>
            <a:r>
              <a:rPr lang="en-US" altLang="zh-CN" sz="55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标准化不变的，模板化变化的</a:t>
            </a:r>
            <a:endParaRPr lang="zh-CN" altLang="en-US" sz="55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9988" y="1382596"/>
            <a:ext cx="10395653" cy="3907283"/>
            <a:chOff x="134910" y="1382596"/>
            <a:chExt cx="11920731" cy="3907283"/>
          </a:xfrm>
        </p:grpSpPr>
        <p:sp>
          <p:nvSpPr>
            <p:cNvPr id="19" name="同侧圆角矩形 128"/>
            <p:cNvSpPr/>
            <p:nvPr/>
          </p:nvSpPr>
          <p:spPr bwMode="auto">
            <a:xfrm>
              <a:off x="3177376" y="1662596"/>
              <a:ext cx="2845254" cy="3627283"/>
            </a:xfrm>
            <a:prstGeom prst="round2SameRect">
              <a:avLst>
                <a:gd name="adj1" fmla="val 3972"/>
                <a:gd name="adj2" fmla="val 0"/>
              </a:avLst>
            </a:prstGeom>
            <a:solidFill>
              <a:schemeClr val="bg1">
                <a:lumMod val="95000"/>
                <a:alpha val="51000"/>
              </a:schemeClr>
            </a:solidFill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567" tIns="36283" rIns="72567" bIns="36283" numCol="1" rtlCol="0" anchor="t" anchorCtr="0" compatLnSpc="1"/>
            <a:lstStyle/>
            <a:p>
              <a:pPr defTabSz="1101090"/>
              <a:endPara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圆角矩形 129"/>
            <p:cNvSpPr/>
            <p:nvPr/>
          </p:nvSpPr>
          <p:spPr>
            <a:xfrm>
              <a:off x="3388881" y="1382596"/>
              <a:ext cx="2395306" cy="560000"/>
            </a:xfrm>
            <a:prstGeom prst="roundRect">
              <a:avLst/>
            </a:prstGeom>
            <a:solidFill>
              <a:srgbClr val="0085D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None/>
              </a:pPr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开发与测试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同侧圆角矩形 132"/>
            <p:cNvSpPr/>
            <p:nvPr/>
          </p:nvSpPr>
          <p:spPr bwMode="auto">
            <a:xfrm>
              <a:off x="134910" y="1662596"/>
              <a:ext cx="2845254" cy="3627283"/>
            </a:xfrm>
            <a:prstGeom prst="round2SameRect">
              <a:avLst>
                <a:gd name="adj1" fmla="val 3972"/>
                <a:gd name="adj2" fmla="val 0"/>
              </a:avLst>
            </a:prstGeom>
            <a:solidFill>
              <a:schemeClr val="bg1">
                <a:lumMod val="95000"/>
                <a:alpha val="51000"/>
              </a:schemeClr>
            </a:solidFill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567" tIns="36283" rIns="72567" bIns="36283" numCol="1" rtlCol="0" anchor="t" anchorCtr="0" compatLnSpc="1"/>
            <a:lstStyle/>
            <a:p>
              <a:pPr defTabSz="1101090"/>
              <a:endPara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6" name="圆角矩形 196"/>
            <p:cNvSpPr/>
            <p:nvPr/>
          </p:nvSpPr>
          <p:spPr>
            <a:xfrm>
              <a:off x="394776" y="1382596"/>
              <a:ext cx="2395306" cy="560000"/>
            </a:xfrm>
            <a:prstGeom prst="roundRect">
              <a:avLst/>
            </a:prstGeom>
            <a:solidFill>
              <a:srgbClr val="0085D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None/>
              </a:pPr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分析与设计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同侧圆角矩形 203"/>
            <p:cNvSpPr/>
            <p:nvPr/>
          </p:nvSpPr>
          <p:spPr bwMode="auto">
            <a:xfrm>
              <a:off x="6195885" y="1662596"/>
              <a:ext cx="2845254" cy="3627283"/>
            </a:xfrm>
            <a:prstGeom prst="round2SameRect">
              <a:avLst>
                <a:gd name="adj1" fmla="val 3972"/>
                <a:gd name="adj2" fmla="val 0"/>
              </a:avLst>
            </a:prstGeom>
            <a:solidFill>
              <a:schemeClr val="bg1">
                <a:lumMod val="95000"/>
                <a:alpha val="51000"/>
              </a:schemeClr>
            </a:solidFill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567" tIns="36283" rIns="72567" bIns="36283" numCol="1" rtlCol="0" anchor="t" anchorCtr="0" compatLnSpc="1"/>
            <a:lstStyle/>
            <a:p>
              <a:pPr defTabSz="1101090"/>
              <a:endPara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1" name="圆角矩形 204"/>
            <p:cNvSpPr/>
            <p:nvPr/>
          </p:nvSpPr>
          <p:spPr>
            <a:xfrm>
              <a:off x="6407390" y="1382596"/>
              <a:ext cx="2395306" cy="560000"/>
            </a:xfrm>
            <a:prstGeom prst="roundRect">
              <a:avLst/>
            </a:prstGeom>
            <a:solidFill>
              <a:srgbClr val="0085D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None/>
              </a:pPr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实施与上线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同侧圆角矩形 224"/>
            <p:cNvSpPr/>
            <p:nvPr/>
          </p:nvSpPr>
          <p:spPr bwMode="auto">
            <a:xfrm>
              <a:off x="9210387" y="1662596"/>
              <a:ext cx="2845254" cy="3627283"/>
            </a:xfrm>
            <a:prstGeom prst="round2SameRect">
              <a:avLst>
                <a:gd name="adj1" fmla="val 3972"/>
                <a:gd name="adj2" fmla="val 0"/>
              </a:avLst>
            </a:prstGeom>
            <a:solidFill>
              <a:schemeClr val="bg1">
                <a:lumMod val="95000"/>
                <a:alpha val="51000"/>
              </a:schemeClr>
            </a:solidFill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567" tIns="36283" rIns="72567" bIns="36283" numCol="1" rtlCol="0" anchor="t" anchorCtr="0" compatLnSpc="1"/>
            <a:lstStyle/>
            <a:p>
              <a:pPr defTabSz="1101090"/>
              <a:endPara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2" name="圆角矩形 225"/>
            <p:cNvSpPr/>
            <p:nvPr/>
          </p:nvSpPr>
          <p:spPr>
            <a:xfrm>
              <a:off x="9421892" y="1382596"/>
              <a:ext cx="2395306" cy="560000"/>
            </a:xfrm>
            <a:prstGeom prst="roundRect">
              <a:avLst/>
            </a:prstGeom>
            <a:solidFill>
              <a:srgbClr val="0085D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None/>
              </a:pPr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运营与维护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4" name="直接连接符 153"/>
          <p:cNvCxnSpPr/>
          <p:nvPr/>
        </p:nvCxnSpPr>
        <p:spPr>
          <a:xfrm>
            <a:off x="0" y="1132528"/>
            <a:ext cx="12192000" cy="0"/>
          </a:xfrm>
          <a:prstGeom prst="line">
            <a:avLst/>
          </a:prstGeom>
          <a:ln w="38100" cap="sq">
            <a:solidFill>
              <a:srgbClr val="FF0000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91"/>
          <p:cNvSpPr txBox="1"/>
          <p:nvPr/>
        </p:nvSpPr>
        <p:spPr bwMode="auto">
          <a:xfrm>
            <a:off x="134909" y="5699804"/>
            <a:ext cx="11920731" cy="5016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目标：固化不变的，模板化变化的，</a:t>
            </a: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在线实时开发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发布业务应用、</a:t>
            </a: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在线运维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业务应用</a:t>
            </a:r>
            <a:endParaRPr lang="en-US" altLang="zh-CN" sz="1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4910" y="3516925"/>
            <a:ext cx="119207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75808" y="240509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不变的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75807" y="416409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134"/>
          <p:cNvSpPr/>
          <p:nvPr/>
        </p:nvSpPr>
        <p:spPr bwMode="auto">
          <a:xfrm>
            <a:off x="1886608" y="2085174"/>
            <a:ext cx="2088863" cy="1311728"/>
          </a:xfrm>
          <a:prstGeom prst="roundRect">
            <a:avLst>
              <a:gd name="adj" fmla="val 2810"/>
            </a:avLst>
          </a:prstGeom>
          <a:noFill/>
          <a:ln w="12700">
            <a:noFill/>
          </a:ln>
          <a:effectLst/>
        </p:spPr>
        <p:txBody>
          <a:bodyPr lIns="68578" tIns="34289" rIns="68578" bIns="34289" anchor="t"/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需求调研模板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需求调研方法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设计模板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设计方法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134"/>
          <p:cNvSpPr/>
          <p:nvPr/>
        </p:nvSpPr>
        <p:spPr bwMode="auto">
          <a:xfrm>
            <a:off x="1886608" y="3978230"/>
            <a:ext cx="2088863" cy="974167"/>
          </a:xfrm>
          <a:prstGeom prst="roundRect">
            <a:avLst>
              <a:gd name="adj" fmla="val 2810"/>
            </a:avLst>
          </a:prstGeom>
          <a:noFill/>
          <a:ln w="12700">
            <a:noFill/>
          </a:ln>
          <a:effectLst/>
        </p:spPr>
        <p:txBody>
          <a:bodyPr lIns="68578" tIns="34289" rIns="68578" bIns="34289" anchor="t"/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业务规则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信息架构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134"/>
          <p:cNvSpPr/>
          <p:nvPr/>
        </p:nvSpPr>
        <p:spPr bwMode="auto">
          <a:xfrm>
            <a:off x="4440425" y="2085174"/>
            <a:ext cx="2088863" cy="1311728"/>
          </a:xfrm>
          <a:prstGeom prst="roundRect">
            <a:avLst>
              <a:gd name="adj" fmla="val 2810"/>
            </a:avLst>
          </a:prstGeom>
          <a:noFill/>
          <a:ln w="12700">
            <a:noFill/>
          </a:ln>
          <a:effectLst/>
        </p:spPr>
        <p:txBody>
          <a:bodyPr lIns="68578" tIns="34289" rIns="68578" bIns="34289" anchor="t"/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基础技术框架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代码位置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代码标准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134"/>
          <p:cNvSpPr/>
          <p:nvPr/>
        </p:nvSpPr>
        <p:spPr bwMode="auto">
          <a:xfrm>
            <a:off x="4497661" y="3978230"/>
            <a:ext cx="2088863" cy="992979"/>
          </a:xfrm>
          <a:prstGeom prst="roundRect">
            <a:avLst>
              <a:gd name="adj" fmla="val 2810"/>
            </a:avLst>
          </a:prstGeom>
          <a:noFill/>
          <a:ln w="12700">
            <a:noFill/>
          </a:ln>
          <a:effectLst/>
        </p:spPr>
        <p:txBody>
          <a:bodyPr lIns="68578" tIns="34289" rIns="68578" bIns="34289" anchor="t"/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业务模型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业务逻辑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表现形式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134"/>
          <p:cNvSpPr/>
          <p:nvPr/>
        </p:nvSpPr>
        <p:spPr bwMode="auto">
          <a:xfrm>
            <a:off x="7129999" y="2085174"/>
            <a:ext cx="2088863" cy="1311728"/>
          </a:xfrm>
          <a:prstGeom prst="roundRect">
            <a:avLst>
              <a:gd name="adj" fmla="val 2810"/>
            </a:avLst>
          </a:prstGeom>
          <a:noFill/>
          <a:ln w="12700">
            <a:noFill/>
          </a:ln>
          <a:effectLst/>
        </p:spPr>
        <p:txBody>
          <a:bodyPr lIns="68578" tIns="34289" rIns="68578" bIns="34289" anchor="t"/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发布流程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发布方法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发布脚本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134"/>
          <p:cNvSpPr/>
          <p:nvPr/>
        </p:nvSpPr>
        <p:spPr bwMode="auto">
          <a:xfrm>
            <a:off x="7187235" y="3978230"/>
            <a:ext cx="2088863" cy="992979"/>
          </a:xfrm>
          <a:prstGeom prst="roundRect">
            <a:avLst>
              <a:gd name="adj" fmla="val 2810"/>
            </a:avLst>
          </a:prstGeom>
          <a:noFill/>
          <a:ln w="12700">
            <a:noFill/>
          </a:ln>
          <a:effectLst/>
        </p:spPr>
        <p:txBody>
          <a:bodyPr lIns="68578" tIns="34289" rIns="68578" bIns="34289" anchor="t"/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部署架构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程序包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134"/>
          <p:cNvSpPr/>
          <p:nvPr/>
        </p:nvSpPr>
        <p:spPr bwMode="auto">
          <a:xfrm>
            <a:off x="9778856" y="2085174"/>
            <a:ext cx="2088863" cy="1311728"/>
          </a:xfrm>
          <a:prstGeom prst="roundRect">
            <a:avLst>
              <a:gd name="adj" fmla="val 2810"/>
            </a:avLst>
          </a:prstGeom>
          <a:noFill/>
          <a:ln w="12700">
            <a:noFill/>
          </a:ln>
          <a:effectLst/>
        </p:spPr>
        <p:txBody>
          <a:bodyPr lIns="68578" tIns="34289" rIns="68578" bIns="34289" anchor="t"/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业务监控方法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系统监控方法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故障预警方法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134"/>
          <p:cNvSpPr/>
          <p:nvPr/>
        </p:nvSpPr>
        <p:spPr bwMode="auto">
          <a:xfrm>
            <a:off x="9836092" y="3978230"/>
            <a:ext cx="2088863" cy="992979"/>
          </a:xfrm>
          <a:prstGeom prst="roundRect">
            <a:avLst>
              <a:gd name="adj" fmla="val 2810"/>
            </a:avLst>
          </a:prstGeom>
          <a:noFill/>
          <a:ln w="12700">
            <a:noFill/>
          </a:ln>
          <a:effectLst/>
        </p:spPr>
        <p:txBody>
          <a:bodyPr lIns="68578" tIns="34289" rIns="68578" bIns="34289" anchor="t"/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业务监控内容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业务统计口径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  <a:defRPr/>
            </a:pP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1878</Words>
  <Application>WPS 演示</Application>
  <PresentationFormat>宽屏</PresentationFormat>
  <Paragraphs>388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FrutigerNext LT Medium</vt:lpstr>
      <vt:lpstr>黑体</vt:lpstr>
      <vt:lpstr>FrutigerNext LT Regular</vt:lpstr>
      <vt:lpstr>华文细黑</vt:lpstr>
      <vt:lpstr>Arial Unicode MS</vt:lpstr>
      <vt:lpstr>等线 Light</vt:lpstr>
      <vt:lpstr>等线</vt:lpstr>
      <vt:lpstr>Calibri</vt:lpstr>
      <vt:lpstr>Segoe Print</vt:lpstr>
      <vt:lpstr>Office 主题​​</vt:lpstr>
      <vt:lpstr>在线APP开发平台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在线APP开发平台</dc:title>
  <dc:creator>ruiyun077</dc:creator>
  <cp:lastModifiedBy>Administrator</cp:lastModifiedBy>
  <cp:revision>84</cp:revision>
  <dcterms:created xsi:type="dcterms:W3CDTF">2018-03-07T02:51:00Z</dcterms:created>
  <dcterms:modified xsi:type="dcterms:W3CDTF">2018-03-21T01:09:42Z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