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81"/>
  </p:normalViewPr>
  <p:slideViewPr>
    <p:cSldViewPr snapToGrid="0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3BA8F-AD94-B44B-9469-12F6F60F672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2967D-9EE4-4E46-8315-832CB4CF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2967D-9EE4-4E46-8315-832CB4CF1E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7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8088-1655-24A0-02D8-8D6CF1A58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707AA-AA5E-B231-07A0-89BE98442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F4116-CA54-CBC4-74D8-989DD587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3B59-77ED-8544-9ED4-D9A53D9C16C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4EE6-4CEC-CE05-F4B6-D97D774E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78475-BE81-C7C1-CBB6-938BDB8C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3A87-ABE2-D944-A37D-600D1010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1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89E5-3AF6-2406-5875-1741033C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D5BBE-683D-ED8C-E4F3-26F26425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520A-1615-7090-B0FD-15F5FCFC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3B59-77ED-8544-9ED4-D9A53D9C16C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F17FE-34A8-EA48-077F-560DDB67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C8EA-0210-B96F-E30D-8072A17E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3A87-ABE2-D944-A37D-600D1010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4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58C60-B68A-4092-21CA-64AA3E060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1204E-64AD-2C72-6269-ECCF28F28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7903-D8EE-466E-BEC5-E8D1DA30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3B59-77ED-8544-9ED4-D9A53D9C16C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9638-370B-172C-B208-EE710AC7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A4F2-B60F-289A-563C-D5654851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3A87-ABE2-D944-A37D-600D1010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8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17E4-F1EA-5E51-2F8A-3E05552B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44ED-D7F6-B871-5D1C-0476033B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5726-D1F8-01D2-AFE6-83A81DAA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3B59-77ED-8544-9ED4-D9A53D9C16C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0A9C-3F9A-76C6-B894-AC620F43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F5EDD-FB5F-D97F-37A1-AA41FA34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3A87-ABE2-D944-A37D-600D1010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2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FD3E-1CEE-FAB9-FC13-2FB5D802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9F8F8-2AD4-3611-6429-3FC354801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4A30-678E-DE36-1D73-9B65E115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3B59-77ED-8544-9ED4-D9A53D9C16C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0D9C-45E2-7186-C508-BF4F4C45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1D0D-7929-090E-7BE7-C13A2194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3A87-ABE2-D944-A37D-600D1010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8BEB-7167-524C-FD27-6D11C951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CF09-FDA0-8AFF-A1BD-3D1ED397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EEE4-59FC-CBE1-71FE-6D0B9A86E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6EF7B-DF7B-3337-A4C2-096D1896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3B59-77ED-8544-9ED4-D9A53D9C16C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DCB70-496E-00A3-8F4E-59DB2A59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0387E-D474-FB71-43FA-B702D2EB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3A87-ABE2-D944-A37D-600D1010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4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5E27-E232-22FC-4584-6F7D63AF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5EC28-3FB7-9861-57F2-CF953952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F2CF-964D-7247-D8DF-F6B94A2DF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F355F-915A-F745-68C2-D6B213192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B93F09-D752-D953-7253-2188DD7C4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B39C5-31FE-1823-4B52-E97114F0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3B59-77ED-8544-9ED4-D9A53D9C16C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CB828-EEB8-12E6-25EF-CC3E8046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CD6A-BDF5-8E1E-5660-9D4F6F59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3A87-ABE2-D944-A37D-600D1010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77DC-DD8B-168E-DF5B-B837C3FF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940D1-5D51-68A1-0F96-58FB3292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3B59-77ED-8544-9ED4-D9A53D9C16C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E8E1F-36E7-18F1-3F49-662C0616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46552-258B-C4C3-9011-2BC66EBD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3A87-ABE2-D944-A37D-600D1010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1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E2A05-B645-DE00-7F8A-A1611451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3B59-77ED-8544-9ED4-D9A53D9C16C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F4F97-7873-6F25-A7A2-6FFE8FA4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1AB97-A3A9-A9FF-D6E9-56B3B121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3A87-ABE2-D944-A37D-600D1010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1B53-C433-2D0C-EB2B-8B4099E5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33A7-A341-2F30-84EF-C510C848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634EE-A83B-CC45-80C5-863B79ACB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237C0-F011-0101-5A0D-6020E076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3B59-77ED-8544-9ED4-D9A53D9C16C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B842-ED21-6ADD-0D16-6AADCB83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70E48-E86A-27B6-CD3F-1DD032CF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3A87-ABE2-D944-A37D-600D1010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DA94-EE73-AF49-2236-97015735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3CF5F-3CFB-892C-E2C7-37C995544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8C444-3904-061D-E106-C93771BC0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38D67-E2B8-F4C8-C349-59C92AB1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3B59-77ED-8544-9ED4-D9A53D9C16C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BD13-43F3-C996-E35A-9EF6D3CE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BE9EA-3323-96AB-16DE-0C48DF51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3A87-ABE2-D944-A37D-600D1010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9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F36BA-7CE4-DD38-1F13-C4C65DF7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9D3A0-F6AE-E30F-8CA5-00AEF027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D140-7C08-7484-96B0-ED962FD0C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43B59-77ED-8544-9ED4-D9A53D9C16C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ABCD5-5A33-02DE-9B82-3C169634D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06CDD-543D-5375-21A6-AFA4DE7C9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3A87-ABE2-D944-A37D-600D1010B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7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BC50-6917-0697-79B1-B8FB25000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Mid-term Study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E37ED-BFAF-B222-FA11-FFE6ED051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2024</a:t>
            </a:r>
          </a:p>
        </p:txBody>
      </p:sp>
    </p:spTree>
    <p:extLst>
      <p:ext uri="{BB962C8B-B14F-4D97-AF65-F5344CB8AC3E}">
        <p14:creationId xmlns:p14="http://schemas.microsoft.com/office/powerpoint/2010/main" val="93628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C7F1-CB9F-9C2F-3A11-2DBF5CF0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575C-FA7B-CBD2-66E9-D7E54E7B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40-50 questions </a:t>
            </a:r>
          </a:p>
          <a:p>
            <a:r>
              <a:rPr lang="en-US" dirty="0"/>
              <a:t>Will involve multiple choice (select one – select multiple) </a:t>
            </a:r>
          </a:p>
          <a:p>
            <a:r>
              <a:rPr lang="en-US" dirty="0"/>
              <a:t>Topics covered up until this week </a:t>
            </a:r>
          </a:p>
        </p:txBody>
      </p:sp>
    </p:spTree>
    <p:extLst>
      <p:ext uri="{BB962C8B-B14F-4D97-AF65-F5344CB8AC3E}">
        <p14:creationId xmlns:p14="http://schemas.microsoft.com/office/powerpoint/2010/main" val="287406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FDC8-7F58-59D9-33FD-71501D36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9BF1-A26E-1991-08EB-8B125884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maps, HIT vs HIM, 3 P’s, 5 environments for health informaticists; </a:t>
            </a:r>
          </a:p>
          <a:p>
            <a:r>
              <a:rPr lang="en-US" dirty="0"/>
              <a:t>Main types of HIM solutions: </a:t>
            </a:r>
          </a:p>
          <a:p>
            <a:pPr lvl="1"/>
            <a:r>
              <a:rPr lang="en-US" b="1" dirty="0"/>
              <a:t>For each</a:t>
            </a:r>
            <a:r>
              <a:rPr lang="en-US" dirty="0"/>
              <a:t>: what they are, what they do </a:t>
            </a:r>
          </a:p>
          <a:p>
            <a:pPr lvl="1"/>
            <a:r>
              <a:rPr lang="en-US" dirty="0"/>
              <a:t>EMR, EHR, PHRs, RPM, CRMs, PBMS, RCMs, SCM, BI </a:t>
            </a:r>
          </a:p>
          <a:p>
            <a:r>
              <a:rPr lang="en-US" dirty="0"/>
              <a:t>HIMS: </a:t>
            </a:r>
          </a:p>
          <a:p>
            <a:pPr lvl="1"/>
            <a:r>
              <a:rPr lang="en-US" dirty="0"/>
              <a:t>Financial challenges </a:t>
            </a:r>
          </a:p>
          <a:p>
            <a:pPr lvl="1"/>
            <a:r>
              <a:rPr lang="en-US" dirty="0"/>
              <a:t>Non-financial challenges: Design, Implementation, Monitoring </a:t>
            </a:r>
          </a:p>
        </p:txBody>
      </p:sp>
    </p:spTree>
    <p:extLst>
      <p:ext uri="{BB962C8B-B14F-4D97-AF65-F5344CB8AC3E}">
        <p14:creationId xmlns:p14="http://schemas.microsoft.com/office/powerpoint/2010/main" val="348569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FDC8-7F58-59D9-33FD-71501D36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9BF1-A26E-1991-08EB-8B125884A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SLDC: what is it, why is it important </a:t>
            </a:r>
          </a:p>
          <a:p>
            <a:r>
              <a:rPr lang="en-US" dirty="0"/>
              <a:t>Different stages of SDLC, what sub steps are contained within each,  </a:t>
            </a:r>
          </a:p>
          <a:p>
            <a:pPr lvl="1"/>
            <a:r>
              <a:rPr lang="en-US" b="1" dirty="0"/>
              <a:t>Planning</a:t>
            </a:r>
            <a:r>
              <a:rPr lang="en-US" dirty="0"/>
              <a:t> (SWOT, strategic plan alignment) </a:t>
            </a:r>
          </a:p>
          <a:p>
            <a:pPr lvl="1"/>
            <a:r>
              <a:rPr lang="en-US" b="1" dirty="0"/>
              <a:t>Analysis</a:t>
            </a:r>
            <a:r>
              <a:rPr lang="en-US" dirty="0"/>
              <a:t>  (Problem – Fishbone, Investigation (Emic/Etic, Adoption times); Requirements (Technical, non-technical, BRDs-TRDs); Alternatives - CBA, Proposal - KPIs, SMART goals; PMs - GANNT) </a:t>
            </a:r>
          </a:p>
          <a:p>
            <a:pPr lvl="1"/>
            <a:r>
              <a:rPr lang="en-US" b="1" dirty="0"/>
              <a:t>Design</a:t>
            </a:r>
            <a:r>
              <a:rPr lang="en-US" dirty="0"/>
              <a:t> (Build vs Buy vs Acquire; interdisciplinary team; deliverables; tech specs/stack; technical debt; RFI and RFPs) </a:t>
            </a:r>
          </a:p>
          <a:p>
            <a:pPr lvl="1"/>
            <a:r>
              <a:rPr lang="en-US" b="1" dirty="0"/>
              <a:t>Implementation</a:t>
            </a:r>
            <a:r>
              <a:rPr lang="en-US" dirty="0"/>
              <a:t> (Incremental/Parallel vs Big Bang; war room) </a:t>
            </a:r>
          </a:p>
          <a:p>
            <a:pPr lvl="1"/>
            <a:r>
              <a:rPr lang="en-US" b="1" dirty="0"/>
              <a:t>Testing</a:t>
            </a:r>
            <a:r>
              <a:rPr lang="en-US" dirty="0"/>
              <a:t> (different testing environments; functional versus non-functional)</a:t>
            </a:r>
          </a:p>
          <a:p>
            <a:pPr lvl="1"/>
            <a:r>
              <a:rPr lang="en-US" b="1" dirty="0"/>
              <a:t>Deployment</a:t>
            </a:r>
            <a:r>
              <a:rPr lang="en-US" dirty="0"/>
              <a:t> </a:t>
            </a:r>
          </a:p>
          <a:p>
            <a:r>
              <a:rPr lang="en-US" dirty="0"/>
              <a:t>Waterfall vs Agile – similarities, differences; what PODs are </a:t>
            </a:r>
          </a:p>
          <a:p>
            <a:r>
              <a:rPr lang="en-US" dirty="0"/>
              <a:t>Scrum vs Kanban  </a:t>
            </a:r>
          </a:p>
        </p:txBody>
      </p:sp>
    </p:spTree>
    <p:extLst>
      <p:ext uri="{BB962C8B-B14F-4D97-AF65-F5344CB8AC3E}">
        <p14:creationId xmlns:p14="http://schemas.microsoft.com/office/powerpoint/2010/main" val="313024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F84F-ED40-5EF1-A178-B091F3C8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Codexes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C4D4-62CB-F501-165E-0D484366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Examples of primary versus secondary healthcare data sources </a:t>
            </a:r>
          </a:p>
          <a:p>
            <a:r>
              <a:rPr lang="en-US" dirty="0"/>
              <a:t>4 levels of data maturity (descriptive to prescriptive) </a:t>
            </a:r>
          </a:p>
          <a:p>
            <a:r>
              <a:rPr lang="en-US" dirty="0"/>
              <a:t>What level SBM is related to data maturity </a:t>
            </a:r>
          </a:p>
          <a:p>
            <a:r>
              <a:rPr lang="en-US" dirty="0"/>
              <a:t>3 types of data formats (structured, unstructured, semi-structured) </a:t>
            </a:r>
          </a:p>
          <a:p>
            <a:r>
              <a:rPr lang="en-US" dirty="0"/>
              <a:t>Interoperability (HITEC, 21</a:t>
            </a:r>
            <a:r>
              <a:rPr lang="en-US" baseline="30000" dirty="0"/>
              <a:t>st</a:t>
            </a:r>
            <a:r>
              <a:rPr lang="en-US" dirty="0"/>
              <a:t> century cures act; HL7, CDA, FHIR) </a:t>
            </a:r>
          </a:p>
          <a:p>
            <a:r>
              <a:rPr lang="en-US" dirty="0"/>
              <a:t>What the USCDI is, what is its purpose </a:t>
            </a:r>
          </a:p>
          <a:p>
            <a:r>
              <a:rPr lang="en-US" dirty="0"/>
              <a:t>For each of the below code sets be able to state the </a:t>
            </a:r>
            <a:r>
              <a:rPr lang="en-US" dirty="0" err="1"/>
              <a:t>codexes</a:t>
            </a:r>
            <a:r>
              <a:rPr lang="en-US" dirty="0"/>
              <a:t> purpose, and the potential format that they have: </a:t>
            </a:r>
          </a:p>
          <a:p>
            <a:pPr lvl="1"/>
            <a:r>
              <a:rPr lang="en-US" dirty="0"/>
              <a:t>ICD (v9 vs v10; WHO and NON-WHO); CPT, HCPCS, </a:t>
            </a:r>
            <a:r>
              <a:rPr lang="en-US" dirty="0" err="1"/>
              <a:t>Snowmed</a:t>
            </a:r>
            <a:r>
              <a:rPr lang="en-US" dirty="0"/>
              <a:t>, DRGs, NDC, </a:t>
            </a:r>
            <a:r>
              <a:rPr lang="en-US" dirty="0" err="1"/>
              <a:t>RxNORM</a:t>
            </a:r>
            <a:r>
              <a:rPr lang="en-US" dirty="0"/>
              <a:t>, LOINC, NPI, CVX </a:t>
            </a:r>
          </a:p>
        </p:txBody>
      </p:sp>
    </p:spTree>
    <p:extLst>
      <p:ext uri="{BB962C8B-B14F-4D97-AF65-F5344CB8AC3E}">
        <p14:creationId xmlns:p14="http://schemas.microsoft.com/office/powerpoint/2010/main" val="307246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44A1-F796-A368-23BE-659EFC9B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A760-FE84-0034-B480-1DEF301CB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is python, what can it be used for; who uses it; </a:t>
            </a:r>
          </a:p>
          <a:p>
            <a:r>
              <a:rPr lang="en-US" dirty="0"/>
              <a:t>How it can python be ‘run’ or executed </a:t>
            </a:r>
          </a:p>
          <a:p>
            <a:r>
              <a:rPr lang="en-US" dirty="0"/>
              <a:t>Core components of a </a:t>
            </a:r>
            <a:r>
              <a:rPr lang="en-US" dirty="0" err="1"/>
              <a:t>jupyter</a:t>
            </a:r>
            <a:r>
              <a:rPr lang="en-US" dirty="0"/>
              <a:t> (</a:t>
            </a:r>
            <a:r>
              <a:rPr lang="en-US" dirty="0" err="1"/>
              <a:t>colab</a:t>
            </a:r>
            <a:r>
              <a:rPr lang="en-US" dirty="0"/>
              <a:t>) notebook</a:t>
            </a:r>
          </a:p>
          <a:p>
            <a:r>
              <a:rPr lang="en-US" dirty="0"/>
              <a:t>What does google </a:t>
            </a:r>
            <a:r>
              <a:rPr lang="en-US" dirty="0" err="1"/>
              <a:t>colab</a:t>
            </a:r>
            <a:r>
              <a:rPr lang="en-US" dirty="0"/>
              <a:t> do, how does it differ from a standard </a:t>
            </a:r>
            <a:r>
              <a:rPr lang="en-US" dirty="0" err="1"/>
              <a:t>jupyter</a:t>
            </a:r>
            <a:r>
              <a:rPr lang="en-US" dirty="0"/>
              <a:t> notebook  </a:t>
            </a:r>
          </a:p>
          <a:p>
            <a:r>
              <a:rPr lang="en-US" dirty="0" err="1"/>
              <a:t>Pypi</a:t>
            </a:r>
            <a:r>
              <a:rPr lang="en-US" dirty="0"/>
              <a:t> – what is it, what are ‘packages’, what does ‘pip install…’  do </a:t>
            </a:r>
          </a:p>
          <a:p>
            <a:r>
              <a:rPr lang="en-US" dirty="0"/>
              <a:t>Common python packages – what they are used for: </a:t>
            </a:r>
          </a:p>
          <a:p>
            <a:pPr lvl="1"/>
            <a:r>
              <a:rPr lang="en-US" dirty="0"/>
              <a:t>Pandas </a:t>
            </a:r>
          </a:p>
          <a:p>
            <a:pPr lvl="1"/>
            <a:r>
              <a:rPr lang="en-US" dirty="0"/>
              <a:t>Requests </a:t>
            </a:r>
          </a:p>
          <a:p>
            <a:pPr lvl="1"/>
            <a:r>
              <a:rPr lang="en-US" dirty="0"/>
              <a:t>Seaborn </a:t>
            </a:r>
          </a:p>
          <a:p>
            <a:pPr lvl="1"/>
            <a:r>
              <a:rPr lang="en-US" dirty="0" err="1"/>
              <a:t>Plotly</a:t>
            </a:r>
            <a:r>
              <a:rPr lang="en-US" dirty="0"/>
              <a:t> </a:t>
            </a:r>
          </a:p>
          <a:p>
            <a:r>
              <a:rPr lang="en-US" dirty="0"/>
              <a:t>How would you use </a:t>
            </a:r>
            <a:r>
              <a:rPr lang="en-US" i="1" dirty="0"/>
              <a:t>pandas</a:t>
            </a:r>
            <a:r>
              <a:rPr lang="en-US" dirty="0"/>
              <a:t> to: </a:t>
            </a:r>
          </a:p>
          <a:p>
            <a:pPr lvl="1"/>
            <a:r>
              <a:rPr lang="en-US" dirty="0"/>
              <a:t>Load in a CSV file </a:t>
            </a:r>
          </a:p>
          <a:p>
            <a:pPr lvl="1"/>
            <a:r>
              <a:rPr lang="en-US" dirty="0"/>
              <a:t>Preview a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descriptive statistics on a column containing continuous data </a:t>
            </a:r>
          </a:p>
          <a:p>
            <a:pPr lvl="1"/>
            <a:r>
              <a:rPr lang="en-US" dirty="0"/>
              <a:t>Create value counts on a column containing categorical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449</Words>
  <Application>Microsoft Macintosh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Mid-term Study Guide</vt:lpstr>
      <vt:lpstr>About </vt:lpstr>
      <vt:lpstr>Basics </vt:lpstr>
      <vt:lpstr>SDLC</vt:lpstr>
      <vt:lpstr>Data Codexes 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Study Guide</dc:title>
  <dc:creator>hants williams</dc:creator>
  <cp:lastModifiedBy>hants williams</cp:lastModifiedBy>
  <cp:revision>7</cp:revision>
  <dcterms:created xsi:type="dcterms:W3CDTF">2024-02-27T13:12:12Z</dcterms:created>
  <dcterms:modified xsi:type="dcterms:W3CDTF">2024-02-27T18:03:54Z</dcterms:modified>
</cp:coreProperties>
</file>