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93" r:id="rId3"/>
    <p:sldId id="268" r:id="rId4"/>
    <p:sldId id="288" r:id="rId5"/>
    <p:sldId id="290" r:id="rId6"/>
    <p:sldId id="291" r:id="rId7"/>
    <p:sldId id="292" r:id="rId8"/>
    <p:sldId id="269" r:id="rId9"/>
    <p:sldId id="285" r:id="rId10"/>
    <p:sldId id="270" r:id="rId11"/>
    <p:sldId id="271" r:id="rId12"/>
    <p:sldId id="266" r:id="rId13"/>
    <p:sldId id="272" r:id="rId14"/>
    <p:sldId id="273" r:id="rId15"/>
    <p:sldId id="274" r:id="rId16"/>
    <p:sldId id="275" r:id="rId17"/>
    <p:sldId id="278" r:id="rId18"/>
    <p:sldId id="276" r:id="rId19"/>
    <p:sldId id="277" r:id="rId20"/>
    <p:sldId id="279" r:id="rId21"/>
    <p:sldId id="280" r:id="rId22"/>
    <p:sldId id="281" r:id="rId23"/>
    <p:sldId id="263" r:id="rId24"/>
    <p:sldId id="260" r:id="rId25"/>
    <p:sldId id="259" r:id="rId26"/>
    <p:sldId id="261" r:id="rId27"/>
    <p:sldId id="262" r:id="rId28"/>
    <p:sldId id="258" r:id="rId29"/>
    <p:sldId id="282" r:id="rId30"/>
    <p:sldId id="283" r:id="rId31"/>
    <p:sldId id="284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288A5-A22A-C948-8EF4-B55FC608F7C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B3D64-2C5F-6B46-82A3-FF166281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https://www.diag.uniroma1.it/</a:t>
            </a:r>
            <a:r>
              <a:rPr lang="en-US" dirty="0" err="1"/>
              <a:t>marrella</a:t>
            </a:r>
            <a:r>
              <a:rPr lang="en-US" dirty="0"/>
              <a:t>/slides/Sem_PM_12-13_BPMN.pdf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B3D64-2C5F-6B46-82A3-FF166281C0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9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AA4E-E4A5-7FB1-269D-4CDEE281F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007A4-E710-BA04-3D77-1D9936343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062DB-CD2B-9AA2-1610-4F1A8E4A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E7B-3E15-6141-B1EB-93407541FAE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1C419-405A-6800-C5C6-6FA834FF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CCC2-371C-571E-E94F-AF7893A2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2B5A-04AD-C249-A9B4-07A0CE86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6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6B09-CD33-F96A-20FE-DCE64547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21D0E-5B9D-6EBB-F8B7-E738F5C41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5ABBC-C0B7-83A5-C90F-73C2CD2C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E7B-3E15-6141-B1EB-93407541FAE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C7E26-2535-8983-C550-A585CF7A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46018-263E-EA34-D0F5-A527D208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2B5A-04AD-C249-A9B4-07A0CE86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F3870-6EC5-9A84-79B7-0D466C611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B7E03-9686-6CE9-9B3D-FF980A883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9B3D5-D682-7DF7-B5D5-B6D6B1FF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E7B-3E15-6141-B1EB-93407541FAE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60B05-B6AB-4A75-7C95-F7829739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F3E4B-D790-B0C4-AB61-6233204D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2B5A-04AD-C249-A9B4-07A0CE86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8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691A-85DC-82D7-CD1E-91325284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13E4-C179-714E-E1B9-4A8E37AC6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69976-F871-EC70-0908-C6AB5B04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E7B-3E15-6141-B1EB-93407541FAE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E689-3E62-EEE1-1C1F-90277823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83F0F-7B69-0C05-AAB1-754048FA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2B5A-04AD-C249-A9B4-07A0CE86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0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36A0-884F-F468-4FD4-E81C9DEC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A49B6-79B0-76E6-4EA9-24B75DB7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E170D-9602-16A6-8673-FA71DB65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E7B-3E15-6141-B1EB-93407541FAE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EC257-8E75-D05E-15F6-2C988248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2A83B-F485-11F3-C960-27ADB8BF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2B5A-04AD-C249-A9B4-07A0CE86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2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17F5-A88F-1BDE-E436-E679371C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14FF1-9EBD-6F5F-77A5-430E5C175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30C22-09EF-E385-D822-C5BBEE637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A05F6-94DD-9259-79FD-57386660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E7B-3E15-6141-B1EB-93407541FAE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B3F7A-645F-0564-07E7-3D73CEBE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BBEA6-D8F2-F78D-50E3-314AE9D7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2B5A-04AD-C249-A9B4-07A0CE86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63DF-D8F1-7A61-2A19-5D77A6C7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10E6C-1AAA-4ADA-4A49-C47E8AC97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64C8A-0F89-5F4D-B1D3-197F27615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44A55-E3F9-0E7B-F172-F9040064C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6B805-B968-7BAA-AB21-07353A2E1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99027-296C-DFD2-0005-79CF1920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E7B-3E15-6141-B1EB-93407541FAE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25DC5-6816-E13B-DA91-B2F7CC25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0FE3B-3001-382A-6BBB-9112DC21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2B5A-04AD-C249-A9B4-07A0CE86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9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A853-B756-6717-698B-9CB8D5E1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091D5-C03E-089F-7B56-133044AA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E7B-3E15-6141-B1EB-93407541FAE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02D00-ABB1-43DF-5B01-87A922EF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4F67F-774D-02F9-5988-C026982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2B5A-04AD-C249-A9B4-07A0CE86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2DD2D-EF05-F464-81A3-9D2C8F11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E7B-3E15-6141-B1EB-93407541FAE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10BAD-5618-C9A8-5C57-5C16619E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B65AB-8FB4-93A0-B12C-8BA2DBE9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2B5A-04AD-C249-A9B4-07A0CE86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1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B2E2-356A-CAEE-CD68-50072EBD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F252-2DD7-E25A-984E-2C2CDF81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06725-3E49-5028-C4B8-0EAD5FC66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9711F-DCAA-EEB9-9A83-750BCB35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E7B-3E15-6141-B1EB-93407541FAE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8C743-957A-3CD7-A718-F56B60CD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DFB78-BD15-1FEA-1CD4-E6281059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2B5A-04AD-C249-A9B4-07A0CE86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8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9EED-77E2-6242-00A4-C0D2DFE4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9E5B9-278E-717E-9DF8-6339892E3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1033E-DB21-05A8-77DB-A753ADB7A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7955E-63CD-A211-768C-46BDAE72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E7B-3E15-6141-B1EB-93407541FAE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C9FBC-1337-3899-1D37-AEBD12A7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F23B4-7FFD-0C41-BAF2-208F7076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2B5A-04AD-C249-A9B4-07A0CE86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4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93AC0-5517-B49D-32AD-B3C621BF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E7069-75EE-8CE9-6274-BB6657CC1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A5F7C-C393-BE61-F217-E37CA13C5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22E7B-3E15-6141-B1EB-93407541FAE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0C51E-725B-FDCE-4307-3FAC7C4D6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7D3A0-590A-DDB8-FE31-5B1812D2C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562B5A-04AD-C249-A9B4-07A0CE86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1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bpmn.io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05DA-A630-B0C8-3BAD-6869B3BC6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Capture and Modeling with </a:t>
            </a:r>
            <a:r>
              <a:rPr lang="en-US" i="1" dirty="0"/>
              <a:t>Business Process Model Notation (BPMN)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26ADE-95FB-54D3-B824-C88A449A3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Hants Williams, PhD, RN</a:t>
            </a:r>
          </a:p>
        </p:txBody>
      </p:sp>
    </p:spTree>
    <p:extLst>
      <p:ext uri="{BB962C8B-B14F-4D97-AF65-F5344CB8AC3E}">
        <p14:creationId xmlns:p14="http://schemas.microsoft.com/office/powerpoint/2010/main" val="193422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3602-507E-8885-1296-E3F13275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modeling lifecycle (kind of like SDLC)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858C-8A53-600E-24C0-B1BDF42D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process of interest </a:t>
            </a:r>
          </a:p>
          <a:p>
            <a:r>
              <a:rPr lang="en-US" dirty="0"/>
              <a:t>Learn about the process (discovery phase) </a:t>
            </a:r>
          </a:p>
          <a:p>
            <a:r>
              <a:rPr lang="en-US" dirty="0"/>
              <a:t>Analyze its strengths, weaknesses, gaps (SWAT) </a:t>
            </a:r>
          </a:p>
          <a:p>
            <a:r>
              <a:rPr lang="en-US" dirty="0"/>
              <a:t>Re-design it (if needed) or make changes </a:t>
            </a:r>
          </a:p>
          <a:p>
            <a:r>
              <a:rPr lang="en-US" dirty="0"/>
              <a:t>Implement </a:t>
            </a:r>
          </a:p>
          <a:p>
            <a:r>
              <a:rPr lang="en-US" dirty="0"/>
              <a:t>Monitor </a:t>
            </a:r>
          </a:p>
        </p:txBody>
      </p:sp>
    </p:spTree>
    <p:extLst>
      <p:ext uri="{BB962C8B-B14F-4D97-AF65-F5344CB8AC3E}">
        <p14:creationId xmlns:p14="http://schemas.microsoft.com/office/powerpoint/2010/main" val="150944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288F-F4FB-1F0D-8083-8B5B5EE0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Process Modeling: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F35C-5973-2C5B-269C-FD3D4D8F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a process leads to a number of questions : </a:t>
            </a:r>
          </a:p>
          <a:p>
            <a:pPr lvl="1"/>
            <a:r>
              <a:rPr lang="en-US" dirty="0"/>
              <a:t>Which steps are really necessary?</a:t>
            </a:r>
          </a:p>
          <a:p>
            <a:pPr lvl="1"/>
            <a:r>
              <a:rPr lang="en-US" dirty="0"/>
              <a:t>Who should do them? </a:t>
            </a:r>
          </a:p>
          <a:p>
            <a:pPr lvl="1"/>
            <a:r>
              <a:rPr lang="en-US" dirty="0"/>
              <a:t>Should they be kept in house or outsourced?</a:t>
            </a:r>
          </a:p>
          <a:p>
            <a:pPr lvl="1"/>
            <a:r>
              <a:rPr lang="en-US" dirty="0"/>
              <a:t>How they should be done? </a:t>
            </a:r>
          </a:p>
          <a:p>
            <a:pPr lvl="1"/>
            <a:r>
              <a:rPr lang="en-US" dirty="0"/>
              <a:t>What capabilities are needed? </a:t>
            </a:r>
          </a:p>
          <a:p>
            <a:pPr lvl="1"/>
            <a:r>
              <a:rPr lang="en-US" dirty="0"/>
              <a:t>What results do we expect and how will they be monitored?</a:t>
            </a:r>
          </a:p>
        </p:txBody>
      </p:sp>
    </p:spTree>
    <p:extLst>
      <p:ext uri="{BB962C8B-B14F-4D97-AF65-F5344CB8AC3E}">
        <p14:creationId xmlns:p14="http://schemas.microsoft.com/office/powerpoint/2010/main" val="274275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3DD4-1E64-C913-53BE-8C935D48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Modeling Notation (BPMN)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5540-72DA-3E33-567F-5060D5FC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BPMN is the standard for representing business processes </a:t>
            </a:r>
          </a:p>
          <a:p>
            <a:r>
              <a:rPr lang="en-US" dirty="0"/>
              <a:t>Many tools for designing BPMN processes: </a:t>
            </a:r>
          </a:p>
          <a:p>
            <a:pPr lvl="1"/>
            <a:r>
              <a:rPr lang="en-US" dirty="0"/>
              <a:t>TIBCO BPM (free), Oracle BPA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1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4B8F-AF5A-CE34-A868-362B3988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 Basic Elements </a:t>
            </a:r>
          </a:p>
        </p:txBody>
      </p:sp>
      <p:pic>
        <p:nvPicPr>
          <p:cNvPr id="5" name="Content Placeholder 4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8915C8F3-78BA-DDD0-E252-4AAF774ED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759" y="1986427"/>
            <a:ext cx="10248900" cy="1701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6B3997-8021-BA82-7252-92C89CFA32B2}"/>
              </a:ext>
            </a:extLst>
          </p:cNvPr>
          <p:cNvSpPr txBox="1"/>
          <p:nvPr/>
        </p:nvSpPr>
        <p:spPr>
          <a:xfrm>
            <a:off x="683759" y="4541013"/>
            <a:ext cx="109421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Event</a:t>
            </a:r>
            <a:r>
              <a:rPr lang="en-US" sz="2800" dirty="0"/>
              <a:t>: things that happen instantaneously </a:t>
            </a:r>
          </a:p>
          <a:p>
            <a:r>
              <a:rPr lang="en-US" sz="2800" b="1" dirty="0"/>
              <a:t>Task</a:t>
            </a:r>
            <a:r>
              <a:rPr lang="en-US" sz="2800" dirty="0"/>
              <a:t>: unique of work that has a duration </a:t>
            </a:r>
          </a:p>
          <a:p>
            <a:r>
              <a:rPr lang="en-US" sz="2800" b="1" dirty="0"/>
              <a:t>Flow</a:t>
            </a:r>
            <a:r>
              <a:rPr lang="en-US" sz="2800" dirty="0"/>
              <a:t>: imposes temporal constraints between objects </a:t>
            </a:r>
          </a:p>
          <a:p>
            <a:r>
              <a:rPr lang="en-US" sz="2800" b="1" dirty="0"/>
              <a:t>Gateway</a:t>
            </a:r>
            <a:r>
              <a:rPr lang="en-US" sz="2800" dirty="0"/>
              <a:t>: element that controls the flow of the execution process </a:t>
            </a:r>
          </a:p>
        </p:txBody>
      </p:sp>
    </p:spTree>
    <p:extLst>
      <p:ext uri="{BB962C8B-B14F-4D97-AF65-F5344CB8AC3E}">
        <p14:creationId xmlns:p14="http://schemas.microsoft.com/office/powerpoint/2010/main" val="411456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6B4B-E309-4936-A334-B958D017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Activities – Simple RCM  </a:t>
            </a:r>
          </a:p>
        </p:txBody>
      </p:sp>
      <p:pic>
        <p:nvPicPr>
          <p:cNvPr id="5" name="Content Placeholder 4" descr="A black and white rectangular sign&#10;&#10;Description automatically generated">
            <a:extLst>
              <a:ext uri="{FF2B5EF4-FFF2-40B4-BE49-F238E27FC236}">
                <a16:creationId xmlns:a16="http://schemas.microsoft.com/office/drawing/2014/main" id="{CDE73FDC-87F6-4A32-115F-6FE9B9107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377" y="2264693"/>
            <a:ext cx="7569200" cy="1549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FFFF2-A4AB-96EC-9211-B636E716054D}"/>
              </a:ext>
            </a:extLst>
          </p:cNvPr>
          <p:cNvSpPr txBox="1"/>
          <p:nvPr/>
        </p:nvSpPr>
        <p:spPr>
          <a:xfrm>
            <a:off x="1318161" y="4310743"/>
            <a:ext cx="7604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Each process must have at east </a:t>
            </a:r>
            <a:r>
              <a:rPr lang="en-US" b="1" dirty="0"/>
              <a:t>one start event </a:t>
            </a:r>
            <a:r>
              <a:rPr lang="en-US" dirty="0"/>
              <a:t>(circle with in boarder)</a:t>
            </a:r>
          </a:p>
          <a:p>
            <a:r>
              <a:rPr lang="en-US" dirty="0"/>
              <a:t>Each process must have at least </a:t>
            </a:r>
            <a:r>
              <a:rPr lang="en-US" b="1" dirty="0"/>
              <a:t>one end event </a:t>
            </a:r>
            <a:r>
              <a:rPr lang="en-US" dirty="0"/>
              <a:t>(circle with double boarder)</a:t>
            </a:r>
          </a:p>
        </p:txBody>
      </p:sp>
    </p:spTree>
    <p:extLst>
      <p:ext uri="{BB962C8B-B14F-4D97-AF65-F5344CB8AC3E}">
        <p14:creationId xmlns:p14="http://schemas.microsoft.com/office/powerpoint/2010/main" val="180871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C5D9-3347-F72E-FE04-A3EE28F5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Gateway: Controlling 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6315-5DD8-5FB2-64F0-C41EFCF4D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865" cy="4351338"/>
          </a:xfrm>
        </p:spPr>
        <p:txBody>
          <a:bodyPr/>
          <a:lstStyle/>
          <a:p>
            <a:r>
              <a:rPr lang="en-US" b="1" dirty="0"/>
              <a:t>Exclusive Gateways (</a:t>
            </a:r>
            <a:r>
              <a:rPr lang="en-US" b="1" dirty="0">
                <a:highlight>
                  <a:srgbClr val="FFFF00"/>
                </a:highlight>
              </a:rPr>
              <a:t>XOR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Indicates locations within a business process where the sequence flow can take two or more alternative paths.</a:t>
            </a:r>
          </a:p>
          <a:p>
            <a:pPr lvl="1"/>
            <a:r>
              <a:rPr lang="en-US" u="sng" dirty="0"/>
              <a:t>Only one of the paths can be taken. </a:t>
            </a:r>
          </a:p>
          <a:p>
            <a:pPr lvl="1"/>
            <a:r>
              <a:rPr lang="en-US" dirty="0"/>
              <a:t>Depicted by a diamond shape that may contain a marker that is shaped like an “</a:t>
            </a:r>
            <a:r>
              <a:rPr lang="en-US" b="1" dirty="0"/>
              <a:t>X</a:t>
            </a:r>
            <a:r>
              <a:rPr lang="en-US" dirty="0"/>
              <a:t>”. </a:t>
            </a:r>
          </a:p>
        </p:txBody>
      </p:sp>
      <p:pic>
        <p:nvPicPr>
          <p:cNvPr id="5" name="Picture 4" descr="A black x on a white background&#10;&#10;Description automatically generated">
            <a:extLst>
              <a:ext uri="{FF2B5EF4-FFF2-40B4-BE49-F238E27FC236}">
                <a16:creationId xmlns:a16="http://schemas.microsoft.com/office/drawing/2014/main" id="{41341B83-43F1-DEEC-BEE2-CF778BAEC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534"/>
          <a:stretch/>
        </p:blipFill>
        <p:spPr>
          <a:xfrm>
            <a:off x="8226023" y="1027906"/>
            <a:ext cx="2335464" cy="2152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E2DBC-00A1-47B9-752A-7EA5B01303C8}"/>
              </a:ext>
            </a:extLst>
          </p:cNvPr>
          <p:cNvSpPr txBox="1"/>
          <p:nvPr/>
        </p:nvSpPr>
        <p:spPr>
          <a:xfrm>
            <a:off x="7697903" y="3800273"/>
            <a:ext cx="36724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Example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Based on the results of the initial assessment, the Exclusive Gateway routes the patient to one of the following paths, each leading to a different department: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General Ward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Specialty Care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Emergency Department (ED)</a:t>
            </a:r>
          </a:p>
        </p:txBody>
      </p:sp>
    </p:spTree>
    <p:extLst>
      <p:ext uri="{BB962C8B-B14F-4D97-AF65-F5344CB8AC3E}">
        <p14:creationId xmlns:p14="http://schemas.microsoft.com/office/powerpoint/2010/main" val="686761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C5D9-3347-F72E-FE04-A3EE28F5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Gateway: Controlling 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6315-5DD8-5FB2-64F0-C41EFCF4D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865" cy="4351338"/>
          </a:xfrm>
        </p:spPr>
        <p:txBody>
          <a:bodyPr/>
          <a:lstStyle/>
          <a:p>
            <a:r>
              <a:rPr lang="en-US" b="1" dirty="0"/>
              <a:t>Parallel Gateways (</a:t>
            </a:r>
            <a:r>
              <a:rPr lang="en-US" b="1" dirty="0">
                <a:highlight>
                  <a:srgbClr val="FFFF00"/>
                </a:highlight>
              </a:rPr>
              <a:t>AND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Provide a mechanism to synchronize parallel flows (AND-join) and to create parallel flows (AND-split), with activities that can be executed concurrently. </a:t>
            </a:r>
          </a:p>
          <a:p>
            <a:pPr lvl="1"/>
            <a:r>
              <a:rPr lang="en-US" b="0" i="0" u="sng" dirty="0">
                <a:solidFill>
                  <a:srgbClr val="0D0D0D"/>
                </a:solidFill>
                <a:effectLst/>
                <a:latin typeface="Söhne"/>
              </a:rPr>
              <a:t>Enables multiple paths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that do not depend on each other, can execute simultaneously, </a:t>
            </a:r>
            <a:r>
              <a:rPr lang="en-US" b="0" i="0" u="sng" dirty="0">
                <a:solidFill>
                  <a:srgbClr val="0D0D0D"/>
                </a:solidFill>
                <a:effectLst/>
                <a:latin typeface="Söhne"/>
              </a:rPr>
              <a:t>and all paths must be executed </a:t>
            </a:r>
            <a:endParaRPr lang="en-US" u="sng" dirty="0"/>
          </a:p>
          <a:p>
            <a:pPr lvl="1"/>
            <a:r>
              <a:rPr lang="en-US" dirty="0"/>
              <a:t>Depicted by a diamond shape that must contain a marker that is shaped like a </a:t>
            </a:r>
            <a:r>
              <a:rPr lang="en-US" b="1" dirty="0"/>
              <a:t>plus sign</a:t>
            </a:r>
            <a:r>
              <a:rPr lang="en-US" dirty="0"/>
              <a:t>.</a:t>
            </a:r>
          </a:p>
        </p:txBody>
      </p:sp>
      <p:pic>
        <p:nvPicPr>
          <p:cNvPr id="6" name="Picture 5" descr="A black cross in a diamond shape&#10;&#10;Description automatically generated">
            <a:extLst>
              <a:ext uri="{FF2B5EF4-FFF2-40B4-BE49-F238E27FC236}">
                <a16:creationId xmlns:a16="http://schemas.microsoft.com/office/drawing/2014/main" id="{C2F50D6B-F7D2-422A-85CF-5FBC77AF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195" y="1218457"/>
            <a:ext cx="2515095" cy="2934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ED02CD-C714-90AD-8D4E-AB4445C5DD5F}"/>
              </a:ext>
            </a:extLst>
          </p:cNvPr>
          <p:cNvSpPr txBox="1"/>
          <p:nvPr/>
        </p:nvSpPr>
        <p:spPr>
          <a:xfrm>
            <a:off x="7718712" y="4152735"/>
            <a:ext cx="38980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Example: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sending a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patient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email notification, and updating a database can occur simultaneously in a business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5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C5D9-3347-F72E-FE04-A3EE28F5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Gateway: Controlling 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6315-5DD8-5FB2-64F0-C41EFCF4D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865" cy="4351338"/>
          </a:xfrm>
        </p:spPr>
        <p:txBody>
          <a:bodyPr>
            <a:normAutofit/>
          </a:bodyPr>
          <a:lstStyle/>
          <a:p>
            <a:r>
              <a:rPr lang="en-US" b="1" dirty="0"/>
              <a:t>Inclusive Gateways (</a:t>
            </a:r>
            <a:r>
              <a:rPr lang="en-US" b="1" dirty="0">
                <a:highlight>
                  <a:srgbClr val="FFFF00"/>
                </a:highlight>
              </a:rPr>
              <a:t>OR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To model situations where a decision may lead to one or more options being taken at the same time, we need to use an inclusive (OR) split gateway.</a:t>
            </a:r>
          </a:p>
          <a:p>
            <a:pPr lvl="1"/>
            <a:r>
              <a:rPr lang="en-US" u="sng" dirty="0"/>
              <a:t>An OR-split is similar to the XOR-split, </a:t>
            </a:r>
            <a:r>
              <a:rPr lang="en-US" b="0" i="0" u="sng" dirty="0">
                <a:solidFill>
                  <a:srgbClr val="0D0D0D"/>
                </a:solidFill>
                <a:effectLst/>
                <a:latin typeface="Söhne"/>
              </a:rPr>
              <a:t>but not all paths must be taken</a:t>
            </a:r>
          </a:p>
          <a:p>
            <a:pPr lvl="1"/>
            <a:r>
              <a:rPr lang="en-US" dirty="0"/>
              <a:t>When we encounter an OR-split, we thus take one or more branches depending on which conditions are true. </a:t>
            </a:r>
          </a:p>
        </p:txBody>
      </p:sp>
      <p:pic>
        <p:nvPicPr>
          <p:cNvPr id="5" name="Picture 4" descr="A black circle in a diamond shape&#10;&#10;Description automatically generated">
            <a:extLst>
              <a:ext uri="{FF2B5EF4-FFF2-40B4-BE49-F238E27FC236}">
                <a16:creationId xmlns:a16="http://schemas.microsoft.com/office/drawing/2014/main" id="{5C0BB96D-57AF-9BC6-71B1-432FD3AA7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239" y="299654"/>
            <a:ext cx="2957079" cy="2957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AE15C-C7E8-D2B7-0CDD-4F0908373D63}"/>
              </a:ext>
            </a:extLst>
          </p:cNvPr>
          <p:cNvSpPr txBox="1"/>
          <p:nvPr/>
        </p:nvSpPr>
        <p:spPr>
          <a:xfrm>
            <a:off x="8050927" y="3404587"/>
            <a:ext cx="354370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Example: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Based on the type of medical service claimed and other factors such as the claim amount or patient's history, the gateway dynamically determines which of the following checks are necessary: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Medical Necessity Check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Policy Coverage Check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Fraud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4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97E3-10AD-BAAD-8CD7-F92E7869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Invoice Mistakes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7F9B-D22F-9E96-489C-D86E7B44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soon as an invoice is received from a customer, it needs to be checked for mismatches. </a:t>
            </a:r>
          </a:p>
          <a:p>
            <a:r>
              <a:rPr lang="en-US" dirty="0"/>
              <a:t>The check may result in either of these three options:</a:t>
            </a:r>
          </a:p>
          <a:p>
            <a:pPr lvl="1"/>
            <a:r>
              <a:rPr lang="en-US" dirty="0"/>
              <a:t>There are no mismatches, in which case the invoice is posted; </a:t>
            </a:r>
          </a:p>
          <a:p>
            <a:pPr lvl="1"/>
            <a:r>
              <a:rPr lang="en-US" dirty="0"/>
              <a:t>There are mismatches but these can be corrected, in which case the invoice is re-sent to the customer</a:t>
            </a:r>
          </a:p>
          <a:p>
            <a:pPr lvl="1"/>
            <a:r>
              <a:rPr lang="en-US" dirty="0"/>
              <a:t>There are mismatches but these cannot be corrected, in which case the invoice is blocked.</a:t>
            </a:r>
          </a:p>
          <a:p>
            <a:r>
              <a:rPr lang="en-US" dirty="0"/>
              <a:t>Once one of these three activities is performed the invoice is parked and the process completes.</a:t>
            </a:r>
          </a:p>
        </p:txBody>
      </p:sp>
    </p:spTree>
    <p:extLst>
      <p:ext uri="{BB962C8B-B14F-4D97-AF65-F5344CB8AC3E}">
        <p14:creationId xmlns:p14="http://schemas.microsoft.com/office/powerpoint/2010/main" val="287088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67DC-D0A7-4648-7CD3-01DF458B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</p:txBody>
      </p:sp>
      <p:pic>
        <p:nvPicPr>
          <p:cNvPr id="5" name="Content Placeholder 4" descr="A diagram of a system&#10;&#10;Description automatically generated">
            <a:extLst>
              <a:ext uri="{FF2B5EF4-FFF2-40B4-BE49-F238E27FC236}">
                <a16:creationId xmlns:a16="http://schemas.microsoft.com/office/drawing/2014/main" id="{A1C05803-0E9C-C121-B97E-39929C673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650" y="1842294"/>
            <a:ext cx="10426700" cy="4318000"/>
          </a:xfrm>
        </p:spPr>
      </p:pic>
    </p:spTree>
    <p:extLst>
      <p:ext uri="{BB962C8B-B14F-4D97-AF65-F5344CB8AC3E}">
        <p14:creationId xmlns:p14="http://schemas.microsoft.com/office/powerpoint/2010/main" val="101023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07F2-7421-C479-926F-CF9BEEB9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MidTerm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493E-76C6-4298-78E7-5C0A54760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5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Average ~ 85%; 24 students below a B, 31 students B range;  15 students A range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922661-C59B-6455-00A1-E1BE1A69A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80648"/>
              </p:ext>
            </p:extLst>
          </p:nvPr>
        </p:nvGraphicFramePr>
        <p:xfrm>
          <a:off x="1094874" y="2594058"/>
          <a:ext cx="2806701" cy="1922000"/>
        </p:xfrm>
        <a:graphic>
          <a:graphicData uri="http://schemas.openxmlformats.org/drawingml/2006/table">
            <a:tbl>
              <a:tblPr/>
              <a:tblGrid>
                <a:gridCol w="2806701">
                  <a:extLst>
                    <a:ext uri="{9D8B030D-6E8A-4147-A177-3AD203B41FA5}">
                      <a16:colId xmlns:a16="http://schemas.microsoft.com/office/drawing/2014/main" val="663625454"/>
                    </a:ext>
                  </a:extLst>
                </a:gridCol>
              </a:tblGrid>
              <a:tr h="38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Quartile  Count    Percent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590858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       Q1     24  34.782609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628517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       Q2     13  18.840580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280139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       Q3     17  24.637681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220391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       Q4     15  21.739130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763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FCF8EA-6633-B8D4-9095-ECD6CBB5B534}"/>
              </a:ext>
            </a:extLst>
          </p:cNvPr>
          <p:cNvSpPr txBox="1"/>
          <p:nvPr/>
        </p:nvSpPr>
        <p:spPr>
          <a:xfrm>
            <a:off x="998621" y="4884821"/>
            <a:ext cx="625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Adjustment, Q1 gets 3, Q2 gets 2, Q3/Q4 get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A0CB6-B5B2-C04A-D0B2-8B9D7D8B422A}"/>
              </a:ext>
            </a:extLst>
          </p:cNvPr>
          <p:cNvSpPr txBox="1"/>
          <p:nvPr/>
        </p:nvSpPr>
        <p:spPr>
          <a:xfrm>
            <a:off x="998621" y="5350405"/>
            <a:ext cx="625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move average from 85 to 88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15FB2-225F-2003-D838-77E3BF88D671}"/>
              </a:ext>
            </a:extLst>
          </p:cNvPr>
          <p:cNvSpPr txBox="1"/>
          <p:nvPr/>
        </p:nvSpPr>
        <p:spPr>
          <a:xfrm>
            <a:off x="5390147" y="5350405"/>
            <a:ext cx="6256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Q1</a:t>
            </a:r>
            <a:r>
              <a:rPr lang="en-US" dirty="0"/>
              <a:t>: &lt;40 (80%); </a:t>
            </a:r>
          </a:p>
          <a:p>
            <a:r>
              <a:rPr lang="en-US" b="1" dirty="0"/>
              <a:t>Q2</a:t>
            </a:r>
            <a:r>
              <a:rPr lang="en-US" dirty="0"/>
              <a:t>: 40 (80%) =&lt; x &lt; 43 (86%)</a:t>
            </a:r>
          </a:p>
          <a:p>
            <a:r>
              <a:rPr lang="en-US" b="1" dirty="0"/>
              <a:t>Q3</a:t>
            </a:r>
            <a:r>
              <a:rPr lang="en-US" dirty="0"/>
              <a:t>: 43 (86%) =&lt; X &lt; 46 (92%) </a:t>
            </a:r>
          </a:p>
          <a:p>
            <a:r>
              <a:rPr lang="en-US" b="1" dirty="0"/>
              <a:t>Q4</a:t>
            </a:r>
            <a:r>
              <a:rPr lang="en-US" dirty="0"/>
              <a:t>: X &gt;= 46 (92%)  </a:t>
            </a:r>
          </a:p>
        </p:txBody>
      </p:sp>
    </p:spTree>
    <p:extLst>
      <p:ext uri="{BB962C8B-B14F-4D97-AF65-F5344CB8AC3E}">
        <p14:creationId xmlns:p14="http://schemas.microsoft.com/office/powerpoint/2010/main" val="2879387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54C0-BD6E-D0A2-92BB-672E9089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and Lanes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7BEA-3C54-AD99-1F08-C66D974BB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BPMN, resource classes are captured using Pools and Lanes:</a:t>
            </a:r>
          </a:p>
          <a:p>
            <a:r>
              <a:rPr lang="en-US" b="1" dirty="0"/>
              <a:t>Pools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Represent </a:t>
            </a:r>
            <a:r>
              <a:rPr lang="en-US" b="1" dirty="0"/>
              <a:t>independent organizational entities </a:t>
            </a:r>
            <a:r>
              <a:rPr lang="en-US" dirty="0"/>
              <a:t>in a collaborative business process diagram, e.g., Customer is independent from the Supplier.</a:t>
            </a:r>
          </a:p>
          <a:p>
            <a:pPr lvl="1"/>
            <a:r>
              <a:rPr lang="en-US" dirty="0"/>
              <a:t>Independent means they do not share any common system that allows them to communicate implicitly. Hence, they have to communicate </a:t>
            </a:r>
            <a:r>
              <a:rPr lang="en-US" b="1" dirty="0"/>
              <a:t>explicitly</a:t>
            </a:r>
            <a:r>
              <a:rPr lang="en-US" dirty="0"/>
              <a:t> through the use of messages.</a:t>
            </a:r>
          </a:p>
        </p:txBody>
      </p:sp>
    </p:spTree>
    <p:extLst>
      <p:ext uri="{BB962C8B-B14F-4D97-AF65-F5344CB8AC3E}">
        <p14:creationId xmlns:p14="http://schemas.microsoft.com/office/powerpoint/2010/main" val="3711662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54C0-BD6E-D0A2-92BB-672E9089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and Lanes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7BEA-3C54-AD99-1F08-C66D974BB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BPMN, resource classes are captured using Pools and Lanes:</a:t>
            </a:r>
          </a:p>
          <a:p>
            <a:r>
              <a:rPr lang="en-US" b="1" dirty="0"/>
              <a:t>Lanes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Represent multiple resource classes in the same organizational space (i.e., in the same pool) and sharing common systems.</a:t>
            </a:r>
          </a:p>
          <a:p>
            <a:pPr lvl="1"/>
            <a:r>
              <a:rPr lang="en-US" dirty="0"/>
              <a:t>The IT Department and the Informatics Department of the same company </a:t>
            </a:r>
            <a:r>
              <a:rPr lang="en-US" b="1" dirty="0"/>
              <a:t>may be represented in the same pool, but in different lanes. They can communicate directly. </a:t>
            </a:r>
          </a:p>
        </p:txBody>
      </p:sp>
    </p:spTree>
    <p:extLst>
      <p:ext uri="{BB962C8B-B14F-4D97-AF65-F5344CB8AC3E}">
        <p14:creationId xmlns:p14="http://schemas.microsoft.com/office/powerpoint/2010/main" val="1316794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6C65-7C81-6772-856B-CBDEC034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</a:t>
            </a:r>
          </a:p>
        </p:txBody>
      </p:sp>
      <p:pic>
        <p:nvPicPr>
          <p:cNvPr id="5" name="Content Placeholder 4" descr="A diagram of a person's hand holding a line&#10;&#10;Description automatically generated with medium confidence">
            <a:extLst>
              <a:ext uri="{FF2B5EF4-FFF2-40B4-BE49-F238E27FC236}">
                <a16:creationId xmlns:a16="http://schemas.microsoft.com/office/drawing/2014/main" id="{1F74EC53-93C8-384C-F352-7D61D705F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450" y="1825625"/>
            <a:ext cx="8549099" cy="4351338"/>
          </a:xfrm>
        </p:spPr>
      </p:pic>
    </p:spTree>
    <p:extLst>
      <p:ext uri="{BB962C8B-B14F-4D97-AF65-F5344CB8AC3E}">
        <p14:creationId xmlns:p14="http://schemas.microsoft.com/office/powerpoint/2010/main" val="3456878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3460-7E17-23A4-5120-78567DBC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2766218"/>
            <a:ext cx="39624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Swim lane – Patient Discharge </a:t>
            </a:r>
          </a:p>
        </p:txBody>
      </p:sp>
      <p:pic>
        <p:nvPicPr>
          <p:cNvPr id="5" name="Content Placeholder 4" descr="A diagram of a medical procedure&#10;&#10;Description automatically generated">
            <a:extLst>
              <a:ext uri="{FF2B5EF4-FFF2-40B4-BE49-F238E27FC236}">
                <a16:creationId xmlns:a16="http://schemas.microsoft.com/office/drawing/2014/main" id="{24DA3308-6303-0A46-9735-5A8A4C867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1" y="217661"/>
            <a:ext cx="7123021" cy="64226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5CCC76-F1F5-7EA1-590E-AD6E21121D8C}"/>
              </a:ext>
            </a:extLst>
          </p:cNvPr>
          <p:cNvSpPr txBox="1"/>
          <p:nvPr/>
        </p:nvSpPr>
        <p:spPr>
          <a:xfrm>
            <a:off x="128588" y="6488668"/>
            <a:ext cx="408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Reading: Health care process – Figure 5</a:t>
            </a:r>
          </a:p>
        </p:txBody>
      </p:sp>
    </p:spTree>
    <p:extLst>
      <p:ext uri="{BB962C8B-B14F-4D97-AF65-F5344CB8AC3E}">
        <p14:creationId xmlns:p14="http://schemas.microsoft.com/office/powerpoint/2010/main" val="1646441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0C2F-84CA-4B4A-A7ED-BBA2E54B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‘swim’ lanes for participants </a:t>
            </a:r>
          </a:p>
        </p:txBody>
      </p:sp>
      <p:pic>
        <p:nvPicPr>
          <p:cNvPr id="5" name="Content Placeholder 4" descr="A close-up of a diagram&#10;&#10;Description automatically generated">
            <a:extLst>
              <a:ext uri="{FF2B5EF4-FFF2-40B4-BE49-F238E27FC236}">
                <a16:creationId xmlns:a16="http://schemas.microsoft.com/office/drawing/2014/main" id="{63B1A30B-2DE1-852A-769D-2E472F03C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650" y="2420144"/>
            <a:ext cx="10426700" cy="3162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59B8A4-4D8A-95CA-E7DE-C83E5DEA1028}"/>
              </a:ext>
            </a:extLst>
          </p:cNvPr>
          <p:cNvSpPr txBox="1"/>
          <p:nvPr/>
        </p:nvSpPr>
        <p:spPr>
          <a:xfrm>
            <a:off x="128588" y="6488668"/>
            <a:ext cx="401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Reading: BPMN in healthcare – Table 3 </a:t>
            </a:r>
          </a:p>
        </p:txBody>
      </p:sp>
    </p:spTree>
    <p:extLst>
      <p:ext uri="{BB962C8B-B14F-4D97-AF65-F5344CB8AC3E}">
        <p14:creationId xmlns:p14="http://schemas.microsoft.com/office/powerpoint/2010/main" val="3827224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7433-24AB-DCBE-DD29-134E23E8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BPMN: Decision Requirements Graph (DRG) </a:t>
            </a:r>
          </a:p>
        </p:txBody>
      </p:sp>
      <p:pic>
        <p:nvPicPr>
          <p:cNvPr id="5" name="Content Placeholder 4" descr="A diagram of medical notes&#10;&#10;Description automatically generated">
            <a:extLst>
              <a:ext uri="{FF2B5EF4-FFF2-40B4-BE49-F238E27FC236}">
                <a16:creationId xmlns:a16="http://schemas.microsoft.com/office/drawing/2014/main" id="{8D06359D-32A2-6800-6922-B41AF3E35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9100" y="2629694"/>
            <a:ext cx="3733800" cy="2743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9B99A9-5E50-72CF-F753-13611879AAA6}"/>
              </a:ext>
            </a:extLst>
          </p:cNvPr>
          <p:cNvSpPr txBox="1"/>
          <p:nvPr/>
        </p:nvSpPr>
        <p:spPr>
          <a:xfrm>
            <a:off x="128588" y="6488668"/>
            <a:ext cx="377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Reading: BPMN in healthcare – Fig 2 </a:t>
            </a:r>
          </a:p>
        </p:txBody>
      </p:sp>
    </p:spTree>
    <p:extLst>
      <p:ext uri="{BB962C8B-B14F-4D97-AF65-F5344CB8AC3E}">
        <p14:creationId xmlns:p14="http://schemas.microsoft.com/office/powerpoint/2010/main" val="46805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E6BE-AEE2-5789-6C5C-1D592961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EBM </a:t>
            </a:r>
          </a:p>
        </p:txBody>
      </p:sp>
      <p:pic>
        <p:nvPicPr>
          <p:cNvPr id="5" name="Content Placeholder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76B7306F-1580-2958-118A-7FE34A5DD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312" y="1576388"/>
            <a:ext cx="7772400" cy="1968735"/>
          </a:xfrm>
        </p:spPr>
      </p:pic>
      <p:pic>
        <p:nvPicPr>
          <p:cNvPr id="7" name="Picture 6" descr="A diagram of a patient record&#10;&#10;Description automatically generated">
            <a:extLst>
              <a:ext uri="{FF2B5EF4-FFF2-40B4-BE49-F238E27FC236}">
                <a16:creationId xmlns:a16="http://schemas.microsoft.com/office/drawing/2014/main" id="{C51D4058-538F-0ECD-9DF9-6C11B04C3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99" y="4162073"/>
            <a:ext cx="7772400" cy="2330802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052ECD81-70A5-80FB-3F6E-5646592F5701}"/>
              </a:ext>
            </a:extLst>
          </p:cNvPr>
          <p:cNvSpPr/>
          <p:nvPr/>
        </p:nvSpPr>
        <p:spPr>
          <a:xfrm>
            <a:off x="4543425" y="2971800"/>
            <a:ext cx="542925" cy="8858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5E83E-72E6-C2D8-3D76-D8E12C33E297}"/>
              </a:ext>
            </a:extLst>
          </p:cNvPr>
          <p:cNvSpPr txBox="1"/>
          <p:nvPr/>
        </p:nvSpPr>
        <p:spPr>
          <a:xfrm>
            <a:off x="128588" y="6488668"/>
            <a:ext cx="401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Reading: BPMN in healthcare – Table 6 </a:t>
            </a:r>
          </a:p>
        </p:txBody>
      </p:sp>
    </p:spTree>
    <p:extLst>
      <p:ext uri="{BB962C8B-B14F-4D97-AF65-F5344CB8AC3E}">
        <p14:creationId xmlns:p14="http://schemas.microsoft.com/office/powerpoint/2010/main" val="203702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3D3F-E86F-1175-BE31-1D08B62C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Constraints </a:t>
            </a:r>
          </a:p>
        </p:txBody>
      </p:sp>
      <p:pic>
        <p:nvPicPr>
          <p:cNvPr id="5" name="Content Placeholder 4" descr="A diagram of a patient's process&#10;&#10;Description automatically generated">
            <a:extLst>
              <a:ext uri="{FF2B5EF4-FFF2-40B4-BE49-F238E27FC236}">
                <a16:creationId xmlns:a16="http://schemas.microsoft.com/office/drawing/2014/main" id="{2ED1ADCA-ECEF-3699-B88C-6BCC225F4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668" y="1523714"/>
            <a:ext cx="7048455" cy="49691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93F6B-259A-6A2E-B327-D4DB05C7C076}"/>
              </a:ext>
            </a:extLst>
          </p:cNvPr>
          <p:cNvSpPr txBox="1"/>
          <p:nvPr/>
        </p:nvSpPr>
        <p:spPr>
          <a:xfrm>
            <a:off x="128588" y="6488668"/>
            <a:ext cx="401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Reading: BPMN in healthcare – Table 7 </a:t>
            </a:r>
          </a:p>
        </p:txBody>
      </p:sp>
    </p:spTree>
    <p:extLst>
      <p:ext uri="{BB962C8B-B14F-4D97-AF65-F5344CB8AC3E}">
        <p14:creationId xmlns:p14="http://schemas.microsoft.com/office/powerpoint/2010/main" val="2280650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77FD-C40A-1763-26D8-A46A2382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 process diagram: ED Assessment </a:t>
            </a:r>
          </a:p>
        </p:txBody>
      </p:sp>
      <p:pic>
        <p:nvPicPr>
          <p:cNvPr id="5" name="Content Placeholder 4" descr="A diagram of a medical procedure&#10;&#10;Description automatically generated">
            <a:extLst>
              <a:ext uri="{FF2B5EF4-FFF2-40B4-BE49-F238E27FC236}">
                <a16:creationId xmlns:a16="http://schemas.microsoft.com/office/drawing/2014/main" id="{6698CEF0-A98C-6890-1AE3-66CFC3E34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5557"/>
            <a:ext cx="10515600" cy="42914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B63EFE-3E21-5FEE-BDBE-686425780908}"/>
              </a:ext>
            </a:extLst>
          </p:cNvPr>
          <p:cNvSpPr txBox="1"/>
          <p:nvPr/>
        </p:nvSpPr>
        <p:spPr>
          <a:xfrm>
            <a:off x="128588" y="6488668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Reading: BPMN in healthcare – Fig 1 </a:t>
            </a:r>
          </a:p>
        </p:txBody>
      </p:sp>
    </p:spTree>
    <p:extLst>
      <p:ext uri="{BB962C8B-B14F-4D97-AF65-F5344CB8AC3E}">
        <p14:creationId xmlns:p14="http://schemas.microsoft.com/office/powerpoint/2010/main" val="1795766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538F-0B08-5DBA-4D5B-882147BF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effectLst/>
                <a:latin typeface="Nunito" panose="020F0502020204030204" pitchFamily="34" charset="0"/>
              </a:rPr>
              <a:t>Antibiotic therapy for bloodstream infections</a:t>
            </a:r>
            <a:endParaRPr lang="en-US" dirty="0"/>
          </a:p>
        </p:txBody>
      </p:sp>
      <p:pic>
        <p:nvPicPr>
          <p:cNvPr id="5" name="Picture 4" descr="A diagram of a medical procedure&#10;&#10;Description automatically generated">
            <a:extLst>
              <a:ext uri="{FF2B5EF4-FFF2-40B4-BE49-F238E27FC236}">
                <a16:creationId xmlns:a16="http://schemas.microsoft.com/office/drawing/2014/main" id="{164EA491-669A-1C80-E902-EF41D5139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690688"/>
            <a:ext cx="7772400" cy="4568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8A5685-56C4-8398-9530-7528484881E6}"/>
              </a:ext>
            </a:extLst>
          </p:cNvPr>
          <p:cNvSpPr txBox="1"/>
          <p:nvPr/>
        </p:nvSpPr>
        <p:spPr>
          <a:xfrm>
            <a:off x="0" y="6488668"/>
            <a:ext cx="9462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medicalflows.com</a:t>
            </a:r>
            <a:r>
              <a:rPr lang="en-US" dirty="0"/>
              <a:t>/</a:t>
            </a:r>
            <a:r>
              <a:rPr lang="en-US" dirty="0" err="1"/>
              <a:t>bpmn</a:t>
            </a:r>
            <a:r>
              <a:rPr lang="en-US" dirty="0"/>
              <a:t>/examples/antibiotic-therapy-for-bloodstream-infections</a:t>
            </a:r>
          </a:p>
        </p:txBody>
      </p:sp>
    </p:spTree>
    <p:extLst>
      <p:ext uri="{BB962C8B-B14F-4D97-AF65-F5344CB8AC3E}">
        <p14:creationId xmlns:p14="http://schemas.microsoft.com/office/powerpoint/2010/main" val="96469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93FE-E4CB-95EA-39C2-2194320E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and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0B1D-EA7B-2FDF-7CA0-77FDB869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Process</a:t>
            </a:r>
            <a:r>
              <a:rPr lang="en-US" dirty="0"/>
              <a:t>: “…consists of a set of activities that are performed in coordination in an organizational and technical environment. These activities jointly realize a business goal ”</a:t>
            </a:r>
          </a:p>
          <a:p>
            <a:r>
              <a:rPr lang="en-US" b="1" dirty="0"/>
              <a:t>A Business Goal</a:t>
            </a:r>
            <a:r>
              <a:rPr lang="en-US" dirty="0"/>
              <a:t>: ….is the target that an organization aims to achieve by performing correctly the related business process.</a:t>
            </a:r>
          </a:p>
          <a:p>
            <a:endParaRPr lang="en-US" dirty="0"/>
          </a:p>
          <a:p>
            <a:r>
              <a:rPr lang="en-US" dirty="0"/>
              <a:t>In order to manage Business Processes, they have to be described and documented in terms of </a:t>
            </a:r>
            <a:r>
              <a:rPr lang="en-US" b="1" dirty="0"/>
              <a:t>process models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4959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F5E7-9045-BC73-F276-655E79BF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" y="2563019"/>
            <a:ext cx="58626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b="1" i="0" dirty="0">
                <a:effectLst/>
                <a:latin typeface="Nunito" pitchFamily="2" charset="77"/>
              </a:rPr>
              <a:t>Intracranial hypertension</a:t>
            </a:r>
            <a:r>
              <a:rPr lang="en-US" b="1" i="0" dirty="0">
                <a:solidFill>
                  <a:srgbClr val="111827"/>
                </a:solidFill>
                <a:effectLst/>
                <a:latin typeface="Nunito" pitchFamily="2" charset="77"/>
              </a:rPr>
              <a:t> </a:t>
            </a:r>
            <a:r>
              <a:rPr lang="en-US" b="0" i="0" dirty="0">
                <a:effectLst/>
                <a:latin typeface="Nunito" pitchFamily="2" charset="77"/>
              </a:rPr>
              <a:t>example for</a:t>
            </a:r>
            <a:r>
              <a:rPr lang="en-US" b="1" i="0" dirty="0">
                <a:solidFill>
                  <a:srgbClr val="111827"/>
                </a:solidFill>
                <a:effectLst/>
                <a:latin typeface="Nunito" pitchFamily="2" charset="77"/>
              </a:rPr>
              <a:t> </a:t>
            </a:r>
            <a:r>
              <a:rPr lang="en-US" b="1" i="0" dirty="0">
                <a:effectLst/>
                <a:latin typeface="Nunito" pitchFamily="2" charset="77"/>
              </a:rPr>
              <a:t>BPMN</a:t>
            </a:r>
            <a:endParaRPr lang="en-US" dirty="0"/>
          </a:p>
        </p:txBody>
      </p:sp>
      <p:pic>
        <p:nvPicPr>
          <p:cNvPr id="7" name="Content Placeholder 6" descr="A diagram of a flowchart&#10;&#10;Description automatically generated">
            <a:extLst>
              <a:ext uri="{FF2B5EF4-FFF2-40B4-BE49-F238E27FC236}">
                <a16:creationId xmlns:a16="http://schemas.microsoft.com/office/drawing/2014/main" id="{5D431FE8-738C-7728-1CA3-3F089A61C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97" b="5500"/>
          <a:stretch/>
        </p:blipFill>
        <p:spPr>
          <a:xfrm>
            <a:off x="6767512" y="66481"/>
            <a:ext cx="3597693" cy="671206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AFB91-05DD-D397-E508-1F6C74DAD914}"/>
              </a:ext>
            </a:extLst>
          </p:cNvPr>
          <p:cNvSpPr txBox="1"/>
          <p:nvPr/>
        </p:nvSpPr>
        <p:spPr>
          <a:xfrm>
            <a:off x="150394" y="6409210"/>
            <a:ext cx="11203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medicalflows.com</a:t>
            </a:r>
            <a:r>
              <a:rPr lang="en-US" dirty="0"/>
              <a:t>/</a:t>
            </a:r>
            <a:r>
              <a:rPr lang="en-US" dirty="0" err="1"/>
              <a:t>bpmn</a:t>
            </a:r>
            <a:r>
              <a:rPr lang="en-US" dirty="0"/>
              <a:t>/examples/intracranial-hypertension</a:t>
            </a:r>
          </a:p>
        </p:txBody>
      </p:sp>
    </p:spTree>
    <p:extLst>
      <p:ext uri="{BB962C8B-B14F-4D97-AF65-F5344CB8AC3E}">
        <p14:creationId xmlns:p14="http://schemas.microsoft.com/office/powerpoint/2010/main" val="3082816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8AEA-672C-A47A-2EA7-2A4C1894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Ambulatory Setting Health Care Survey Reporting Workflow</a:t>
            </a:r>
            <a:endParaRPr lang="en-US" dirty="0"/>
          </a:p>
        </p:txBody>
      </p:sp>
      <p:pic>
        <p:nvPicPr>
          <p:cNvPr id="7" name="Content Placeholder 6" descr="A diagram of a data flow&#10;&#10;Description automatically generated">
            <a:extLst>
              <a:ext uri="{FF2B5EF4-FFF2-40B4-BE49-F238E27FC236}">
                <a16:creationId xmlns:a16="http://schemas.microsoft.com/office/drawing/2014/main" id="{6F20F8E2-1BEF-2E34-85C5-9EE060F51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805" y="1882399"/>
            <a:ext cx="7743548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083C09-102F-BB37-46B0-12C0FE894061}"/>
              </a:ext>
            </a:extLst>
          </p:cNvPr>
          <p:cNvSpPr txBox="1"/>
          <p:nvPr/>
        </p:nvSpPr>
        <p:spPr>
          <a:xfrm>
            <a:off x="102268" y="6425449"/>
            <a:ext cx="9667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build.fhir.org</a:t>
            </a:r>
            <a:r>
              <a:rPr lang="en-US" dirty="0"/>
              <a:t>/</a:t>
            </a:r>
            <a:r>
              <a:rPr lang="en-US" dirty="0" err="1"/>
              <a:t>ig</a:t>
            </a:r>
            <a:r>
              <a:rPr lang="en-US" dirty="0"/>
              <a:t>/HL7/</a:t>
            </a:r>
            <a:r>
              <a:rPr lang="en-US" dirty="0" err="1"/>
              <a:t>fhir</a:t>
            </a:r>
            <a:r>
              <a:rPr lang="en-US" dirty="0"/>
              <a:t>-health-care-surveys-reporting-</a:t>
            </a:r>
            <a:r>
              <a:rPr lang="en-US" dirty="0" err="1"/>
              <a:t>ig</a:t>
            </a:r>
            <a:r>
              <a:rPr lang="en-US" dirty="0"/>
              <a:t>/</a:t>
            </a:r>
            <a:r>
              <a:rPr lang="en-US" dirty="0" err="1"/>
              <a:t>usecases.html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56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077C-A255-D4B3-684B-28393004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BPMN: </a:t>
            </a:r>
            <a:r>
              <a:rPr lang="en-US" dirty="0">
                <a:hlinkClick r:id="rId2"/>
              </a:rPr>
              <a:t>https://bpmn.io/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85D8A-1A9C-0D36-7CAC-10A517DFC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2158221"/>
            <a:ext cx="10515600" cy="3012377"/>
          </a:xfrm>
        </p:spPr>
      </p:pic>
    </p:spTree>
    <p:extLst>
      <p:ext uri="{BB962C8B-B14F-4D97-AF65-F5344CB8AC3E}">
        <p14:creationId xmlns:p14="http://schemas.microsoft.com/office/powerpoint/2010/main" val="4263134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571A-EF72-0A4C-134B-3D3D8E1C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Create BPMN to Capture User Interaction with CERNER HER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F758-C474-8D17-0F3F-76F101467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203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Process Flow Summary to Design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process starts when the patient logs into the EHR system.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patient checks their lab results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Exclusive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Gateway assesses if the lab results are normal or abnormal.</a:t>
            </a: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If abnormal (Path A), the patient messages their provider [provider should be referenced in a separate lane but within the sample pool</a:t>
            </a: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If results are normal (Path B), the patient then schedules their next appointment.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Patient then reviews health education resources.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Exclusive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Gateway for the patient completing a questionnaire: </a:t>
            </a:r>
          </a:p>
          <a:p>
            <a:pPr lvl="2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If successful, the process ends [6] </a:t>
            </a: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If unsuccessful because they forget to enter a mandatory item, a warning message appears, and then return to the start of the task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process 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8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9B54-E29C-C5D0-4815-8BD42915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BFB76-5EBE-1BAE-26F5-C278AF15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Patient Admission Process</a:t>
            </a:r>
          </a:p>
          <a:p>
            <a:pPr marL="0" indent="0" algn="l">
              <a:buNone/>
            </a:pPr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Business Process: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This involves several steps, including patient registration, insurance verification, medical history documentation, and assignment of a primary care team.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Business Goal: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To efficiently admit patients into the healthcare facility, ensuring all necessary documentation is accurate and complete for optimal care delivery and billing.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9B54-E29C-C5D0-4815-8BD42915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BFB76-5EBE-1BAE-26F5-C278AF15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Medication Management</a:t>
            </a:r>
          </a:p>
          <a:p>
            <a:pPr marL="0" indent="0" algn="l">
              <a:buNone/>
            </a:pPr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Business Process: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Includes prescribing medications, medication reconciliation, pharmacy dispensing, and monitoring patient adherence to medication regimes.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Business Goal: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To ensure patients receive the correct medications in a timely manner, improving health outcomes and minimizing the risk of medication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4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9B54-E29C-C5D0-4815-8BD42915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BFB76-5EBE-1BAE-26F5-C278AF15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Telehealth Services Implementation</a:t>
            </a:r>
          </a:p>
          <a:p>
            <a:pPr marL="0" indent="0" algn="l">
              <a:buNone/>
            </a:pPr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Business Process: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The provision of healthcare services and information via telecommunications technologies.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Business Goal: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To extend the reach of healthcare services, especially to underserved populations, enhancing access to care and reducing the need for in-person visits.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9B54-E29C-C5D0-4815-8BD42915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BFB76-5EBE-1BAE-26F5-C278AF15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Electronic Health Records (EHR) Management</a:t>
            </a:r>
          </a:p>
          <a:p>
            <a:pPr marL="0" indent="0" algn="l">
              <a:buNone/>
            </a:pPr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Business Process: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This encompasses the creation, updating, maintenance, and secure sharing of digital patient records across healthcare providers.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Business Goal: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To improve the quality of patient care by ensuring healthcare providers have timely and easy access to accurate patient health information, facilitating better clinical decisions.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6FCB-CA36-BC6C-7324-5F5FC57E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models </a:t>
            </a:r>
            <a:r>
              <a:rPr lang="en-US" dirty="0"/>
              <a:t>use common </a:t>
            </a:r>
            <a:r>
              <a:rPr lang="en-US" b="1" dirty="0"/>
              <a:t>notations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D520-04B9-B120-D72E-48C2A5581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notation</a:t>
            </a:r>
            <a:r>
              <a:rPr lang="en-US" dirty="0"/>
              <a:t> for graphic business process modeling defines the symbols for the various process elements, their correct meaning as well as their possible combinations.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notation is a standardized language for the description of business processes, one example being BPMN: Business Process Model Notation </a:t>
            </a:r>
          </a:p>
        </p:txBody>
      </p:sp>
    </p:spTree>
    <p:extLst>
      <p:ext uri="{BB962C8B-B14F-4D97-AF65-F5344CB8AC3E}">
        <p14:creationId xmlns:p14="http://schemas.microsoft.com/office/powerpoint/2010/main" val="415766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4695-412D-C0A1-0B4A-5B387339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Simple example</a:t>
            </a:r>
            <a:r>
              <a:rPr lang="en-US" dirty="0"/>
              <a:t>: BPMN model for surgery in a hospital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1609F6D-DC76-A3A7-3AA2-05096FF539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43" y="2114007"/>
            <a:ext cx="9922042" cy="36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45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1551</Words>
  <Application>Microsoft Macintosh PowerPoint</Application>
  <PresentationFormat>Widescreen</PresentationFormat>
  <Paragraphs>148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Aptos</vt:lpstr>
      <vt:lpstr>Aptos Display</vt:lpstr>
      <vt:lpstr>Aptos Narrow</vt:lpstr>
      <vt:lpstr>Arial</vt:lpstr>
      <vt:lpstr>Helvetica Neue</vt:lpstr>
      <vt:lpstr>Nunito</vt:lpstr>
      <vt:lpstr>Söhne</vt:lpstr>
      <vt:lpstr>Office Theme</vt:lpstr>
      <vt:lpstr>Process Capture and Modeling with Business Process Model Notation (BPMN)</vt:lpstr>
      <vt:lpstr>MidTerm </vt:lpstr>
      <vt:lpstr>Business Process and Goals </vt:lpstr>
      <vt:lpstr>Example 1: </vt:lpstr>
      <vt:lpstr>Example 2: </vt:lpstr>
      <vt:lpstr>Example 3: </vt:lpstr>
      <vt:lpstr>Example 4: </vt:lpstr>
      <vt:lpstr>Process models use common notations </vt:lpstr>
      <vt:lpstr>Simple example: BPMN model for surgery in a hospital </vt:lpstr>
      <vt:lpstr>Process modeling lifecycle (kind of like SDLC) </vt:lpstr>
      <vt:lpstr>Importance of Process Modeling: </vt:lpstr>
      <vt:lpstr>Business Process Modeling Notation (BPMN)</vt:lpstr>
      <vt:lpstr>BPMN Basic Elements </vt:lpstr>
      <vt:lpstr>Connecting Activities – Simple RCM  </vt:lpstr>
      <vt:lpstr>Gateway: Controlling Flow </vt:lpstr>
      <vt:lpstr>Gateway: Controlling Flow </vt:lpstr>
      <vt:lpstr>Gateway: Controlling Flow </vt:lpstr>
      <vt:lpstr>Example: Invoice Mistakes </vt:lpstr>
      <vt:lpstr>Example: </vt:lpstr>
      <vt:lpstr>Pools and Lanes </vt:lpstr>
      <vt:lpstr>Pools and Lanes </vt:lpstr>
      <vt:lpstr>Template: </vt:lpstr>
      <vt:lpstr>Swim lane – Patient Discharge </vt:lpstr>
      <vt:lpstr>Different ‘swim’ lanes for participants </vt:lpstr>
      <vt:lpstr>Part of BPMN: Decision Requirements Graph (DRG) </vt:lpstr>
      <vt:lpstr>Incorporating EBM </vt:lpstr>
      <vt:lpstr>Temporal Constraints </vt:lpstr>
      <vt:lpstr>BPMN process diagram: ED Assessment </vt:lpstr>
      <vt:lpstr>Antibiotic therapy for bloodstream infections</vt:lpstr>
      <vt:lpstr>Example: Intracranial hypertension example for BPMN</vt:lpstr>
      <vt:lpstr>Example: Ambulatory Setting Health Care Survey Reporting Workflow</vt:lpstr>
      <vt:lpstr>BPMN: https://bpmn.io/ </vt:lpstr>
      <vt:lpstr>Homework: Create BPMN to Capture User Interaction with CERNER HER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Capture and Modeling</dc:title>
  <dc:creator>hants williams</dc:creator>
  <cp:lastModifiedBy>hants williams</cp:lastModifiedBy>
  <cp:revision>11</cp:revision>
  <dcterms:created xsi:type="dcterms:W3CDTF">2024-03-15T16:42:31Z</dcterms:created>
  <dcterms:modified xsi:type="dcterms:W3CDTF">2024-03-19T16:16:50Z</dcterms:modified>
</cp:coreProperties>
</file>