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9" d="100"/>
          <a:sy n="79" d="100"/>
        </p:scale>
        <p:origin x="41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53FADC-5767-481A-9707-253AD3AC4206}" type="datetimeFigureOut">
              <a:rPr lang="en-US" smtClean="0"/>
              <a:t>14-Oct-19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29D54-0817-40E4-9BA9-7B2DE2B3CDF6}" type="slidenum">
              <a:rPr lang="en-US" smtClean="0"/>
              <a:t>‹#›</a:t>
            </a:fld>
            <a:endParaRPr lang="en-US"/>
          </a:p>
        </p:txBody>
      </p:sp>
    </p:spTree>
    <p:extLst>
      <p:ext uri="{BB962C8B-B14F-4D97-AF65-F5344CB8AC3E}">
        <p14:creationId xmlns:p14="http://schemas.microsoft.com/office/powerpoint/2010/main" val="793818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3FADC-5767-481A-9707-253AD3AC4206}" type="datetimeFigureOut">
              <a:rPr lang="en-US" smtClean="0"/>
              <a:t>14-Oct-19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29D54-0817-40E4-9BA9-7B2DE2B3CDF6}" type="slidenum">
              <a:rPr lang="en-US" smtClean="0"/>
              <a:t>‹#›</a:t>
            </a:fld>
            <a:endParaRPr lang="en-US"/>
          </a:p>
        </p:txBody>
      </p:sp>
    </p:spTree>
    <p:extLst>
      <p:ext uri="{BB962C8B-B14F-4D97-AF65-F5344CB8AC3E}">
        <p14:creationId xmlns:p14="http://schemas.microsoft.com/office/powerpoint/2010/main" val="1612486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3FADC-5767-481A-9707-253AD3AC4206}" type="datetimeFigureOut">
              <a:rPr lang="en-US" smtClean="0"/>
              <a:t>14-Oct-19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29D54-0817-40E4-9BA9-7B2DE2B3CDF6}" type="slidenum">
              <a:rPr lang="en-US" smtClean="0"/>
              <a:t>‹#›</a:t>
            </a:fld>
            <a:endParaRPr lang="en-US"/>
          </a:p>
        </p:txBody>
      </p:sp>
    </p:spTree>
    <p:extLst>
      <p:ext uri="{BB962C8B-B14F-4D97-AF65-F5344CB8AC3E}">
        <p14:creationId xmlns:p14="http://schemas.microsoft.com/office/powerpoint/2010/main" val="2035316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3FADC-5767-481A-9707-253AD3AC4206}" type="datetimeFigureOut">
              <a:rPr lang="en-US" smtClean="0"/>
              <a:t>14-Oct-19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29D54-0817-40E4-9BA9-7B2DE2B3CDF6}" type="slidenum">
              <a:rPr lang="en-US" smtClean="0"/>
              <a:t>‹#›</a:t>
            </a:fld>
            <a:endParaRPr lang="en-US"/>
          </a:p>
        </p:txBody>
      </p:sp>
    </p:spTree>
    <p:extLst>
      <p:ext uri="{BB962C8B-B14F-4D97-AF65-F5344CB8AC3E}">
        <p14:creationId xmlns:p14="http://schemas.microsoft.com/office/powerpoint/2010/main" val="197657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53FADC-5767-481A-9707-253AD3AC4206}" type="datetimeFigureOut">
              <a:rPr lang="en-US" smtClean="0"/>
              <a:t>14-Oct-19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29D54-0817-40E4-9BA9-7B2DE2B3CDF6}" type="slidenum">
              <a:rPr lang="en-US" smtClean="0"/>
              <a:t>‹#›</a:t>
            </a:fld>
            <a:endParaRPr lang="en-US"/>
          </a:p>
        </p:txBody>
      </p:sp>
    </p:spTree>
    <p:extLst>
      <p:ext uri="{BB962C8B-B14F-4D97-AF65-F5344CB8AC3E}">
        <p14:creationId xmlns:p14="http://schemas.microsoft.com/office/powerpoint/2010/main" val="2483172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53FADC-5767-481A-9707-253AD3AC4206}" type="datetimeFigureOut">
              <a:rPr lang="en-US" smtClean="0"/>
              <a:t>14-Oct-19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29D54-0817-40E4-9BA9-7B2DE2B3CDF6}" type="slidenum">
              <a:rPr lang="en-US" smtClean="0"/>
              <a:t>‹#›</a:t>
            </a:fld>
            <a:endParaRPr lang="en-US"/>
          </a:p>
        </p:txBody>
      </p:sp>
    </p:spTree>
    <p:extLst>
      <p:ext uri="{BB962C8B-B14F-4D97-AF65-F5344CB8AC3E}">
        <p14:creationId xmlns:p14="http://schemas.microsoft.com/office/powerpoint/2010/main" val="1141731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53FADC-5767-481A-9707-253AD3AC4206}" type="datetimeFigureOut">
              <a:rPr lang="en-US" smtClean="0"/>
              <a:t>14-Oct-19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829D54-0817-40E4-9BA9-7B2DE2B3CDF6}" type="slidenum">
              <a:rPr lang="en-US" smtClean="0"/>
              <a:t>‹#›</a:t>
            </a:fld>
            <a:endParaRPr lang="en-US"/>
          </a:p>
        </p:txBody>
      </p:sp>
    </p:spTree>
    <p:extLst>
      <p:ext uri="{BB962C8B-B14F-4D97-AF65-F5344CB8AC3E}">
        <p14:creationId xmlns:p14="http://schemas.microsoft.com/office/powerpoint/2010/main" val="3501864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53FADC-5767-481A-9707-253AD3AC4206}" type="datetimeFigureOut">
              <a:rPr lang="en-US" smtClean="0"/>
              <a:t>14-Oct-19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829D54-0817-40E4-9BA9-7B2DE2B3CDF6}" type="slidenum">
              <a:rPr lang="en-US" smtClean="0"/>
              <a:t>‹#›</a:t>
            </a:fld>
            <a:endParaRPr lang="en-US"/>
          </a:p>
        </p:txBody>
      </p:sp>
    </p:spTree>
    <p:extLst>
      <p:ext uri="{BB962C8B-B14F-4D97-AF65-F5344CB8AC3E}">
        <p14:creationId xmlns:p14="http://schemas.microsoft.com/office/powerpoint/2010/main" val="61298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53FADC-5767-481A-9707-253AD3AC4206}" type="datetimeFigureOut">
              <a:rPr lang="en-US" smtClean="0"/>
              <a:t>14-Oct-19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829D54-0817-40E4-9BA9-7B2DE2B3CDF6}" type="slidenum">
              <a:rPr lang="en-US" smtClean="0"/>
              <a:t>‹#›</a:t>
            </a:fld>
            <a:endParaRPr lang="en-US"/>
          </a:p>
        </p:txBody>
      </p:sp>
    </p:spTree>
    <p:extLst>
      <p:ext uri="{BB962C8B-B14F-4D97-AF65-F5344CB8AC3E}">
        <p14:creationId xmlns:p14="http://schemas.microsoft.com/office/powerpoint/2010/main" val="1953879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53FADC-5767-481A-9707-253AD3AC4206}" type="datetimeFigureOut">
              <a:rPr lang="en-US" smtClean="0"/>
              <a:t>14-Oct-19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29D54-0817-40E4-9BA9-7B2DE2B3CDF6}" type="slidenum">
              <a:rPr lang="en-US" smtClean="0"/>
              <a:t>‹#›</a:t>
            </a:fld>
            <a:endParaRPr lang="en-US"/>
          </a:p>
        </p:txBody>
      </p:sp>
    </p:spTree>
    <p:extLst>
      <p:ext uri="{BB962C8B-B14F-4D97-AF65-F5344CB8AC3E}">
        <p14:creationId xmlns:p14="http://schemas.microsoft.com/office/powerpoint/2010/main" val="2349402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53FADC-5767-481A-9707-253AD3AC4206}" type="datetimeFigureOut">
              <a:rPr lang="en-US" smtClean="0"/>
              <a:t>14-Oct-19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29D54-0817-40E4-9BA9-7B2DE2B3CDF6}" type="slidenum">
              <a:rPr lang="en-US" smtClean="0"/>
              <a:t>‹#›</a:t>
            </a:fld>
            <a:endParaRPr lang="en-US"/>
          </a:p>
        </p:txBody>
      </p:sp>
    </p:spTree>
    <p:extLst>
      <p:ext uri="{BB962C8B-B14F-4D97-AF65-F5344CB8AC3E}">
        <p14:creationId xmlns:p14="http://schemas.microsoft.com/office/powerpoint/2010/main" val="2041981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53FADC-5767-481A-9707-253AD3AC4206}" type="datetimeFigureOut">
              <a:rPr lang="en-US" smtClean="0"/>
              <a:t>14-Oct-19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829D54-0817-40E4-9BA9-7B2DE2B3CDF6}" type="slidenum">
              <a:rPr lang="en-US" smtClean="0"/>
              <a:t>‹#›</a:t>
            </a:fld>
            <a:endParaRPr lang="en-US"/>
          </a:p>
        </p:txBody>
      </p:sp>
    </p:spTree>
    <p:extLst>
      <p:ext uri="{BB962C8B-B14F-4D97-AF65-F5344CB8AC3E}">
        <p14:creationId xmlns:p14="http://schemas.microsoft.com/office/powerpoint/2010/main" val="3803784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public.opendatasoft.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Asian Tourist In Paris</a:t>
            </a:r>
            <a:endParaRPr lang="en-US" dirty="0"/>
          </a:p>
        </p:txBody>
      </p:sp>
      <p:sp>
        <p:nvSpPr>
          <p:cNvPr id="3" name="Subtitle 2"/>
          <p:cNvSpPr>
            <a:spLocks noGrp="1"/>
          </p:cNvSpPr>
          <p:nvPr>
            <p:ph type="subTitle" idx="1"/>
          </p:nvPr>
        </p:nvSpPr>
        <p:spPr/>
        <p:txBody>
          <a:bodyPr/>
          <a:lstStyle/>
          <a:p>
            <a:r>
              <a:rPr lang="en-US" dirty="0" smtClean="0"/>
              <a:t>Proposing an AirBnB Apartment for Asian Tourists Visiting Paris</a:t>
            </a:r>
            <a:endParaRPr lang="en-US" dirty="0"/>
          </a:p>
        </p:txBody>
      </p:sp>
    </p:spTree>
    <p:extLst>
      <p:ext uri="{BB962C8B-B14F-4D97-AF65-F5344CB8AC3E}">
        <p14:creationId xmlns:p14="http://schemas.microsoft.com/office/powerpoint/2010/main" val="3724530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lgn="just">
              <a:buNone/>
            </a:pPr>
            <a:r>
              <a:rPr lang="en-US" dirty="0"/>
              <a:t>In the city of Paris, there are thousands of tourists who have come to see the amazing city for its sheer beauty. These tourists are from different nationals and have cuisines which are specific to them. For example, A</a:t>
            </a:r>
            <a:r>
              <a:rPr lang="en-US" dirty="0" smtClean="0"/>
              <a:t>sians </a:t>
            </a:r>
            <a:r>
              <a:rPr lang="en-US" dirty="0"/>
              <a:t>will prefer to go eat in restaurants that specialize in making </a:t>
            </a:r>
            <a:r>
              <a:rPr lang="en-US" dirty="0" smtClean="0"/>
              <a:t>Asian </a:t>
            </a:r>
            <a:r>
              <a:rPr lang="en-US" dirty="0"/>
              <a:t>cuisines rather than eating in a restaurant that deals with different kinds of cuisines. To this end, the problem </a:t>
            </a:r>
            <a:r>
              <a:rPr lang="en-US" dirty="0" err="1"/>
              <a:t>i</a:t>
            </a:r>
            <a:r>
              <a:rPr lang="en-US" dirty="0"/>
              <a:t> intend to solve is deciding the best AirBnB apartment locations where Asian tourists can reside during a tourist visit to the city of Paris.</a:t>
            </a:r>
            <a:r>
              <a:rPr lang="en-US" dirty="0" smtClean="0"/>
              <a:t/>
            </a:r>
            <a:br>
              <a:rPr lang="en-US" dirty="0" smtClean="0"/>
            </a:br>
            <a:endParaRPr lang="en-US" dirty="0"/>
          </a:p>
        </p:txBody>
      </p:sp>
    </p:spTree>
    <p:extLst>
      <p:ext uri="{BB962C8B-B14F-4D97-AF65-F5344CB8AC3E}">
        <p14:creationId xmlns:p14="http://schemas.microsoft.com/office/powerpoint/2010/main" val="2432909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a:t>
            </a:r>
            <a:endParaRPr lang="en-US" dirty="0"/>
          </a:p>
        </p:txBody>
      </p:sp>
      <p:sp>
        <p:nvSpPr>
          <p:cNvPr id="4" name="Rectangle 1"/>
          <p:cNvSpPr>
            <a:spLocks noGrp="1" noChangeArrowheads="1"/>
          </p:cNvSpPr>
          <p:nvPr>
            <p:ph idx="1"/>
          </p:nvPr>
        </p:nvSpPr>
        <p:spPr bwMode="auto">
          <a:xfrm>
            <a:off x="838200" y="1690688"/>
            <a:ext cx="10110216"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Helvetica Neue"/>
              </a:rPr>
              <a:t>To solve the stated problem, </a:t>
            </a:r>
            <a:r>
              <a:rPr kumimoji="0" lang="en-US" altLang="en-US" sz="1400" b="0" i="0" u="none" strike="noStrike" cap="none" normalizeH="0" baseline="0" dirty="0" err="1" smtClean="0">
                <a:ln>
                  <a:noFill/>
                </a:ln>
                <a:solidFill>
                  <a:srgbClr val="000000"/>
                </a:solidFill>
                <a:effectLst/>
                <a:latin typeface="Helvetica Neue"/>
              </a:rPr>
              <a:t>i</a:t>
            </a:r>
            <a:r>
              <a:rPr kumimoji="0" lang="en-US" altLang="en-US" sz="1400" b="0" i="0" u="none" strike="noStrike" cap="none" normalizeH="0" baseline="0" dirty="0" smtClean="0">
                <a:ln>
                  <a:noFill/>
                </a:ln>
                <a:solidFill>
                  <a:srgbClr val="000000"/>
                </a:solidFill>
                <a:effectLst/>
                <a:latin typeface="Helvetica Neue"/>
              </a:rPr>
              <a:t> will be using Foursquare's location data which will be accessed using their GET API.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Helvetica Neue"/>
              </a:rPr>
              <a:t>The kind of data </a:t>
            </a:r>
            <a:r>
              <a:rPr kumimoji="0" lang="en-US" altLang="en-US" sz="1400" b="0" i="0" u="none" strike="noStrike" cap="none" normalizeH="0" baseline="0" dirty="0" err="1" smtClean="0">
                <a:ln>
                  <a:noFill/>
                </a:ln>
                <a:solidFill>
                  <a:srgbClr val="000000"/>
                </a:solidFill>
                <a:effectLst/>
                <a:latin typeface="Helvetica Neue"/>
              </a:rPr>
              <a:t>i</a:t>
            </a:r>
            <a:r>
              <a:rPr kumimoji="0" lang="en-US" altLang="en-US" sz="1400" b="0" i="0" u="none" strike="noStrike" cap="none" normalizeH="0" baseline="0" dirty="0" smtClean="0">
                <a:ln>
                  <a:noFill/>
                </a:ln>
                <a:solidFill>
                  <a:srgbClr val="000000"/>
                </a:solidFill>
                <a:effectLst/>
                <a:latin typeface="Helvetica Neue"/>
              </a:rPr>
              <a:t> will be accessing include:</a:t>
            </a:r>
            <a:br>
              <a:rPr kumimoji="0" lang="en-US" altLang="en-US" sz="1400" b="0" i="0" u="none" strike="noStrike" cap="none" normalizeH="0" baseline="0" dirty="0" smtClean="0">
                <a:ln>
                  <a:noFill/>
                </a:ln>
                <a:solidFill>
                  <a:srgbClr val="000000"/>
                </a:solidFill>
                <a:effectLst/>
                <a:latin typeface="Helvetica Neue"/>
              </a:rPr>
            </a:br>
            <a:r>
              <a:rPr kumimoji="0" lang="en-US" altLang="en-US" sz="1400" b="0" i="0" u="none" strike="noStrike" cap="none" normalizeH="0" baseline="0" dirty="0" smtClean="0">
                <a:ln>
                  <a:noFill/>
                </a:ln>
                <a:solidFill>
                  <a:srgbClr val="000000"/>
                </a:solidFill>
                <a:effectLst/>
                <a:latin typeface="Helvetica Neue"/>
              </a:rPr>
              <a:t/>
            </a:r>
            <a:br>
              <a:rPr kumimoji="0" lang="en-US" altLang="en-US" sz="1400" b="0" i="0" u="none" strike="noStrike" cap="none" normalizeH="0" baseline="0" dirty="0" smtClean="0">
                <a:ln>
                  <a:noFill/>
                </a:ln>
                <a:solidFill>
                  <a:srgbClr val="000000"/>
                </a:solidFill>
                <a:effectLst/>
                <a:latin typeface="Helvetica Neue"/>
              </a:rPr>
            </a:br>
            <a:endParaRPr kumimoji="0" lang="en-US" altLang="en-US" sz="1400" b="0" i="0" u="none" strike="noStrike" cap="none" normalizeH="0" baseline="0" dirty="0" smtClean="0">
              <a:ln>
                <a:noFill/>
              </a:ln>
              <a:solidFill>
                <a:srgbClr val="000000"/>
              </a:solidFill>
              <a:effectLst/>
              <a:latin typeface="Helvetica Neue"/>
            </a:endParaRPr>
          </a:p>
          <a:p>
            <a:pPr eaLnBrk="0" fontAlgn="base" hangingPunct="0">
              <a:lnSpc>
                <a:spcPct val="100000"/>
              </a:lnSpc>
              <a:spcBef>
                <a:spcPct val="0"/>
              </a:spcBef>
              <a:spcAft>
                <a:spcPct val="0"/>
              </a:spcAft>
            </a:pPr>
            <a:r>
              <a:rPr kumimoji="0" lang="en-US" altLang="en-US" sz="1400" b="0" i="0" u="none" strike="noStrike" cap="none" normalizeH="0" baseline="0" dirty="0" smtClean="0">
                <a:ln>
                  <a:noFill/>
                </a:ln>
                <a:solidFill>
                  <a:srgbClr val="000000"/>
                </a:solidFill>
                <a:effectLst/>
                <a:latin typeface="Helvetica Neue"/>
              </a:rPr>
              <a:t>Restaurants in Paris city</a:t>
            </a:r>
          </a:p>
          <a:p>
            <a:pPr eaLnBrk="0" fontAlgn="base" hangingPunct="0">
              <a:lnSpc>
                <a:spcPct val="100000"/>
              </a:lnSpc>
              <a:spcBef>
                <a:spcPct val="0"/>
              </a:spcBef>
              <a:spcAft>
                <a:spcPct val="0"/>
              </a:spcAft>
            </a:pPr>
            <a:r>
              <a:rPr kumimoji="0" lang="en-US" altLang="en-US" sz="1400" b="0" i="0" u="none" strike="noStrike" cap="none" normalizeH="0" baseline="0" dirty="0" smtClean="0">
                <a:ln>
                  <a:noFill/>
                </a:ln>
                <a:solidFill>
                  <a:srgbClr val="000000"/>
                </a:solidFill>
                <a:effectLst/>
                <a:latin typeface="Helvetica Neue"/>
              </a:rPr>
              <a:t>Asian restaurants and other interesting places around these restaurants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Helvetica Neue"/>
              </a:rPr>
              <a:t/>
            </a:r>
            <a:br>
              <a:rPr kumimoji="0" lang="en-US" altLang="en-US" sz="1400" b="0" i="0" u="none" strike="noStrike" cap="none" normalizeH="0" baseline="0" dirty="0" smtClean="0">
                <a:ln>
                  <a:noFill/>
                </a:ln>
                <a:solidFill>
                  <a:srgbClr val="000000"/>
                </a:solidFill>
                <a:effectLst/>
                <a:latin typeface="Helvetica Neue"/>
              </a:rPr>
            </a:br>
            <a:r>
              <a:rPr kumimoji="0" lang="en-US" altLang="en-US" sz="1400" b="0" i="0" u="none" strike="noStrike" cap="none" normalizeH="0" baseline="0" dirty="0" smtClean="0">
                <a:ln>
                  <a:noFill/>
                </a:ln>
                <a:solidFill>
                  <a:srgbClr val="000000"/>
                </a:solidFill>
                <a:effectLst/>
                <a:latin typeface="Helvetica Neue"/>
              </a:rPr>
              <a:t>Also, </a:t>
            </a:r>
            <a:r>
              <a:rPr kumimoji="0" lang="en-US" altLang="en-US" sz="1400" b="0" i="0" u="none" strike="noStrike" cap="none" normalizeH="0" baseline="0" dirty="0" err="1" smtClean="0">
                <a:ln>
                  <a:noFill/>
                </a:ln>
                <a:solidFill>
                  <a:srgbClr val="000000"/>
                </a:solidFill>
                <a:effectLst/>
                <a:latin typeface="Helvetica Neue"/>
              </a:rPr>
              <a:t>i</a:t>
            </a:r>
            <a:r>
              <a:rPr kumimoji="0" lang="en-US" altLang="en-US" sz="1400" b="0" i="0" u="none" strike="noStrike" cap="none" normalizeH="0" baseline="0" dirty="0" smtClean="0">
                <a:ln>
                  <a:noFill/>
                </a:ln>
                <a:solidFill>
                  <a:srgbClr val="000000"/>
                </a:solidFill>
                <a:effectLst/>
                <a:latin typeface="Helvetica Neue"/>
              </a:rPr>
              <a:t> will be utilizing data from </a:t>
            </a:r>
            <a:r>
              <a:rPr kumimoji="0" lang="en-US" altLang="en-US" sz="1400" b="0" i="0" u="sng" strike="noStrike" cap="none" normalizeH="0" baseline="0" dirty="0" smtClean="0">
                <a:ln>
                  <a:noFill/>
                </a:ln>
                <a:solidFill>
                  <a:srgbClr val="337AB7"/>
                </a:solidFill>
                <a:effectLst/>
                <a:latin typeface="Helvetica Neue"/>
                <a:hlinkClick r:id="rId2"/>
              </a:rPr>
              <a:t>http://public.opendatasoft.com</a:t>
            </a:r>
            <a:r>
              <a:rPr kumimoji="0" lang="en-US" altLang="en-US" sz="1400" b="0" i="0" u="none" strike="noStrike" cap="none" normalizeH="0" baseline="0" dirty="0" smtClean="0">
                <a:ln>
                  <a:noFill/>
                </a:ln>
                <a:solidFill>
                  <a:srgbClr val="000000"/>
                </a:solidFill>
                <a:effectLst/>
                <a:latin typeface="Helvetica Neue"/>
              </a:rPr>
              <a:t>. This data will comprise of all AirBnB private room listings in the city of Paris,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Helvetica Neue"/>
              </a:rPr>
              <a:t>their latitude and longitude, price per night, neighborhood of location and some other redundant data.</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0775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fontScale="62500" lnSpcReduction="20000"/>
          </a:bodyPr>
          <a:lstStyle/>
          <a:p>
            <a:r>
              <a:rPr lang="en-US" dirty="0"/>
              <a:t>The methodology to adopt for this problem can be briefly described in the following phases:</a:t>
            </a:r>
            <a:br>
              <a:rPr lang="en-US" dirty="0"/>
            </a:br>
            <a:r>
              <a:rPr lang="en-US" dirty="0" smtClean="0"/>
              <a:t/>
            </a:r>
            <a:br>
              <a:rPr lang="en-US" dirty="0" smtClean="0"/>
            </a:br>
            <a:r>
              <a:rPr lang="en-US" b="1" dirty="0"/>
              <a:t>1. AirBnB Data collection from http://public.opendatasoft.com</a:t>
            </a:r>
            <a:r>
              <a:rPr lang="en-US" dirty="0" smtClean="0"/>
              <a:t/>
            </a:r>
            <a:br>
              <a:rPr lang="en-US" dirty="0" smtClean="0"/>
            </a:br>
            <a:r>
              <a:rPr lang="en-US" dirty="0"/>
              <a:t>The AirBnB data will be accessed from OpenDataSoft and the data set will be limited to private rooms in AirBnB's listings in the city of Paris. The collected data set will be stored in a .csv format.</a:t>
            </a:r>
            <a:r>
              <a:rPr lang="en-US" dirty="0" smtClean="0"/>
              <a:t/>
            </a:r>
            <a:br>
              <a:rPr lang="en-US" dirty="0" smtClean="0"/>
            </a:br>
            <a:r>
              <a:rPr lang="en-US" dirty="0" smtClean="0"/>
              <a:t/>
            </a:r>
            <a:br>
              <a:rPr lang="en-US" dirty="0" smtClean="0"/>
            </a:br>
            <a:r>
              <a:rPr lang="en-US" b="1" dirty="0"/>
              <a:t>2. AirBnB Data preprocessing.</a:t>
            </a:r>
            <a:r>
              <a:rPr lang="en-US" dirty="0" smtClean="0"/>
              <a:t/>
            </a:r>
            <a:br>
              <a:rPr lang="en-US" dirty="0" smtClean="0"/>
            </a:br>
            <a:r>
              <a:rPr lang="en-US" dirty="0"/>
              <a:t>The Airbnb data will be loaded into a pandas </a:t>
            </a:r>
            <a:r>
              <a:rPr lang="en-US" dirty="0" err="1"/>
              <a:t>dataframe</a:t>
            </a:r>
            <a:r>
              <a:rPr lang="en-US" dirty="0"/>
              <a:t> and data preprocessing techniques such as cleaning, trimming, shaping </a:t>
            </a:r>
            <a:r>
              <a:rPr lang="en-US" dirty="0" err="1"/>
              <a:t>etc</a:t>
            </a:r>
            <a:r>
              <a:rPr lang="en-US" dirty="0"/>
              <a:t> will be carried out on it to prepare it for processing.</a:t>
            </a:r>
            <a:r>
              <a:rPr lang="en-US" dirty="0" smtClean="0"/>
              <a:t/>
            </a:r>
            <a:br>
              <a:rPr lang="en-US" dirty="0" smtClean="0"/>
            </a:br>
            <a:r>
              <a:rPr lang="en-US" dirty="0" smtClean="0"/>
              <a:t/>
            </a:r>
            <a:br>
              <a:rPr lang="en-US" dirty="0" smtClean="0"/>
            </a:br>
            <a:r>
              <a:rPr lang="en-US" b="1" dirty="0"/>
              <a:t>3. EDA</a:t>
            </a:r>
            <a:r>
              <a:rPr lang="en-US" dirty="0" smtClean="0"/>
              <a:t/>
            </a:r>
            <a:br>
              <a:rPr lang="en-US" dirty="0" smtClean="0"/>
            </a:br>
            <a:r>
              <a:rPr lang="en-US" dirty="0"/>
              <a:t>Exploratory data analysis will carried out on the data to better describe it and get some insight about the data</a:t>
            </a:r>
            <a:r>
              <a:rPr lang="en-US" dirty="0" smtClean="0"/>
              <a:t/>
            </a:r>
            <a:br>
              <a:rPr lang="en-US" dirty="0" smtClean="0"/>
            </a:br>
            <a:r>
              <a:rPr lang="en-US" dirty="0" smtClean="0"/>
              <a:t/>
            </a:r>
            <a:br>
              <a:rPr lang="en-US" dirty="0" smtClean="0"/>
            </a:br>
            <a:r>
              <a:rPr lang="en-US" b="1" dirty="0"/>
              <a:t>4. Utilization of Foursquare API search function</a:t>
            </a:r>
            <a:r>
              <a:rPr lang="en-US" dirty="0" smtClean="0"/>
              <a:t/>
            </a:r>
            <a:br>
              <a:rPr lang="en-US" dirty="0" smtClean="0"/>
            </a:br>
            <a:r>
              <a:rPr lang="en-US" dirty="0"/>
              <a:t>The Foursquare API search function will then be used to find Asian restaurants within 500m of each AirBnB private room in Paris city. The JSON result will be cleaned and made ready for clustering</a:t>
            </a:r>
            <a:r>
              <a:rPr lang="en-US" dirty="0" smtClean="0"/>
              <a:t/>
            </a:r>
            <a:br>
              <a:rPr lang="en-US" dirty="0" smtClean="0"/>
            </a:br>
            <a:r>
              <a:rPr lang="en-US" dirty="0" smtClean="0"/>
              <a:t/>
            </a:r>
            <a:br>
              <a:rPr lang="en-US" dirty="0" smtClean="0"/>
            </a:br>
            <a:r>
              <a:rPr lang="en-US" b="1" dirty="0"/>
              <a:t>5. Clustering of Asian restaurants</a:t>
            </a:r>
            <a:r>
              <a:rPr lang="en-US" dirty="0" smtClean="0"/>
              <a:t/>
            </a:r>
            <a:br>
              <a:rPr lang="en-US" dirty="0" smtClean="0"/>
            </a:br>
            <a:r>
              <a:rPr lang="en-US" dirty="0"/>
              <a:t>To properly group the </a:t>
            </a:r>
            <a:r>
              <a:rPr lang="en-US" dirty="0" err="1"/>
              <a:t>asian</a:t>
            </a:r>
            <a:r>
              <a:rPr lang="en-US" dirty="0"/>
              <a:t> </a:t>
            </a:r>
            <a:r>
              <a:rPr lang="en-US" dirty="0" err="1"/>
              <a:t>restuarants</a:t>
            </a:r>
            <a:r>
              <a:rPr lang="en-US" dirty="0"/>
              <a:t> with respect to the locations of AirBnB private rooms, the KNN machine learning technique will be used to cluster the restaurant into ten (10) different clusters.</a:t>
            </a:r>
          </a:p>
        </p:txBody>
      </p:sp>
    </p:spTree>
    <p:extLst>
      <p:ext uri="{BB962C8B-B14F-4D97-AF65-F5344CB8AC3E}">
        <p14:creationId xmlns:p14="http://schemas.microsoft.com/office/powerpoint/2010/main" val="3296515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&amp; Discussion……….</a:t>
            </a:r>
            <a:endParaRPr lang="en-US" dirty="0"/>
          </a:p>
        </p:txBody>
      </p:sp>
      <p:pic>
        <p:nvPicPr>
          <p:cNvPr id="4" name="Content Placeholder 3"/>
          <p:cNvPicPr>
            <a:picLocks noGrp="1"/>
          </p:cNvPicPr>
          <p:nvPr>
            <p:ph idx="1"/>
          </p:nvPr>
        </p:nvPicPr>
        <p:blipFill>
          <a:blip r:embed="rId2"/>
          <a:stretch>
            <a:fillRect/>
          </a:stretch>
        </p:blipFill>
        <p:spPr>
          <a:xfrm>
            <a:off x="1386641" y="1825625"/>
            <a:ext cx="9418718" cy="4351338"/>
          </a:xfrm>
          <a:prstGeom prst="rect">
            <a:avLst/>
          </a:prstGeom>
        </p:spPr>
      </p:pic>
    </p:spTree>
    <p:extLst>
      <p:ext uri="{BB962C8B-B14F-4D97-AF65-F5344CB8AC3E}">
        <p14:creationId xmlns:p14="http://schemas.microsoft.com/office/powerpoint/2010/main" val="2654638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&amp; Discussions……….</a:t>
            </a:r>
            <a:endParaRPr lang="en-US" dirty="0"/>
          </a:p>
        </p:txBody>
      </p:sp>
      <p:pic>
        <p:nvPicPr>
          <p:cNvPr id="7" name="Content Placeholder 6"/>
          <p:cNvPicPr>
            <a:picLocks noGrp="1"/>
          </p:cNvPicPr>
          <p:nvPr>
            <p:ph idx="1"/>
          </p:nvPr>
        </p:nvPicPr>
        <p:blipFill>
          <a:blip r:embed="rId2"/>
          <a:stretch>
            <a:fillRect/>
          </a:stretch>
        </p:blipFill>
        <p:spPr>
          <a:xfrm>
            <a:off x="838200" y="2691606"/>
            <a:ext cx="7276147" cy="2575338"/>
          </a:xfrm>
          <a:prstGeom prst="rect">
            <a:avLst/>
          </a:prstGeom>
        </p:spPr>
      </p:pic>
      <p:pic>
        <p:nvPicPr>
          <p:cNvPr id="6" name="Picture 5"/>
          <p:cNvPicPr>
            <a:picLocks noChangeAspect="1"/>
          </p:cNvPicPr>
          <p:nvPr/>
        </p:nvPicPr>
        <p:blipFill>
          <a:blip r:embed="rId3"/>
          <a:stretch>
            <a:fillRect/>
          </a:stretch>
        </p:blipFill>
        <p:spPr>
          <a:xfrm>
            <a:off x="965704" y="1969179"/>
            <a:ext cx="7251704" cy="932517"/>
          </a:xfrm>
          <a:prstGeom prst="rect">
            <a:avLst/>
          </a:prstGeom>
        </p:spPr>
      </p:pic>
    </p:spTree>
    <p:extLst>
      <p:ext uri="{BB962C8B-B14F-4D97-AF65-F5344CB8AC3E}">
        <p14:creationId xmlns:p14="http://schemas.microsoft.com/office/powerpoint/2010/main" val="1687393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06917960"/>
              </p:ext>
            </p:extLst>
          </p:nvPr>
        </p:nvGraphicFramePr>
        <p:xfrm>
          <a:off x="2456813" y="2257838"/>
          <a:ext cx="6870066" cy="2984724"/>
        </p:xfrm>
        <a:graphic>
          <a:graphicData uri="http://schemas.openxmlformats.org/drawingml/2006/table">
            <a:tbl>
              <a:tblPr firstRow="1" firstCol="1" bandRow="1">
                <a:tableStyleId>{5C22544A-7EE6-4342-B048-85BDC9FD1C3A}</a:tableStyleId>
              </a:tblPr>
              <a:tblGrid>
                <a:gridCol w="3435033">
                  <a:extLst>
                    <a:ext uri="{9D8B030D-6E8A-4147-A177-3AD203B41FA5}">
                      <a16:colId xmlns:a16="http://schemas.microsoft.com/office/drawing/2014/main" val="2297618488"/>
                    </a:ext>
                  </a:extLst>
                </a:gridCol>
                <a:gridCol w="3435033">
                  <a:extLst>
                    <a:ext uri="{9D8B030D-6E8A-4147-A177-3AD203B41FA5}">
                      <a16:colId xmlns:a16="http://schemas.microsoft.com/office/drawing/2014/main" val="1698256206"/>
                    </a:ext>
                  </a:extLst>
                </a:gridCol>
              </a:tblGrid>
              <a:tr h="497454">
                <a:tc>
                  <a:txBody>
                    <a:bodyPr/>
                    <a:lstStyle/>
                    <a:p>
                      <a:pPr marL="0" marR="0" algn="ctr">
                        <a:lnSpc>
                          <a:spcPct val="200000"/>
                        </a:lnSpc>
                        <a:spcBef>
                          <a:spcPts val="0"/>
                        </a:spcBef>
                        <a:spcAft>
                          <a:spcPts val="0"/>
                        </a:spcAft>
                      </a:pPr>
                      <a:r>
                        <a:rPr lang="en-US" sz="1200" dirty="0">
                          <a:effectLst/>
                        </a:rPr>
                        <a:t>CLUSTER GROUP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200">
                          <a:effectLst/>
                        </a:rPr>
                        <a:t>PRICE GROUP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7073899"/>
                  </a:ext>
                </a:extLst>
              </a:tr>
              <a:tr h="497454">
                <a:tc>
                  <a:txBody>
                    <a:bodyPr/>
                    <a:lstStyle/>
                    <a:p>
                      <a:pPr marL="0" marR="0" algn="ctr">
                        <a:lnSpc>
                          <a:spcPct val="200000"/>
                        </a:lnSpc>
                        <a:spcBef>
                          <a:spcPts val="0"/>
                        </a:spcBef>
                        <a:spcAft>
                          <a:spcPts val="0"/>
                        </a:spcAft>
                      </a:pPr>
                      <a:r>
                        <a:rPr lang="en-US" sz="1200">
                          <a:effectLst/>
                        </a:rPr>
                        <a:t>Cluster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200">
                          <a:effectLst/>
                        </a:rPr>
                        <a:t>Very Cheap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64165938"/>
                  </a:ext>
                </a:extLst>
              </a:tr>
              <a:tr h="497454">
                <a:tc>
                  <a:txBody>
                    <a:bodyPr/>
                    <a:lstStyle/>
                    <a:p>
                      <a:pPr marL="0" marR="0" algn="ctr">
                        <a:lnSpc>
                          <a:spcPct val="200000"/>
                        </a:lnSpc>
                        <a:spcBef>
                          <a:spcPts val="0"/>
                        </a:spcBef>
                        <a:spcAft>
                          <a:spcPts val="0"/>
                        </a:spcAft>
                      </a:pPr>
                      <a:r>
                        <a:rPr lang="en-US" sz="1200">
                          <a:effectLst/>
                        </a:rPr>
                        <a:t>Cluster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200">
                          <a:effectLst/>
                        </a:rPr>
                        <a:t>Cheap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0931116"/>
                  </a:ext>
                </a:extLst>
              </a:tr>
              <a:tr h="497454">
                <a:tc>
                  <a:txBody>
                    <a:bodyPr/>
                    <a:lstStyle/>
                    <a:p>
                      <a:pPr marL="0" marR="0" algn="ctr">
                        <a:lnSpc>
                          <a:spcPct val="200000"/>
                        </a:lnSpc>
                        <a:spcBef>
                          <a:spcPts val="0"/>
                        </a:spcBef>
                        <a:spcAft>
                          <a:spcPts val="0"/>
                        </a:spcAft>
                      </a:pPr>
                      <a:r>
                        <a:rPr lang="en-US" sz="1200">
                          <a:effectLst/>
                        </a:rPr>
                        <a:t>Cluster 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200">
                          <a:effectLst/>
                        </a:rPr>
                        <a:t>Moderate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9057110"/>
                  </a:ext>
                </a:extLst>
              </a:tr>
              <a:tr h="497454">
                <a:tc>
                  <a:txBody>
                    <a:bodyPr/>
                    <a:lstStyle/>
                    <a:p>
                      <a:pPr marL="0" marR="0" algn="ctr">
                        <a:lnSpc>
                          <a:spcPct val="200000"/>
                        </a:lnSpc>
                        <a:spcBef>
                          <a:spcPts val="0"/>
                        </a:spcBef>
                        <a:spcAft>
                          <a:spcPts val="0"/>
                        </a:spcAft>
                      </a:pPr>
                      <a:r>
                        <a:rPr lang="en-US" sz="1200">
                          <a:effectLst/>
                        </a:rPr>
                        <a:t>Cluster 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200" dirty="0">
                          <a:effectLst/>
                        </a:rPr>
                        <a:t>Moderately Expensive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7742743"/>
                  </a:ext>
                </a:extLst>
              </a:tr>
              <a:tr h="497454">
                <a:tc>
                  <a:txBody>
                    <a:bodyPr/>
                    <a:lstStyle/>
                    <a:p>
                      <a:pPr marL="0" marR="0" algn="ctr">
                        <a:lnSpc>
                          <a:spcPct val="200000"/>
                        </a:lnSpc>
                        <a:spcBef>
                          <a:spcPts val="0"/>
                        </a:spcBef>
                        <a:spcAft>
                          <a:spcPts val="0"/>
                        </a:spcAft>
                      </a:pPr>
                      <a:r>
                        <a:rPr lang="en-US" sz="1200">
                          <a:effectLst/>
                        </a:rPr>
                        <a:t>Cluster 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200" dirty="0">
                          <a:effectLst/>
                        </a:rPr>
                        <a:t>Expensive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5716161"/>
                  </a:ext>
                </a:extLst>
              </a:tr>
            </a:tbl>
          </a:graphicData>
        </a:graphic>
      </p:graphicFrame>
      <p:pic>
        <p:nvPicPr>
          <p:cNvPr id="6" name="Picture 5"/>
          <p:cNvPicPr>
            <a:picLocks noChangeAspect="1"/>
          </p:cNvPicPr>
          <p:nvPr/>
        </p:nvPicPr>
        <p:blipFill>
          <a:blip r:embed="rId2"/>
          <a:stretch>
            <a:fillRect/>
          </a:stretch>
        </p:blipFill>
        <p:spPr>
          <a:xfrm>
            <a:off x="2456815" y="1597138"/>
            <a:ext cx="7016369" cy="660700"/>
          </a:xfrm>
          <a:prstGeom prst="rect">
            <a:avLst/>
          </a:prstGeom>
        </p:spPr>
      </p:pic>
    </p:spTree>
    <p:extLst>
      <p:ext uri="{BB962C8B-B14F-4D97-AF65-F5344CB8AC3E}">
        <p14:creationId xmlns:p14="http://schemas.microsoft.com/office/powerpoint/2010/main" val="2434181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&amp; Recommendations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From </a:t>
            </a:r>
            <a:r>
              <a:rPr lang="en-US" dirty="0"/>
              <a:t>the results, it is seen that the KNN machine learning algorithm is a good tool for clustering Asian restaurants which are in proximity to AirBnB private room listings in the city of Paris.</a:t>
            </a:r>
            <a:br>
              <a:rPr lang="en-US" dirty="0"/>
            </a:br>
            <a:r>
              <a:rPr lang="en-US" dirty="0"/>
              <a:t>As a recommendation, to make the outcome even much better, one can consider the review of each of these restaurant to help the Asian tourist determine the locations with the most positive reviews. The price of the rooms can be factored into the KNN model. Also, the distance of each restaurant from the AirBnB private apartment can be computed to further help improve the outcome of the model.</a:t>
            </a:r>
          </a:p>
          <a:p>
            <a:r>
              <a:rPr lang="en-US" b="1" dirty="0"/>
              <a:t> </a:t>
            </a:r>
            <a:endParaRPr lang="en-US" dirty="0"/>
          </a:p>
        </p:txBody>
      </p:sp>
    </p:spTree>
    <p:extLst>
      <p:ext uri="{BB962C8B-B14F-4D97-AF65-F5344CB8AC3E}">
        <p14:creationId xmlns:p14="http://schemas.microsoft.com/office/powerpoint/2010/main" val="1652144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238</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Helvetica Neue</vt:lpstr>
      <vt:lpstr>Times New Roman</vt:lpstr>
      <vt:lpstr>Office Theme</vt:lpstr>
      <vt:lpstr>Asian Tourist In Paris</vt:lpstr>
      <vt:lpstr>Introduction…………</vt:lpstr>
      <vt:lpstr>Data Source…………</vt:lpstr>
      <vt:lpstr>Methodology………..</vt:lpstr>
      <vt:lpstr>Result &amp; Discussion……….</vt:lpstr>
      <vt:lpstr>Results &amp; Discussions……….</vt:lpstr>
      <vt:lpstr>PowerPoint Presentation</vt:lpstr>
      <vt:lpstr>Conclusion &amp;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Asian Tourist In Paris</dc:title>
  <dc:creator>Anuel</dc:creator>
  <cp:lastModifiedBy>Anuel</cp:lastModifiedBy>
  <cp:revision>2</cp:revision>
  <dcterms:created xsi:type="dcterms:W3CDTF">2019-10-14T09:54:19Z</dcterms:created>
  <dcterms:modified xsi:type="dcterms:W3CDTF">2019-10-14T09:59:59Z</dcterms:modified>
</cp:coreProperties>
</file>