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54AB5-100B-46CA-816B-295DA500F0E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E11AC9D-7FB8-46E1-BEF3-D3067E478F41}">
      <dgm:prSet phldrT="[Text]"/>
      <dgm:spPr>
        <a:solidFill>
          <a:schemeClr val="accent2">
            <a:lumMod val="5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Desertification Dashboard</a:t>
          </a:r>
        </a:p>
      </dgm:t>
    </dgm:pt>
    <dgm:pt modelId="{69173CDF-3F46-4F72-96C7-509322B864C8}" type="parTrans" cxnId="{119F1A4D-9F81-47A0-8508-820DAB27DD27}">
      <dgm:prSet/>
      <dgm:spPr/>
      <dgm:t>
        <a:bodyPr/>
        <a:lstStyle/>
        <a:p>
          <a:endParaRPr lang="en-SG"/>
        </a:p>
      </dgm:t>
    </dgm:pt>
    <dgm:pt modelId="{2E638CC7-9CE1-4A8A-8290-CF21CA454411}" type="sibTrans" cxnId="{119F1A4D-9F81-47A0-8508-820DAB27DD27}">
      <dgm:prSet/>
      <dgm:spPr/>
      <dgm:t>
        <a:bodyPr/>
        <a:lstStyle/>
        <a:p>
          <a:endParaRPr lang="en-SG"/>
        </a:p>
      </dgm:t>
    </dgm:pt>
    <dgm:pt modelId="{0C9DE810-3BF7-40A2-AC0D-51FCF9177BF1}">
      <dgm:prSet phldrT="[Text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Share maps with relevant stakeholders (e.g. NGOs and local communities)</a:t>
          </a:r>
        </a:p>
      </dgm:t>
    </dgm:pt>
    <dgm:pt modelId="{2D109E8B-7AE8-4296-A94B-322936110E2E}" type="parTrans" cxnId="{165ACC00-562E-4091-AD0E-8E9FA9BED0E8}">
      <dgm:prSet/>
      <dgm:spPr/>
      <dgm:t>
        <a:bodyPr/>
        <a:lstStyle/>
        <a:p>
          <a:endParaRPr lang="en-SG"/>
        </a:p>
      </dgm:t>
    </dgm:pt>
    <dgm:pt modelId="{89D2623A-E657-4C0C-A0F0-932AE7EF8E9A}" type="sibTrans" cxnId="{165ACC00-562E-4091-AD0E-8E9FA9BED0E8}">
      <dgm:prSet/>
      <dgm:spPr/>
      <dgm:t>
        <a:bodyPr/>
        <a:lstStyle/>
        <a:p>
          <a:endParaRPr lang="en-SG"/>
        </a:p>
      </dgm:t>
    </dgm:pt>
    <dgm:pt modelId="{1A2FB5D8-AA18-4C17-B21D-7E1D015DB92C}">
      <dgm:prSet phldrT="[Text]"/>
      <dgm:spPr>
        <a:solidFill>
          <a:schemeClr val="accent6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Consult with expert botanists to diversify crop and tree species for GGW planting</a:t>
          </a:r>
        </a:p>
      </dgm:t>
    </dgm:pt>
    <dgm:pt modelId="{2B4BCE7B-F8F0-4025-858C-8A685C19D9F1}" type="parTrans" cxnId="{5991AABE-A26A-4F74-A929-367E53CCCCCD}">
      <dgm:prSet/>
      <dgm:spPr/>
      <dgm:t>
        <a:bodyPr/>
        <a:lstStyle/>
        <a:p>
          <a:endParaRPr lang="en-SG"/>
        </a:p>
      </dgm:t>
    </dgm:pt>
    <dgm:pt modelId="{757706A8-E80F-4962-890A-66272F86307A}" type="sibTrans" cxnId="{5991AABE-A26A-4F74-A929-367E53CCCCCD}">
      <dgm:prSet/>
      <dgm:spPr/>
      <dgm:t>
        <a:bodyPr/>
        <a:lstStyle/>
        <a:p>
          <a:endParaRPr lang="en-SG"/>
        </a:p>
      </dgm:t>
    </dgm:pt>
    <dgm:pt modelId="{D6A0F418-4CE8-4819-9C53-CD6818C7C1F8}">
      <dgm:prSet phldrT="[Text]"/>
      <dgm:spPr>
        <a:solidFill>
          <a:schemeClr val="accent6">
            <a:lumMod val="75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Confer with local herders and farmer communities to reconcile GGW planting areas</a:t>
          </a:r>
        </a:p>
      </dgm:t>
    </dgm:pt>
    <dgm:pt modelId="{3D68C5B6-FDF2-49D8-B006-33506718911E}" type="parTrans" cxnId="{3FEBC3FF-2695-4ECE-AC5E-B71806C0049E}">
      <dgm:prSet/>
      <dgm:spPr/>
      <dgm:t>
        <a:bodyPr/>
        <a:lstStyle/>
        <a:p>
          <a:endParaRPr lang="en-SG"/>
        </a:p>
      </dgm:t>
    </dgm:pt>
    <dgm:pt modelId="{B1D3EFA6-4B76-4310-9E17-E087A4D82C4B}" type="sibTrans" cxnId="{3FEBC3FF-2695-4ECE-AC5E-B71806C0049E}">
      <dgm:prSet/>
      <dgm:spPr/>
      <dgm:t>
        <a:bodyPr/>
        <a:lstStyle/>
        <a:p>
          <a:endParaRPr lang="en-SG"/>
        </a:p>
      </dgm:t>
    </dgm:pt>
    <dgm:pt modelId="{C6A4CACC-66E0-4A83-843C-8AE476798D94}">
      <dgm:prSet phldrT="[Text]"/>
      <dgm:spPr>
        <a:solidFill>
          <a:schemeClr val="accent5">
            <a:lumMod val="50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Present findings and provide dashboard access to relevant government bodies</a:t>
          </a:r>
        </a:p>
      </dgm:t>
    </dgm:pt>
    <dgm:pt modelId="{A0CA2AD6-7C78-43DD-A129-8ED34749ADE5}" type="parTrans" cxnId="{64B26502-7D86-4711-BF75-48F94307B536}">
      <dgm:prSet/>
      <dgm:spPr/>
      <dgm:t>
        <a:bodyPr/>
        <a:lstStyle/>
        <a:p>
          <a:endParaRPr lang="en-SG"/>
        </a:p>
      </dgm:t>
    </dgm:pt>
    <dgm:pt modelId="{4A291E4D-A156-4D36-A653-59EC26F6B23E}" type="sibTrans" cxnId="{64B26502-7D86-4711-BF75-48F94307B536}">
      <dgm:prSet/>
      <dgm:spPr/>
      <dgm:t>
        <a:bodyPr/>
        <a:lstStyle/>
        <a:p>
          <a:endParaRPr lang="en-SG"/>
        </a:p>
      </dgm:t>
    </dgm:pt>
    <dgm:pt modelId="{272AECD4-64BD-4ADF-B442-B0DA082E104C}">
      <dgm:prSet phldrT="[Text]"/>
      <dgm:spPr>
        <a:solidFill>
          <a:schemeClr val="accent6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SG" dirty="0"/>
            <a:t>Show severity of the situation to allocate more resources</a:t>
          </a:r>
        </a:p>
      </dgm:t>
    </dgm:pt>
    <dgm:pt modelId="{66D893AE-8055-4D4F-AD25-BBC354560EAF}" type="parTrans" cxnId="{761DF05A-0346-4DAC-9A19-6E6CF82E90DB}">
      <dgm:prSet/>
      <dgm:spPr/>
      <dgm:t>
        <a:bodyPr/>
        <a:lstStyle/>
        <a:p>
          <a:endParaRPr lang="en-SG"/>
        </a:p>
      </dgm:t>
    </dgm:pt>
    <dgm:pt modelId="{3B7EEE6C-F212-4278-9C64-E48BF1F57C91}" type="sibTrans" cxnId="{761DF05A-0346-4DAC-9A19-6E6CF82E90DB}">
      <dgm:prSet/>
      <dgm:spPr/>
      <dgm:t>
        <a:bodyPr/>
        <a:lstStyle/>
        <a:p>
          <a:endParaRPr lang="en-SG"/>
        </a:p>
      </dgm:t>
    </dgm:pt>
    <dgm:pt modelId="{67F5344C-E2F8-428C-A19C-2C3B5ABEB10B}" type="pres">
      <dgm:prSet presAssocID="{C6D54AB5-100B-46CA-816B-295DA500F0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06E4F8-2074-45DE-91CF-E61A34403906}" type="pres">
      <dgm:prSet presAssocID="{0E11AC9D-7FB8-46E1-BEF3-D3067E478F41}" presName="root1" presStyleCnt="0"/>
      <dgm:spPr/>
    </dgm:pt>
    <dgm:pt modelId="{99BC079A-8AF3-4854-A105-4AC4CB8C4EF3}" type="pres">
      <dgm:prSet presAssocID="{0E11AC9D-7FB8-46E1-BEF3-D3067E478F41}" presName="LevelOneTextNode" presStyleLbl="node0" presStyleIdx="0" presStyleCnt="1">
        <dgm:presLayoutVars>
          <dgm:chPref val="3"/>
        </dgm:presLayoutVars>
      </dgm:prSet>
      <dgm:spPr/>
    </dgm:pt>
    <dgm:pt modelId="{37292563-7071-4DD1-980C-AC6E2B63403E}" type="pres">
      <dgm:prSet presAssocID="{0E11AC9D-7FB8-46E1-BEF3-D3067E478F41}" presName="level2hierChild" presStyleCnt="0"/>
      <dgm:spPr/>
    </dgm:pt>
    <dgm:pt modelId="{C42A2F9C-DE0B-4B4E-A82C-F0BDDD683A91}" type="pres">
      <dgm:prSet presAssocID="{2D109E8B-7AE8-4296-A94B-322936110E2E}" presName="conn2-1" presStyleLbl="parChTrans1D2" presStyleIdx="0" presStyleCnt="2"/>
      <dgm:spPr/>
    </dgm:pt>
    <dgm:pt modelId="{7EB7F685-E2EB-41DF-81BF-5511DA256936}" type="pres">
      <dgm:prSet presAssocID="{2D109E8B-7AE8-4296-A94B-322936110E2E}" presName="connTx" presStyleLbl="parChTrans1D2" presStyleIdx="0" presStyleCnt="2"/>
      <dgm:spPr/>
    </dgm:pt>
    <dgm:pt modelId="{01D3C0C9-705D-4C10-AE68-7CB9F12C8041}" type="pres">
      <dgm:prSet presAssocID="{0C9DE810-3BF7-40A2-AC0D-51FCF9177BF1}" presName="root2" presStyleCnt="0"/>
      <dgm:spPr/>
    </dgm:pt>
    <dgm:pt modelId="{09DE9B1B-93C3-4EF7-ABA3-0B9D661AE017}" type="pres">
      <dgm:prSet presAssocID="{0C9DE810-3BF7-40A2-AC0D-51FCF9177BF1}" presName="LevelTwoTextNode" presStyleLbl="node2" presStyleIdx="0" presStyleCnt="2">
        <dgm:presLayoutVars>
          <dgm:chPref val="3"/>
        </dgm:presLayoutVars>
      </dgm:prSet>
      <dgm:spPr/>
    </dgm:pt>
    <dgm:pt modelId="{1CA3CB10-769C-4798-9777-D8A3CE12CDA3}" type="pres">
      <dgm:prSet presAssocID="{0C9DE810-3BF7-40A2-AC0D-51FCF9177BF1}" presName="level3hierChild" presStyleCnt="0"/>
      <dgm:spPr/>
    </dgm:pt>
    <dgm:pt modelId="{3C7ACE55-2B62-453A-AF8A-6455B26A1FEF}" type="pres">
      <dgm:prSet presAssocID="{2B4BCE7B-F8F0-4025-858C-8A685C19D9F1}" presName="conn2-1" presStyleLbl="parChTrans1D3" presStyleIdx="0" presStyleCnt="3"/>
      <dgm:spPr/>
    </dgm:pt>
    <dgm:pt modelId="{423D9D09-6112-4071-8539-AF763662F82E}" type="pres">
      <dgm:prSet presAssocID="{2B4BCE7B-F8F0-4025-858C-8A685C19D9F1}" presName="connTx" presStyleLbl="parChTrans1D3" presStyleIdx="0" presStyleCnt="3"/>
      <dgm:spPr/>
    </dgm:pt>
    <dgm:pt modelId="{2038D96A-10AB-4AEB-8A06-252AF8EB2B2A}" type="pres">
      <dgm:prSet presAssocID="{1A2FB5D8-AA18-4C17-B21D-7E1D015DB92C}" presName="root2" presStyleCnt="0"/>
      <dgm:spPr/>
    </dgm:pt>
    <dgm:pt modelId="{52CB8101-35BE-440F-BB4B-F46F8CE28B01}" type="pres">
      <dgm:prSet presAssocID="{1A2FB5D8-AA18-4C17-B21D-7E1D015DB92C}" presName="LevelTwoTextNode" presStyleLbl="node3" presStyleIdx="0" presStyleCnt="3">
        <dgm:presLayoutVars>
          <dgm:chPref val="3"/>
        </dgm:presLayoutVars>
      </dgm:prSet>
      <dgm:spPr/>
    </dgm:pt>
    <dgm:pt modelId="{2D7EBF20-ED18-4AA6-AD2E-C87179BA8811}" type="pres">
      <dgm:prSet presAssocID="{1A2FB5D8-AA18-4C17-B21D-7E1D015DB92C}" presName="level3hierChild" presStyleCnt="0"/>
      <dgm:spPr/>
    </dgm:pt>
    <dgm:pt modelId="{46EF980D-A418-4101-B0CC-9F922539CA7B}" type="pres">
      <dgm:prSet presAssocID="{3D68C5B6-FDF2-49D8-B006-33506718911E}" presName="conn2-1" presStyleLbl="parChTrans1D3" presStyleIdx="1" presStyleCnt="3"/>
      <dgm:spPr/>
    </dgm:pt>
    <dgm:pt modelId="{0776FBC9-7803-41CE-B1E9-2AFCE445376B}" type="pres">
      <dgm:prSet presAssocID="{3D68C5B6-FDF2-49D8-B006-33506718911E}" presName="connTx" presStyleLbl="parChTrans1D3" presStyleIdx="1" presStyleCnt="3"/>
      <dgm:spPr/>
    </dgm:pt>
    <dgm:pt modelId="{A11F4A82-06A8-4C20-A82B-00961484EF74}" type="pres">
      <dgm:prSet presAssocID="{D6A0F418-4CE8-4819-9C53-CD6818C7C1F8}" presName="root2" presStyleCnt="0"/>
      <dgm:spPr/>
    </dgm:pt>
    <dgm:pt modelId="{C561DF01-6981-4FEE-82D0-F26EB910869E}" type="pres">
      <dgm:prSet presAssocID="{D6A0F418-4CE8-4819-9C53-CD6818C7C1F8}" presName="LevelTwoTextNode" presStyleLbl="node3" presStyleIdx="1" presStyleCnt="3">
        <dgm:presLayoutVars>
          <dgm:chPref val="3"/>
        </dgm:presLayoutVars>
      </dgm:prSet>
      <dgm:spPr/>
    </dgm:pt>
    <dgm:pt modelId="{2E88CBFF-94D6-4D76-A832-8BC5AE64716B}" type="pres">
      <dgm:prSet presAssocID="{D6A0F418-4CE8-4819-9C53-CD6818C7C1F8}" presName="level3hierChild" presStyleCnt="0"/>
      <dgm:spPr/>
    </dgm:pt>
    <dgm:pt modelId="{D623AC1F-ED2A-4C85-B953-9D86F924584D}" type="pres">
      <dgm:prSet presAssocID="{A0CA2AD6-7C78-43DD-A129-8ED34749ADE5}" presName="conn2-1" presStyleLbl="parChTrans1D2" presStyleIdx="1" presStyleCnt="2"/>
      <dgm:spPr/>
    </dgm:pt>
    <dgm:pt modelId="{E6674DB8-AAEE-48A9-999A-EC4AB2E08662}" type="pres">
      <dgm:prSet presAssocID="{A0CA2AD6-7C78-43DD-A129-8ED34749ADE5}" presName="connTx" presStyleLbl="parChTrans1D2" presStyleIdx="1" presStyleCnt="2"/>
      <dgm:spPr/>
    </dgm:pt>
    <dgm:pt modelId="{EAB2E701-8DEF-477C-81DD-5A11A4188E6B}" type="pres">
      <dgm:prSet presAssocID="{C6A4CACC-66E0-4A83-843C-8AE476798D94}" presName="root2" presStyleCnt="0"/>
      <dgm:spPr/>
    </dgm:pt>
    <dgm:pt modelId="{9511FD1D-8126-4D01-A228-D335DD391A63}" type="pres">
      <dgm:prSet presAssocID="{C6A4CACC-66E0-4A83-843C-8AE476798D94}" presName="LevelTwoTextNode" presStyleLbl="node2" presStyleIdx="1" presStyleCnt="2">
        <dgm:presLayoutVars>
          <dgm:chPref val="3"/>
        </dgm:presLayoutVars>
      </dgm:prSet>
      <dgm:spPr/>
    </dgm:pt>
    <dgm:pt modelId="{985F5D8A-C417-48CC-864A-77A3F452DAD5}" type="pres">
      <dgm:prSet presAssocID="{C6A4CACC-66E0-4A83-843C-8AE476798D94}" presName="level3hierChild" presStyleCnt="0"/>
      <dgm:spPr/>
    </dgm:pt>
    <dgm:pt modelId="{AF6DF47A-F06C-44B3-A2FD-9C9D0740D29D}" type="pres">
      <dgm:prSet presAssocID="{66D893AE-8055-4D4F-AD25-BBC354560EAF}" presName="conn2-1" presStyleLbl="parChTrans1D3" presStyleIdx="2" presStyleCnt="3"/>
      <dgm:spPr/>
    </dgm:pt>
    <dgm:pt modelId="{802BB5F4-84B9-46E4-B273-862F12D3993A}" type="pres">
      <dgm:prSet presAssocID="{66D893AE-8055-4D4F-AD25-BBC354560EAF}" presName="connTx" presStyleLbl="parChTrans1D3" presStyleIdx="2" presStyleCnt="3"/>
      <dgm:spPr/>
    </dgm:pt>
    <dgm:pt modelId="{57072146-81A1-43DF-A6F6-A13680AF65FB}" type="pres">
      <dgm:prSet presAssocID="{272AECD4-64BD-4ADF-B442-B0DA082E104C}" presName="root2" presStyleCnt="0"/>
      <dgm:spPr/>
    </dgm:pt>
    <dgm:pt modelId="{D9073FCA-D0EE-4B4F-906C-5B6B21EF1C29}" type="pres">
      <dgm:prSet presAssocID="{272AECD4-64BD-4ADF-B442-B0DA082E104C}" presName="LevelTwoTextNode" presStyleLbl="node3" presStyleIdx="2" presStyleCnt="3">
        <dgm:presLayoutVars>
          <dgm:chPref val="3"/>
        </dgm:presLayoutVars>
      </dgm:prSet>
      <dgm:spPr/>
    </dgm:pt>
    <dgm:pt modelId="{0596A5BE-4B67-4041-AC5C-D602CD34DE6B}" type="pres">
      <dgm:prSet presAssocID="{272AECD4-64BD-4ADF-B442-B0DA082E104C}" presName="level3hierChild" presStyleCnt="0"/>
      <dgm:spPr/>
    </dgm:pt>
  </dgm:ptLst>
  <dgm:cxnLst>
    <dgm:cxn modelId="{165ACC00-562E-4091-AD0E-8E9FA9BED0E8}" srcId="{0E11AC9D-7FB8-46E1-BEF3-D3067E478F41}" destId="{0C9DE810-3BF7-40A2-AC0D-51FCF9177BF1}" srcOrd="0" destOrd="0" parTransId="{2D109E8B-7AE8-4296-A94B-322936110E2E}" sibTransId="{89D2623A-E657-4C0C-A0F0-932AE7EF8E9A}"/>
    <dgm:cxn modelId="{64B26502-7D86-4711-BF75-48F94307B536}" srcId="{0E11AC9D-7FB8-46E1-BEF3-D3067E478F41}" destId="{C6A4CACC-66E0-4A83-843C-8AE476798D94}" srcOrd="1" destOrd="0" parTransId="{A0CA2AD6-7C78-43DD-A129-8ED34749ADE5}" sibTransId="{4A291E4D-A156-4D36-A653-59EC26F6B23E}"/>
    <dgm:cxn modelId="{00100C0B-9502-4975-B478-3EE7567986C4}" type="presOf" srcId="{2D109E8B-7AE8-4296-A94B-322936110E2E}" destId="{C42A2F9C-DE0B-4B4E-A82C-F0BDDD683A91}" srcOrd="0" destOrd="0" presId="urn:microsoft.com/office/officeart/2005/8/layout/hierarchy2"/>
    <dgm:cxn modelId="{A2737C17-DAFA-4C09-BC63-AF469455B618}" type="presOf" srcId="{A0CA2AD6-7C78-43DD-A129-8ED34749ADE5}" destId="{E6674DB8-AAEE-48A9-999A-EC4AB2E08662}" srcOrd="1" destOrd="0" presId="urn:microsoft.com/office/officeart/2005/8/layout/hierarchy2"/>
    <dgm:cxn modelId="{D013711D-9C1B-4D29-8B5C-B6B207796EA4}" type="presOf" srcId="{3D68C5B6-FDF2-49D8-B006-33506718911E}" destId="{46EF980D-A418-4101-B0CC-9F922539CA7B}" srcOrd="0" destOrd="0" presId="urn:microsoft.com/office/officeart/2005/8/layout/hierarchy2"/>
    <dgm:cxn modelId="{ED7FF634-1FF2-4242-BA94-DD3B1E3BE1D8}" type="presOf" srcId="{0E11AC9D-7FB8-46E1-BEF3-D3067E478F41}" destId="{99BC079A-8AF3-4854-A105-4AC4CB8C4EF3}" srcOrd="0" destOrd="0" presId="urn:microsoft.com/office/officeart/2005/8/layout/hierarchy2"/>
    <dgm:cxn modelId="{45DF0E61-2DE6-43DF-819A-B9B85999D3AE}" type="presOf" srcId="{272AECD4-64BD-4ADF-B442-B0DA082E104C}" destId="{D9073FCA-D0EE-4B4F-906C-5B6B21EF1C29}" srcOrd="0" destOrd="0" presId="urn:microsoft.com/office/officeart/2005/8/layout/hierarchy2"/>
    <dgm:cxn modelId="{5EFC8664-4FBB-43AA-91FB-E7FB3F226624}" type="presOf" srcId="{C6A4CACC-66E0-4A83-843C-8AE476798D94}" destId="{9511FD1D-8126-4D01-A228-D335DD391A63}" srcOrd="0" destOrd="0" presId="urn:microsoft.com/office/officeart/2005/8/layout/hierarchy2"/>
    <dgm:cxn modelId="{10364049-6326-49DD-9D3B-19119FC01CDF}" type="presOf" srcId="{3D68C5B6-FDF2-49D8-B006-33506718911E}" destId="{0776FBC9-7803-41CE-B1E9-2AFCE445376B}" srcOrd="1" destOrd="0" presId="urn:microsoft.com/office/officeart/2005/8/layout/hierarchy2"/>
    <dgm:cxn modelId="{119F1A4D-9F81-47A0-8508-820DAB27DD27}" srcId="{C6D54AB5-100B-46CA-816B-295DA500F0EF}" destId="{0E11AC9D-7FB8-46E1-BEF3-D3067E478F41}" srcOrd="0" destOrd="0" parTransId="{69173CDF-3F46-4F72-96C7-509322B864C8}" sibTransId="{2E638CC7-9CE1-4A8A-8290-CF21CA454411}"/>
    <dgm:cxn modelId="{63D81673-B3E7-4449-8C58-F3B0CFAFB3A7}" type="presOf" srcId="{2D109E8B-7AE8-4296-A94B-322936110E2E}" destId="{7EB7F685-E2EB-41DF-81BF-5511DA256936}" srcOrd="1" destOrd="0" presId="urn:microsoft.com/office/officeart/2005/8/layout/hierarchy2"/>
    <dgm:cxn modelId="{761DF05A-0346-4DAC-9A19-6E6CF82E90DB}" srcId="{C6A4CACC-66E0-4A83-843C-8AE476798D94}" destId="{272AECD4-64BD-4ADF-B442-B0DA082E104C}" srcOrd="0" destOrd="0" parTransId="{66D893AE-8055-4D4F-AD25-BBC354560EAF}" sibTransId="{3B7EEE6C-F212-4278-9C64-E48BF1F57C91}"/>
    <dgm:cxn modelId="{1DB9F995-112D-4ECA-B741-A126A91E3C03}" type="presOf" srcId="{1A2FB5D8-AA18-4C17-B21D-7E1D015DB92C}" destId="{52CB8101-35BE-440F-BB4B-F46F8CE28B01}" srcOrd="0" destOrd="0" presId="urn:microsoft.com/office/officeart/2005/8/layout/hierarchy2"/>
    <dgm:cxn modelId="{50AD04B3-6EAC-4945-B42A-E22A4D0524A7}" type="presOf" srcId="{0C9DE810-3BF7-40A2-AC0D-51FCF9177BF1}" destId="{09DE9B1B-93C3-4EF7-ABA3-0B9D661AE017}" srcOrd="0" destOrd="0" presId="urn:microsoft.com/office/officeart/2005/8/layout/hierarchy2"/>
    <dgm:cxn modelId="{5991AABE-A26A-4F74-A929-367E53CCCCCD}" srcId="{0C9DE810-3BF7-40A2-AC0D-51FCF9177BF1}" destId="{1A2FB5D8-AA18-4C17-B21D-7E1D015DB92C}" srcOrd="0" destOrd="0" parTransId="{2B4BCE7B-F8F0-4025-858C-8A685C19D9F1}" sibTransId="{757706A8-E80F-4962-890A-66272F86307A}"/>
    <dgm:cxn modelId="{23F038C0-6945-4BB3-A56A-226C085AC008}" type="presOf" srcId="{2B4BCE7B-F8F0-4025-858C-8A685C19D9F1}" destId="{423D9D09-6112-4071-8539-AF763662F82E}" srcOrd="1" destOrd="0" presId="urn:microsoft.com/office/officeart/2005/8/layout/hierarchy2"/>
    <dgm:cxn modelId="{F58559C5-C1CD-410B-B999-5C2B7F82374A}" type="presOf" srcId="{66D893AE-8055-4D4F-AD25-BBC354560EAF}" destId="{802BB5F4-84B9-46E4-B273-862F12D3993A}" srcOrd="1" destOrd="0" presId="urn:microsoft.com/office/officeart/2005/8/layout/hierarchy2"/>
    <dgm:cxn modelId="{07B2C7D8-3C5B-42E8-B8B4-0573A1EC7A5E}" type="presOf" srcId="{2B4BCE7B-F8F0-4025-858C-8A685C19D9F1}" destId="{3C7ACE55-2B62-453A-AF8A-6455B26A1FEF}" srcOrd="0" destOrd="0" presId="urn:microsoft.com/office/officeart/2005/8/layout/hierarchy2"/>
    <dgm:cxn modelId="{1FC8B0DE-8C41-447D-B03A-14F630402B8A}" type="presOf" srcId="{A0CA2AD6-7C78-43DD-A129-8ED34749ADE5}" destId="{D623AC1F-ED2A-4C85-B953-9D86F924584D}" srcOrd="0" destOrd="0" presId="urn:microsoft.com/office/officeart/2005/8/layout/hierarchy2"/>
    <dgm:cxn modelId="{34C810EB-0A9E-4FA0-B552-DDEDCFF527A7}" type="presOf" srcId="{D6A0F418-4CE8-4819-9C53-CD6818C7C1F8}" destId="{C561DF01-6981-4FEE-82D0-F26EB910869E}" srcOrd="0" destOrd="0" presId="urn:microsoft.com/office/officeart/2005/8/layout/hierarchy2"/>
    <dgm:cxn modelId="{972A7CEF-A268-46C2-BB86-39D8C58C36FF}" type="presOf" srcId="{66D893AE-8055-4D4F-AD25-BBC354560EAF}" destId="{AF6DF47A-F06C-44B3-A2FD-9C9D0740D29D}" srcOrd="0" destOrd="0" presId="urn:microsoft.com/office/officeart/2005/8/layout/hierarchy2"/>
    <dgm:cxn modelId="{B28536F9-CADF-41CE-9D1F-ECB01D24129B}" type="presOf" srcId="{C6D54AB5-100B-46CA-816B-295DA500F0EF}" destId="{67F5344C-E2F8-428C-A19C-2C3B5ABEB10B}" srcOrd="0" destOrd="0" presId="urn:microsoft.com/office/officeart/2005/8/layout/hierarchy2"/>
    <dgm:cxn modelId="{3FEBC3FF-2695-4ECE-AC5E-B71806C0049E}" srcId="{0C9DE810-3BF7-40A2-AC0D-51FCF9177BF1}" destId="{D6A0F418-4CE8-4819-9C53-CD6818C7C1F8}" srcOrd="1" destOrd="0" parTransId="{3D68C5B6-FDF2-49D8-B006-33506718911E}" sibTransId="{B1D3EFA6-4B76-4310-9E17-E087A4D82C4B}"/>
    <dgm:cxn modelId="{AFE785DE-AB64-479F-809D-FFFAB868F9E1}" type="presParOf" srcId="{67F5344C-E2F8-428C-A19C-2C3B5ABEB10B}" destId="{0F06E4F8-2074-45DE-91CF-E61A34403906}" srcOrd="0" destOrd="0" presId="urn:microsoft.com/office/officeart/2005/8/layout/hierarchy2"/>
    <dgm:cxn modelId="{2C346DAD-8206-494D-86DE-C527D96BC281}" type="presParOf" srcId="{0F06E4F8-2074-45DE-91CF-E61A34403906}" destId="{99BC079A-8AF3-4854-A105-4AC4CB8C4EF3}" srcOrd="0" destOrd="0" presId="urn:microsoft.com/office/officeart/2005/8/layout/hierarchy2"/>
    <dgm:cxn modelId="{5C2BD374-FA4D-4A3D-9C16-394307E59D01}" type="presParOf" srcId="{0F06E4F8-2074-45DE-91CF-E61A34403906}" destId="{37292563-7071-4DD1-980C-AC6E2B63403E}" srcOrd="1" destOrd="0" presId="urn:microsoft.com/office/officeart/2005/8/layout/hierarchy2"/>
    <dgm:cxn modelId="{F9A69628-B0F5-4F78-954C-A56CEF59726E}" type="presParOf" srcId="{37292563-7071-4DD1-980C-AC6E2B63403E}" destId="{C42A2F9C-DE0B-4B4E-A82C-F0BDDD683A91}" srcOrd="0" destOrd="0" presId="urn:microsoft.com/office/officeart/2005/8/layout/hierarchy2"/>
    <dgm:cxn modelId="{2F9145EF-569E-416D-BC2D-E79863735D12}" type="presParOf" srcId="{C42A2F9C-DE0B-4B4E-A82C-F0BDDD683A91}" destId="{7EB7F685-E2EB-41DF-81BF-5511DA256936}" srcOrd="0" destOrd="0" presId="urn:microsoft.com/office/officeart/2005/8/layout/hierarchy2"/>
    <dgm:cxn modelId="{E8D86629-66D1-4F44-B966-D231E6F2F22E}" type="presParOf" srcId="{37292563-7071-4DD1-980C-AC6E2B63403E}" destId="{01D3C0C9-705D-4C10-AE68-7CB9F12C8041}" srcOrd="1" destOrd="0" presId="urn:microsoft.com/office/officeart/2005/8/layout/hierarchy2"/>
    <dgm:cxn modelId="{93646A61-4783-4E4D-83BD-BDC31827F937}" type="presParOf" srcId="{01D3C0C9-705D-4C10-AE68-7CB9F12C8041}" destId="{09DE9B1B-93C3-4EF7-ABA3-0B9D661AE017}" srcOrd="0" destOrd="0" presId="urn:microsoft.com/office/officeart/2005/8/layout/hierarchy2"/>
    <dgm:cxn modelId="{BBA2A01E-6514-4502-8AB4-8147517B6E66}" type="presParOf" srcId="{01D3C0C9-705D-4C10-AE68-7CB9F12C8041}" destId="{1CA3CB10-769C-4798-9777-D8A3CE12CDA3}" srcOrd="1" destOrd="0" presId="urn:microsoft.com/office/officeart/2005/8/layout/hierarchy2"/>
    <dgm:cxn modelId="{B865B290-55B6-4E4D-AEDD-244727156B5E}" type="presParOf" srcId="{1CA3CB10-769C-4798-9777-D8A3CE12CDA3}" destId="{3C7ACE55-2B62-453A-AF8A-6455B26A1FEF}" srcOrd="0" destOrd="0" presId="urn:microsoft.com/office/officeart/2005/8/layout/hierarchy2"/>
    <dgm:cxn modelId="{F72393A0-FCFC-4F6A-A5F3-DEDE8D1E372C}" type="presParOf" srcId="{3C7ACE55-2B62-453A-AF8A-6455B26A1FEF}" destId="{423D9D09-6112-4071-8539-AF763662F82E}" srcOrd="0" destOrd="0" presId="urn:microsoft.com/office/officeart/2005/8/layout/hierarchy2"/>
    <dgm:cxn modelId="{7F604F60-18A5-49D0-93EB-FACAD2857834}" type="presParOf" srcId="{1CA3CB10-769C-4798-9777-D8A3CE12CDA3}" destId="{2038D96A-10AB-4AEB-8A06-252AF8EB2B2A}" srcOrd="1" destOrd="0" presId="urn:microsoft.com/office/officeart/2005/8/layout/hierarchy2"/>
    <dgm:cxn modelId="{901BC94C-287C-4CAF-AFA4-E12AB5B2C1E3}" type="presParOf" srcId="{2038D96A-10AB-4AEB-8A06-252AF8EB2B2A}" destId="{52CB8101-35BE-440F-BB4B-F46F8CE28B01}" srcOrd="0" destOrd="0" presId="urn:microsoft.com/office/officeart/2005/8/layout/hierarchy2"/>
    <dgm:cxn modelId="{37212FD3-C254-403F-9DE6-EBA421E9A86A}" type="presParOf" srcId="{2038D96A-10AB-4AEB-8A06-252AF8EB2B2A}" destId="{2D7EBF20-ED18-4AA6-AD2E-C87179BA8811}" srcOrd="1" destOrd="0" presId="urn:microsoft.com/office/officeart/2005/8/layout/hierarchy2"/>
    <dgm:cxn modelId="{8D25FE50-BD34-449A-9027-142A59D617A7}" type="presParOf" srcId="{1CA3CB10-769C-4798-9777-D8A3CE12CDA3}" destId="{46EF980D-A418-4101-B0CC-9F922539CA7B}" srcOrd="2" destOrd="0" presId="urn:microsoft.com/office/officeart/2005/8/layout/hierarchy2"/>
    <dgm:cxn modelId="{24B70272-A168-4B5B-B869-744A0C8E26C1}" type="presParOf" srcId="{46EF980D-A418-4101-B0CC-9F922539CA7B}" destId="{0776FBC9-7803-41CE-B1E9-2AFCE445376B}" srcOrd="0" destOrd="0" presId="urn:microsoft.com/office/officeart/2005/8/layout/hierarchy2"/>
    <dgm:cxn modelId="{82C393E7-4E77-4843-8DC2-02B3063A4F54}" type="presParOf" srcId="{1CA3CB10-769C-4798-9777-D8A3CE12CDA3}" destId="{A11F4A82-06A8-4C20-A82B-00961484EF74}" srcOrd="3" destOrd="0" presId="urn:microsoft.com/office/officeart/2005/8/layout/hierarchy2"/>
    <dgm:cxn modelId="{1068CB74-C03E-45BD-ABF7-40C675A13CC9}" type="presParOf" srcId="{A11F4A82-06A8-4C20-A82B-00961484EF74}" destId="{C561DF01-6981-4FEE-82D0-F26EB910869E}" srcOrd="0" destOrd="0" presId="urn:microsoft.com/office/officeart/2005/8/layout/hierarchy2"/>
    <dgm:cxn modelId="{0A676F54-F38F-41C2-A3C9-6249834BEE9C}" type="presParOf" srcId="{A11F4A82-06A8-4C20-A82B-00961484EF74}" destId="{2E88CBFF-94D6-4D76-A832-8BC5AE64716B}" srcOrd="1" destOrd="0" presId="urn:microsoft.com/office/officeart/2005/8/layout/hierarchy2"/>
    <dgm:cxn modelId="{E58A5E28-187E-4C2D-AD57-DA04CA0B786E}" type="presParOf" srcId="{37292563-7071-4DD1-980C-AC6E2B63403E}" destId="{D623AC1F-ED2A-4C85-B953-9D86F924584D}" srcOrd="2" destOrd="0" presId="urn:microsoft.com/office/officeart/2005/8/layout/hierarchy2"/>
    <dgm:cxn modelId="{3D0B5BB2-F821-4BE5-95CB-F319E67F9CB3}" type="presParOf" srcId="{D623AC1F-ED2A-4C85-B953-9D86F924584D}" destId="{E6674DB8-AAEE-48A9-999A-EC4AB2E08662}" srcOrd="0" destOrd="0" presId="urn:microsoft.com/office/officeart/2005/8/layout/hierarchy2"/>
    <dgm:cxn modelId="{94DFD6ED-B56F-45EC-AF7D-301AE100A875}" type="presParOf" srcId="{37292563-7071-4DD1-980C-AC6E2B63403E}" destId="{EAB2E701-8DEF-477C-81DD-5A11A4188E6B}" srcOrd="3" destOrd="0" presId="urn:microsoft.com/office/officeart/2005/8/layout/hierarchy2"/>
    <dgm:cxn modelId="{0EDD096A-70DA-431D-89A1-7A749FBECE0C}" type="presParOf" srcId="{EAB2E701-8DEF-477C-81DD-5A11A4188E6B}" destId="{9511FD1D-8126-4D01-A228-D335DD391A63}" srcOrd="0" destOrd="0" presId="urn:microsoft.com/office/officeart/2005/8/layout/hierarchy2"/>
    <dgm:cxn modelId="{4F64475E-284F-4131-AC39-0AE7CDE52C8C}" type="presParOf" srcId="{EAB2E701-8DEF-477C-81DD-5A11A4188E6B}" destId="{985F5D8A-C417-48CC-864A-77A3F452DAD5}" srcOrd="1" destOrd="0" presId="urn:microsoft.com/office/officeart/2005/8/layout/hierarchy2"/>
    <dgm:cxn modelId="{B3BDDAD5-D72B-451E-87B1-910F5128BAEA}" type="presParOf" srcId="{985F5D8A-C417-48CC-864A-77A3F452DAD5}" destId="{AF6DF47A-F06C-44B3-A2FD-9C9D0740D29D}" srcOrd="0" destOrd="0" presId="urn:microsoft.com/office/officeart/2005/8/layout/hierarchy2"/>
    <dgm:cxn modelId="{8BA2E0ED-2C3C-4E47-8286-476157CC4943}" type="presParOf" srcId="{AF6DF47A-F06C-44B3-A2FD-9C9D0740D29D}" destId="{802BB5F4-84B9-46E4-B273-862F12D3993A}" srcOrd="0" destOrd="0" presId="urn:microsoft.com/office/officeart/2005/8/layout/hierarchy2"/>
    <dgm:cxn modelId="{7BE52599-3A6F-453A-A542-F4CB2F0320E6}" type="presParOf" srcId="{985F5D8A-C417-48CC-864A-77A3F452DAD5}" destId="{57072146-81A1-43DF-A6F6-A13680AF65FB}" srcOrd="1" destOrd="0" presId="urn:microsoft.com/office/officeart/2005/8/layout/hierarchy2"/>
    <dgm:cxn modelId="{816DFD15-7CAC-4F57-A6B5-85ADD63C307A}" type="presParOf" srcId="{57072146-81A1-43DF-A6F6-A13680AF65FB}" destId="{D9073FCA-D0EE-4B4F-906C-5B6B21EF1C29}" srcOrd="0" destOrd="0" presId="urn:microsoft.com/office/officeart/2005/8/layout/hierarchy2"/>
    <dgm:cxn modelId="{80A4DDBB-1597-4AB3-87BC-76A29837E081}" type="presParOf" srcId="{57072146-81A1-43DF-A6F6-A13680AF65FB}" destId="{0596A5BE-4B67-4041-AC5C-D602CD34DE6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C079A-8AF3-4854-A105-4AC4CB8C4EF3}">
      <dsp:nvSpPr>
        <dsp:cNvPr id="0" name=""/>
        <dsp:cNvSpPr/>
      </dsp:nvSpPr>
      <dsp:spPr>
        <a:xfrm>
          <a:off x="556" y="2422591"/>
          <a:ext cx="2698750" cy="1349375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Desertification Dashboard</a:t>
          </a:r>
        </a:p>
      </dsp:txBody>
      <dsp:txXfrm>
        <a:off x="40078" y="2462113"/>
        <a:ext cx="2619706" cy="1270331"/>
      </dsp:txXfrm>
    </dsp:sp>
    <dsp:sp modelId="{C42A2F9C-DE0B-4B4E-A82C-F0BDDD683A91}">
      <dsp:nvSpPr>
        <dsp:cNvPr id="0" name=""/>
        <dsp:cNvSpPr/>
      </dsp:nvSpPr>
      <dsp:spPr>
        <a:xfrm rot="18770822">
          <a:off x="2445357" y="2492948"/>
          <a:ext cx="158739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587398" y="22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199371" y="2475675"/>
        <a:ext cx="79369" cy="79369"/>
      </dsp:txXfrm>
    </dsp:sp>
    <dsp:sp modelId="{09DE9B1B-93C3-4EF7-ABA3-0B9D661AE017}">
      <dsp:nvSpPr>
        <dsp:cNvPr id="0" name=""/>
        <dsp:cNvSpPr/>
      </dsp:nvSpPr>
      <dsp:spPr>
        <a:xfrm>
          <a:off x="3778806" y="1258755"/>
          <a:ext cx="2698750" cy="13493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Share maps with relevant stakeholders (e.g. NGOs and local communities)</a:t>
          </a:r>
        </a:p>
      </dsp:txBody>
      <dsp:txXfrm>
        <a:off x="3818328" y="1298277"/>
        <a:ext cx="2619706" cy="1270331"/>
      </dsp:txXfrm>
    </dsp:sp>
    <dsp:sp modelId="{3C7ACE55-2B62-453A-AF8A-6455B26A1FEF}">
      <dsp:nvSpPr>
        <dsp:cNvPr id="0" name=""/>
        <dsp:cNvSpPr/>
      </dsp:nvSpPr>
      <dsp:spPr>
        <a:xfrm rot="19457599">
          <a:off x="6352602" y="1523085"/>
          <a:ext cx="132940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329408" y="22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984071" y="1512262"/>
        <a:ext cx="66470" cy="66470"/>
      </dsp:txXfrm>
    </dsp:sp>
    <dsp:sp modelId="{52CB8101-35BE-440F-BB4B-F46F8CE28B01}">
      <dsp:nvSpPr>
        <dsp:cNvPr id="0" name=""/>
        <dsp:cNvSpPr/>
      </dsp:nvSpPr>
      <dsp:spPr>
        <a:xfrm>
          <a:off x="7557056" y="482864"/>
          <a:ext cx="2698750" cy="134937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Consult with expert botanists to diversify crop and tree species for GGW planting</a:t>
          </a:r>
        </a:p>
      </dsp:txBody>
      <dsp:txXfrm>
        <a:off x="7596578" y="522386"/>
        <a:ext cx="2619706" cy="1270331"/>
      </dsp:txXfrm>
    </dsp:sp>
    <dsp:sp modelId="{46EF980D-A418-4101-B0CC-9F922539CA7B}">
      <dsp:nvSpPr>
        <dsp:cNvPr id="0" name=""/>
        <dsp:cNvSpPr/>
      </dsp:nvSpPr>
      <dsp:spPr>
        <a:xfrm rot="2142401">
          <a:off x="6352602" y="2298976"/>
          <a:ext cx="132940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329408" y="22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984071" y="2288152"/>
        <a:ext cx="66470" cy="66470"/>
      </dsp:txXfrm>
    </dsp:sp>
    <dsp:sp modelId="{C561DF01-6981-4FEE-82D0-F26EB910869E}">
      <dsp:nvSpPr>
        <dsp:cNvPr id="0" name=""/>
        <dsp:cNvSpPr/>
      </dsp:nvSpPr>
      <dsp:spPr>
        <a:xfrm>
          <a:off x="7557056" y="2034645"/>
          <a:ext cx="2698750" cy="1349375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Confer with local herders and farmer communities to reconcile GGW planting areas</a:t>
          </a:r>
        </a:p>
      </dsp:txBody>
      <dsp:txXfrm>
        <a:off x="7596578" y="2074167"/>
        <a:ext cx="2619706" cy="1270331"/>
      </dsp:txXfrm>
    </dsp:sp>
    <dsp:sp modelId="{D623AC1F-ED2A-4C85-B953-9D86F924584D}">
      <dsp:nvSpPr>
        <dsp:cNvPr id="0" name=""/>
        <dsp:cNvSpPr/>
      </dsp:nvSpPr>
      <dsp:spPr>
        <a:xfrm rot="2829178">
          <a:off x="2445357" y="3656784"/>
          <a:ext cx="1587398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587398" y="224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199371" y="3639511"/>
        <a:ext cx="79369" cy="79369"/>
      </dsp:txXfrm>
    </dsp:sp>
    <dsp:sp modelId="{9511FD1D-8126-4D01-A228-D335DD391A63}">
      <dsp:nvSpPr>
        <dsp:cNvPr id="0" name=""/>
        <dsp:cNvSpPr/>
      </dsp:nvSpPr>
      <dsp:spPr>
        <a:xfrm>
          <a:off x="3778806" y="3586427"/>
          <a:ext cx="2698750" cy="1349375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Present findings and provide dashboard access to relevant government bodies</a:t>
          </a:r>
        </a:p>
      </dsp:txBody>
      <dsp:txXfrm>
        <a:off x="3818328" y="3625949"/>
        <a:ext cx="2619706" cy="1270331"/>
      </dsp:txXfrm>
    </dsp:sp>
    <dsp:sp modelId="{AF6DF47A-F06C-44B3-A2FD-9C9D0740D29D}">
      <dsp:nvSpPr>
        <dsp:cNvPr id="0" name=""/>
        <dsp:cNvSpPr/>
      </dsp:nvSpPr>
      <dsp:spPr>
        <a:xfrm>
          <a:off x="6477556" y="4238702"/>
          <a:ext cx="1079500" cy="44824"/>
        </a:xfrm>
        <a:custGeom>
          <a:avLst/>
          <a:gdLst/>
          <a:ahLst/>
          <a:cxnLst/>
          <a:rect l="0" t="0" r="0" b="0"/>
          <a:pathLst>
            <a:path>
              <a:moveTo>
                <a:pt x="0" y="22412"/>
              </a:moveTo>
              <a:lnTo>
                <a:pt x="1079500" y="224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6990319" y="4234127"/>
        <a:ext cx="53975" cy="53975"/>
      </dsp:txXfrm>
    </dsp:sp>
    <dsp:sp modelId="{D9073FCA-D0EE-4B4F-906C-5B6B21EF1C29}">
      <dsp:nvSpPr>
        <dsp:cNvPr id="0" name=""/>
        <dsp:cNvSpPr/>
      </dsp:nvSpPr>
      <dsp:spPr>
        <a:xfrm>
          <a:off x="7557056" y="3586427"/>
          <a:ext cx="2698750" cy="134937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kern="1200" dirty="0"/>
            <a:t>Show severity of the situation to allocate more resources</a:t>
          </a:r>
        </a:p>
      </dsp:txBody>
      <dsp:txXfrm>
        <a:off x="7596578" y="3625949"/>
        <a:ext cx="2619706" cy="1270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173E-6287-52F4-F36D-FEC86D12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E44E8-D2FC-F01B-46AD-5C9D518C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723C-40DE-13E7-BF2F-C411B7AA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F926-2980-0457-7811-C8B6EC2C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AEA-7C69-FC02-F3B8-FD74F925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45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9588-08CE-D734-65D3-F312426A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CC2D1-D0E8-9FED-6CF7-588FB72D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96F2-1067-7E62-0F0D-BBB59A2B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830E-6ECF-5AEE-F918-4523E6A0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4967-FA23-5BF2-F3D6-4DC7CC41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61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12813-0DF2-78F4-297F-3F14EBB15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E80FE-D691-B75E-4A97-76C6587B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9F6A-E3F5-7B1A-74ED-ED854D4D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B36B-F147-67E7-6A45-2E01033A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7CC3-3121-71F8-B968-8C98142D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16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767-E832-7D15-30A3-3F728C6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4C4E-6641-7AD3-69C9-E2740A28E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0AE9-1538-597F-5C9B-08FD8AC2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B8AF-CE01-98D8-D586-48471BA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19B6-3AC4-46E9-11D6-6AFD1E22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1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70E7-F40B-B287-2889-F327CE67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2103-A099-9978-F2D5-58ACB47E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9BFA-B04E-03C1-0FD9-2ABE4F17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B260-9B86-93E9-333A-3FFCAA3D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21B0-AC47-4911-EDA2-573DBF3E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5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396E-B9DD-DDDA-413A-2DC4D4E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E197-4F9C-5623-4F02-F2D356197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1BCE-AF85-BD1A-9EBF-2A57DAF9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1C91-57A0-2DEC-951A-6AB39ABC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88E3-719D-8B50-6E87-2CDE7547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36F9-17AD-4095-13D1-FD12830C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788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355D-FA56-08EC-94F6-FF051630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8E22B-7457-DA21-8F0C-0DCF3D4B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B720A-B4E5-59DA-583E-D18AE8FDA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18839-17DE-89A5-EC25-B097F3338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BE01D-B733-EAFB-7110-8BC2A7DEE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058CA-0E93-99C7-889A-878C580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38DFE-85F5-5B49-7B94-0B66388B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491A6-5444-7A9E-CF39-B48BEECB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0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B04E-3A0B-401D-E499-2DBDB325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9632-FBCB-C9A8-82C6-71676618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8F430-0413-CDEA-F811-9A9D7FC6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A530C-27A6-039B-0187-C2C1935A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8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DF228-7D63-D925-183D-9027A2EE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EFBD2-7548-C54F-C640-6CD4E9E2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44434-60F4-97E6-5DEB-4D6B1CDC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35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3C90-E579-57D9-B634-B08685A1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24D1-632F-4085-A85B-FC5A8C50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58D3-0D34-995E-D9B5-43E8D3BD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CAFF-EDF9-3525-0994-E3B69B84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02F0C-4BC0-A64B-6BE0-E49C4F6F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A112C-4ED4-FA26-2BC0-36B8E513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58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222-7E7A-601C-DD5A-534D3039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B2976-6B28-E312-5089-8B1BC35C5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612BB-2B0D-32D3-AA20-9871E3F1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4061-5C87-F4BC-9F7E-F4F4A0A0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154CF-051D-0373-7798-2E0702E4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59B4-81DB-B718-2E9F-B910E12C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92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99D2C-B2C4-1EE4-CD76-C90BFD5B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E7F0-2ACF-2BD6-EE92-32A98B1B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FF2A-7CBD-FC2C-9CDA-CE88E2F9E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A3A-ED3D-4812-8823-412B2F206050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5699-D2C7-E6C0-A913-17488F753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8401-19BB-CCED-5A45-A6AAA00B5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60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www.eea.europa.eu/data-and-maps/figures/sensitivity-to-desertification-index-m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2B80-50AE-E06E-6E77-78C83060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Framework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B1B90-D939-CBC2-4CA3-DAF7C625E214}"/>
              </a:ext>
            </a:extLst>
          </p:cNvPr>
          <p:cNvSpPr txBox="1"/>
          <p:nvPr/>
        </p:nvSpPr>
        <p:spPr>
          <a:xfrm>
            <a:off x="6736080" y="71299"/>
            <a:ext cx="3733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Layers available in dashboard: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1. Desertification Index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(consisting of 2-4)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2. Vegetation Index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3. Soil Quality Index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4. Climate Index</a:t>
            </a:r>
            <a:endParaRPr lang="en-US" b="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FF73C-1FA3-C088-240A-076A92927AA3}"/>
              </a:ext>
            </a:extLst>
          </p:cNvPr>
          <p:cNvSpPr txBox="1"/>
          <p:nvPr/>
        </p:nvSpPr>
        <p:spPr>
          <a:xfrm>
            <a:off x="9296400" y="365125"/>
            <a:ext cx="304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5. Population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6. Land Use Land Cover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7. Potential Planting Sites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(consisting of 2-3)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8. Great Green Wall extent</a:t>
            </a:r>
            <a:endParaRPr lang="en-SG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C9CC32-F80D-B347-FA61-D5B33901A082}"/>
              </a:ext>
            </a:extLst>
          </p:cNvPr>
          <p:cNvGrpSpPr/>
          <p:nvPr/>
        </p:nvGrpSpPr>
        <p:grpSpPr>
          <a:xfrm>
            <a:off x="197681" y="1441823"/>
            <a:ext cx="11620448" cy="4557260"/>
            <a:chOff x="197681" y="1441823"/>
            <a:chExt cx="11620448" cy="455726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43B19E-A745-97B7-E527-5F1CEDD3CB59}"/>
                </a:ext>
              </a:extLst>
            </p:cNvPr>
            <p:cNvGrpSpPr/>
            <p:nvPr/>
          </p:nvGrpSpPr>
          <p:grpSpPr>
            <a:xfrm>
              <a:off x="309246" y="4161838"/>
              <a:ext cx="4382133" cy="1777144"/>
              <a:chOff x="309246" y="4161838"/>
              <a:chExt cx="4382133" cy="177714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86A5A6-8BF6-386D-EC05-4075D5AD95AC}"/>
                  </a:ext>
                </a:extLst>
              </p:cNvPr>
              <p:cNvSpPr txBox="1"/>
              <p:nvPr/>
            </p:nvSpPr>
            <p:spPr>
              <a:xfrm>
                <a:off x="309246" y="4161838"/>
                <a:ext cx="4382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Phase 1b: Identify at risk areas</a:t>
                </a:r>
                <a:endParaRPr lang="en-SG" b="0" dirty="0">
                  <a:effectLst/>
                </a:endParaRPr>
              </a:p>
            </p:txBody>
          </p:sp>
          <p:pic>
            <p:nvPicPr>
              <p:cNvPr id="1082" name="Picture 58">
                <a:extLst>
                  <a:ext uri="{FF2B5EF4-FFF2-40B4-BE49-F238E27FC236}">
                    <a16:creationId xmlns:a16="http://schemas.microsoft.com/office/drawing/2014/main" id="{FACE06CD-0295-624B-2691-9E5FCF73AD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510" y="4555857"/>
                <a:ext cx="1358438" cy="1358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60">
                <a:extLst>
                  <a:ext uri="{FF2B5EF4-FFF2-40B4-BE49-F238E27FC236}">
                    <a16:creationId xmlns:a16="http://schemas.microsoft.com/office/drawing/2014/main" id="{E53C0A95-82D8-AD90-CD88-0E1A8D9A30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6615" y="4580543"/>
                <a:ext cx="1358439" cy="1358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62">
                <a:extLst>
                  <a:ext uri="{FF2B5EF4-FFF2-40B4-BE49-F238E27FC236}">
                    <a16:creationId xmlns:a16="http://schemas.microsoft.com/office/drawing/2014/main" id="{045762A9-852F-2C1C-3936-5ACEC8171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12" y="4512787"/>
                <a:ext cx="1358437" cy="1358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7CA083-6570-4A35-8AF2-90D180B5743E}"/>
                </a:ext>
              </a:extLst>
            </p:cNvPr>
            <p:cNvGrpSpPr/>
            <p:nvPr/>
          </p:nvGrpSpPr>
          <p:grpSpPr>
            <a:xfrm>
              <a:off x="7159303" y="4164397"/>
              <a:ext cx="4382133" cy="1834686"/>
              <a:chOff x="7159303" y="4164397"/>
              <a:chExt cx="4382133" cy="18346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E8C399-4E49-88DA-E0BD-44F7BDFD4CD9}"/>
                  </a:ext>
                </a:extLst>
              </p:cNvPr>
              <p:cNvSpPr txBox="1"/>
              <p:nvPr/>
            </p:nvSpPr>
            <p:spPr>
              <a:xfrm>
                <a:off x="7159303" y="4164397"/>
                <a:ext cx="4382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Phase </a:t>
                </a:r>
                <a:r>
                  <a:rPr lang="en-SG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: Advice on tree-planting sites</a:t>
                </a:r>
                <a:endParaRPr lang="en-SG" b="0" dirty="0">
                  <a:effectLst/>
                </a:endParaRPr>
              </a:p>
            </p:txBody>
          </p:sp>
          <p:pic>
            <p:nvPicPr>
              <p:cNvPr id="1088" name="Picture 64">
                <a:extLst>
                  <a:ext uri="{FF2B5EF4-FFF2-40B4-BE49-F238E27FC236}">
                    <a16:creationId xmlns:a16="http://schemas.microsoft.com/office/drawing/2014/main" id="{C02AF3A5-B4C0-6A4C-5B53-E7F92C5D36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51444" y="4509171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6D6886-7BC3-B8F7-5E2C-5E418BD1D6E0}"/>
                </a:ext>
              </a:extLst>
            </p:cNvPr>
            <p:cNvGrpSpPr/>
            <p:nvPr/>
          </p:nvGrpSpPr>
          <p:grpSpPr>
            <a:xfrm>
              <a:off x="197681" y="1441823"/>
              <a:ext cx="11620448" cy="2701693"/>
              <a:chOff x="197681" y="1441823"/>
              <a:chExt cx="11620448" cy="270169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D130BE-4910-7069-0F90-2059350B8BC5}"/>
                  </a:ext>
                </a:extLst>
              </p:cNvPr>
              <p:cNvSpPr txBox="1"/>
              <p:nvPr/>
            </p:nvSpPr>
            <p:spPr>
              <a:xfrm>
                <a:off x="309247" y="1441823"/>
                <a:ext cx="4382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Phase 1a: Create desertification index</a:t>
                </a:r>
                <a:endParaRPr lang="en-SG" b="0" dirty="0">
                  <a:effectLst/>
                </a:endParaRPr>
              </a:p>
            </p:txBody>
          </p:sp>
          <p:pic>
            <p:nvPicPr>
              <p:cNvPr id="1070" name="Picture 46">
                <a:extLst>
                  <a:ext uri="{FF2B5EF4-FFF2-40B4-BE49-F238E27FC236}">
                    <a16:creationId xmlns:a16="http://schemas.microsoft.com/office/drawing/2014/main" id="{77674942-3C75-3740-4E8E-CE25E9978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420" y="1887476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8">
                <a:extLst>
                  <a:ext uri="{FF2B5EF4-FFF2-40B4-BE49-F238E27FC236}">
                    <a16:creationId xmlns:a16="http://schemas.microsoft.com/office/drawing/2014/main" id="{11EE52D3-4292-DB82-B92A-A122387D39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954" y="2379615"/>
                <a:ext cx="775542" cy="775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50">
                <a:extLst>
                  <a:ext uri="{FF2B5EF4-FFF2-40B4-BE49-F238E27FC236}">
                    <a16:creationId xmlns:a16="http://schemas.microsoft.com/office/drawing/2014/main" id="{9AAFB2B9-1FEE-F60E-AD6D-7EEC09AD0B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2531" y="1858063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52">
                <a:extLst>
                  <a:ext uri="{FF2B5EF4-FFF2-40B4-BE49-F238E27FC236}">
                    <a16:creationId xmlns:a16="http://schemas.microsoft.com/office/drawing/2014/main" id="{A7996E96-3033-4D08-8985-B2407BE60C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7735" y="2374782"/>
                <a:ext cx="775542" cy="775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54">
                <a:extLst>
                  <a:ext uri="{FF2B5EF4-FFF2-40B4-BE49-F238E27FC236}">
                    <a16:creationId xmlns:a16="http://schemas.microsoft.com/office/drawing/2014/main" id="{EBD2B4A1-977E-F23D-535D-8C988DCE1B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4266" y="1940665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56">
                <a:extLst>
                  <a:ext uri="{FF2B5EF4-FFF2-40B4-BE49-F238E27FC236}">
                    <a16:creationId xmlns:a16="http://schemas.microsoft.com/office/drawing/2014/main" id="{380C40A0-8701-BE91-A29A-8EBA3203E2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1020" y="1903489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52">
                <a:extLst>
                  <a:ext uri="{FF2B5EF4-FFF2-40B4-BE49-F238E27FC236}">
                    <a16:creationId xmlns:a16="http://schemas.microsoft.com/office/drawing/2014/main" id="{92144483-86BC-19E5-B643-87E60F730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4828" y="2374782"/>
                <a:ext cx="775542" cy="775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68AA0D-A867-0772-29BD-82A6B8A0075A}"/>
                  </a:ext>
                </a:extLst>
              </p:cNvPr>
              <p:cNvSpPr txBox="1"/>
              <p:nvPr/>
            </p:nvSpPr>
            <p:spPr>
              <a:xfrm>
                <a:off x="197681" y="3582583"/>
                <a:ext cx="23026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Desertification Index</a:t>
                </a:r>
                <a:endParaRPr lang="en-SG" b="0" dirty="0">
                  <a:effectLst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DF385C-4565-A87C-7FEE-0769C0E9FE25}"/>
                  </a:ext>
                </a:extLst>
              </p:cNvPr>
              <p:cNvSpPr txBox="1"/>
              <p:nvPr/>
            </p:nvSpPr>
            <p:spPr>
              <a:xfrm>
                <a:off x="3229550" y="3497185"/>
                <a:ext cx="2302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Vegetation Index</a:t>
                </a: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dirty="0">
                    <a:solidFill>
                      <a:srgbClr val="A61C00"/>
                    </a:solidFill>
                    <a:latin typeface="Lato" panose="020F0502020204030203" pitchFamily="34" charset="0"/>
                  </a:rPr>
                  <a:t>[NDVI]</a:t>
                </a:r>
                <a:endParaRPr lang="en-SG" b="0" dirty="0">
                  <a:effectLst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938B34-7B44-8193-8AD1-B925E2B0C8C7}"/>
                  </a:ext>
                </a:extLst>
              </p:cNvPr>
              <p:cNvSpPr txBox="1"/>
              <p:nvPr/>
            </p:nvSpPr>
            <p:spPr>
              <a:xfrm>
                <a:off x="6372524" y="3483314"/>
                <a:ext cx="2302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Soil Quality Index</a:t>
                </a: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dirty="0">
                    <a:solidFill>
                      <a:srgbClr val="A61C00"/>
                    </a:solidFill>
                    <a:latin typeface="Lato" panose="020F0502020204030203" pitchFamily="34" charset="0"/>
                  </a:rPr>
                  <a:t>[SAVI]</a:t>
                </a:r>
                <a:endParaRPr lang="en-SG" b="0" dirty="0">
                  <a:effectLst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676553-3C1E-97BB-7750-4317D0F6F501}"/>
                  </a:ext>
                </a:extLst>
              </p:cNvPr>
              <p:cNvSpPr txBox="1"/>
              <p:nvPr/>
            </p:nvSpPr>
            <p:spPr>
              <a:xfrm>
                <a:off x="9515498" y="3463807"/>
                <a:ext cx="2302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Climate Index</a:t>
                </a: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dirty="0">
                    <a:solidFill>
                      <a:srgbClr val="A61C00"/>
                    </a:solidFill>
                    <a:latin typeface="Lato" panose="020F0502020204030203" pitchFamily="34" charset="0"/>
                  </a:rPr>
                  <a:t>[NDWI]</a:t>
                </a:r>
                <a:endParaRPr lang="en-SG" b="0" dirty="0">
                  <a:effectLst/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8056AB-C1C4-0450-B062-E8AC46CAF7A9}"/>
                </a:ext>
              </a:extLst>
            </p:cNvPr>
            <p:cNvCxnSpPr>
              <a:cxnSpLocks/>
            </p:cNvCxnSpPr>
            <p:nvPr/>
          </p:nvCxnSpPr>
          <p:spPr>
            <a:xfrm>
              <a:off x="332510" y="4123174"/>
              <a:ext cx="11021290" cy="2708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386E0E-5E71-811D-DEF5-86A48404F454}"/>
                </a:ext>
              </a:extLst>
            </p:cNvPr>
            <p:cNvCxnSpPr>
              <a:cxnSpLocks/>
            </p:cNvCxnSpPr>
            <p:nvPr/>
          </p:nvCxnSpPr>
          <p:spPr>
            <a:xfrm>
              <a:off x="5912605" y="4134749"/>
              <a:ext cx="0" cy="17712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6D6F2D4-C097-4B44-6836-B84C87735B6B}"/>
              </a:ext>
            </a:extLst>
          </p:cNvPr>
          <p:cNvSpPr txBox="1"/>
          <p:nvPr/>
        </p:nvSpPr>
        <p:spPr>
          <a:xfrm>
            <a:off x="-63505" y="5976936"/>
            <a:ext cx="9509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Additional services (cost to be discussed further):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Updates to Items 1 and 2 on a regular basis (quarterly/half-yearly/yearly)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Prediction and modelling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03A27F-C1AC-B3D2-44BD-85DCC71FF56E}"/>
              </a:ext>
            </a:extLst>
          </p:cNvPr>
          <p:cNvSpPr txBox="1"/>
          <p:nvPr/>
        </p:nvSpPr>
        <p:spPr>
          <a:xfrm>
            <a:off x="6458673" y="5959592"/>
            <a:ext cx="5772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Desertification Index adapted from: </a:t>
            </a: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12"/>
              </a:rPr>
              <a:t>https://www.eea.europa.eu/data-and-maps/figures/sensitivity-to-desertification-index-map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129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CE38-7DEF-1822-27BB-BC14A958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Dashboard Preview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4281A-F337-C855-590D-14C04C7A6D2F}"/>
              </a:ext>
            </a:extLst>
          </p:cNvPr>
          <p:cNvSpPr txBox="1"/>
          <p:nvPr/>
        </p:nvSpPr>
        <p:spPr>
          <a:xfrm>
            <a:off x="2829613" y="6308209"/>
            <a:ext cx="6532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 https://emapr.github.io/LT-GEE/index.html</a:t>
            </a:r>
            <a:endParaRPr lang="fr-FR" b="0" dirty="0">
              <a:effectLst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445639-9A19-9CA1-7627-8984DE024F68}"/>
              </a:ext>
            </a:extLst>
          </p:cNvPr>
          <p:cNvGrpSpPr/>
          <p:nvPr/>
        </p:nvGrpSpPr>
        <p:grpSpPr>
          <a:xfrm>
            <a:off x="503940" y="1586991"/>
            <a:ext cx="11184119" cy="4844547"/>
            <a:chOff x="169681" y="1615272"/>
            <a:chExt cx="11184119" cy="48445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C6FFE9-4BFF-2BA0-87CD-312459746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632"/>
            <a:stretch/>
          </p:blipFill>
          <p:spPr>
            <a:xfrm>
              <a:off x="3936476" y="1690688"/>
              <a:ext cx="7417324" cy="43364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9265B0-290A-0927-3E3E-61B3C8CA1EF7}"/>
                </a:ext>
              </a:extLst>
            </p:cNvPr>
            <p:cNvSpPr txBox="1"/>
            <p:nvPr/>
          </p:nvSpPr>
          <p:spPr>
            <a:xfrm>
              <a:off x="169681" y="1615272"/>
              <a:ext cx="2925905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Time Range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B5A87D-4A8A-B83F-6BC7-E7CD94DDE343}"/>
                </a:ext>
              </a:extLst>
            </p:cNvPr>
            <p:cNvSpPr txBox="1"/>
            <p:nvPr/>
          </p:nvSpPr>
          <p:spPr>
            <a:xfrm>
              <a:off x="169682" y="2224310"/>
              <a:ext cx="2925905" cy="14773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Index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Desertification Index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NDVI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SAVI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NDWI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362A2-8530-D76D-B2BF-3DC30C9311A7}"/>
                </a:ext>
              </a:extLst>
            </p:cNvPr>
            <p:cNvSpPr txBox="1"/>
            <p:nvPr/>
          </p:nvSpPr>
          <p:spPr>
            <a:xfrm>
              <a:off x="169682" y="3877745"/>
              <a:ext cx="2925904" cy="92333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Area of Interest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By coordinates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By clicking on map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1F5C18-6524-D612-8FB8-9FAC75D80A9E}"/>
                </a:ext>
              </a:extLst>
            </p:cNvPr>
            <p:cNvSpPr/>
            <p:nvPr/>
          </p:nvSpPr>
          <p:spPr>
            <a:xfrm>
              <a:off x="3936476" y="2136257"/>
              <a:ext cx="1992984" cy="62579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D964B6-E8F4-FE4E-6AD4-B36147498CB9}"/>
                </a:ext>
              </a:extLst>
            </p:cNvPr>
            <p:cNvSpPr/>
            <p:nvPr/>
          </p:nvSpPr>
          <p:spPr>
            <a:xfrm>
              <a:off x="3936476" y="3233095"/>
              <a:ext cx="1992984" cy="4968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85243B-F1F2-B351-23FE-FA725B8005F9}"/>
                </a:ext>
              </a:extLst>
            </p:cNvPr>
            <p:cNvSpPr/>
            <p:nvPr/>
          </p:nvSpPr>
          <p:spPr>
            <a:xfrm>
              <a:off x="3936476" y="4316273"/>
              <a:ext cx="1992984" cy="45438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38CCDD-410C-C997-AD84-4902D4D57C39}"/>
                </a:ext>
              </a:extLst>
            </p:cNvPr>
            <p:cNvSpPr txBox="1"/>
            <p:nvPr/>
          </p:nvSpPr>
          <p:spPr>
            <a:xfrm>
              <a:off x="169682" y="4982491"/>
              <a:ext cx="2925904" cy="14773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Other Dashboard Layers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Population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Land Use Land Cover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Potential Planting Sites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b="1" dirty="0"/>
                <a:t>Great Green Wall extent</a:t>
              </a:r>
              <a:endParaRPr lang="en-SG" b="1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FA0DD0-8714-D81A-6011-B9A3BE9AFB4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3095586" y="1799938"/>
              <a:ext cx="840890" cy="649218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5F3FEE-CC71-44A4-E0B3-7F59ADDE7009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095587" y="2962974"/>
              <a:ext cx="840889" cy="51853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512176-25E9-208B-8300-6DC3BAC8079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095586" y="4339410"/>
              <a:ext cx="840890" cy="20405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6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D1F8FB-38CD-97DB-4D41-8402D9D2A57A}"/>
              </a:ext>
            </a:extLst>
          </p:cNvPr>
          <p:cNvGrpSpPr/>
          <p:nvPr/>
        </p:nvGrpSpPr>
        <p:grpSpPr>
          <a:xfrm>
            <a:off x="952107" y="191765"/>
            <a:ext cx="10256363" cy="5603333"/>
            <a:chOff x="952107" y="191765"/>
            <a:chExt cx="10256363" cy="5603333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1713944B-115F-1BE2-AEE8-DB9C7671FC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9792647"/>
                </p:ext>
              </p:extLst>
            </p:nvPr>
          </p:nvGraphicFramePr>
          <p:xfrm>
            <a:off x="952107" y="191765"/>
            <a:ext cx="10256363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920F0B-CE90-C388-0F34-BD6C12FDA011}"/>
                </a:ext>
              </a:extLst>
            </p:cNvPr>
            <p:cNvSpPr txBox="1"/>
            <p:nvPr/>
          </p:nvSpPr>
          <p:spPr>
            <a:xfrm>
              <a:off x="1562628" y="5425766"/>
              <a:ext cx="90667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b="1" i="0" u="none" strike="noStrike" dirty="0">
                  <a:effectLst/>
                  <a:latin typeface="Arial" panose="020B0604020202020204" pitchFamily="34" charset="0"/>
                </a:rPr>
                <a:t>Disclaimer: </a:t>
              </a:r>
              <a:r>
                <a:rPr lang="en-US" b="0" i="0" u="none" strike="noStrike" dirty="0">
                  <a:effectLst/>
                  <a:latin typeface="Arial" panose="020B0604020202020204" pitchFamily="34" charset="0"/>
                </a:rPr>
                <a:t>Engage this data only in conjunction with local intel on insurgence activities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65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2243F5-E035-3217-0B4F-CD95B386E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022973"/>
              </p:ext>
            </p:extLst>
          </p:nvPr>
        </p:nvGraphicFramePr>
        <p:xfrm>
          <a:off x="1342271" y="1019712"/>
          <a:ext cx="9699256" cy="4465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8996">
                  <a:extLst>
                    <a:ext uri="{9D8B030D-6E8A-4147-A177-3AD203B41FA5}">
                      <a16:colId xmlns:a16="http://schemas.microsoft.com/office/drawing/2014/main" val="1341415904"/>
                    </a:ext>
                  </a:extLst>
                </a:gridCol>
                <a:gridCol w="1380279">
                  <a:extLst>
                    <a:ext uri="{9D8B030D-6E8A-4147-A177-3AD203B41FA5}">
                      <a16:colId xmlns:a16="http://schemas.microsoft.com/office/drawing/2014/main" val="1335735888"/>
                    </a:ext>
                  </a:extLst>
                </a:gridCol>
                <a:gridCol w="1753327">
                  <a:extLst>
                    <a:ext uri="{9D8B030D-6E8A-4147-A177-3AD203B41FA5}">
                      <a16:colId xmlns:a16="http://schemas.microsoft.com/office/drawing/2014/main" val="4103278927"/>
                    </a:ext>
                  </a:extLst>
                </a:gridCol>
                <a:gridCol w="1753327">
                  <a:extLst>
                    <a:ext uri="{9D8B030D-6E8A-4147-A177-3AD203B41FA5}">
                      <a16:colId xmlns:a16="http://schemas.microsoft.com/office/drawing/2014/main" val="2521190952"/>
                    </a:ext>
                  </a:extLst>
                </a:gridCol>
                <a:gridCol w="1753327">
                  <a:extLst>
                    <a:ext uri="{9D8B030D-6E8A-4147-A177-3AD203B41FA5}">
                      <a16:colId xmlns:a16="http://schemas.microsoft.com/office/drawing/2014/main" val="3512952144"/>
                    </a:ext>
                  </a:extLst>
                </a:gridCol>
              </a:tblGrid>
              <a:tr h="503615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1" u="none" strike="noStrike" dirty="0">
                          <a:effectLst/>
                        </a:rPr>
                        <a:t>Item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1" u="none" strike="noStrike">
                          <a:effectLst/>
                        </a:rPr>
                        <a:t>Quantity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1" u="none" strike="noStrike">
                          <a:effectLst/>
                        </a:rPr>
                        <a:t>Day Rate (￡)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1" u="none" strike="noStrike">
                          <a:effectLst/>
                        </a:rPr>
                        <a:t>No. of Days</a:t>
                      </a:r>
                      <a:endParaRPr lang="en-SG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b="1" u="none" strike="noStrike" dirty="0">
                          <a:effectLst/>
                        </a:rPr>
                        <a:t>Total Cost (￡)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156797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Project Manager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120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36000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681687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Data Engineer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250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22500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66694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Geospatial Data Analyst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225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40500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696368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Environmental Scientist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4000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926031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Software Developer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250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45000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145640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UI/UX Designer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60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12000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999186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>
                          <a:effectLst/>
                        </a:rPr>
                        <a:t>Field Surveyor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2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150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30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>
                          <a:effectLst/>
                        </a:rPr>
                        <a:t>9000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12365"/>
                  </a:ext>
                </a:extLst>
              </a:tr>
              <a:tr h="29097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u="none" strike="noStrike" dirty="0">
                          <a:effectLst/>
                        </a:rPr>
                        <a:t>Government and Public Affairs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120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24000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46661"/>
                  </a:ext>
                </a:extLst>
              </a:tr>
              <a:tr h="29097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Total Manpower Cost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297" marR="134297" marT="67149" marB="671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193000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91183"/>
                  </a:ext>
                </a:extLst>
              </a:tr>
              <a:tr h="29097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Lump Sum Misc. Cost (e.g. stakeholder engagement, transportation)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297" marR="134297" marT="67149" marB="671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10000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544338"/>
                  </a:ext>
                </a:extLst>
              </a:tr>
              <a:tr h="29097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effectLst/>
                        </a:rPr>
                        <a:t>Contingency (10%)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297" marR="134297" marT="67149" marB="671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20300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688620"/>
                  </a:ext>
                </a:extLst>
              </a:tr>
              <a:tr h="29097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800" b="1" u="none" strike="noStrike" dirty="0">
                          <a:effectLst/>
                        </a:rPr>
                        <a:t>Overall Cost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297" marR="134297" marT="67149" marB="6714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800" u="none" strike="noStrike" dirty="0">
                          <a:effectLst/>
                        </a:rPr>
                        <a:t>223300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191" marR="11191" marT="11191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3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86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BF75F3-AFC2-6DF7-79BA-E3053E069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2640"/>
              </p:ext>
            </p:extLst>
          </p:nvPr>
        </p:nvGraphicFramePr>
        <p:xfrm>
          <a:off x="3111500" y="3033713"/>
          <a:ext cx="596900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80590845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1127161962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u="none" strike="noStrike" dirty="0">
                          <a:effectLst/>
                        </a:rPr>
                        <a:t>Additional Services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u="none" strike="noStrike" dirty="0">
                          <a:effectLst/>
                        </a:rPr>
                        <a:t>Cost</a:t>
                      </a:r>
                      <a:endParaRPr lang="en-SG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1917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 dirty="0">
                          <a:effectLst/>
                        </a:rPr>
                        <a:t>Botanist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To be discussed further subject to scope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0009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Maintenance and Updates to Dashboard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99074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u="none" strike="noStrike" dirty="0">
                          <a:effectLst/>
                        </a:rPr>
                        <a:t>Prediction and Modelling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0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6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386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Wingdings</vt:lpstr>
      <vt:lpstr>Office Theme</vt:lpstr>
      <vt:lpstr>Methodology Framework</vt:lpstr>
      <vt:lpstr>Sample Dashboard Preview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Dashboard Preview</dc:title>
  <dc:creator>James Tan</dc:creator>
  <cp:lastModifiedBy>James Tan</cp:lastModifiedBy>
  <cp:revision>7</cp:revision>
  <dcterms:created xsi:type="dcterms:W3CDTF">2024-03-12T01:01:55Z</dcterms:created>
  <dcterms:modified xsi:type="dcterms:W3CDTF">2024-03-14T16:39:08Z</dcterms:modified>
</cp:coreProperties>
</file>