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83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9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769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afb54c7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afb54c7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45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afb54c7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afb54c7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8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04418" y="1968693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 dirty="0" smtClean="0">
                <a:latin typeface="Calibri" panose="020F0502020204030204" pitchFamily="34" charset="0"/>
              </a:rPr>
              <a:t>ATM SERVICE USING EMULATOR 8086</a:t>
            </a:r>
            <a:endParaRPr sz="2400" b="1" i="1" dirty="0">
              <a:latin typeface="Calibri" panose="020F0502020204030204" pitchFamily="34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43545" y="4164704"/>
            <a:ext cx="3780900" cy="114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latin typeface="Calibri" panose="020F0502020204030204" pitchFamily="34" charset="0"/>
              </a:rPr>
              <a:t>REVIEW -2</a:t>
            </a:r>
            <a:endParaRPr sz="24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3798900" cy="576406"/>
          </a:xfrm>
        </p:spPr>
        <p:txBody>
          <a:bodyPr/>
          <a:lstStyle/>
          <a:p>
            <a:r>
              <a:rPr lang="en-IN" b="1" i="1" u="sng" dirty="0" smtClean="0"/>
              <a:t>AFTER EXECUTION</a:t>
            </a:r>
            <a:endParaRPr lang="en-IN" b="1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970155"/>
            <a:ext cx="7478510" cy="39252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98" y="1453491"/>
            <a:ext cx="5801539" cy="26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33322"/>
            <a:ext cx="7077066" cy="659137"/>
          </a:xfrm>
        </p:spPr>
        <p:txBody>
          <a:bodyPr/>
          <a:lstStyle/>
          <a:p>
            <a:r>
              <a:rPr lang="en-IN" b="1" i="1" dirty="0" smtClean="0"/>
              <a:t>PHASE 2 :  DISPLAY BANKING OPTIONS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868579"/>
            <a:ext cx="7534266" cy="4037957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</a:rPr>
              <a:t>This is the phase 2 of our project . Here, In this Phase 2   after entering the correct password ,Three options will display the user can use of their choice.</a:t>
            </a:r>
          </a:p>
          <a:p>
            <a:endParaRPr lang="en-IN" sz="2000" dirty="0" smtClean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1. BALANCE ENQUIRY</a:t>
            </a:r>
          </a:p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2.  MONEY WITHDRAW</a:t>
            </a:r>
          </a:p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3. TRANSFER MONEY</a:t>
            </a:r>
          </a:p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4. CANCEL TRANSACTION</a:t>
            </a:r>
            <a:endParaRPr lang="en-I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5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6709076" cy="687918"/>
          </a:xfrm>
        </p:spPr>
        <p:txBody>
          <a:bodyPr/>
          <a:lstStyle/>
          <a:p>
            <a:r>
              <a:rPr lang="en-IN" b="1" i="1" dirty="0" smtClean="0"/>
              <a:t>CODE FOR DISPLAY OF BANKING OPTIONS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988" y="1203116"/>
            <a:ext cx="7734988" cy="3826084"/>
          </a:xfrm>
        </p:spPr>
        <p:txBody>
          <a:bodyPr/>
          <a:lstStyle/>
          <a:p>
            <a:r>
              <a:rPr lang="en-IN" sz="2000" dirty="0">
                <a:latin typeface="Calibri" panose="020F0502020204030204" pitchFamily="34" charset="0"/>
              </a:rPr>
              <a:t>;Options Phase</a:t>
            </a:r>
          </a:p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err="1">
                <a:latin typeface="Calibri" panose="020F0502020204030204" pitchFamily="34" charset="0"/>
              </a:rPr>
              <a:t>wel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                   Welcome to Your Account $"</a:t>
            </a:r>
          </a:p>
          <a:p>
            <a:r>
              <a:rPr lang="en-IN" sz="2000" dirty="0" err="1">
                <a:latin typeface="Calibri" panose="020F0502020204030204" pitchFamily="34" charset="0"/>
              </a:rPr>
              <a:t>bal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10,13,10,13,"1. Balance Inquiry $" </a:t>
            </a:r>
          </a:p>
          <a:p>
            <a:r>
              <a:rPr lang="en-IN" sz="2000" dirty="0">
                <a:latin typeface="Calibri" panose="020F0502020204030204" pitchFamily="34" charset="0"/>
              </a:rPr>
              <a:t>with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10,13,"2. Money Withdraw $" </a:t>
            </a:r>
          </a:p>
          <a:p>
            <a:r>
              <a:rPr lang="en-IN" sz="2000" dirty="0">
                <a:latin typeface="Calibri" panose="020F0502020204030204" pitchFamily="34" charset="0"/>
              </a:rPr>
              <a:t>trans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10,13,"3. Transfer Money $" </a:t>
            </a:r>
          </a:p>
          <a:p>
            <a:r>
              <a:rPr lang="en-IN" sz="2000" dirty="0">
                <a:latin typeface="Calibri" panose="020F0502020204030204" pitchFamily="34" charset="0"/>
              </a:rPr>
              <a:t>ex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10,13,"4. Exit $"</a:t>
            </a:r>
          </a:p>
          <a:p>
            <a:r>
              <a:rPr lang="en-IN" sz="2000" dirty="0" err="1">
                <a:latin typeface="Calibri" panose="020F0502020204030204" pitchFamily="34" charset="0"/>
              </a:rPr>
              <a:t>bac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10,13,"1. Back$" </a:t>
            </a:r>
          </a:p>
          <a:p>
            <a:r>
              <a:rPr lang="en-IN" sz="2000" dirty="0" err="1">
                <a:latin typeface="Calibri" panose="020F0502020204030204" pitchFamily="34" charset="0"/>
              </a:rPr>
              <a:t>ext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10,13,"2. Exit$</a:t>
            </a:r>
          </a:p>
        </p:txBody>
      </p:sp>
    </p:spTree>
    <p:extLst>
      <p:ext uri="{BB962C8B-B14F-4D97-AF65-F5344CB8AC3E}">
        <p14:creationId xmlns:p14="http://schemas.microsoft.com/office/powerpoint/2010/main" val="12043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987" y="293390"/>
            <a:ext cx="5114451" cy="743673"/>
          </a:xfrm>
        </p:spPr>
        <p:txBody>
          <a:bodyPr/>
          <a:lstStyle/>
          <a:p>
            <a:r>
              <a:rPr lang="en-IN" b="1" i="1" dirty="0" smtClean="0"/>
              <a:t>AFTER EXECUTION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709" y="1037062"/>
            <a:ext cx="6508354" cy="35572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09" y="912644"/>
            <a:ext cx="659756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80" y="178420"/>
            <a:ext cx="7679231" cy="613317"/>
          </a:xfrm>
        </p:spPr>
        <p:txBody>
          <a:bodyPr/>
          <a:lstStyle/>
          <a:p>
            <a:r>
              <a:rPr lang="en-IN" b="1" i="1" dirty="0" smtClean="0"/>
              <a:t>PHASE 3 :  BALANCE ENQUIRY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795" y="980091"/>
            <a:ext cx="7638516" cy="3915293"/>
          </a:xfrm>
        </p:spPr>
        <p:txBody>
          <a:bodyPr/>
          <a:lstStyle/>
          <a:p>
            <a:r>
              <a:rPr lang="en-IN" sz="2400" b="1" u="sng" dirty="0" smtClean="0">
                <a:latin typeface="Calibri" panose="020F0502020204030204" pitchFamily="34" charset="0"/>
              </a:rPr>
              <a:t>PART 1 :  TOTAL BALANCE BEFORE TRANSACTION</a:t>
            </a:r>
          </a:p>
          <a:p>
            <a:endParaRPr lang="en-IN" sz="2400" b="1" u="sng" dirty="0" smtClean="0">
              <a:latin typeface="Calibri" panose="020F0502020204030204" pitchFamily="34" charset="0"/>
            </a:endParaRPr>
          </a:p>
          <a:p>
            <a:r>
              <a:rPr lang="en-IN" sz="2400" b="1" u="sng" dirty="0" smtClean="0">
                <a:latin typeface="Calibri" panose="020F0502020204030204" pitchFamily="34" charset="0"/>
              </a:rPr>
              <a:t>CODE :-</a:t>
            </a:r>
          </a:p>
          <a:p>
            <a:endParaRPr lang="en-IN" sz="2400" b="1" u="sng" dirty="0" smtClean="0">
              <a:latin typeface="Calibri" panose="020F0502020204030204" pitchFamily="34" charset="0"/>
            </a:endParaRPr>
          </a:p>
          <a:p>
            <a:r>
              <a:rPr lang="en-IN" sz="2000" dirty="0" err="1">
                <a:latin typeface="Calibri" panose="020F0502020204030204" pitchFamily="34" charset="0"/>
              </a:rPr>
              <a:t>totalbal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10,13,"Your Total Balance is: 25,000 USD $" </a:t>
            </a:r>
          </a:p>
          <a:p>
            <a:r>
              <a:rPr lang="en-IN" sz="2000" dirty="0" err="1">
                <a:latin typeface="Calibri" panose="020F0502020204030204" pitchFamily="34" charset="0"/>
              </a:rPr>
              <a:t>availablebal</a:t>
            </a: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</a:rPr>
              <a:t>db</a:t>
            </a:r>
            <a:r>
              <a:rPr lang="en-IN" sz="2000" dirty="0">
                <a:latin typeface="Calibri" panose="020F0502020204030204" pitchFamily="34" charset="0"/>
              </a:rPr>
              <a:t> 10,13,"Your Available Balance is: 24,900 USD $" </a:t>
            </a:r>
            <a:endParaRPr lang="en-IN" sz="2000" dirty="0" smtClean="0">
              <a:latin typeface="Calibri" panose="020F0502020204030204" pitchFamily="34" charset="0"/>
            </a:endParaRPr>
          </a:p>
          <a:p>
            <a:endParaRPr lang="en-IN" sz="2000" dirty="0" smtClean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Since Minimum Balance should maintain in the particular account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So, ATM will display two types of balances  </a:t>
            </a:r>
            <a:r>
              <a:rPr lang="en-IN" sz="2000" u="sng" dirty="0" smtClean="0">
                <a:latin typeface="Calibri" panose="020F0502020204030204" pitchFamily="34" charset="0"/>
              </a:rPr>
              <a:t>Total and Available balance</a:t>
            </a:r>
            <a:endParaRPr lang="en-IN" sz="2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1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36" y="326843"/>
            <a:ext cx="7344695" cy="687918"/>
          </a:xfrm>
        </p:spPr>
        <p:txBody>
          <a:bodyPr/>
          <a:lstStyle/>
          <a:p>
            <a:r>
              <a:rPr lang="en-IN" b="1" i="1" dirty="0"/>
              <a:t>AFTER EXECUTION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4835" y="1014761"/>
            <a:ext cx="7612325" cy="37691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4" y="1048215"/>
            <a:ext cx="7121673" cy="37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215331"/>
            <a:ext cx="7612324" cy="933245"/>
          </a:xfrm>
        </p:spPr>
        <p:txBody>
          <a:bodyPr/>
          <a:lstStyle/>
          <a:p>
            <a:r>
              <a:rPr lang="en-IN" b="1" i="1" dirty="0"/>
              <a:t>PHASE 3 :  BALANCE ENQUIRY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217" y="758283"/>
            <a:ext cx="8214490" cy="4137102"/>
          </a:xfrm>
        </p:spPr>
        <p:txBody>
          <a:bodyPr/>
          <a:lstStyle/>
          <a:p>
            <a:r>
              <a:rPr lang="en-IN" sz="2400" dirty="0" smtClean="0"/>
              <a:t>      </a:t>
            </a:r>
            <a:r>
              <a:rPr lang="en-IN" sz="2400" b="1" u="sng" dirty="0" smtClean="0">
                <a:latin typeface="Calibri" panose="020F0502020204030204" pitchFamily="34" charset="0"/>
              </a:rPr>
              <a:t>PART 2 </a:t>
            </a:r>
            <a:r>
              <a:rPr lang="en-IN" sz="2400" b="1" u="sng" dirty="0">
                <a:latin typeface="Calibri" panose="020F0502020204030204" pitchFamily="34" charset="0"/>
              </a:rPr>
              <a:t>:  TOTAL BALANCE </a:t>
            </a:r>
            <a:r>
              <a:rPr lang="en-IN" sz="2400" b="1" u="sng" dirty="0" smtClean="0">
                <a:latin typeface="Calibri" panose="020F0502020204030204" pitchFamily="34" charset="0"/>
              </a:rPr>
              <a:t>AFTER </a:t>
            </a:r>
            <a:r>
              <a:rPr lang="en-IN" sz="2400" b="1" u="sng" dirty="0">
                <a:latin typeface="Calibri" panose="020F0502020204030204" pitchFamily="34" charset="0"/>
              </a:rPr>
              <a:t>TRANSACTION</a:t>
            </a:r>
          </a:p>
          <a:p>
            <a:endParaRPr lang="en-IN" dirty="0" smtClean="0"/>
          </a:p>
          <a:p>
            <a:r>
              <a:rPr lang="en-IN" sz="1600" dirty="0">
                <a:latin typeface="Calibri" panose="020F0502020204030204" pitchFamily="34" charset="0"/>
              </a:rPr>
              <a:t>;Balance info</a:t>
            </a:r>
          </a:p>
          <a:p>
            <a:r>
              <a:rPr lang="en-IN" sz="1600" dirty="0">
                <a:latin typeface="Calibri" panose="020F0502020204030204" pitchFamily="34" charset="0"/>
              </a:rPr>
              <a:t>t1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Total Balance is: 24,500 USD $"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av1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Available Balance is: 24,400 USD $"</a:t>
            </a:r>
          </a:p>
          <a:p>
            <a:endParaRPr lang="en-IN" sz="1600" dirty="0">
              <a:latin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</a:rPr>
              <a:t>t2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Total Balance is: 24,000 USD $"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av2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Available Balance is: 23,900 USD $"</a:t>
            </a:r>
          </a:p>
          <a:p>
            <a:endParaRPr lang="en-IN" sz="1600" dirty="0">
              <a:latin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</a:rPr>
              <a:t>t3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Total Balance is: 22,000 USD $"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av3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Available Balance is: 21,900 USD $"</a:t>
            </a:r>
          </a:p>
          <a:p>
            <a:endParaRPr lang="en-IN" sz="1600" dirty="0">
              <a:latin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</a:rPr>
              <a:t>t4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Total Balance is: 20,000 USD $"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av4 </a:t>
            </a:r>
            <a:r>
              <a:rPr lang="en-IN" sz="1600" dirty="0" err="1">
                <a:latin typeface="Calibri" panose="020F0502020204030204" pitchFamily="34" charset="0"/>
              </a:rPr>
              <a:t>db</a:t>
            </a:r>
            <a:r>
              <a:rPr lang="en-IN" sz="1600" dirty="0">
                <a:latin typeface="Calibri" panose="020F0502020204030204" pitchFamily="34" charset="0"/>
              </a:rPr>
              <a:t> 10,13,"Your Available Balance is: 19,900 USD $"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17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099" y="193028"/>
            <a:ext cx="7181316" cy="665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307" y="959006"/>
            <a:ext cx="8073483" cy="4103648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</a:rPr>
              <a:t>t5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Total Balance is: 15,000 USD $"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av5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Available Balance is: 14,900 USD $"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t6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Total Balance is: 10,000 USD $"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av6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Available Balance is: 9,900 USD $"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t7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Total Balance is: 5,000 USD $"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av7 </a:t>
            </a:r>
            <a:r>
              <a:rPr lang="en-IN" sz="2400" dirty="0" err="1">
                <a:latin typeface="Calibri" panose="020F0502020204030204" pitchFamily="34" charset="0"/>
              </a:rPr>
              <a:t>db</a:t>
            </a:r>
            <a:r>
              <a:rPr lang="en-IN" sz="2400" dirty="0">
                <a:latin typeface="Calibri" panose="020F0502020204030204" pitchFamily="34" charset="0"/>
              </a:rPr>
              <a:t> 10,13,"Your Available Balance is: 4,900 USD $" 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9112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626" y="133816"/>
            <a:ext cx="7601173" cy="71367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777" y="624467"/>
            <a:ext cx="7590022" cy="4028379"/>
          </a:xfrm>
        </p:spPr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</a:rPr>
              <a:t>;Account Balance Cheek Level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blance</a:t>
            </a:r>
            <a:r>
              <a:rPr lang="en-IN" sz="1800" dirty="0">
                <a:latin typeface="Calibri" panose="020F0502020204030204" pitchFamily="34" charset="0"/>
              </a:rPr>
              <a:t>: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mov</a:t>
            </a:r>
            <a:r>
              <a:rPr lang="en-IN" sz="1800" dirty="0">
                <a:latin typeface="Calibri" panose="020F0502020204030204" pitchFamily="34" charset="0"/>
              </a:rPr>
              <a:t> ah,0x00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mov</a:t>
            </a:r>
            <a:r>
              <a:rPr lang="en-IN" sz="1800" dirty="0">
                <a:latin typeface="Calibri" panose="020F0502020204030204" pitchFamily="34" charset="0"/>
              </a:rPr>
              <a:t> al,0x03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int</a:t>
            </a:r>
            <a:r>
              <a:rPr lang="en-IN" sz="1800" dirty="0">
                <a:latin typeface="Calibri" panose="020F0502020204030204" pitchFamily="34" charset="0"/>
              </a:rPr>
              <a:t> 0x10 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mov</a:t>
            </a:r>
            <a:r>
              <a:rPr lang="en-IN" sz="18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lea </a:t>
            </a:r>
            <a:r>
              <a:rPr lang="en-IN" sz="1800" dirty="0" err="1">
                <a:latin typeface="Calibri" panose="020F0502020204030204" pitchFamily="34" charset="0"/>
              </a:rPr>
              <a:t>dx,totalbal</a:t>
            </a:r>
            <a:endParaRPr lang="en-IN" sz="1800" dirty="0">
              <a:latin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int</a:t>
            </a:r>
            <a:r>
              <a:rPr lang="en-IN" sz="1800" dirty="0">
                <a:latin typeface="Calibri" panose="020F0502020204030204" pitchFamily="34" charset="0"/>
              </a:rPr>
              <a:t> 21h 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mov</a:t>
            </a:r>
            <a:r>
              <a:rPr lang="en-IN" sz="18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lea </a:t>
            </a:r>
            <a:r>
              <a:rPr lang="en-IN" sz="1800" dirty="0" err="1">
                <a:latin typeface="Calibri" panose="020F0502020204030204" pitchFamily="34" charset="0"/>
              </a:rPr>
              <a:t>dx,availablebal</a:t>
            </a:r>
            <a:endParaRPr lang="en-IN" sz="1800" dirty="0">
              <a:latin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int</a:t>
            </a:r>
            <a:r>
              <a:rPr lang="en-IN" sz="18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800" dirty="0">
                <a:latin typeface="Calibri" panose="020F0502020204030204" pitchFamily="34" charset="0"/>
              </a:rPr>
              <a:t>    </a:t>
            </a:r>
            <a:r>
              <a:rPr lang="en-IN" sz="1800" dirty="0" err="1">
                <a:latin typeface="Calibri" panose="020F0502020204030204" pitchFamily="34" charset="0"/>
              </a:rPr>
              <a:t>jmp</a:t>
            </a:r>
            <a:r>
              <a:rPr lang="en-IN" sz="1800" dirty="0">
                <a:latin typeface="Calibri" panose="020F0502020204030204" pitchFamily="34" charset="0"/>
              </a:rPr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15852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38" y="193028"/>
            <a:ext cx="8143986" cy="743674"/>
          </a:xfrm>
        </p:spPr>
        <p:txBody>
          <a:bodyPr/>
          <a:lstStyle/>
          <a:p>
            <a:r>
              <a:rPr lang="en-IN" b="1" i="1" dirty="0"/>
              <a:t>PHASE 4 :  MONEY WITHDRAW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176" y="724830"/>
            <a:ext cx="8675648" cy="4148254"/>
          </a:xfrm>
        </p:spPr>
        <p:txBody>
          <a:bodyPr/>
          <a:lstStyle/>
          <a:p>
            <a:r>
              <a:rPr lang="en-IN" dirty="0" smtClean="0"/>
              <a:t>            </a:t>
            </a:r>
            <a:r>
              <a:rPr lang="en-IN" sz="2400" b="1" dirty="0" smtClean="0">
                <a:latin typeface="Calibri" panose="020F0502020204030204" pitchFamily="34" charset="0"/>
              </a:rPr>
              <a:t>CODE :</a:t>
            </a:r>
          </a:p>
          <a:p>
            <a:r>
              <a:rPr lang="en-IN" sz="2400" b="1" u="sng" dirty="0">
                <a:latin typeface="Calibri" panose="020F0502020204030204" pitchFamily="34" charset="0"/>
              </a:rPr>
              <a:t>;Money </a:t>
            </a:r>
            <a:r>
              <a:rPr lang="en-IN" sz="2400" b="1" u="sng" dirty="0" smtClean="0">
                <a:latin typeface="Calibri" panose="020F0502020204030204" pitchFamily="34" charset="0"/>
              </a:rPr>
              <a:t>Withdraw Options</a:t>
            </a:r>
            <a:endParaRPr lang="en-IN" sz="2400" b="1" u="sng" dirty="0">
              <a:latin typeface="Calibri" panose="020F0502020204030204" pitchFamily="34" charset="0"/>
            </a:endParaRPr>
          </a:p>
          <a:p>
            <a:r>
              <a:rPr lang="en-IN" sz="2400" b="1" dirty="0" err="1">
                <a:latin typeface="Calibri" panose="020F0502020204030204" pitchFamily="34" charset="0"/>
              </a:rPr>
              <a:t>fivehun</a:t>
            </a:r>
            <a:r>
              <a:rPr lang="en-IN" sz="2400" b="1" dirty="0">
                <a:latin typeface="Calibri" panose="020F0502020204030204" pitchFamily="34" charset="0"/>
              </a:rPr>
              <a:t>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10,13,"1. 500 USD$" </a:t>
            </a:r>
          </a:p>
          <a:p>
            <a:r>
              <a:rPr lang="en-IN" sz="2400" b="1" dirty="0">
                <a:latin typeface="Calibri" panose="020F0502020204030204" pitchFamily="34" charset="0"/>
              </a:rPr>
              <a:t>one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10,13,"2. 1,000 USD$"</a:t>
            </a:r>
          </a:p>
          <a:p>
            <a:r>
              <a:rPr lang="en-IN" sz="2400" b="1" dirty="0">
                <a:latin typeface="Calibri" panose="020F0502020204030204" pitchFamily="34" charset="0"/>
              </a:rPr>
              <a:t>three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10,13,"3. 3,000 USD$"</a:t>
            </a:r>
          </a:p>
          <a:p>
            <a:r>
              <a:rPr lang="en-IN" sz="2400" b="1" dirty="0">
                <a:latin typeface="Calibri" panose="020F0502020204030204" pitchFamily="34" charset="0"/>
              </a:rPr>
              <a:t>five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10,13,"4. 5,000 USD$"</a:t>
            </a:r>
          </a:p>
          <a:p>
            <a:r>
              <a:rPr lang="en-IN" sz="2400" b="1" dirty="0">
                <a:latin typeface="Calibri" panose="020F0502020204030204" pitchFamily="34" charset="0"/>
              </a:rPr>
              <a:t>ten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10,13,"5. 10,000 USD$"</a:t>
            </a:r>
          </a:p>
          <a:p>
            <a:r>
              <a:rPr lang="en-IN" sz="2400" b="1" dirty="0" err="1">
                <a:latin typeface="Calibri" panose="020F0502020204030204" pitchFamily="34" charset="0"/>
              </a:rPr>
              <a:t>fiften</a:t>
            </a:r>
            <a:r>
              <a:rPr lang="en-IN" sz="2400" b="1" dirty="0">
                <a:latin typeface="Calibri" panose="020F0502020204030204" pitchFamily="34" charset="0"/>
              </a:rPr>
              <a:t>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10,13,"6. 15,000 USD$"</a:t>
            </a:r>
          </a:p>
          <a:p>
            <a:r>
              <a:rPr lang="en-IN" sz="2400" b="1" dirty="0" err="1">
                <a:latin typeface="Calibri" panose="020F0502020204030204" pitchFamily="34" charset="0"/>
              </a:rPr>
              <a:t>tweenty</a:t>
            </a:r>
            <a:r>
              <a:rPr lang="en-IN" sz="2400" b="1" dirty="0">
                <a:latin typeface="Calibri" panose="020F0502020204030204" pitchFamily="34" charset="0"/>
              </a:rPr>
              <a:t> </a:t>
            </a:r>
            <a:r>
              <a:rPr lang="en-IN" sz="2400" b="1" dirty="0" err="1">
                <a:latin typeface="Calibri" panose="020F0502020204030204" pitchFamily="34" charset="0"/>
              </a:rPr>
              <a:t>db</a:t>
            </a:r>
            <a:r>
              <a:rPr lang="en-IN" sz="2400" b="1" dirty="0">
                <a:latin typeface="Calibri" panose="020F0502020204030204" pitchFamily="34" charset="0"/>
              </a:rPr>
              <a:t> 10,13,"7. 20,000 USD$"</a:t>
            </a:r>
          </a:p>
        </p:txBody>
      </p:sp>
    </p:spTree>
    <p:extLst>
      <p:ext uri="{BB962C8B-B14F-4D97-AF65-F5344CB8AC3E}">
        <p14:creationId xmlns:p14="http://schemas.microsoft.com/office/powerpoint/2010/main" val="168341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84183" y="5052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615481" y="1959244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N. SURYA PRAKASH</a:t>
            </a:r>
            <a:r>
              <a:rPr lang="en" sz="1600" dirty="0"/>
              <a:t>	</a:t>
            </a:r>
            <a:r>
              <a:rPr lang="en" sz="1600" dirty="0" smtClean="0"/>
              <a:t> 19BPS1052</a:t>
            </a:r>
            <a:r>
              <a:rPr lang="en" sz="1600" dirty="0"/>
              <a:t>		</a:t>
            </a: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M.HANUMAN SAI</a:t>
            </a:r>
            <a:r>
              <a:rPr lang="en" sz="1600" dirty="0"/>
              <a:t> </a:t>
            </a:r>
            <a:r>
              <a:rPr lang="en" sz="1600" dirty="0" smtClean="0"/>
              <a:t>           19BPS1066</a:t>
            </a:r>
            <a:r>
              <a:rPr lang="en" sz="1600" dirty="0"/>
              <a:t>	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GOPU.VIJAY</a:t>
            </a:r>
            <a:r>
              <a:rPr lang="en" sz="1600" dirty="0"/>
              <a:t>	 </a:t>
            </a:r>
            <a:r>
              <a:rPr lang="en" sz="1600" dirty="0" smtClean="0"/>
              <a:t>               19BPS1078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727" y="0"/>
            <a:ext cx="3798900" cy="669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727" y="167267"/>
            <a:ext cx="7683189" cy="4806177"/>
          </a:xfrm>
        </p:spPr>
        <p:txBody>
          <a:bodyPr/>
          <a:lstStyle/>
          <a:p>
            <a:endParaRPr lang="en-IN" dirty="0"/>
          </a:p>
          <a:p>
            <a:r>
              <a:rPr lang="en-IN" sz="1800" b="1" dirty="0">
                <a:latin typeface="Calibri" panose="020F0502020204030204" pitchFamily="34" charset="0"/>
              </a:rPr>
              <a:t>    ;Money </a:t>
            </a:r>
            <a:r>
              <a:rPr lang="en-IN" sz="1800" b="1" dirty="0" smtClean="0">
                <a:latin typeface="Calibri" panose="020F0502020204030204" pitchFamily="34" charset="0"/>
              </a:rPr>
              <a:t>Withdraw </a:t>
            </a:r>
            <a:r>
              <a:rPr lang="en-IN" sz="1800" b="1" dirty="0">
                <a:latin typeface="Calibri" panose="020F0502020204030204" pitchFamily="34" charset="0"/>
              </a:rPr>
              <a:t>Level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withdraw: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ah,0x00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al,0x03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0x10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dx,new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dx,wdamount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</a:t>
            </a:r>
            <a:r>
              <a:rPr lang="en-IN" sz="1400" dirty="0" smtClean="0">
                <a:latin typeface="Calibri" panose="020F0502020204030204" pitchFamily="34" charset="0"/>
              </a:rPr>
              <a:t>21h</a:t>
            </a:r>
          </a:p>
          <a:p>
            <a:r>
              <a:rPr lang="en-IN" sz="1800" b="1" dirty="0">
                <a:latin typeface="Calibri" panose="020F0502020204030204" pitchFamily="34" charset="0"/>
              </a:rPr>
              <a:t>;Money </a:t>
            </a:r>
            <a:r>
              <a:rPr lang="en-IN" sz="1800" b="1" dirty="0" smtClean="0">
                <a:latin typeface="Calibri" panose="020F0502020204030204" pitchFamily="34" charset="0"/>
              </a:rPr>
              <a:t>Withdraw </a:t>
            </a:r>
            <a:r>
              <a:rPr lang="en-IN" sz="1800" b="1" dirty="0">
                <a:latin typeface="Calibri" panose="020F0502020204030204" pitchFamily="34" charset="0"/>
              </a:rPr>
              <a:t>Option Display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dx,fivehun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21h</a:t>
            </a:r>
          </a:p>
          <a:p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dx,one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</p:txBody>
      </p:sp>
    </p:spTree>
    <p:extLst>
      <p:ext uri="{BB962C8B-B14F-4D97-AF65-F5344CB8AC3E}">
        <p14:creationId xmlns:p14="http://schemas.microsoft.com/office/powerpoint/2010/main" val="260272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99" y="237633"/>
            <a:ext cx="7511963" cy="2307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4837" y="468351"/>
            <a:ext cx="7511962" cy="4415883"/>
          </a:xfrm>
        </p:spPr>
        <p:txBody>
          <a:bodyPr/>
          <a:lstStyle/>
          <a:p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dx,three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dx,five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dx,ten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dx,fiften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</a:t>
            </a:r>
            <a:r>
              <a:rPr lang="en-IN" sz="1400" dirty="0" smtClean="0">
                <a:latin typeface="Calibri" panose="020F0502020204030204" pitchFamily="34" charset="0"/>
              </a:rPr>
              <a:t>21h</a:t>
            </a:r>
          </a:p>
          <a:p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dx,tweenty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</p:txBody>
      </p:sp>
    </p:spTree>
    <p:extLst>
      <p:ext uri="{BB962C8B-B14F-4D97-AF65-F5344CB8AC3E}">
        <p14:creationId xmlns:p14="http://schemas.microsoft.com/office/powerpoint/2010/main" val="27797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19" y="159574"/>
            <a:ext cx="7567719" cy="531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713" y="278781"/>
            <a:ext cx="7199729" cy="4505092"/>
          </a:xfrm>
        </p:spPr>
        <p:txBody>
          <a:bodyPr/>
          <a:lstStyle/>
          <a:p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lea </a:t>
            </a:r>
            <a:r>
              <a:rPr lang="en-IN" sz="1400" dirty="0" err="1">
                <a:latin typeface="Calibri" panose="020F0502020204030204" pitchFamily="34" charset="0"/>
              </a:rPr>
              <a:t>dx,new</a:t>
            </a:r>
            <a:endParaRPr lang="en-IN" sz="1400" dirty="0">
              <a:latin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ah,1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int</a:t>
            </a:r>
            <a:r>
              <a:rPr lang="en-IN" sz="14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mov</a:t>
            </a:r>
            <a:r>
              <a:rPr lang="en-IN" sz="1400" dirty="0">
                <a:latin typeface="Calibri" panose="020F0502020204030204" pitchFamily="34" charset="0"/>
              </a:rPr>
              <a:t> </a:t>
            </a:r>
            <a:r>
              <a:rPr lang="en-IN" sz="1400" dirty="0" err="1">
                <a:latin typeface="Calibri" panose="020F0502020204030204" pitchFamily="34" charset="0"/>
              </a:rPr>
              <a:t>bl,al</a:t>
            </a:r>
            <a:r>
              <a:rPr lang="en-IN" sz="1400" dirty="0">
                <a:latin typeface="Calibri" panose="020F0502020204030204" pitchFamily="34" charset="0"/>
              </a:rPr>
              <a:t>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;Input Condition Cheek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cmp</a:t>
            </a:r>
            <a:r>
              <a:rPr lang="en-IN" sz="1400" dirty="0">
                <a:latin typeface="Calibri" panose="020F0502020204030204" pitchFamily="34" charset="0"/>
              </a:rPr>
              <a:t> bl,49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je pross1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cmp</a:t>
            </a:r>
            <a:r>
              <a:rPr lang="en-IN" sz="1400" dirty="0">
                <a:latin typeface="Calibri" panose="020F0502020204030204" pitchFamily="34" charset="0"/>
              </a:rPr>
              <a:t> bl,50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je pross2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cmp</a:t>
            </a:r>
            <a:r>
              <a:rPr lang="en-IN" sz="1400" dirty="0">
                <a:latin typeface="Calibri" panose="020F0502020204030204" pitchFamily="34" charset="0"/>
              </a:rPr>
              <a:t> bl,51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je pross3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</a:t>
            </a:r>
            <a:r>
              <a:rPr lang="en-IN" sz="1400" dirty="0" err="1">
                <a:latin typeface="Calibri" panose="020F0502020204030204" pitchFamily="34" charset="0"/>
              </a:rPr>
              <a:t>cmp</a:t>
            </a:r>
            <a:r>
              <a:rPr lang="en-IN" sz="1400" dirty="0">
                <a:latin typeface="Calibri" panose="020F0502020204030204" pitchFamily="34" charset="0"/>
              </a:rPr>
              <a:t> bl,52</a:t>
            </a:r>
          </a:p>
          <a:p>
            <a:r>
              <a:rPr lang="en-IN" sz="1400" dirty="0">
                <a:latin typeface="Calibri" panose="020F0502020204030204" pitchFamily="34" charset="0"/>
              </a:rPr>
              <a:t>    je pross4</a:t>
            </a:r>
          </a:p>
        </p:txBody>
      </p:sp>
    </p:spTree>
    <p:extLst>
      <p:ext uri="{BB962C8B-B14F-4D97-AF65-F5344CB8AC3E}">
        <p14:creationId xmlns:p14="http://schemas.microsoft.com/office/powerpoint/2010/main" val="13073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38856" y="0"/>
            <a:ext cx="3798900" cy="9266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147" y="-286475"/>
            <a:ext cx="7634627" cy="5050833"/>
          </a:xfrm>
        </p:spPr>
        <p:txBody>
          <a:bodyPr/>
          <a:lstStyle/>
          <a:p>
            <a:pPr marL="146050" indent="0">
              <a:buNone/>
            </a:pPr>
            <a:r>
              <a:rPr lang="en-IN" dirty="0" smtClean="0"/>
              <a:t>    </a:t>
            </a:r>
          </a:p>
          <a:p>
            <a:pPr marL="146050" indent="0">
              <a:buNone/>
            </a:pPr>
            <a:r>
              <a:rPr lang="en-IN" dirty="0" err="1" smtClean="0"/>
              <a:t>cmp</a:t>
            </a:r>
            <a:r>
              <a:rPr lang="en-IN" dirty="0" smtClean="0"/>
              <a:t> </a:t>
            </a:r>
            <a:r>
              <a:rPr lang="en-IN" dirty="0"/>
              <a:t>bl,53</a:t>
            </a:r>
          </a:p>
          <a:p>
            <a:r>
              <a:rPr lang="en-IN" dirty="0"/>
              <a:t>    je pross5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cmp</a:t>
            </a:r>
            <a:r>
              <a:rPr lang="en-IN" dirty="0"/>
              <a:t> bl,54</a:t>
            </a:r>
          </a:p>
          <a:p>
            <a:r>
              <a:rPr lang="en-IN" dirty="0"/>
              <a:t>    je pross6</a:t>
            </a:r>
          </a:p>
          <a:p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IN" dirty="0" err="1"/>
              <a:t>cmp</a:t>
            </a:r>
            <a:r>
              <a:rPr lang="en-IN" dirty="0"/>
              <a:t> bl,55</a:t>
            </a:r>
          </a:p>
          <a:p>
            <a:r>
              <a:rPr lang="en-IN" dirty="0"/>
              <a:t>    je pross7</a:t>
            </a:r>
          </a:p>
          <a:p>
            <a:r>
              <a:rPr lang="en-IN" dirty="0"/>
              <a:t>    </a:t>
            </a:r>
            <a:r>
              <a:rPr lang="en-IN" dirty="0" err="1"/>
              <a:t>jmp</a:t>
            </a:r>
            <a:r>
              <a:rPr lang="en-IN" dirty="0"/>
              <a:t> </a:t>
            </a:r>
            <a:r>
              <a:rPr lang="en-IN" dirty="0" smtClean="0"/>
              <a:t>err</a:t>
            </a:r>
          </a:p>
          <a:p>
            <a:r>
              <a:rPr lang="en-IN" sz="1600" b="1" dirty="0">
                <a:latin typeface="Calibri" panose="020F0502020204030204" pitchFamily="34" charset="0"/>
              </a:rPr>
              <a:t>;Option 1</a:t>
            </a:r>
          </a:p>
          <a:p>
            <a:r>
              <a:rPr lang="en-IN" dirty="0"/>
              <a:t>    pross1: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ah,0x00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al,0x03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0x10 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dx,success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 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dx,new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dx,new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</p:txBody>
      </p:sp>
    </p:spTree>
    <p:extLst>
      <p:ext uri="{BB962C8B-B14F-4D97-AF65-F5344CB8AC3E}">
        <p14:creationId xmlns:p14="http://schemas.microsoft.com/office/powerpoint/2010/main" val="15377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72" y="103820"/>
            <a:ext cx="7801895" cy="27532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972" y="241481"/>
            <a:ext cx="8102978" cy="4348976"/>
          </a:xfrm>
        </p:spPr>
        <p:txBody>
          <a:bodyPr/>
          <a:lstStyle/>
          <a:p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dx,t1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 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dx,av1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 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dx,new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r>
              <a:rPr lang="en-IN" dirty="0"/>
              <a:t>    </a:t>
            </a:r>
            <a:r>
              <a:rPr lang="en-IN" dirty="0" err="1"/>
              <a:t>jmp</a:t>
            </a:r>
            <a:r>
              <a:rPr lang="en-IN" dirty="0"/>
              <a:t> </a:t>
            </a:r>
            <a:r>
              <a:rPr lang="en-IN" dirty="0" smtClean="0"/>
              <a:t>option</a:t>
            </a:r>
          </a:p>
          <a:p>
            <a:r>
              <a:rPr lang="en-IN" sz="2000" b="1" dirty="0">
                <a:latin typeface="Calibri" panose="020F0502020204030204" pitchFamily="34" charset="0"/>
              </a:rPr>
              <a:t>;Option 2</a:t>
            </a:r>
          </a:p>
          <a:p>
            <a:r>
              <a:rPr lang="en-IN" dirty="0"/>
              <a:t>    pross2: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ah,0x00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al,0x03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0x10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dx,success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 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ah,9</a:t>
            </a:r>
          </a:p>
          <a:p>
            <a:r>
              <a:rPr lang="en-IN" dirty="0"/>
              <a:t>    lea </a:t>
            </a:r>
            <a:r>
              <a:rPr lang="en-IN" dirty="0" err="1"/>
              <a:t>dx,new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36" y="122663"/>
            <a:ext cx="7467359" cy="3345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445" y="624468"/>
            <a:ext cx="8530682" cy="4293220"/>
          </a:xfrm>
        </p:spPr>
        <p:txBody>
          <a:bodyPr/>
          <a:lstStyle/>
          <a:p>
            <a:r>
              <a:rPr lang="en-IN" sz="1600" dirty="0" err="1">
                <a:latin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mov</a:t>
            </a:r>
            <a:r>
              <a:rPr lang="en-IN" sz="16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lea </a:t>
            </a:r>
            <a:r>
              <a:rPr lang="en-IN" sz="1600" dirty="0" err="1">
                <a:latin typeface="Calibri" panose="020F0502020204030204" pitchFamily="34" charset="0"/>
              </a:rPr>
              <a:t>dx,new</a:t>
            </a:r>
            <a:endParaRPr lang="en-IN" sz="1600" dirty="0">
              <a:latin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</a:rPr>
              <a:t> 21h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mov</a:t>
            </a:r>
            <a:r>
              <a:rPr lang="en-IN" sz="16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lea dx,t2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</a:rPr>
              <a:t> 21h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mov</a:t>
            </a:r>
            <a:r>
              <a:rPr lang="en-IN" sz="16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lea dx,av2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</a:rPr>
              <a:t> 21h 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mov</a:t>
            </a:r>
            <a:r>
              <a:rPr lang="en-IN" sz="1600" dirty="0">
                <a:latin typeface="Calibri" panose="020F0502020204030204" pitchFamily="34" charset="0"/>
              </a:rPr>
              <a:t> ah,9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lea </a:t>
            </a:r>
            <a:r>
              <a:rPr lang="en-IN" sz="1600" dirty="0" err="1">
                <a:latin typeface="Calibri" panose="020F0502020204030204" pitchFamily="34" charset="0"/>
              </a:rPr>
              <a:t>dx,new</a:t>
            </a:r>
            <a:endParaRPr lang="en-IN" sz="1600" dirty="0">
              <a:latin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</a:rPr>
              <a:t> 21h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</a:rPr>
              <a:t>jmp</a:t>
            </a:r>
            <a:r>
              <a:rPr lang="en-IN" sz="1600" dirty="0">
                <a:latin typeface="Calibri" panose="020F0502020204030204" pitchFamily="34" charset="0"/>
              </a:rPr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8570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2" y="148424"/>
            <a:ext cx="7723837" cy="4537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99" y="758283"/>
            <a:ext cx="7389299" cy="39363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56" y="375295"/>
            <a:ext cx="6965284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83" y="148423"/>
            <a:ext cx="3798900" cy="2753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635620"/>
            <a:ext cx="7500812" cy="42263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4" y="423746"/>
            <a:ext cx="556969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0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73" y="81516"/>
            <a:ext cx="3798900" cy="4202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99" y="602166"/>
            <a:ext cx="7523115" cy="41928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9" y="501805"/>
            <a:ext cx="6385691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56840"/>
            <a:ext cx="3798900" cy="4348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324" y="691376"/>
            <a:ext cx="7534265" cy="41594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574289"/>
            <a:ext cx="620007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0" y="237633"/>
            <a:ext cx="7721911" cy="4323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/>
              <a:t/>
            </a:r>
            <a:br>
              <a:rPr lang="en-IN" sz="2800" u="sng" dirty="0"/>
            </a:br>
            <a:r>
              <a:rPr lang="en-IN" u="sng" dirty="0" smtClean="0"/>
              <a:t>Flowchart of execution of  ATM Simulation:</a:t>
            </a:r>
            <a:r>
              <a:rPr lang="en-IN" sz="2800" u="sng" dirty="0" smtClean="0"/>
              <a:t/>
            </a:r>
            <a:br>
              <a:rPr lang="en-IN" sz="2800" u="sng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u="sng" dirty="0" smtClean="0"/>
              <a:t/>
            </a:r>
            <a:br>
              <a:rPr lang="en-IN" sz="2800" u="sng" dirty="0" smtClean="0"/>
            </a:br>
            <a:r>
              <a:rPr lang="en-IN" sz="2800" u="sng" dirty="0"/>
              <a:t/>
            </a:r>
            <a:br>
              <a:rPr lang="en-IN" sz="2800" u="sng" dirty="0"/>
            </a:br>
            <a:r>
              <a:rPr lang="en-IN" sz="2800" u="sng" dirty="0" smtClean="0"/>
              <a:t>                    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endParaRPr sz="2800" dirty="0"/>
          </a:p>
        </p:txBody>
      </p:sp>
      <p:sp>
        <p:nvSpPr>
          <p:cNvPr id="2" name="Oval 1"/>
          <p:cNvSpPr/>
          <p:nvPr/>
        </p:nvSpPr>
        <p:spPr>
          <a:xfrm>
            <a:off x="3634920" y="1070516"/>
            <a:ext cx="1237786" cy="53525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3813" y="1605775"/>
            <a:ext cx="0" cy="3233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01483" y="1968189"/>
            <a:ext cx="1427356" cy="54641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Password</a:t>
            </a:r>
            <a:endParaRPr lang="en-IN" dirty="0"/>
          </a:p>
        </p:txBody>
      </p:sp>
      <p:sp>
        <p:nvSpPr>
          <p:cNvPr id="13" name="Diamond 12"/>
          <p:cNvSpPr/>
          <p:nvPr/>
        </p:nvSpPr>
        <p:spPr>
          <a:xfrm>
            <a:off x="3539117" y="2934886"/>
            <a:ext cx="1389721" cy="709498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 smtClean="0">
                <a:latin typeface="Calibri" panose="020F0502020204030204" pitchFamily="34" charset="0"/>
              </a:rPr>
              <a:t>Banking options</a:t>
            </a:r>
            <a:endParaRPr lang="en-IN" sz="1200" i="1" dirty="0">
              <a:latin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4222130" y="2553628"/>
            <a:ext cx="11848" cy="3812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</p:cNvCxnSpPr>
          <p:nvPr/>
        </p:nvCxnSpPr>
        <p:spPr>
          <a:xfrm flipH="1">
            <a:off x="4222130" y="3644384"/>
            <a:ext cx="11848" cy="336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2130" y="3969834"/>
            <a:ext cx="4114270" cy="22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4489" y="3980985"/>
            <a:ext cx="3600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7520" y="3992137"/>
            <a:ext cx="0" cy="390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234" y="4460488"/>
            <a:ext cx="1237786" cy="4906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Balance Enquiry</a:t>
            </a:r>
            <a:endParaRPr lang="en-IN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776654" y="3992137"/>
            <a:ext cx="11151" cy="390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85639" y="4460488"/>
            <a:ext cx="1538283" cy="4906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Money withdraw</a:t>
            </a:r>
            <a:endParaRPr lang="en-IN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200078" y="4025642"/>
            <a:ext cx="0" cy="367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5419493" y="4460488"/>
            <a:ext cx="1471961" cy="4906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Transfer Money</a:t>
            </a:r>
            <a:endParaRPr lang="en-IN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36400" y="3980985"/>
            <a:ext cx="0" cy="401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750098" y="4460488"/>
            <a:ext cx="1248936" cy="4906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Cancel Transaction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7155124" cy="4537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936702"/>
            <a:ext cx="7355846" cy="37802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4" y="936702"/>
            <a:ext cx="3780263" cy="3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3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77" y="285696"/>
            <a:ext cx="7199729" cy="520650"/>
          </a:xfrm>
        </p:spPr>
        <p:txBody>
          <a:bodyPr/>
          <a:lstStyle/>
          <a:p>
            <a:r>
              <a:rPr lang="en-IN" i="1" dirty="0" smtClean="0">
                <a:latin typeface="Calibri" panose="020F0502020204030204" pitchFamily="34" charset="0"/>
              </a:rPr>
              <a:t>AFTER EXECUTION</a:t>
            </a:r>
            <a:endParaRPr lang="en-IN" i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03610"/>
            <a:ext cx="7567720" cy="38806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69254"/>
            <a:ext cx="6931406" cy="38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7132822" cy="464894"/>
          </a:xfrm>
        </p:spPr>
        <p:txBody>
          <a:bodyPr/>
          <a:lstStyle/>
          <a:p>
            <a:r>
              <a:rPr lang="en-IN" b="1" i="1" dirty="0" smtClean="0">
                <a:latin typeface="Calibri" panose="020F0502020204030204" pitchFamily="34" charset="0"/>
              </a:rPr>
              <a:t>AFTER TRANSACTING 500 USD</a:t>
            </a:r>
            <a:endParaRPr lang="en-IN" b="1" i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99" y="959005"/>
            <a:ext cx="7511963" cy="39363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49" y="959005"/>
            <a:ext cx="6839399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197" y="92666"/>
            <a:ext cx="7038900" cy="5050833"/>
          </a:xfrm>
        </p:spPr>
        <p:txBody>
          <a:bodyPr/>
          <a:lstStyle/>
          <a:p>
            <a:r>
              <a:rPr lang="en-IN" b="1" i="1" dirty="0" smtClean="0"/>
              <a:t>PROJECT PHASE DIVISION</a:t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dirty="0" smtClean="0"/>
              <a:t>PHASE 1 :  PASSWORD CHECK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2 :  DISPLAY  BANKING OPTIONS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3 :  BALANCE ENQUIRY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4 :  MONEY WITHDRAW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5 :  TRANSFER MONEY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PHASE 6 :  CANCEL TRANSACTION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8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99" y="393750"/>
            <a:ext cx="7143973" cy="699070"/>
          </a:xfrm>
        </p:spPr>
        <p:txBody>
          <a:bodyPr/>
          <a:lstStyle/>
          <a:p>
            <a:r>
              <a:rPr lang="en-IN" b="1" i="1" dirty="0" smtClean="0"/>
              <a:t>PHASE 1 :    CODE FOR PASSWORD CHECK</a:t>
            </a:r>
            <a:endParaRPr lang="en-IN" b="1" i="1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7499" y="1092820"/>
            <a:ext cx="7411603" cy="36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dirty="0"/>
              <a:t>DATA SEGMENT</a:t>
            </a:r>
            <a:br>
              <a:rPr lang="en-IN" sz="1800" dirty="0"/>
            </a:br>
            <a:r>
              <a:rPr lang="en-IN" sz="1800" dirty="0"/>
              <a:t>MSG1 DB 10,13,’ENTERED PASSWORD : $’</a:t>
            </a:r>
            <a:br>
              <a:rPr lang="en-IN" sz="1800" dirty="0"/>
            </a:br>
            <a:r>
              <a:rPr lang="en-IN" sz="1800" dirty="0"/>
              <a:t>MSG2 DB 10,13,’YOU HAVE ENTERED WRONG PASSWORD !!! $’</a:t>
            </a:r>
            <a:br>
              <a:rPr lang="en-IN" sz="1800" dirty="0"/>
            </a:br>
            <a:r>
              <a:rPr lang="en-IN" sz="1800" dirty="0"/>
              <a:t>MSG3 DB 10,13,’YOU HAVE ENTERED CORRECT PASSWORD ! $’</a:t>
            </a:r>
            <a:br>
              <a:rPr lang="en-IN" sz="1800" dirty="0"/>
            </a:br>
            <a:r>
              <a:rPr lang="en-IN" sz="1800" dirty="0"/>
              <a:t>MSG4 DB 10,13,’PASSWORD LENGTH IS NOT EQUAL </a:t>
            </a:r>
            <a:r>
              <a:rPr lang="en-IN" sz="1800" dirty="0" smtClean="0"/>
              <a:t>$’</a:t>
            </a:r>
          </a:p>
          <a:p>
            <a:pPr fontAlgn="base"/>
            <a:r>
              <a:rPr lang="sv-SE" sz="1800" dirty="0"/>
              <a:t>STR1 DB “NITIN”</a:t>
            </a:r>
          </a:p>
          <a:p>
            <a:pPr fontAlgn="base"/>
            <a:r>
              <a:rPr lang="sv-SE" sz="1800" dirty="0"/>
              <a:t>P1 LABEL BYTE</a:t>
            </a:r>
            <a:br>
              <a:rPr lang="sv-SE" sz="1800" dirty="0"/>
            </a:br>
            <a:r>
              <a:rPr lang="sv-SE" sz="1800" dirty="0"/>
              <a:t>M1 DB 0FFH</a:t>
            </a:r>
            <a:br>
              <a:rPr lang="sv-SE" sz="1800" dirty="0"/>
            </a:br>
            <a:r>
              <a:rPr lang="sv-SE" sz="1800" dirty="0"/>
              <a:t>L1 DB ?</a:t>
            </a:r>
            <a:br>
              <a:rPr lang="sv-SE" sz="1800" dirty="0"/>
            </a:br>
            <a:r>
              <a:rPr lang="sv-SE" sz="1800" dirty="0"/>
              <a:t>P11 DB 0FFH DUP (‘$’)</a:t>
            </a:r>
            <a:br>
              <a:rPr lang="sv-SE" sz="1800" dirty="0"/>
            </a:br>
            <a:r>
              <a:rPr lang="sv-SE" sz="1800" dirty="0"/>
              <a:t>DATA ENDS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09" y="0"/>
            <a:ext cx="3798900" cy="636836"/>
          </a:xfrm>
        </p:spPr>
        <p:txBody>
          <a:bodyPr/>
          <a:lstStyle/>
          <a:p>
            <a:r>
              <a:rPr lang="en-IN" sz="3200" b="1" dirty="0" smtClean="0"/>
              <a:t>……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197" y="801671"/>
            <a:ext cx="7545417" cy="3982201"/>
          </a:xfrm>
        </p:spPr>
        <p:txBody>
          <a:bodyPr/>
          <a:lstStyle/>
          <a:p>
            <a:r>
              <a:rPr lang="en-IN" sz="1800" dirty="0"/>
              <a:t>DISPLAY MACRO MSG</a:t>
            </a:r>
            <a:br>
              <a:rPr lang="en-IN" sz="1800" dirty="0"/>
            </a:br>
            <a:r>
              <a:rPr lang="en-IN" sz="1800" dirty="0"/>
              <a:t>MOV AH,9</a:t>
            </a:r>
            <a:br>
              <a:rPr lang="en-IN" sz="1800" dirty="0"/>
            </a:br>
            <a:r>
              <a:rPr lang="en-IN" sz="1800" dirty="0"/>
              <a:t>LEA DX,MSG</a:t>
            </a:r>
            <a:br>
              <a:rPr lang="en-IN" sz="1800" dirty="0"/>
            </a:br>
            <a:r>
              <a:rPr lang="en-IN" sz="1800" dirty="0"/>
              <a:t>INT 21H</a:t>
            </a:r>
            <a:br>
              <a:rPr lang="en-IN" sz="1800" dirty="0"/>
            </a:br>
            <a:r>
              <a:rPr lang="en-IN" sz="1800" dirty="0" smtClean="0"/>
              <a:t>ENDM</a:t>
            </a:r>
          </a:p>
          <a:p>
            <a:r>
              <a:rPr lang="en-IN" sz="1800" dirty="0"/>
              <a:t>CODE SEGMENT</a:t>
            </a:r>
            <a:br>
              <a:rPr lang="en-IN" sz="1800" dirty="0"/>
            </a:br>
            <a:r>
              <a:rPr lang="en-IN" sz="1800" dirty="0"/>
              <a:t>ASSUME CS:CODE,DS:DATA</a:t>
            </a:r>
            <a:br>
              <a:rPr lang="en-IN" sz="1800" dirty="0"/>
            </a:br>
            <a:r>
              <a:rPr lang="en-IN" sz="1800" dirty="0"/>
              <a:t>START:</a:t>
            </a:r>
            <a:br>
              <a:rPr lang="en-IN" sz="1800" dirty="0"/>
            </a:br>
            <a:r>
              <a:rPr lang="en-IN" sz="1800" dirty="0"/>
              <a:t>MOV AX,DATA</a:t>
            </a:r>
            <a:br>
              <a:rPr lang="en-IN" sz="1800" dirty="0"/>
            </a:br>
            <a:r>
              <a:rPr lang="en-IN" sz="1800" dirty="0"/>
              <a:t>MOV </a:t>
            </a:r>
            <a:r>
              <a:rPr lang="en-IN" sz="1800" dirty="0" smtClean="0"/>
              <a:t>DS,AX</a:t>
            </a:r>
          </a:p>
          <a:p>
            <a:endParaRPr lang="en-IN" sz="1800" dirty="0" smtClean="0"/>
          </a:p>
          <a:p>
            <a:r>
              <a:rPr lang="en-IN" sz="1800" dirty="0" smtClean="0"/>
              <a:t>DISPLAY </a:t>
            </a:r>
            <a:r>
              <a:rPr lang="en-IN" sz="1800" dirty="0"/>
              <a:t>MSG1</a:t>
            </a:r>
          </a:p>
        </p:txBody>
      </p:sp>
    </p:spTree>
    <p:extLst>
      <p:ext uri="{BB962C8B-B14F-4D97-AF65-F5344CB8AC3E}">
        <p14:creationId xmlns:p14="http://schemas.microsoft.com/office/powerpoint/2010/main" val="12975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17" y="-152660"/>
            <a:ext cx="3798900" cy="687918"/>
          </a:xfrm>
        </p:spPr>
        <p:txBody>
          <a:bodyPr/>
          <a:lstStyle/>
          <a:p>
            <a:r>
              <a:rPr lang="en-IN" sz="4400" b="1" dirty="0" smtClean="0"/>
              <a:t>….</a:t>
            </a:r>
            <a:endParaRPr lang="en-IN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99" y="924335"/>
            <a:ext cx="7177427" cy="3837236"/>
          </a:xfrm>
        </p:spPr>
        <p:txBody>
          <a:bodyPr/>
          <a:lstStyle/>
          <a:p>
            <a:pPr fontAlgn="base"/>
            <a:r>
              <a:rPr lang="en-IN" sz="1800" dirty="0"/>
              <a:t>LEA DX,P1</a:t>
            </a:r>
            <a:br>
              <a:rPr lang="en-IN" sz="1800" dirty="0"/>
            </a:br>
            <a:r>
              <a:rPr lang="en-IN" sz="1800" dirty="0"/>
              <a:t>MOV AH,0AH</a:t>
            </a:r>
            <a:br>
              <a:rPr lang="en-IN" sz="1800" dirty="0"/>
            </a:br>
            <a:r>
              <a:rPr lang="en-IN" sz="1800" dirty="0"/>
              <a:t>INT 21H</a:t>
            </a:r>
          </a:p>
          <a:p>
            <a:pPr fontAlgn="base"/>
            <a:r>
              <a:rPr lang="en-IN" sz="1800" dirty="0"/>
              <a:t>CMP L1,5</a:t>
            </a:r>
            <a:br>
              <a:rPr lang="en-IN" sz="1800" dirty="0"/>
            </a:br>
            <a:r>
              <a:rPr lang="en-IN" sz="1800" dirty="0"/>
              <a:t>JNE NOTEQUAL</a:t>
            </a:r>
          </a:p>
          <a:p>
            <a:pPr fontAlgn="base"/>
            <a:r>
              <a:rPr lang="en-IN" sz="1800" dirty="0"/>
              <a:t>LEA SI,STR1</a:t>
            </a:r>
            <a:br>
              <a:rPr lang="en-IN" sz="1800" dirty="0"/>
            </a:br>
            <a:r>
              <a:rPr lang="en-IN" sz="1800" dirty="0"/>
              <a:t>LEA DI,P11</a:t>
            </a:r>
          </a:p>
          <a:p>
            <a:pPr fontAlgn="base"/>
            <a:r>
              <a:rPr lang="en-IN" sz="1800" dirty="0"/>
              <a:t>MOV CX,5</a:t>
            </a:r>
            <a:br>
              <a:rPr lang="en-IN" sz="1800" dirty="0"/>
            </a:br>
            <a:r>
              <a:rPr lang="en-IN" sz="1800" dirty="0"/>
              <a:t>CHECK:</a:t>
            </a:r>
            <a:br>
              <a:rPr lang="en-IN" sz="1800" dirty="0"/>
            </a:br>
            <a:r>
              <a:rPr lang="en-IN" sz="1800" dirty="0"/>
              <a:t>MOV AL,[SI]</a:t>
            </a:r>
            <a:br>
              <a:rPr lang="en-IN" sz="1800" dirty="0"/>
            </a:br>
            <a:r>
              <a:rPr lang="en-IN" sz="1800" dirty="0"/>
              <a:t>CMP [DI],AL</a:t>
            </a:r>
            <a:br>
              <a:rPr lang="en-IN" sz="1800" dirty="0"/>
            </a:br>
            <a:r>
              <a:rPr lang="en-IN" sz="1800" dirty="0"/>
              <a:t>JNE NOPASWD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7" y="-198994"/>
            <a:ext cx="3798900" cy="397987"/>
          </a:xfrm>
        </p:spPr>
        <p:txBody>
          <a:bodyPr/>
          <a:lstStyle/>
          <a:p>
            <a:r>
              <a:rPr lang="en-IN" sz="3600" b="1" dirty="0" smtClean="0"/>
              <a:t>……..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393750"/>
            <a:ext cx="7433905" cy="3915294"/>
          </a:xfrm>
        </p:spPr>
        <p:txBody>
          <a:bodyPr/>
          <a:lstStyle/>
          <a:p>
            <a:pPr fontAlgn="base"/>
            <a:r>
              <a:rPr lang="en-IN" sz="1800" dirty="0"/>
              <a:t>INC SI</a:t>
            </a:r>
            <a:br>
              <a:rPr lang="en-IN" sz="1800" dirty="0"/>
            </a:br>
            <a:r>
              <a:rPr lang="en-IN" sz="1800" dirty="0"/>
              <a:t>INC DI</a:t>
            </a:r>
            <a:br>
              <a:rPr lang="en-IN" sz="1800" dirty="0"/>
            </a:br>
            <a:r>
              <a:rPr lang="en-IN" sz="1800" dirty="0"/>
              <a:t>LOOP CHECK</a:t>
            </a:r>
          </a:p>
          <a:p>
            <a:pPr fontAlgn="base"/>
            <a:r>
              <a:rPr lang="en-IN" sz="1800" dirty="0"/>
              <a:t>DISPLAY MSG3</a:t>
            </a:r>
            <a:br>
              <a:rPr lang="en-IN" sz="1800" dirty="0"/>
            </a:br>
            <a:r>
              <a:rPr lang="en-IN" sz="1800" dirty="0"/>
              <a:t>JMP EXIT</a:t>
            </a:r>
          </a:p>
          <a:p>
            <a:pPr fontAlgn="base"/>
            <a:r>
              <a:rPr lang="en-IN" sz="1800" dirty="0"/>
              <a:t>NOTEQUAL:</a:t>
            </a:r>
            <a:br>
              <a:rPr lang="en-IN" sz="1800" dirty="0"/>
            </a:br>
            <a:r>
              <a:rPr lang="en-IN" sz="1800" dirty="0"/>
              <a:t>DISPLAY MSG4</a:t>
            </a:r>
          </a:p>
          <a:p>
            <a:pPr fontAlgn="base"/>
            <a:r>
              <a:rPr lang="en-IN" sz="1800" dirty="0"/>
              <a:t>NOPASWD:</a:t>
            </a:r>
            <a:br>
              <a:rPr lang="en-IN" sz="1800" dirty="0"/>
            </a:br>
            <a:r>
              <a:rPr lang="en-IN" sz="1800" dirty="0"/>
              <a:t>DISPLAY MSG2</a:t>
            </a:r>
            <a:br>
              <a:rPr lang="en-IN" sz="1800" dirty="0"/>
            </a:br>
            <a:r>
              <a:rPr lang="en-IN" sz="1800" dirty="0"/>
              <a:t>JMP EXIT</a:t>
            </a:r>
          </a:p>
          <a:p>
            <a:pPr fontAlgn="base"/>
            <a:r>
              <a:rPr lang="en-IN" sz="1800" dirty="0"/>
              <a:t>EXIT: MOV AH,4CH</a:t>
            </a:r>
            <a:br>
              <a:rPr lang="en-IN" sz="1800" dirty="0"/>
            </a:br>
            <a:r>
              <a:rPr lang="en-IN" sz="1800" dirty="0"/>
              <a:t>INT 21H</a:t>
            </a:r>
            <a:br>
              <a:rPr lang="en-IN" sz="1800" dirty="0"/>
            </a:br>
            <a:r>
              <a:rPr lang="en-IN" sz="1800" dirty="0"/>
              <a:t>CODE ENDS</a:t>
            </a:r>
            <a:br>
              <a:rPr lang="en-IN" sz="1800" dirty="0"/>
            </a:br>
            <a:r>
              <a:rPr lang="en-IN" sz="1800" dirty="0"/>
              <a:t>END START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470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92" y="114970"/>
            <a:ext cx="7366999" cy="699070"/>
          </a:xfrm>
        </p:spPr>
        <p:txBody>
          <a:bodyPr/>
          <a:lstStyle/>
          <a:p>
            <a:r>
              <a:rPr lang="en-IN" b="1" i="1" dirty="0" smtClean="0"/>
              <a:t>SCREENSHOT OF THE  CODE  IN EMULATOR</a:t>
            </a:r>
            <a:endParaRPr lang="en-IN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6" y="712462"/>
            <a:ext cx="7177428" cy="44310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33" y="712462"/>
            <a:ext cx="6343518" cy="44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82127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866</Words>
  <Application>Microsoft Office PowerPoint</Application>
  <PresentationFormat>On-screen Show (16:9)</PresentationFormat>
  <Paragraphs>230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Lato</vt:lpstr>
      <vt:lpstr>Montserrat</vt:lpstr>
      <vt:lpstr>Focus</vt:lpstr>
      <vt:lpstr>ATM SERVICE USING EMULATOR 8086</vt:lpstr>
      <vt:lpstr>Team Members</vt:lpstr>
      <vt:lpstr> Flowchart of execution of  ATM Simulation:                                </vt:lpstr>
      <vt:lpstr>PROJECT PHASE DIVISION  PHASE 1 :  PASSWORD CHECK  PHASE 2 :  DISPLAY  BANKING OPTIONS  PHASE 3 :  BALANCE ENQUIRY  PHASE 4 :  MONEY WITHDRAW  PHASE 5 :  TRANSFER MONEY  PHASE 6 :  CANCEL TRANSACTION </vt:lpstr>
      <vt:lpstr>PHASE 1 :    CODE FOR PASSWORD CHECK</vt:lpstr>
      <vt:lpstr>……</vt:lpstr>
      <vt:lpstr>….</vt:lpstr>
      <vt:lpstr>……..</vt:lpstr>
      <vt:lpstr>SCREENSHOT OF THE  CODE  IN EMULATOR</vt:lpstr>
      <vt:lpstr>AFTER EXECUTION</vt:lpstr>
      <vt:lpstr>PHASE 2 :  DISPLAY BANKING OPTIONS</vt:lpstr>
      <vt:lpstr>CODE FOR DISPLAY OF BANKING OPTIONS</vt:lpstr>
      <vt:lpstr>AFTER EXECUTION</vt:lpstr>
      <vt:lpstr>PHASE 3 :  BALANCE ENQUIRY</vt:lpstr>
      <vt:lpstr>AFTER EXECUTION</vt:lpstr>
      <vt:lpstr>PHASE 3 :  BALANCE ENQUIRY</vt:lpstr>
      <vt:lpstr>PowerPoint Presentation</vt:lpstr>
      <vt:lpstr>PowerPoint Presentation</vt:lpstr>
      <vt:lpstr>PHASE 4 :  MONEY WITHDRAW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EXECUTION</vt:lpstr>
      <vt:lpstr>AFTER TRANSACTING 500 USD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SERVICE USING EMULATOR 8086</dc:title>
  <dc:creator>sai</dc:creator>
  <cp:lastModifiedBy>Harika</cp:lastModifiedBy>
  <cp:revision>22</cp:revision>
  <dcterms:modified xsi:type="dcterms:W3CDTF">2020-10-07T18:21:59Z</dcterms:modified>
</cp:coreProperties>
</file>