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313" r:id="rId3"/>
    <p:sldId id="257" r:id="rId4"/>
    <p:sldId id="304" r:id="rId5"/>
    <p:sldId id="306" r:id="rId6"/>
    <p:sldId id="309" r:id="rId7"/>
    <p:sldId id="308" r:id="rId8"/>
    <p:sldId id="307" r:id="rId9"/>
    <p:sldId id="310" r:id="rId10"/>
    <p:sldId id="312" r:id="rId11"/>
  </p:sldIdLst>
  <p:sldSz cx="9144000" cy="5143500" type="screen16x9"/>
  <p:notesSz cx="6858000" cy="9144000"/>
  <p:embeddedFontLst>
    <p:embeddedFont>
      <p:font typeface="Arimo" panose="020B0604020202020204" charset="0"/>
      <p:regular r:id="rId13"/>
      <p:bold r:id="rId14"/>
      <p:italic r:id="rId15"/>
      <p:boldItalic r:id="rId16"/>
    </p:embeddedFont>
    <p:embeddedFont>
      <p:font typeface="Average" panose="020B0604020202020204" charset="0"/>
      <p:regular r:id="rId17"/>
    </p:embeddedFont>
    <p:embeddedFont>
      <p:font typeface="Cardo" panose="020B0604020202020204" charset="-79"/>
      <p:regular r:id="rId18"/>
      <p:bold r:id="rId19"/>
      <p:italic r:id="rId20"/>
    </p:embeddedFont>
    <p:embeddedFont>
      <p:font typeface="Georgia" panose="02040502050405020303" pitchFamily="18"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0123FE-D3FA-4AB9-84FE-4C7DCB27588A}">
  <a:tblStyle styleId="{BD0123FE-D3FA-4AB9-84FE-4C7DCB2758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03974c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03974c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21100" y="1170272"/>
            <a:ext cx="6901800" cy="1970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Font typeface="Average"/>
              <a:buNone/>
              <a:defRPr sz="6500">
                <a:solidFill>
                  <a:schemeClr val="lt1"/>
                </a:solidFill>
                <a:latin typeface="Average"/>
                <a:ea typeface="Average"/>
                <a:cs typeface="Average"/>
                <a:sym typeface="Average"/>
              </a:defRPr>
            </a:lvl1pPr>
            <a:lvl2pPr lvl="1" algn="ctr">
              <a:spcBef>
                <a:spcPts val="0"/>
              </a:spcBef>
              <a:spcAft>
                <a:spcPts val="0"/>
              </a:spcAft>
              <a:buSzPts val="5200"/>
              <a:buFont typeface="Average"/>
              <a:buNone/>
              <a:defRPr sz="5200">
                <a:latin typeface="Average"/>
                <a:ea typeface="Average"/>
                <a:cs typeface="Average"/>
                <a:sym typeface="Average"/>
              </a:defRPr>
            </a:lvl2pPr>
            <a:lvl3pPr lvl="2" algn="ctr">
              <a:spcBef>
                <a:spcPts val="0"/>
              </a:spcBef>
              <a:spcAft>
                <a:spcPts val="0"/>
              </a:spcAft>
              <a:buSzPts val="5200"/>
              <a:buFont typeface="Average"/>
              <a:buNone/>
              <a:defRPr sz="5200">
                <a:latin typeface="Average"/>
                <a:ea typeface="Average"/>
                <a:cs typeface="Average"/>
                <a:sym typeface="Average"/>
              </a:defRPr>
            </a:lvl3pPr>
            <a:lvl4pPr lvl="3" algn="ctr">
              <a:spcBef>
                <a:spcPts val="0"/>
              </a:spcBef>
              <a:spcAft>
                <a:spcPts val="0"/>
              </a:spcAft>
              <a:buSzPts val="5200"/>
              <a:buFont typeface="Average"/>
              <a:buNone/>
              <a:defRPr sz="5200">
                <a:latin typeface="Average"/>
                <a:ea typeface="Average"/>
                <a:cs typeface="Average"/>
                <a:sym typeface="Average"/>
              </a:defRPr>
            </a:lvl4pPr>
            <a:lvl5pPr lvl="4" algn="ctr">
              <a:spcBef>
                <a:spcPts val="0"/>
              </a:spcBef>
              <a:spcAft>
                <a:spcPts val="0"/>
              </a:spcAft>
              <a:buSzPts val="5200"/>
              <a:buFont typeface="Average"/>
              <a:buNone/>
              <a:defRPr sz="5200">
                <a:latin typeface="Average"/>
                <a:ea typeface="Average"/>
                <a:cs typeface="Average"/>
                <a:sym typeface="Average"/>
              </a:defRPr>
            </a:lvl5pPr>
            <a:lvl6pPr lvl="5" algn="ctr">
              <a:spcBef>
                <a:spcPts val="0"/>
              </a:spcBef>
              <a:spcAft>
                <a:spcPts val="0"/>
              </a:spcAft>
              <a:buSzPts val="5200"/>
              <a:buFont typeface="Average"/>
              <a:buNone/>
              <a:defRPr sz="5200">
                <a:latin typeface="Average"/>
                <a:ea typeface="Average"/>
                <a:cs typeface="Average"/>
                <a:sym typeface="Average"/>
              </a:defRPr>
            </a:lvl6pPr>
            <a:lvl7pPr lvl="6" algn="ctr">
              <a:spcBef>
                <a:spcPts val="0"/>
              </a:spcBef>
              <a:spcAft>
                <a:spcPts val="0"/>
              </a:spcAft>
              <a:buSzPts val="5200"/>
              <a:buFont typeface="Average"/>
              <a:buNone/>
              <a:defRPr sz="5200">
                <a:latin typeface="Average"/>
                <a:ea typeface="Average"/>
                <a:cs typeface="Average"/>
                <a:sym typeface="Average"/>
              </a:defRPr>
            </a:lvl7pPr>
            <a:lvl8pPr lvl="7" algn="ctr">
              <a:spcBef>
                <a:spcPts val="0"/>
              </a:spcBef>
              <a:spcAft>
                <a:spcPts val="0"/>
              </a:spcAft>
              <a:buSzPts val="5200"/>
              <a:buFont typeface="Average"/>
              <a:buNone/>
              <a:defRPr sz="5200">
                <a:latin typeface="Average"/>
                <a:ea typeface="Average"/>
                <a:cs typeface="Average"/>
                <a:sym typeface="Average"/>
              </a:defRPr>
            </a:lvl8pPr>
            <a:lvl9pPr lvl="8" algn="ctr">
              <a:spcBef>
                <a:spcPts val="0"/>
              </a:spcBef>
              <a:spcAft>
                <a:spcPts val="0"/>
              </a:spcAft>
              <a:buSzPts val="5200"/>
              <a:buFont typeface="Average"/>
              <a:buNone/>
              <a:defRPr sz="5200">
                <a:latin typeface="Average"/>
                <a:ea typeface="Average"/>
                <a:cs typeface="Average"/>
                <a:sym typeface="Average"/>
              </a:defRPr>
            </a:lvl9pPr>
          </a:lstStyle>
          <a:p>
            <a:endParaRPr/>
          </a:p>
        </p:txBody>
      </p:sp>
      <p:sp>
        <p:nvSpPr>
          <p:cNvPr id="10" name="Google Shape;10;p2"/>
          <p:cNvSpPr txBox="1">
            <a:spLocks noGrp="1"/>
          </p:cNvSpPr>
          <p:nvPr>
            <p:ph type="subTitle" idx="1"/>
          </p:nvPr>
        </p:nvSpPr>
        <p:spPr>
          <a:xfrm>
            <a:off x="2032500" y="3743571"/>
            <a:ext cx="5079000" cy="27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Arimo"/>
              <a:buNone/>
              <a:defRPr sz="1500">
                <a:solidFill>
                  <a:srgbClr val="CCCCCC"/>
                </a:solidFill>
                <a:latin typeface="Cardo"/>
                <a:ea typeface="Cardo"/>
                <a:cs typeface="Cardo"/>
                <a:sym typeface="Cardo"/>
              </a:defRPr>
            </a:lvl1pPr>
            <a:lvl2pPr lvl="1" algn="ctr">
              <a:lnSpc>
                <a:spcPct val="100000"/>
              </a:lnSpc>
              <a:spcBef>
                <a:spcPts val="0"/>
              </a:spcBef>
              <a:spcAft>
                <a:spcPts val="0"/>
              </a:spcAft>
              <a:buSzPts val="2800"/>
              <a:buFont typeface="Arimo"/>
              <a:buNone/>
              <a:defRPr sz="2800">
                <a:latin typeface="Arimo"/>
                <a:ea typeface="Arimo"/>
                <a:cs typeface="Arimo"/>
                <a:sym typeface="Arimo"/>
              </a:defRPr>
            </a:lvl2pPr>
            <a:lvl3pPr lvl="2" algn="ctr">
              <a:lnSpc>
                <a:spcPct val="100000"/>
              </a:lnSpc>
              <a:spcBef>
                <a:spcPts val="0"/>
              </a:spcBef>
              <a:spcAft>
                <a:spcPts val="0"/>
              </a:spcAft>
              <a:buSzPts val="2800"/>
              <a:buFont typeface="Arimo"/>
              <a:buNone/>
              <a:defRPr sz="2800">
                <a:latin typeface="Arimo"/>
                <a:ea typeface="Arimo"/>
                <a:cs typeface="Arimo"/>
                <a:sym typeface="Arimo"/>
              </a:defRPr>
            </a:lvl3pPr>
            <a:lvl4pPr lvl="3" algn="ctr">
              <a:lnSpc>
                <a:spcPct val="100000"/>
              </a:lnSpc>
              <a:spcBef>
                <a:spcPts val="0"/>
              </a:spcBef>
              <a:spcAft>
                <a:spcPts val="0"/>
              </a:spcAft>
              <a:buSzPts val="2800"/>
              <a:buFont typeface="Arimo"/>
              <a:buNone/>
              <a:defRPr sz="2800">
                <a:latin typeface="Arimo"/>
                <a:ea typeface="Arimo"/>
                <a:cs typeface="Arimo"/>
                <a:sym typeface="Arimo"/>
              </a:defRPr>
            </a:lvl4pPr>
            <a:lvl5pPr lvl="4" algn="ctr">
              <a:lnSpc>
                <a:spcPct val="100000"/>
              </a:lnSpc>
              <a:spcBef>
                <a:spcPts val="0"/>
              </a:spcBef>
              <a:spcAft>
                <a:spcPts val="0"/>
              </a:spcAft>
              <a:buSzPts val="2800"/>
              <a:buFont typeface="Arimo"/>
              <a:buNone/>
              <a:defRPr sz="2800">
                <a:latin typeface="Arimo"/>
                <a:ea typeface="Arimo"/>
                <a:cs typeface="Arimo"/>
                <a:sym typeface="Arimo"/>
              </a:defRPr>
            </a:lvl5pPr>
            <a:lvl6pPr lvl="5" algn="ctr">
              <a:lnSpc>
                <a:spcPct val="100000"/>
              </a:lnSpc>
              <a:spcBef>
                <a:spcPts val="0"/>
              </a:spcBef>
              <a:spcAft>
                <a:spcPts val="0"/>
              </a:spcAft>
              <a:buSzPts val="2800"/>
              <a:buFont typeface="Arimo"/>
              <a:buNone/>
              <a:defRPr sz="2800">
                <a:latin typeface="Arimo"/>
                <a:ea typeface="Arimo"/>
                <a:cs typeface="Arimo"/>
                <a:sym typeface="Arimo"/>
              </a:defRPr>
            </a:lvl6pPr>
            <a:lvl7pPr lvl="6" algn="ctr">
              <a:lnSpc>
                <a:spcPct val="100000"/>
              </a:lnSpc>
              <a:spcBef>
                <a:spcPts val="0"/>
              </a:spcBef>
              <a:spcAft>
                <a:spcPts val="0"/>
              </a:spcAft>
              <a:buSzPts val="2800"/>
              <a:buFont typeface="Arimo"/>
              <a:buNone/>
              <a:defRPr sz="2800">
                <a:latin typeface="Arimo"/>
                <a:ea typeface="Arimo"/>
                <a:cs typeface="Arimo"/>
                <a:sym typeface="Arimo"/>
              </a:defRPr>
            </a:lvl7pPr>
            <a:lvl8pPr lvl="7" algn="ctr">
              <a:lnSpc>
                <a:spcPct val="100000"/>
              </a:lnSpc>
              <a:spcBef>
                <a:spcPts val="0"/>
              </a:spcBef>
              <a:spcAft>
                <a:spcPts val="0"/>
              </a:spcAft>
              <a:buSzPts val="2800"/>
              <a:buFont typeface="Arimo"/>
              <a:buNone/>
              <a:defRPr sz="2800">
                <a:latin typeface="Arimo"/>
                <a:ea typeface="Arimo"/>
                <a:cs typeface="Arimo"/>
                <a:sym typeface="Arimo"/>
              </a:defRPr>
            </a:lvl8pPr>
            <a:lvl9pPr lvl="8" algn="ctr">
              <a:lnSpc>
                <a:spcPct val="100000"/>
              </a:lnSpc>
              <a:spcBef>
                <a:spcPts val="0"/>
              </a:spcBef>
              <a:spcAft>
                <a:spcPts val="0"/>
              </a:spcAft>
              <a:buSzPts val="2800"/>
              <a:buFont typeface="Arimo"/>
              <a:buNone/>
              <a:defRPr sz="2800">
                <a:latin typeface="Arimo"/>
                <a:ea typeface="Arimo"/>
                <a:cs typeface="Arimo"/>
                <a:sym typeface="Arimo"/>
              </a:defRPr>
            </a:lvl9pPr>
          </a:lstStyle>
          <a:p>
            <a:endParaRPr/>
          </a:p>
        </p:txBody>
      </p:sp>
      <p:sp>
        <p:nvSpPr>
          <p:cNvPr id="11" name="Google Shape;11;p2"/>
          <p:cNvSpPr/>
          <p:nvPr/>
        </p:nvSpPr>
        <p:spPr>
          <a:xfrm>
            <a:off x="701400" y="545850"/>
            <a:ext cx="7741200" cy="4051800"/>
          </a:xfrm>
          <a:prstGeom prst="frame">
            <a:avLst>
              <a:gd name="adj1" fmla="val 951"/>
            </a:avLst>
          </a:prstGeom>
          <a:gradFill>
            <a:gsLst>
              <a:gs pos="0">
                <a:schemeClr val="accen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01750" y="3353772"/>
            <a:ext cx="5740500" cy="42000"/>
          </a:xfrm>
          <a:prstGeom prst="rect">
            <a:avLst/>
          </a:prstGeom>
          <a:gradFill>
            <a:gsLst>
              <a:gs pos="0">
                <a:schemeClr val="accent1"/>
              </a:gs>
              <a:gs pos="100000">
                <a:schemeClr val="dk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8_1_1_1">
    <p:bg>
      <p:bgPr>
        <a:blipFill>
          <a:blip r:embed="rId2">
            <a:alphaModFix/>
          </a:blip>
          <a:stretch>
            <a:fillRect/>
          </a:stretch>
        </a:blipFill>
        <a:effectLst/>
      </p:bgPr>
    </p:bg>
    <p:spTree>
      <p:nvGrpSpPr>
        <p:cNvPr id="1" name="Shape 1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0" name="Google Shape;20;p4"/>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21" name="Google Shape;21;p4"/>
          <p:cNvSpPr/>
          <p:nvPr/>
        </p:nvSpPr>
        <p:spPr>
          <a:xfrm flipH="1">
            <a:off x="1864" y="1128322"/>
            <a:ext cx="5740500" cy="42000"/>
          </a:xfrm>
          <a:prstGeom prst="rect">
            <a:avLst/>
          </a:prstGeom>
          <a:gradFill>
            <a:gsLst>
              <a:gs pos="0">
                <a:schemeClr val="accent1"/>
              </a:gs>
              <a:gs pos="100000">
                <a:schemeClr val="dk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31" name="Google Shape;31;p6"/>
          <p:cNvSpPr/>
          <p:nvPr/>
        </p:nvSpPr>
        <p:spPr>
          <a:xfrm flipH="1">
            <a:off x="1864" y="1128322"/>
            <a:ext cx="5740500" cy="42000"/>
          </a:xfrm>
          <a:prstGeom prst="rect">
            <a:avLst/>
          </a:prstGeom>
          <a:gradFill>
            <a:gsLst>
              <a:gs pos="0">
                <a:schemeClr val="accent1"/>
              </a:gs>
              <a:gs pos="100000">
                <a:schemeClr val="dk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7_1_1">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708675" y="1984325"/>
            <a:ext cx="3820800" cy="972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132" name="Google Shape;132;p22"/>
          <p:cNvSpPr txBox="1">
            <a:spLocks noGrp="1"/>
          </p:cNvSpPr>
          <p:nvPr>
            <p:ph type="subTitle" idx="1"/>
          </p:nvPr>
        </p:nvSpPr>
        <p:spPr>
          <a:xfrm>
            <a:off x="708675" y="3176175"/>
            <a:ext cx="3502200" cy="80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2"/>
          <p:cNvSpPr/>
          <p:nvPr/>
        </p:nvSpPr>
        <p:spPr>
          <a:xfrm flipH="1">
            <a:off x="1722" y="2957125"/>
            <a:ext cx="4290900" cy="42000"/>
          </a:xfrm>
          <a:prstGeom prst="rect">
            <a:avLst/>
          </a:prstGeom>
          <a:gradFill>
            <a:gsLst>
              <a:gs pos="0">
                <a:schemeClr val="accent1"/>
              </a:gs>
              <a:gs pos="100000">
                <a:schemeClr val="dk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CUSTOM_4_1_1_1">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bg>
      <p:bgPr>
        <a:blipFill>
          <a:blip r:embed="rId2">
            <a:alphaModFix/>
          </a:blip>
          <a:stretch>
            <a:fillRect/>
          </a:stretch>
        </a:blip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bg>
      <p:bgPr>
        <a:blipFill>
          <a:blip r:embed="rId2">
            <a:alphaModFix/>
          </a:blip>
          <a:stretch>
            <a:fillRect/>
          </a:stretch>
        </a:blipFill>
        <a:effectLst/>
      </p:bgPr>
    </p:bg>
    <p:spTree>
      <p:nvGrpSpPr>
        <p:cNvPr id="1" name="Shape 1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8_1_1">
    <p:bg>
      <p:bgPr>
        <a:blipFill>
          <a:blip r:embed="rId2">
            <a:alphaModFix/>
          </a:blip>
          <a:stretch>
            <a:fillRect/>
          </a:stretch>
        </a:blipFill>
        <a:effectLst/>
      </p:bgPr>
    </p:bg>
    <p:spTree>
      <p:nvGrpSpPr>
        <p:cNvPr id="1" name="Shape 1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1pPr>
            <a:lvl2pPr lvl="1">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2pPr>
            <a:lvl3pPr lvl="2">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3pPr>
            <a:lvl4pPr lvl="3">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4pPr>
            <a:lvl5pPr lvl="4">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5pPr>
            <a:lvl6pPr lvl="5">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6pPr>
            <a:lvl7pPr lvl="6">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7pPr>
            <a:lvl8pPr lvl="7">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8pPr>
            <a:lvl9pPr lvl="8">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Cardo"/>
              <a:buChar char="●"/>
              <a:defRPr sz="1800">
                <a:solidFill>
                  <a:schemeClr val="accent1"/>
                </a:solidFill>
                <a:latin typeface="Cardo"/>
                <a:ea typeface="Cardo"/>
                <a:cs typeface="Cardo"/>
                <a:sym typeface="Cardo"/>
              </a:defRPr>
            </a:lvl1pPr>
            <a:lvl2pPr marL="914400" lvl="1"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2pPr>
            <a:lvl3pPr marL="1371600" lvl="2"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3pPr>
            <a:lvl4pPr marL="1828800" lvl="3"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4pPr>
            <a:lvl5pPr marL="2286000" lvl="4"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5pPr>
            <a:lvl6pPr marL="2743200" lvl="5"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6pPr>
            <a:lvl7pPr marL="3200400" lvl="6"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7pPr>
            <a:lvl8pPr marL="3657600" lvl="7"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8pPr>
            <a:lvl9pPr marL="4114800" lvl="8"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68" r:id="rId5"/>
    <p:sldLayoutId id="2147483672"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8"/>
          <p:cNvSpPr txBox="1">
            <a:spLocks noGrp="1"/>
          </p:cNvSpPr>
          <p:nvPr>
            <p:ph type="ctrTitle"/>
          </p:nvPr>
        </p:nvSpPr>
        <p:spPr>
          <a:xfrm>
            <a:off x="1121100" y="1683619"/>
            <a:ext cx="6901800" cy="1970400"/>
          </a:xfrm>
          <a:prstGeom prst="rect">
            <a:avLst/>
          </a:prstGeom>
        </p:spPr>
        <p:txBody>
          <a:bodyPr spcFirstLastPara="1" wrap="square" lIns="91425" tIns="91425" rIns="91425" bIns="91425" anchor="t" anchorCtr="0">
            <a:noAutofit/>
          </a:bodyPr>
          <a:lstStyle/>
          <a:p>
            <a:r>
              <a:rPr lang="en-US" sz="3200" b="1" i="0" u="none" strike="noStrike" baseline="0" dirty="0">
                <a:solidFill>
                  <a:schemeClr val="accent6"/>
                </a:solidFill>
                <a:latin typeface="+mn-lt"/>
              </a:rPr>
              <a:t>RABIN KARP PARALLELIZATION AND</a:t>
            </a:r>
            <a:br>
              <a:rPr lang="en-US" sz="3200" b="1" i="0" u="none" strike="noStrike" baseline="0" dirty="0">
                <a:solidFill>
                  <a:schemeClr val="accent6"/>
                </a:solidFill>
                <a:latin typeface="+mn-lt"/>
              </a:rPr>
            </a:br>
            <a:r>
              <a:rPr lang="en-US" sz="3200" b="1" i="0" u="none" strike="noStrike" baseline="0" dirty="0">
                <a:solidFill>
                  <a:schemeClr val="accent6"/>
                </a:solidFill>
                <a:latin typeface="+mn-lt"/>
              </a:rPr>
              <a:t>COMPARATIVE ANALYSIS</a:t>
            </a:r>
            <a:endParaRPr lang="en-US" sz="8800" dirty="0">
              <a:solidFill>
                <a:schemeClr val="accent6"/>
              </a:solidFill>
              <a:latin typeface="+mn-lt"/>
            </a:endParaRPr>
          </a:p>
        </p:txBody>
      </p:sp>
      <p:sp>
        <p:nvSpPr>
          <p:cNvPr id="175" name="Google Shape;175;p38"/>
          <p:cNvSpPr txBox="1">
            <a:spLocks noGrp="1"/>
          </p:cNvSpPr>
          <p:nvPr>
            <p:ph type="subTitle" idx="1"/>
          </p:nvPr>
        </p:nvSpPr>
        <p:spPr>
          <a:xfrm>
            <a:off x="2120731" y="3727529"/>
            <a:ext cx="5079000" cy="2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i="0" u="none" strike="noStrike" baseline="0" dirty="0">
                <a:latin typeface="+mj-lt"/>
              </a:rPr>
              <a:t>PDC J-Component Review</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F2853-74E0-4337-8B01-0B80517C0E25}"/>
              </a:ext>
            </a:extLst>
          </p:cNvPr>
          <p:cNvSpPr txBox="1"/>
          <p:nvPr/>
        </p:nvSpPr>
        <p:spPr>
          <a:xfrm>
            <a:off x="2286000" y="1903513"/>
            <a:ext cx="4572000" cy="769441"/>
          </a:xfrm>
          <a:prstGeom prst="rect">
            <a:avLst/>
          </a:prstGeom>
          <a:noFill/>
        </p:spPr>
        <p:txBody>
          <a:bodyPr wrap="square">
            <a:spAutoFit/>
          </a:bodyPr>
          <a:lstStyle/>
          <a:p>
            <a:pPr algn="ctr"/>
            <a:r>
              <a:rPr lang="en-IN" sz="4400" dirty="0">
                <a:solidFill>
                  <a:schemeClr val="accent6"/>
                </a:solidFill>
              </a:rPr>
              <a:t>THANK YOU</a:t>
            </a:r>
          </a:p>
        </p:txBody>
      </p:sp>
    </p:spTree>
    <p:extLst>
      <p:ext uri="{BB962C8B-B14F-4D97-AF65-F5344CB8AC3E}">
        <p14:creationId xmlns:p14="http://schemas.microsoft.com/office/powerpoint/2010/main" val="49425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F00C7-4401-4F0B-B2F7-8523E6B21EB6}"/>
              </a:ext>
            </a:extLst>
          </p:cNvPr>
          <p:cNvSpPr>
            <a:spLocks noGrp="1"/>
          </p:cNvSpPr>
          <p:nvPr>
            <p:ph type="body" idx="1"/>
          </p:nvPr>
        </p:nvSpPr>
        <p:spPr>
          <a:xfrm>
            <a:off x="711725" y="1652337"/>
            <a:ext cx="6282633" cy="1512730"/>
          </a:xfrm>
        </p:spPr>
        <p:txBody>
          <a:bodyPr/>
          <a:lstStyle/>
          <a:p>
            <a:pPr marL="495300" indent="-342900">
              <a:buFont typeface="Arial" panose="020B0604020202020204" pitchFamily="34" charset="0"/>
              <a:buChar char="•"/>
            </a:pPr>
            <a:r>
              <a:rPr lang="en-IN" sz="2400" b="1" dirty="0">
                <a:latin typeface="+mj-lt"/>
              </a:rPr>
              <a:t>HANUMAN SAI 19BPS1066</a:t>
            </a:r>
          </a:p>
          <a:p>
            <a:pPr marL="495300" indent="-342900">
              <a:buFont typeface="Arial" panose="020B0604020202020204" pitchFamily="34" charset="0"/>
              <a:buChar char="•"/>
            </a:pPr>
            <a:r>
              <a:rPr lang="en-IN" sz="2400" b="1" dirty="0">
                <a:latin typeface="+mj-lt"/>
              </a:rPr>
              <a:t>N CHARAN REDDY 19BCE1594</a:t>
            </a:r>
          </a:p>
          <a:p>
            <a:pPr marL="495300" indent="-342900">
              <a:buFont typeface="Arial" panose="020B0604020202020204" pitchFamily="34" charset="0"/>
              <a:buChar char="•"/>
            </a:pPr>
            <a:r>
              <a:rPr lang="en-IN" sz="2400" b="1" dirty="0">
                <a:latin typeface="+mj-lt"/>
              </a:rPr>
              <a:t>P VARSHITH 19BCE1585</a:t>
            </a:r>
          </a:p>
        </p:txBody>
      </p:sp>
      <p:sp>
        <p:nvSpPr>
          <p:cNvPr id="3" name="Title 2">
            <a:extLst>
              <a:ext uri="{FF2B5EF4-FFF2-40B4-BE49-F238E27FC236}">
                <a16:creationId xmlns:a16="http://schemas.microsoft.com/office/drawing/2014/main" id="{70348C9D-8A15-4CA9-BC6A-4825AF6929D1}"/>
              </a:ext>
            </a:extLst>
          </p:cNvPr>
          <p:cNvSpPr>
            <a:spLocks noGrp="1"/>
          </p:cNvSpPr>
          <p:nvPr>
            <p:ph type="title"/>
          </p:nvPr>
        </p:nvSpPr>
        <p:spPr>
          <a:xfrm>
            <a:off x="711725" y="574750"/>
            <a:ext cx="7720500" cy="580200"/>
          </a:xfrm>
        </p:spPr>
        <p:txBody>
          <a:bodyPr/>
          <a:lstStyle/>
          <a:p>
            <a:r>
              <a:rPr lang="en-IN" sz="2400" b="1" dirty="0">
                <a:latin typeface="+mj-lt"/>
              </a:rPr>
              <a:t>TEAM MEMBERS:</a:t>
            </a:r>
          </a:p>
        </p:txBody>
      </p:sp>
    </p:spTree>
    <p:extLst>
      <p:ext uri="{BB962C8B-B14F-4D97-AF65-F5344CB8AC3E}">
        <p14:creationId xmlns:p14="http://schemas.microsoft.com/office/powerpoint/2010/main" val="397324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583388" y="582771"/>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i="0" u="none" strike="noStrike" baseline="0" dirty="0">
                <a:latin typeface="+mn-lt"/>
              </a:rPr>
              <a:t>Abstract:</a:t>
            </a:r>
            <a:endParaRPr sz="5400" dirty="0">
              <a:latin typeface="+mn-lt"/>
            </a:endParaRPr>
          </a:p>
        </p:txBody>
      </p:sp>
      <p:sp>
        <p:nvSpPr>
          <p:cNvPr id="181" name="Google Shape;181;p39"/>
          <p:cNvSpPr txBox="1">
            <a:spLocks noGrp="1"/>
          </p:cNvSpPr>
          <p:nvPr>
            <p:ph type="body" idx="1"/>
          </p:nvPr>
        </p:nvSpPr>
        <p:spPr>
          <a:xfrm>
            <a:off x="583388" y="1347603"/>
            <a:ext cx="8119454" cy="3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latin typeface="+mn-lt"/>
              </a:rPr>
              <a:t>Correct string coordinating alludes to the pursuit of each and any events of a string in another string. These days, this issue presents itself in different portions in a lot, beginning from standard schedules for the correct hunt, which schedules are executed into projects for word processing and preparing, through databases and the distance to their different applications in different sciences. The errand of discovering strings that match to a given example is of enthusiasm for an assortment of useful applications, including DNA sequencing and message looking. The </a:t>
            </a:r>
            <a:r>
              <a:rPr lang="en-US" dirty="0" err="1">
                <a:solidFill>
                  <a:schemeClr val="accent6"/>
                </a:solidFill>
                <a:latin typeface="+mn-lt"/>
              </a:rPr>
              <a:t>endeavour</a:t>
            </a:r>
            <a:r>
              <a:rPr lang="en-US" dirty="0">
                <a:solidFill>
                  <a:schemeClr val="accent6"/>
                </a:solidFill>
                <a:latin typeface="+mn-lt"/>
              </a:rPr>
              <a:t> of finding strings that match to a given model is of excitement for a grouping of sensible applications, including DNA sequencing and message looking. Owing to its essentialness, decisions to revive the precedent planning task have been extensively investigated in the composition. The guideline responsibility of this work is to present a parallel type of Accelerated Rabin-Karp.</a:t>
            </a:r>
            <a:endParaRPr lang="en-IN" dirty="0">
              <a:solidFill>
                <a:schemeClr val="accent6"/>
              </a:solidFill>
              <a:latin typeface="+mn-lt"/>
            </a:endParaRPr>
          </a:p>
        </p:txBody>
      </p:sp>
      <p:sp>
        <p:nvSpPr>
          <p:cNvPr id="7" name="TextBox 6">
            <a:extLst>
              <a:ext uri="{FF2B5EF4-FFF2-40B4-BE49-F238E27FC236}">
                <a16:creationId xmlns:a16="http://schemas.microsoft.com/office/drawing/2014/main" id="{E3A5D5E2-00DD-45BF-A26C-D1028FEF6C29}"/>
              </a:ext>
            </a:extLst>
          </p:cNvPr>
          <p:cNvSpPr txBox="1"/>
          <p:nvPr/>
        </p:nvSpPr>
        <p:spPr>
          <a:xfrm>
            <a:off x="583388" y="3216441"/>
            <a:ext cx="8209548" cy="830997"/>
          </a:xfrm>
          <a:prstGeom prst="rect">
            <a:avLst/>
          </a:prstGeom>
          <a:noFill/>
        </p:spPr>
        <p:txBody>
          <a:bodyPr wrap="square">
            <a:spAutoFit/>
          </a:bodyPr>
          <a:lstStyle/>
          <a:p>
            <a:r>
              <a:rPr lang="en-US" sz="1200" dirty="0">
                <a:solidFill>
                  <a:schemeClr val="accent6"/>
                </a:solidFill>
              </a:rPr>
              <a:t>The Rabin-Karp algorithm is an implementation of exact string matching that uses a rolling hash to find any ‘one’ set of pattern strings in a text. The Rabin-Karp algorithm is used in detecting plagiarism because, given a pattern and a source of texts, the algorithm can quickly search through papers for patterns from the source</a:t>
            </a:r>
          </a:p>
          <a:p>
            <a:r>
              <a:rPr lang="en-US" sz="1200" dirty="0">
                <a:solidFill>
                  <a:schemeClr val="accent6"/>
                </a:solidFill>
              </a:rPr>
              <a:t>material. We have parallelized this algorithm using MPI, Distributed Python –</a:t>
            </a:r>
            <a:r>
              <a:rPr lang="en-US" sz="1200" dirty="0" err="1">
                <a:solidFill>
                  <a:schemeClr val="accent6"/>
                </a:solidFill>
              </a:rPr>
              <a:t>disPy</a:t>
            </a:r>
            <a:r>
              <a:rPr lang="en-US" sz="1200" dirty="0">
                <a:solidFill>
                  <a:schemeClr val="accent6"/>
                </a:solidFill>
              </a:rPr>
              <a:t>.</a:t>
            </a:r>
            <a:endParaRPr lang="en-IN" sz="1200" dirty="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D0D9-941B-48E5-88D0-D8B157574000}"/>
              </a:ext>
            </a:extLst>
          </p:cNvPr>
          <p:cNvSpPr>
            <a:spLocks noGrp="1"/>
          </p:cNvSpPr>
          <p:nvPr>
            <p:ph type="title"/>
          </p:nvPr>
        </p:nvSpPr>
        <p:spPr>
          <a:xfrm>
            <a:off x="431013" y="602974"/>
            <a:ext cx="7720500" cy="580200"/>
          </a:xfrm>
        </p:spPr>
        <p:txBody>
          <a:bodyPr/>
          <a:lstStyle/>
          <a:p>
            <a:r>
              <a:rPr lang="en-IN" sz="2800" b="1" i="0" u="none" strike="noStrike" baseline="0" dirty="0">
                <a:latin typeface="+mj-lt"/>
              </a:rPr>
              <a:t>Introduction:</a:t>
            </a:r>
            <a:endParaRPr lang="en-IN" sz="5400" dirty="0">
              <a:latin typeface="+mj-lt"/>
            </a:endParaRPr>
          </a:p>
        </p:txBody>
      </p:sp>
      <p:sp>
        <p:nvSpPr>
          <p:cNvPr id="4" name="TextBox 3">
            <a:extLst>
              <a:ext uri="{FF2B5EF4-FFF2-40B4-BE49-F238E27FC236}">
                <a16:creationId xmlns:a16="http://schemas.microsoft.com/office/drawing/2014/main" id="{05A6CD9F-57BC-410F-A15F-59D1976F5B91}"/>
              </a:ext>
            </a:extLst>
          </p:cNvPr>
          <p:cNvSpPr txBox="1"/>
          <p:nvPr/>
        </p:nvSpPr>
        <p:spPr>
          <a:xfrm>
            <a:off x="431013" y="1448365"/>
            <a:ext cx="8518358" cy="1754326"/>
          </a:xfrm>
          <a:prstGeom prst="rect">
            <a:avLst/>
          </a:prstGeom>
          <a:noFill/>
        </p:spPr>
        <p:txBody>
          <a:bodyPr wrap="square">
            <a:spAutoFit/>
          </a:bodyPr>
          <a:lstStyle/>
          <a:p>
            <a:pPr algn="l"/>
            <a:r>
              <a:rPr lang="en-US" sz="1200" b="0" i="0" u="none" strike="noStrike" baseline="0" dirty="0">
                <a:solidFill>
                  <a:schemeClr val="accent6"/>
                </a:solidFill>
                <a:latin typeface="+mj-lt"/>
              </a:rPr>
              <a:t>A rolling hash (also known as recursive hashing) is a hash function where the input is hashed in a window that moves through the input. A few hash functions allow a rolling hash to be computed very quickly—the new hash value is rapidly calculated given only the old hash value, the old value removed from the window, and the</a:t>
            </a:r>
          </a:p>
          <a:p>
            <a:pPr algn="l"/>
            <a:r>
              <a:rPr lang="en-US" sz="1200" b="0" i="0" u="none" strike="noStrike" baseline="0" dirty="0">
                <a:solidFill>
                  <a:schemeClr val="accent6"/>
                </a:solidFill>
                <a:latin typeface="+mj-lt"/>
              </a:rPr>
              <a:t>new value-added to the window— similar to the way a moving average function can be computed much more quickly than other low-pass filters.</a:t>
            </a:r>
          </a:p>
          <a:p>
            <a:pPr algn="l"/>
            <a:endParaRPr lang="en-US" sz="1200" b="0" i="0" u="none" strike="noStrike" baseline="0" dirty="0">
              <a:solidFill>
                <a:schemeClr val="accent6"/>
              </a:solidFill>
              <a:latin typeface="+mj-lt"/>
            </a:endParaRPr>
          </a:p>
          <a:p>
            <a:pPr algn="l"/>
            <a:r>
              <a:rPr lang="en-US" sz="1200" b="0" i="0" u="none" strike="noStrike" baseline="0" dirty="0">
                <a:solidFill>
                  <a:schemeClr val="accent6"/>
                </a:solidFill>
                <a:latin typeface="+mj-lt"/>
              </a:rPr>
              <a:t>The Rabin–Karp algorithm is a string searching algorithm created by Richard M. Karp and Michael O. Rabin that uses hashing to find any ‘one’ of a set of pattern strings in a text. For the text of length n and p patterns of combined length m, its average and best-case running time is O(</a:t>
            </a:r>
            <a:r>
              <a:rPr lang="en-US" sz="1200" b="0" i="0" u="none" strike="noStrike" baseline="0" dirty="0" err="1">
                <a:solidFill>
                  <a:schemeClr val="accent6"/>
                </a:solidFill>
                <a:latin typeface="+mj-lt"/>
              </a:rPr>
              <a:t>n+m</a:t>
            </a:r>
            <a:r>
              <a:rPr lang="en-US" sz="1200" b="0" i="0" u="none" strike="noStrike" baseline="0" dirty="0">
                <a:solidFill>
                  <a:schemeClr val="accent6"/>
                </a:solidFill>
                <a:latin typeface="+mj-lt"/>
              </a:rPr>
              <a:t>) in space O(p), but its worst-case </a:t>
            </a:r>
            <a:r>
              <a:rPr lang="en-IN" sz="1200" b="0" i="0" u="none" strike="noStrike" baseline="0" dirty="0">
                <a:solidFill>
                  <a:schemeClr val="accent6"/>
                </a:solidFill>
                <a:latin typeface="+mj-lt"/>
              </a:rPr>
              <a:t>time is O(nm).</a:t>
            </a:r>
            <a:endParaRPr lang="en-IN" sz="1200" dirty="0">
              <a:solidFill>
                <a:schemeClr val="accent6"/>
              </a:solidFill>
              <a:latin typeface="+mj-lt"/>
            </a:endParaRPr>
          </a:p>
        </p:txBody>
      </p:sp>
      <p:sp>
        <p:nvSpPr>
          <p:cNvPr id="6" name="TextBox 5">
            <a:extLst>
              <a:ext uri="{FF2B5EF4-FFF2-40B4-BE49-F238E27FC236}">
                <a16:creationId xmlns:a16="http://schemas.microsoft.com/office/drawing/2014/main" id="{6A45FDDC-5357-47C3-918C-4B2E0389D12B}"/>
              </a:ext>
            </a:extLst>
          </p:cNvPr>
          <p:cNvSpPr txBox="1"/>
          <p:nvPr/>
        </p:nvSpPr>
        <p:spPr>
          <a:xfrm>
            <a:off x="431013" y="3285309"/>
            <a:ext cx="8584650" cy="1200329"/>
          </a:xfrm>
          <a:prstGeom prst="rect">
            <a:avLst/>
          </a:prstGeom>
          <a:noFill/>
        </p:spPr>
        <p:txBody>
          <a:bodyPr wrap="square">
            <a:spAutoFit/>
          </a:bodyPr>
          <a:lstStyle/>
          <a:p>
            <a:pPr algn="l"/>
            <a:r>
              <a:rPr lang="en-US" sz="1200" b="0" i="0" u="none" strike="noStrike" baseline="0" dirty="0">
                <a:solidFill>
                  <a:schemeClr val="accent6"/>
                </a:solidFill>
                <a:latin typeface="+mj-lt"/>
              </a:rPr>
              <a:t>This project aims to improve the process of hashing by parallelizing the process using MPI. A given set of input will be tested first by the serial method and then by parallel and we will see the advantage of parallelism.</a:t>
            </a:r>
          </a:p>
          <a:p>
            <a:pPr algn="l"/>
            <a:endParaRPr lang="en-US" sz="1200" b="0" i="0" u="none" strike="noStrike" baseline="0" dirty="0">
              <a:solidFill>
                <a:schemeClr val="accent6"/>
              </a:solidFill>
              <a:latin typeface="+mj-lt"/>
            </a:endParaRPr>
          </a:p>
          <a:p>
            <a:pPr algn="l"/>
            <a:r>
              <a:rPr lang="en-US" sz="1200" b="0" i="0" u="none" strike="noStrike" baseline="0" dirty="0">
                <a:solidFill>
                  <a:schemeClr val="accent6"/>
                </a:solidFill>
                <a:latin typeface="+mj-lt"/>
              </a:rPr>
              <a:t>In light of this significant assignment and step by step expanding research in various fields, industry, institute individuals requesting such programming to identify whether submitted articles, books, national or global papers are certified or</a:t>
            </a:r>
          </a:p>
          <a:p>
            <a:pPr algn="l"/>
            <a:r>
              <a:rPr lang="en-IN" sz="1200" b="0" i="0" u="none" strike="noStrike" baseline="0" dirty="0">
                <a:solidFill>
                  <a:schemeClr val="accent6"/>
                </a:solidFill>
                <a:latin typeface="+mj-lt"/>
              </a:rPr>
              <a:t>not.</a:t>
            </a:r>
            <a:endParaRPr lang="en-IN" sz="1200" dirty="0">
              <a:solidFill>
                <a:schemeClr val="accent6"/>
              </a:solidFill>
              <a:latin typeface="+mj-lt"/>
            </a:endParaRPr>
          </a:p>
        </p:txBody>
      </p:sp>
    </p:spTree>
    <p:extLst>
      <p:ext uri="{BB962C8B-B14F-4D97-AF65-F5344CB8AC3E}">
        <p14:creationId xmlns:p14="http://schemas.microsoft.com/office/powerpoint/2010/main" val="234648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936C58-4F48-4C3F-8B7D-7EEBC85B9787}"/>
              </a:ext>
            </a:extLst>
          </p:cNvPr>
          <p:cNvSpPr>
            <a:spLocks noGrp="1"/>
          </p:cNvSpPr>
          <p:nvPr>
            <p:ph type="title"/>
          </p:nvPr>
        </p:nvSpPr>
        <p:spPr>
          <a:xfrm>
            <a:off x="352927" y="812735"/>
            <a:ext cx="8293768" cy="1507957"/>
          </a:xfrm>
        </p:spPr>
        <p:txBody>
          <a:bodyPr/>
          <a:lstStyle/>
          <a:p>
            <a:pPr algn="l"/>
            <a:r>
              <a:rPr lang="en-US" sz="1200" b="0" i="0" u="none" strike="noStrike" baseline="0" dirty="0">
                <a:latin typeface="+mj-lt"/>
              </a:rPr>
              <a:t>One of the more productive calculations is Rabin-Karp calculation, whose multifaceted nature is direct. This work furnishes us with one approach to parallelize this calculation for execution on multiprocessor frameworks.</a:t>
            </a:r>
            <a:br>
              <a:rPr lang="en-US" sz="1200" b="0" i="0" u="none" strike="noStrike" baseline="0" dirty="0">
                <a:latin typeface="+mj-lt"/>
              </a:rPr>
            </a:br>
            <a:br>
              <a:rPr lang="en-US" sz="1200" b="0" i="0" u="none" strike="noStrike" baseline="0" dirty="0">
                <a:latin typeface="+mj-lt"/>
              </a:rPr>
            </a:br>
            <a:r>
              <a:rPr lang="en-US" sz="1200" b="0" i="0" u="none" strike="noStrike" baseline="0" dirty="0">
                <a:latin typeface="+mj-lt"/>
              </a:rPr>
              <a:t>The Rabin-Karp algorithm is used in detecting plagiarism because, given a pattern and a source of texts, the algorithm can quickly search through papers for patterns </a:t>
            </a:r>
            <a:r>
              <a:rPr lang="en-IN" sz="1200" b="0" i="0" u="none" strike="noStrike" baseline="0" dirty="0">
                <a:latin typeface="+mj-lt"/>
              </a:rPr>
              <a:t>from the source material.</a:t>
            </a:r>
            <a:endParaRPr lang="en-IN" sz="1000" dirty="0">
              <a:latin typeface="+mj-lt"/>
            </a:endParaRPr>
          </a:p>
        </p:txBody>
      </p:sp>
      <p:sp>
        <p:nvSpPr>
          <p:cNvPr id="6" name="TextBox 5">
            <a:extLst>
              <a:ext uri="{FF2B5EF4-FFF2-40B4-BE49-F238E27FC236}">
                <a16:creationId xmlns:a16="http://schemas.microsoft.com/office/drawing/2014/main" id="{27547D65-F07E-4C64-8887-534210096607}"/>
              </a:ext>
            </a:extLst>
          </p:cNvPr>
          <p:cNvSpPr txBox="1"/>
          <p:nvPr/>
        </p:nvSpPr>
        <p:spPr>
          <a:xfrm>
            <a:off x="352927" y="2449945"/>
            <a:ext cx="4572000" cy="523220"/>
          </a:xfrm>
          <a:prstGeom prst="rect">
            <a:avLst/>
          </a:prstGeom>
          <a:noFill/>
        </p:spPr>
        <p:txBody>
          <a:bodyPr wrap="square">
            <a:spAutoFit/>
          </a:bodyPr>
          <a:lstStyle/>
          <a:p>
            <a:r>
              <a:rPr lang="en-IN" sz="2800" b="1" i="0" u="none" strike="noStrike" baseline="0" dirty="0">
                <a:solidFill>
                  <a:schemeClr val="accent6"/>
                </a:solidFill>
                <a:latin typeface="+mj-lt"/>
              </a:rPr>
              <a:t>Problem Statement:</a:t>
            </a:r>
            <a:endParaRPr lang="en-IN" sz="2800" dirty="0">
              <a:solidFill>
                <a:schemeClr val="accent6"/>
              </a:solidFill>
              <a:latin typeface="+mj-lt"/>
            </a:endParaRPr>
          </a:p>
        </p:txBody>
      </p:sp>
      <p:sp>
        <p:nvSpPr>
          <p:cNvPr id="8" name="TextBox 7">
            <a:extLst>
              <a:ext uri="{FF2B5EF4-FFF2-40B4-BE49-F238E27FC236}">
                <a16:creationId xmlns:a16="http://schemas.microsoft.com/office/drawing/2014/main" id="{3DECB80E-FE17-436F-8797-3BA912ACA171}"/>
              </a:ext>
            </a:extLst>
          </p:cNvPr>
          <p:cNvSpPr txBox="1"/>
          <p:nvPr/>
        </p:nvSpPr>
        <p:spPr>
          <a:xfrm>
            <a:off x="352927" y="3286902"/>
            <a:ext cx="8582526" cy="1200329"/>
          </a:xfrm>
          <a:prstGeom prst="rect">
            <a:avLst/>
          </a:prstGeom>
          <a:noFill/>
        </p:spPr>
        <p:txBody>
          <a:bodyPr wrap="square">
            <a:spAutoFit/>
          </a:bodyPr>
          <a:lstStyle/>
          <a:p>
            <a:pPr lvl="1"/>
            <a:r>
              <a:rPr lang="en-US" sz="1200" b="0" i="0" u="none" strike="noStrike" baseline="0" dirty="0">
                <a:solidFill>
                  <a:schemeClr val="accent6"/>
                </a:solidFill>
                <a:latin typeface="+mn-lt"/>
              </a:rPr>
              <a:t>The Rabin–Karp algorithm is a string searching algorithm created by Richard M. Karp and Michael O. Rabin that uses hashing to find any ‘one’ of a set of pattern strings in a text. For the text of length n and p patterns of combined length m, its</a:t>
            </a:r>
          </a:p>
          <a:p>
            <a:pPr lvl="1"/>
            <a:r>
              <a:rPr lang="en-US" sz="1200" b="0" i="0" u="none" strike="noStrike" baseline="0" dirty="0">
                <a:solidFill>
                  <a:schemeClr val="accent6"/>
                </a:solidFill>
                <a:latin typeface="+mn-lt"/>
              </a:rPr>
              <a:t>average and best-case running time is O(</a:t>
            </a:r>
            <a:r>
              <a:rPr lang="en-US" sz="1200" b="0" i="0" u="none" strike="noStrike" baseline="0" dirty="0" err="1">
                <a:solidFill>
                  <a:schemeClr val="accent6"/>
                </a:solidFill>
                <a:latin typeface="+mn-lt"/>
              </a:rPr>
              <a:t>n+m</a:t>
            </a:r>
            <a:r>
              <a:rPr lang="en-US" sz="1200" b="0" i="0" u="none" strike="noStrike" baseline="0" dirty="0">
                <a:solidFill>
                  <a:schemeClr val="accent6"/>
                </a:solidFill>
                <a:latin typeface="+mn-lt"/>
              </a:rPr>
              <a:t>) in space O(p), but its worst-case </a:t>
            </a:r>
            <a:r>
              <a:rPr lang="en-IN" sz="1200" b="0" i="0" u="none" strike="noStrike" baseline="0" dirty="0">
                <a:solidFill>
                  <a:schemeClr val="accent6"/>
                </a:solidFill>
                <a:latin typeface="+mn-lt"/>
              </a:rPr>
              <a:t>time is O(nm).</a:t>
            </a:r>
          </a:p>
          <a:p>
            <a:pPr lvl="1"/>
            <a:endParaRPr lang="en-US" sz="1200" b="0" i="0" u="none" strike="noStrike" baseline="0" dirty="0">
              <a:solidFill>
                <a:schemeClr val="accent6"/>
              </a:solidFill>
              <a:latin typeface="+mn-lt"/>
            </a:endParaRPr>
          </a:p>
          <a:p>
            <a:pPr lvl="1"/>
            <a:r>
              <a:rPr lang="en-US" sz="1200" b="0" i="0" u="none" strike="noStrike" baseline="0" dirty="0">
                <a:solidFill>
                  <a:schemeClr val="accent6"/>
                </a:solidFill>
                <a:latin typeface="+mn-lt"/>
              </a:rPr>
              <a:t>This project aims to improve the process of hashing by parallelizing the process using MPI. A given set of input will be tested first by the serial method and then by parallel and we will see the advantage of parallelism.</a:t>
            </a:r>
            <a:endParaRPr lang="en-IN" sz="1200" dirty="0">
              <a:solidFill>
                <a:schemeClr val="accent6"/>
              </a:solidFill>
              <a:latin typeface="+mn-lt"/>
            </a:endParaRPr>
          </a:p>
        </p:txBody>
      </p:sp>
    </p:spTree>
    <p:extLst>
      <p:ext uri="{BB962C8B-B14F-4D97-AF65-F5344CB8AC3E}">
        <p14:creationId xmlns:p14="http://schemas.microsoft.com/office/powerpoint/2010/main" val="290848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9289-9AC8-4D5E-862C-4479410167E0}"/>
              </a:ext>
            </a:extLst>
          </p:cNvPr>
          <p:cNvSpPr>
            <a:spLocks noGrp="1"/>
          </p:cNvSpPr>
          <p:nvPr>
            <p:ph type="title"/>
          </p:nvPr>
        </p:nvSpPr>
        <p:spPr>
          <a:xfrm>
            <a:off x="422967" y="586932"/>
            <a:ext cx="7720500" cy="580200"/>
          </a:xfrm>
        </p:spPr>
        <p:txBody>
          <a:bodyPr/>
          <a:lstStyle/>
          <a:p>
            <a:r>
              <a:rPr lang="en-IN" sz="2800" b="1" i="0" u="none" strike="noStrike" baseline="0" dirty="0">
                <a:latin typeface="+mj-lt"/>
              </a:rPr>
              <a:t>Methodology:</a:t>
            </a:r>
            <a:endParaRPr lang="en-IN" sz="5400" dirty="0">
              <a:latin typeface="+mj-lt"/>
            </a:endParaRPr>
          </a:p>
        </p:txBody>
      </p:sp>
      <p:sp>
        <p:nvSpPr>
          <p:cNvPr id="4" name="TextBox 3">
            <a:extLst>
              <a:ext uri="{FF2B5EF4-FFF2-40B4-BE49-F238E27FC236}">
                <a16:creationId xmlns:a16="http://schemas.microsoft.com/office/drawing/2014/main" id="{F5CBB5BF-3D51-4859-A404-F676C46937EF}"/>
              </a:ext>
            </a:extLst>
          </p:cNvPr>
          <p:cNvSpPr txBox="1"/>
          <p:nvPr/>
        </p:nvSpPr>
        <p:spPr>
          <a:xfrm>
            <a:off x="422967" y="1379746"/>
            <a:ext cx="8408212" cy="830997"/>
          </a:xfrm>
          <a:prstGeom prst="rect">
            <a:avLst/>
          </a:prstGeom>
          <a:noFill/>
        </p:spPr>
        <p:txBody>
          <a:bodyPr wrap="square">
            <a:spAutoFit/>
          </a:bodyPr>
          <a:lstStyle/>
          <a:p>
            <a:pPr algn="l"/>
            <a:r>
              <a:rPr lang="en-US" sz="1200" b="0" i="0" u="none" strike="noStrike" baseline="0" dirty="0">
                <a:solidFill>
                  <a:schemeClr val="accent6"/>
                </a:solidFill>
                <a:latin typeface="+mn-lt"/>
              </a:rPr>
              <a:t>We have used the master-slave model in MPI to parallelize the Rabin Karp algorithm. Files with a large amount of text and a pattern to be searched within them, are given as input. The master process takes this input and divides the files</a:t>
            </a:r>
          </a:p>
          <a:p>
            <a:pPr algn="l"/>
            <a:r>
              <a:rPr lang="en-US" sz="1200" b="0" i="0" u="none" strike="noStrike" baseline="0" dirty="0">
                <a:solidFill>
                  <a:schemeClr val="accent6"/>
                </a:solidFill>
                <a:latin typeface="+mn-lt"/>
              </a:rPr>
              <a:t>among the slave processes. Each slave process performs the Rabin Karp algorithm on its input file and returns the results to the master. The master process compiles the results and displays them.</a:t>
            </a:r>
            <a:endParaRPr lang="en-IN" sz="1200" dirty="0">
              <a:solidFill>
                <a:schemeClr val="accent6"/>
              </a:solidFill>
              <a:latin typeface="+mn-lt"/>
            </a:endParaRPr>
          </a:p>
        </p:txBody>
      </p:sp>
      <p:sp>
        <p:nvSpPr>
          <p:cNvPr id="6" name="TextBox 5">
            <a:extLst>
              <a:ext uri="{FF2B5EF4-FFF2-40B4-BE49-F238E27FC236}">
                <a16:creationId xmlns:a16="http://schemas.microsoft.com/office/drawing/2014/main" id="{07C852F8-7BC5-4E4C-BB74-74EC8E97BF2D}"/>
              </a:ext>
            </a:extLst>
          </p:cNvPr>
          <p:cNvSpPr txBox="1"/>
          <p:nvPr/>
        </p:nvSpPr>
        <p:spPr>
          <a:xfrm>
            <a:off x="422967" y="2805363"/>
            <a:ext cx="4572000" cy="400110"/>
          </a:xfrm>
          <a:prstGeom prst="rect">
            <a:avLst/>
          </a:prstGeom>
          <a:noFill/>
        </p:spPr>
        <p:txBody>
          <a:bodyPr wrap="square">
            <a:spAutoFit/>
          </a:bodyPr>
          <a:lstStyle/>
          <a:p>
            <a:r>
              <a:rPr lang="en-IN" sz="2000" b="1" i="0" u="none" strike="noStrike" baseline="0" dirty="0">
                <a:solidFill>
                  <a:schemeClr val="accent6"/>
                </a:solidFill>
                <a:latin typeface="+mn-lt"/>
                <a:ea typeface="Yu Gothic Medium" panose="020B0500000000000000" pitchFamily="34" charset="-128"/>
              </a:rPr>
              <a:t>Algorithm:</a:t>
            </a:r>
            <a:endParaRPr lang="en-IN" sz="2000" dirty="0">
              <a:solidFill>
                <a:schemeClr val="accent6"/>
              </a:solidFill>
              <a:latin typeface="+mn-lt"/>
              <a:ea typeface="Yu Gothic Medium" panose="020B0500000000000000" pitchFamily="34" charset="-128"/>
            </a:endParaRPr>
          </a:p>
        </p:txBody>
      </p:sp>
      <p:sp>
        <p:nvSpPr>
          <p:cNvPr id="8" name="TextBox 7">
            <a:extLst>
              <a:ext uri="{FF2B5EF4-FFF2-40B4-BE49-F238E27FC236}">
                <a16:creationId xmlns:a16="http://schemas.microsoft.com/office/drawing/2014/main" id="{C9B79ECA-4810-4D6C-9E1E-1F02C9D5642D}"/>
              </a:ext>
            </a:extLst>
          </p:cNvPr>
          <p:cNvSpPr txBox="1"/>
          <p:nvPr/>
        </p:nvSpPr>
        <p:spPr>
          <a:xfrm>
            <a:off x="422967" y="3323973"/>
            <a:ext cx="8271854" cy="646331"/>
          </a:xfrm>
          <a:prstGeom prst="rect">
            <a:avLst/>
          </a:prstGeom>
          <a:noFill/>
        </p:spPr>
        <p:txBody>
          <a:bodyPr wrap="square">
            <a:spAutoFit/>
          </a:bodyPr>
          <a:lstStyle/>
          <a:p>
            <a:pPr algn="l"/>
            <a:r>
              <a:rPr lang="en-US" sz="1200" b="0" i="0" u="none" strike="noStrike" baseline="0" dirty="0">
                <a:solidFill>
                  <a:schemeClr val="accent6"/>
                </a:solidFill>
                <a:latin typeface="+mn-lt"/>
                <a:ea typeface="Yu Gothic Medium" panose="020B0500000000000000" pitchFamily="34" charset="-128"/>
              </a:rPr>
              <a:t>Rabin-Karp algorithm is an algorithm used for searching/matching patterns in the content utilizing a hash function. Unlike Naive string matching algorithm, it doesn't go through each character in the underlying stage. It channels the characters that don't match and then perform the comparison.</a:t>
            </a:r>
            <a:endParaRPr lang="en-IN" sz="1200" dirty="0">
              <a:solidFill>
                <a:schemeClr val="accent6"/>
              </a:solidFill>
              <a:latin typeface="+mn-lt"/>
              <a:ea typeface="Yu Gothic Medium" panose="020B0500000000000000" pitchFamily="34" charset="-128"/>
            </a:endParaRPr>
          </a:p>
        </p:txBody>
      </p:sp>
    </p:spTree>
    <p:extLst>
      <p:ext uri="{BB962C8B-B14F-4D97-AF65-F5344CB8AC3E}">
        <p14:creationId xmlns:p14="http://schemas.microsoft.com/office/powerpoint/2010/main" val="253546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D0DF86-05FA-4177-B222-59FFB071B5B3}"/>
              </a:ext>
            </a:extLst>
          </p:cNvPr>
          <p:cNvSpPr txBox="1"/>
          <p:nvPr/>
        </p:nvSpPr>
        <p:spPr>
          <a:xfrm>
            <a:off x="256674" y="251175"/>
            <a:ext cx="4572000" cy="461665"/>
          </a:xfrm>
          <a:prstGeom prst="rect">
            <a:avLst/>
          </a:prstGeom>
          <a:noFill/>
        </p:spPr>
        <p:txBody>
          <a:bodyPr wrap="square">
            <a:spAutoFit/>
          </a:bodyPr>
          <a:lstStyle/>
          <a:p>
            <a:r>
              <a:rPr lang="en-IN" sz="2400" b="1" i="0" u="none" strike="noStrike" baseline="0" dirty="0">
                <a:solidFill>
                  <a:schemeClr val="accent6"/>
                </a:solidFill>
                <a:latin typeface="+mj-lt"/>
                <a:ea typeface="Yu Gothic Medium" panose="020B0500000000000000" pitchFamily="34" charset="-128"/>
              </a:rPr>
              <a:t>Block Diagram:</a:t>
            </a:r>
            <a:endParaRPr lang="en-IN" sz="2400" dirty="0">
              <a:solidFill>
                <a:schemeClr val="accent6"/>
              </a:solidFill>
              <a:latin typeface="+mj-lt"/>
              <a:ea typeface="Yu Gothic Medium" panose="020B0500000000000000" pitchFamily="34" charset="-128"/>
            </a:endParaRPr>
          </a:p>
        </p:txBody>
      </p:sp>
      <p:pic>
        <p:nvPicPr>
          <p:cNvPr id="7" name="Picture 6">
            <a:extLst>
              <a:ext uri="{FF2B5EF4-FFF2-40B4-BE49-F238E27FC236}">
                <a16:creationId xmlns:a16="http://schemas.microsoft.com/office/drawing/2014/main" id="{4EA3D624-086C-4D1F-A62B-F9F946532A97}"/>
              </a:ext>
            </a:extLst>
          </p:cNvPr>
          <p:cNvPicPr>
            <a:picLocks noChangeAspect="1"/>
          </p:cNvPicPr>
          <p:nvPr/>
        </p:nvPicPr>
        <p:blipFill>
          <a:blip r:embed="rId2"/>
          <a:stretch>
            <a:fillRect/>
          </a:stretch>
        </p:blipFill>
        <p:spPr>
          <a:xfrm>
            <a:off x="360948" y="823327"/>
            <a:ext cx="8227629" cy="1168763"/>
          </a:xfrm>
          <a:prstGeom prst="rect">
            <a:avLst/>
          </a:prstGeom>
        </p:spPr>
      </p:pic>
      <p:sp>
        <p:nvSpPr>
          <p:cNvPr id="9" name="TextBox 8">
            <a:extLst>
              <a:ext uri="{FF2B5EF4-FFF2-40B4-BE49-F238E27FC236}">
                <a16:creationId xmlns:a16="http://schemas.microsoft.com/office/drawing/2014/main" id="{8AF14676-5409-426A-A569-B67876C1FB5A}"/>
              </a:ext>
            </a:extLst>
          </p:cNvPr>
          <p:cNvSpPr txBox="1"/>
          <p:nvPr/>
        </p:nvSpPr>
        <p:spPr>
          <a:xfrm>
            <a:off x="256673" y="2424880"/>
            <a:ext cx="8590547" cy="523220"/>
          </a:xfrm>
          <a:prstGeom prst="rect">
            <a:avLst/>
          </a:prstGeom>
          <a:noFill/>
        </p:spPr>
        <p:txBody>
          <a:bodyPr wrap="square">
            <a:spAutoFit/>
          </a:bodyPr>
          <a:lstStyle/>
          <a:p>
            <a:r>
              <a:rPr lang="en-IN" sz="2800" b="1" i="0" u="none" strike="noStrike" baseline="0" dirty="0">
                <a:solidFill>
                  <a:schemeClr val="accent6"/>
                </a:solidFill>
                <a:latin typeface="+mj-lt"/>
              </a:rPr>
              <a:t>Hardware and Software Specifications: </a:t>
            </a:r>
            <a:endParaRPr lang="en-IN" sz="2800" dirty="0">
              <a:solidFill>
                <a:schemeClr val="accent6"/>
              </a:solidFill>
              <a:latin typeface="+mj-lt"/>
            </a:endParaRPr>
          </a:p>
        </p:txBody>
      </p:sp>
      <p:sp>
        <p:nvSpPr>
          <p:cNvPr id="11" name="TextBox 10">
            <a:extLst>
              <a:ext uri="{FF2B5EF4-FFF2-40B4-BE49-F238E27FC236}">
                <a16:creationId xmlns:a16="http://schemas.microsoft.com/office/drawing/2014/main" id="{DC91BDC0-D23C-4A59-8583-341AFED9E223}"/>
              </a:ext>
            </a:extLst>
          </p:cNvPr>
          <p:cNvSpPr txBox="1"/>
          <p:nvPr/>
        </p:nvSpPr>
        <p:spPr>
          <a:xfrm>
            <a:off x="360948" y="3442520"/>
            <a:ext cx="4572000" cy="584775"/>
          </a:xfrm>
          <a:prstGeom prst="rect">
            <a:avLst/>
          </a:prstGeom>
          <a:noFill/>
        </p:spPr>
        <p:txBody>
          <a:bodyPr wrap="square">
            <a:spAutoFit/>
          </a:bodyPr>
          <a:lstStyle/>
          <a:p>
            <a:pPr marL="285750" indent="-285750" algn="l">
              <a:buClr>
                <a:schemeClr val="bg1"/>
              </a:buClr>
              <a:buFont typeface="Arial" panose="020B0604020202020204" pitchFamily="34" charset="0"/>
              <a:buChar char="•"/>
            </a:pPr>
            <a:r>
              <a:rPr lang="pt-BR" sz="1600" b="0" i="0" u="none" strike="noStrike" baseline="0" dirty="0">
                <a:solidFill>
                  <a:schemeClr val="accent6"/>
                </a:solidFill>
                <a:latin typeface="+mn-lt"/>
              </a:rPr>
              <a:t>Processor: Intel(R) Core i5</a:t>
            </a:r>
          </a:p>
          <a:p>
            <a:pPr marL="285750" indent="-285750" algn="l">
              <a:buClr>
                <a:schemeClr val="bg1"/>
              </a:buClr>
              <a:buFont typeface="Arial" panose="020B0604020202020204" pitchFamily="34" charset="0"/>
              <a:buChar char="•"/>
            </a:pPr>
            <a:r>
              <a:rPr lang="en-IN" sz="1600" b="0" i="0" u="none" strike="noStrike" baseline="0" dirty="0">
                <a:solidFill>
                  <a:schemeClr val="accent6"/>
                </a:solidFill>
                <a:latin typeface="+mn-lt"/>
              </a:rPr>
              <a:t>RAM : 8GB</a:t>
            </a:r>
            <a:endParaRPr lang="en-IN" sz="1600" dirty="0">
              <a:solidFill>
                <a:schemeClr val="accent6"/>
              </a:solidFill>
              <a:latin typeface="+mn-lt"/>
            </a:endParaRPr>
          </a:p>
        </p:txBody>
      </p:sp>
      <p:sp>
        <p:nvSpPr>
          <p:cNvPr id="13" name="TextBox 12">
            <a:extLst>
              <a:ext uri="{FF2B5EF4-FFF2-40B4-BE49-F238E27FC236}">
                <a16:creationId xmlns:a16="http://schemas.microsoft.com/office/drawing/2014/main" id="{B2B2B219-4CFA-47E2-AFA5-FEB9CAD6A05A}"/>
              </a:ext>
            </a:extLst>
          </p:cNvPr>
          <p:cNvSpPr txBox="1"/>
          <p:nvPr/>
        </p:nvSpPr>
        <p:spPr>
          <a:xfrm>
            <a:off x="4387516" y="3442520"/>
            <a:ext cx="4572000" cy="830997"/>
          </a:xfrm>
          <a:prstGeom prst="rect">
            <a:avLst/>
          </a:prstGeom>
          <a:noFill/>
        </p:spPr>
        <p:txBody>
          <a:bodyPr wrap="square">
            <a:spAutoFit/>
          </a:bodyPr>
          <a:lstStyle/>
          <a:p>
            <a:pPr marL="285750" indent="-285750" algn="l">
              <a:buClr>
                <a:schemeClr val="bg1"/>
              </a:buClr>
              <a:buFont typeface="Arial" panose="020B0604020202020204" pitchFamily="34" charset="0"/>
              <a:buChar char="•"/>
            </a:pPr>
            <a:r>
              <a:rPr lang="en-IN" sz="1600" b="0" i="0" u="none" strike="noStrike" baseline="0" dirty="0">
                <a:solidFill>
                  <a:schemeClr val="accent6"/>
                </a:solidFill>
                <a:latin typeface="+mj-lt"/>
              </a:rPr>
              <a:t>OS: Windows 10</a:t>
            </a:r>
          </a:p>
          <a:p>
            <a:pPr marL="285750" indent="-285750" algn="l">
              <a:buClr>
                <a:schemeClr val="bg1"/>
              </a:buClr>
              <a:buFont typeface="Arial" panose="020B0604020202020204" pitchFamily="34" charset="0"/>
              <a:buChar char="•"/>
            </a:pPr>
            <a:r>
              <a:rPr lang="en-IN" sz="1600" b="0" i="0" u="none" strike="noStrike" baseline="0" dirty="0">
                <a:solidFill>
                  <a:schemeClr val="accent6"/>
                </a:solidFill>
                <a:latin typeface="+mj-lt"/>
              </a:rPr>
              <a:t>Python 3.8</a:t>
            </a:r>
          </a:p>
          <a:p>
            <a:pPr marL="285750" indent="-285750" algn="l">
              <a:buClr>
                <a:schemeClr val="bg1"/>
              </a:buClr>
              <a:buFont typeface="Arial" panose="020B0604020202020204" pitchFamily="34" charset="0"/>
              <a:buChar char="•"/>
            </a:pPr>
            <a:r>
              <a:rPr lang="en-IN" sz="1600" b="0" i="0" u="none" strike="noStrike" baseline="0" dirty="0">
                <a:solidFill>
                  <a:schemeClr val="accent6"/>
                </a:solidFill>
                <a:latin typeface="+mj-lt"/>
              </a:rPr>
              <a:t>Microsoft MPI 10.1.12498.18</a:t>
            </a:r>
            <a:endParaRPr lang="en-IN" sz="1600" dirty="0">
              <a:solidFill>
                <a:schemeClr val="accent6"/>
              </a:solidFill>
              <a:latin typeface="+mj-lt"/>
            </a:endParaRPr>
          </a:p>
        </p:txBody>
      </p:sp>
    </p:spTree>
    <p:extLst>
      <p:ext uri="{BB962C8B-B14F-4D97-AF65-F5344CB8AC3E}">
        <p14:creationId xmlns:p14="http://schemas.microsoft.com/office/powerpoint/2010/main" val="362529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C90A-A5E0-4254-A185-22EE6EBC0DB3}"/>
              </a:ext>
            </a:extLst>
          </p:cNvPr>
          <p:cNvSpPr>
            <a:spLocks noGrp="1"/>
          </p:cNvSpPr>
          <p:nvPr>
            <p:ph type="title"/>
          </p:nvPr>
        </p:nvSpPr>
        <p:spPr>
          <a:xfrm>
            <a:off x="390883" y="562868"/>
            <a:ext cx="7720500" cy="580200"/>
          </a:xfrm>
        </p:spPr>
        <p:txBody>
          <a:bodyPr/>
          <a:lstStyle/>
          <a:p>
            <a:r>
              <a:rPr lang="en-IN" sz="2800" b="1" i="0" u="none" strike="noStrike" baseline="0" dirty="0">
                <a:latin typeface="+mj-lt"/>
              </a:rPr>
              <a:t>Flowchart:</a:t>
            </a:r>
            <a:endParaRPr lang="en-IN" sz="5400" dirty="0">
              <a:latin typeface="+mj-lt"/>
            </a:endParaRPr>
          </a:p>
        </p:txBody>
      </p:sp>
      <p:pic>
        <p:nvPicPr>
          <p:cNvPr id="4" name="Picture 3">
            <a:extLst>
              <a:ext uri="{FF2B5EF4-FFF2-40B4-BE49-F238E27FC236}">
                <a16:creationId xmlns:a16="http://schemas.microsoft.com/office/drawing/2014/main" id="{D8AAED14-A41E-484C-BDB8-27BE0A61ED68}"/>
              </a:ext>
            </a:extLst>
          </p:cNvPr>
          <p:cNvPicPr>
            <a:picLocks noChangeAspect="1"/>
          </p:cNvPicPr>
          <p:nvPr/>
        </p:nvPicPr>
        <p:blipFill>
          <a:blip r:embed="rId2"/>
          <a:stretch>
            <a:fillRect/>
          </a:stretch>
        </p:blipFill>
        <p:spPr>
          <a:xfrm>
            <a:off x="2409540" y="1343821"/>
            <a:ext cx="3702501" cy="3536321"/>
          </a:xfrm>
          <a:prstGeom prst="rect">
            <a:avLst/>
          </a:prstGeom>
        </p:spPr>
      </p:pic>
    </p:spTree>
    <p:extLst>
      <p:ext uri="{BB962C8B-B14F-4D97-AF65-F5344CB8AC3E}">
        <p14:creationId xmlns:p14="http://schemas.microsoft.com/office/powerpoint/2010/main" val="344797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1198-0BC3-4C3B-9F07-225493604ADA}"/>
              </a:ext>
            </a:extLst>
          </p:cNvPr>
          <p:cNvSpPr>
            <a:spLocks noGrp="1"/>
          </p:cNvSpPr>
          <p:nvPr>
            <p:ph type="title"/>
          </p:nvPr>
        </p:nvSpPr>
        <p:spPr>
          <a:xfrm>
            <a:off x="294630" y="562868"/>
            <a:ext cx="7720500" cy="580200"/>
          </a:xfrm>
        </p:spPr>
        <p:txBody>
          <a:bodyPr/>
          <a:lstStyle/>
          <a:p>
            <a:r>
              <a:rPr lang="en-IN" sz="2800" b="1" i="0" u="none" strike="noStrike" baseline="0" dirty="0">
                <a:latin typeface="+mj-lt"/>
              </a:rPr>
              <a:t>References:</a:t>
            </a:r>
            <a:endParaRPr lang="en-IN" sz="5400" dirty="0">
              <a:latin typeface="+mj-lt"/>
            </a:endParaRPr>
          </a:p>
        </p:txBody>
      </p:sp>
      <p:sp>
        <p:nvSpPr>
          <p:cNvPr id="4" name="TextBox 3">
            <a:extLst>
              <a:ext uri="{FF2B5EF4-FFF2-40B4-BE49-F238E27FC236}">
                <a16:creationId xmlns:a16="http://schemas.microsoft.com/office/drawing/2014/main" id="{D0E4F18B-A818-4D1E-877C-6A47E7FC3CC1}"/>
              </a:ext>
            </a:extLst>
          </p:cNvPr>
          <p:cNvSpPr txBox="1"/>
          <p:nvPr/>
        </p:nvSpPr>
        <p:spPr>
          <a:xfrm>
            <a:off x="294630" y="1177261"/>
            <a:ext cx="8855242" cy="3970318"/>
          </a:xfrm>
          <a:prstGeom prst="rect">
            <a:avLst/>
          </a:prstGeom>
          <a:noFill/>
        </p:spPr>
        <p:txBody>
          <a:bodyPr wrap="square">
            <a:spAutoFit/>
          </a:bodyPr>
          <a:lstStyle/>
          <a:p>
            <a:pPr algn="l"/>
            <a:r>
              <a:rPr lang="en-US" sz="1200" b="0" i="0" u="none" strike="noStrike" baseline="0" dirty="0">
                <a:solidFill>
                  <a:schemeClr val="accent6"/>
                </a:solidFill>
                <a:latin typeface="+mj-lt"/>
              </a:rPr>
              <a:t>[1] Maurice Herlihy, Nir Shavit, The Art of Multiprocessor Programming, Morgan Kaufmann </a:t>
            </a:r>
            <a:r>
              <a:rPr lang="en-IN" sz="1200" b="0" i="0" u="none" strike="noStrike" baseline="0" dirty="0">
                <a:solidFill>
                  <a:schemeClr val="accent6"/>
                </a:solidFill>
                <a:latin typeface="+mj-lt"/>
              </a:rPr>
              <a:t>Publisher, 2008</a:t>
            </a:r>
          </a:p>
          <a:p>
            <a:pPr algn="l"/>
            <a:endParaRPr lang="en-IN" sz="1200" b="0" i="0" u="none" strike="noStrike" baseline="0" dirty="0">
              <a:solidFill>
                <a:schemeClr val="accent6"/>
              </a:solidFill>
              <a:latin typeface="+mj-lt"/>
            </a:endParaRPr>
          </a:p>
          <a:p>
            <a:pPr algn="l"/>
            <a:r>
              <a:rPr lang="en-US" sz="1200" b="0" i="0" u="none" strike="noStrike" baseline="0" dirty="0">
                <a:solidFill>
                  <a:schemeClr val="accent6"/>
                </a:solidFill>
                <a:latin typeface="+mj-lt"/>
              </a:rPr>
              <a:t>[2] M. C. Schatz, C. </a:t>
            </a:r>
            <a:r>
              <a:rPr lang="en-US" sz="1200" b="0" i="0" u="none" strike="noStrike" baseline="0" dirty="0" err="1">
                <a:solidFill>
                  <a:schemeClr val="accent6"/>
                </a:solidFill>
                <a:latin typeface="+mj-lt"/>
              </a:rPr>
              <a:t>Trapnell</a:t>
            </a:r>
            <a:r>
              <a:rPr lang="en-US" sz="1200" b="0" i="0" u="none" strike="noStrike" baseline="0" dirty="0">
                <a:solidFill>
                  <a:schemeClr val="accent6"/>
                </a:solidFill>
                <a:latin typeface="+mj-lt"/>
              </a:rPr>
              <a:t>, Fast Exact String Matching on the GPU, Technical report</a:t>
            </a:r>
          </a:p>
          <a:p>
            <a:pPr algn="l"/>
            <a:endParaRPr lang="en-US" sz="1200" b="0" i="0" u="none" strike="noStrike" baseline="0" dirty="0">
              <a:solidFill>
                <a:schemeClr val="accent6"/>
              </a:solidFill>
              <a:latin typeface="+mj-lt"/>
            </a:endParaRPr>
          </a:p>
          <a:p>
            <a:pPr algn="l"/>
            <a:r>
              <a:rPr lang="en-IN" sz="1200" b="0" i="0" u="none" strike="noStrike" baseline="0" dirty="0">
                <a:solidFill>
                  <a:schemeClr val="accent6"/>
                </a:solidFill>
                <a:latin typeface="+mj-lt"/>
              </a:rPr>
              <a:t>[3] S. </a:t>
            </a:r>
            <a:r>
              <a:rPr lang="en-IN" sz="1200" b="0" i="0" u="none" strike="noStrike" baseline="0" dirty="0" err="1">
                <a:solidFill>
                  <a:schemeClr val="accent6"/>
                </a:solidFill>
                <a:latin typeface="+mj-lt"/>
              </a:rPr>
              <a:t>Viswanadha</a:t>
            </a:r>
            <a:r>
              <a:rPr lang="en-IN" sz="1200" b="0" i="0" u="none" strike="noStrike" baseline="0" dirty="0">
                <a:solidFill>
                  <a:schemeClr val="accent6"/>
                </a:solidFill>
                <a:latin typeface="+mj-lt"/>
              </a:rPr>
              <a:t> Raju, A. </a:t>
            </a:r>
            <a:r>
              <a:rPr lang="en-IN" sz="1200" b="0" i="0" u="none" strike="noStrike" baseline="0" dirty="0" err="1">
                <a:solidFill>
                  <a:schemeClr val="accent6"/>
                </a:solidFill>
                <a:latin typeface="+mj-lt"/>
              </a:rPr>
              <a:t>Vinayababu</a:t>
            </a:r>
            <a:r>
              <a:rPr lang="en-IN" sz="1200" b="0" i="0" u="none" strike="noStrike" baseline="0" dirty="0">
                <a:solidFill>
                  <a:schemeClr val="accent6"/>
                </a:solidFill>
                <a:latin typeface="+mj-lt"/>
              </a:rPr>
              <a:t>, Optimal Parallel Algorithm for String Matching on </a:t>
            </a:r>
            <a:r>
              <a:rPr lang="en-US" sz="1200" b="0" i="0" u="none" strike="noStrike" baseline="0" dirty="0">
                <a:solidFill>
                  <a:schemeClr val="accent6"/>
                </a:solidFill>
                <a:latin typeface="+mj-lt"/>
              </a:rPr>
              <a:t>Mesh Network Structure, International Journal of Applied Mathematical Sciences, Vol.3 </a:t>
            </a:r>
            <a:r>
              <a:rPr lang="en-IN" sz="1200" b="0" i="0" u="none" strike="noStrike" baseline="0" dirty="0">
                <a:solidFill>
                  <a:schemeClr val="accent6"/>
                </a:solidFill>
                <a:latin typeface="+mj-lt"/>
              </a:rPr>
              <a:t>No.2(2006), pp. 167-175</a:t>
            </a:r>
          </a:p>
          <a:p>
            <a:pPr algn="l"/>
            <a:endParaRPr lang="en-IN" sz="1200" b="0" i="0" u="none" strike="noStrike" baseline="0" dirty="0">
              <a:solidFill>
                <a:schemeClr val="accent6"/>
              </a:solidFill>
              <a:latin typeface="+mj-lt"/>
            </a:endParaRPr>
          </a:p>
          <a:p>
            <a:pPr algn="l"/>
            <a:r>
              <a:rPr lang="en-US" sz="1200" b="0" i="0" u="none" strike="noStrike" baseline="0" dirty="0">
                <a:solidFill>
                  <a:schemeClr val="accent6"/>
                </a:solidFill>
                <a:latin typeface="+mj-lt"/>
              </a:rPr>
              <a:t>[4] T. F. Smith, M. S. Waterman, Identification of common molecular subsequences, J Mol Biol, </a:t>
            </a:r>
            <a:r>
              <a:rPr lang="nl-NL" sz="1200" b="0" i="0" u="none" strike="noStrike" baseline="0" dirty="0">
                <a:solidFill>
                  <a:schemeClr val="accent6"/>
                </a:solidFill>
                <a:latin typeface="+mj-lt"/>
              </a:rPr>
              <a:t>vol. 147, pp. 195-197, 1981</a:t>
            </a:r>
          </a:p>
          <a:p>
            <a:pPr algn="l"/>
            <a:endParaRPr lang="nl-NL" sz="1200" b="0" i="0" u="none" strike="noStrike" baseline="0" dirty="0">
              <a:solidFill>
                <a:schemeClr val="accent6"/>
              </a:solidFill>
              <a:latin typeface="+mj-lt"/>
            </a:endParaRPr>
          </a:p>
          <a:p>
            <a:pPr algn="l"/>
            <a:r>
              <a:rPr lang="en-US" sz="1200" b="0" i="0" u="none" strike="noStrike" baseline="0" dirty="0">
                <a:solidFill>
                  <a:schemeClr val="accent6"/>
                </a:solidFill>
                <a:latin typeface="+mj-lt"/>
              </a:rPr>
              <a:t>[5] T. H. </a:t>
            </a:r>
            <a:r>
              <a:rPr lang="en-US" sz="1200" b="0" i="0" u="none" strike="noStrike" baseline="0" dirty="0" err="1">
                <a:solidFill>
                  <a:schemeClr val="accent6"/>
                </a:solidFill>
                <a:latin typeface="+mj-lt"/>
              </a:rPr>
              <a:t>Cormen</a:t>
            </a:r>
            <a:r>
              <a:rPr lang="en-US" sz="1200" b="0" i="0" u="none" strike="noStrike" baseline="0" dirty="0">
                <a:solidFill>
                  <a:schemeClr val="accent6"/>
                </a:solidFill>
                <a:latin typeface="+mj-lt"/>
              </a:rPr>
              <a:t>, C. E. </a:t>
            </a:r>
            <a:r>
              <a:rPr lang="en-US" sz="1200" b="0" i="0" u="none" strike="noStrike" baseline="0" dirty="0" err="1">
                <a:solidFill>
                  <a:schemeClr val="accent6"/>
                </a:solidFill>
                <a:latin typeface="+mj-lt"/>
              </a:rPr>
              <a:t>Leiserson</a:t>
            </a:r>
            <a:r>
              <a:rPr lang="en-US" sz="1200" b="0" i="0" u="none" strike="noStrike" baseline="0" dirty="0">
                <a:solidFill>
                  <a:schemeClr val="accent6"/>
                </a:solidFill>
                <a:latin typeface="+mj-lt"/>
              </a:rPr>
              <a:t>, R. L. Rivest, C. Stein, Introduction to Algorithms, The MIT</a:t>
            </a:r>
          </a:p>
          <a:p>
            <a:pPr algn="l"/>
            <a:r>
              <a:rPr lang="en-IN" sz="1200" b="0" i="0" u="none" strike="noStrike" baseline="0" dirty="0">
                <a:solidFill>
                  <a:schemeClr val="accent6"/>
                </a:solidFill>
                <a:latin typeface="+mj-lt"/>
              </a:rPr>
              <a:t>Press</a:t>
            </a:r>
          </a:p>
          <a:p>
            <a:pPr algn="l"/>
            <a:endParaRPr lang="en-IN" sz="1200" b="0" i="0" u="none" strike="noStrike" baseline="0" dirty="0">
              <a:solidFill>
                <a:schemeClr val="accent6"/>
              </a:solidFill>
              <a:latin typeface="+mj-lt"/>
            </a:endParaRPr>
          </a:p>
          <a:p>
            <a:pPr algn="l"/>
            <a:r>
              <a:rPr lang="en-US" sz="1200" b="0" i="0" u="none" strike="noStrike" baseline="0" dirty="0">
                <a:solidFill>
                  <a:schemeClr val="accent6"/>
                </a:solidFill>
                <a:latin typeface="+mj-lt"/>
              </a:rPr>
              <a:t>[6] Y. </a:t>
            </a:r>
            <a:r>
              <a:rPr lang="en-US" sz="1200" b="0" i="0" u="none" strike="noStrike" baseline="0" dirty="0" err="1">
                <a:solidFill>
                  <a:schemeClr val="accent6"/>
                </a:solidFill>
                <a:latin typeface="+mj-lt"/>
              </a:rPr>
              <a:t>Utan</a:t>
            </a:r>
            <a:r>
              <a:rPr lang="en-US" sz="1200" b="0" i="0" u="none" strike="noStrike" baseline="0" dirty="0">
                <a:solidFill>
                  <a:schemeClr val="accent6"/>
                </a:solidFill>
                <a:latin typeface="+mj-lt"/>
              </a:rPr>
              <a:t>, M. </a:t>
            </a:r>
            <a:r>
              <a:rPr lang="en-US" sz="1200" b="0" i="0" u="none" strike="noStrike" baseline="0" dirty="0" err="1">
                <a:solidFill>
                  <a:schemeClr val="accent6"/>
                </a:solidFill>
                <a:latin typeface="+mj-lt"/>
              </a:rPr>
              <a:t>Inagi</a:t>
            </a:r>
            <a:r>
              <a:rPr lang="en-US" sz="1200" b="0" i="0" u="none" strike="noStrike" baseline="0" dirty="0">
                <a:solidFill>
                  <a:schemeClr val="accent6"/>
                </a:solidFill>
                <a:latin typeface="+mj-lt"/>
              </a:rPr>
              <a:t>, S. Wakabayashi, and S. Nagayama, “A GPGPU implementation of approximate string matching with regular expression operators and comparison with its FPGA implementation,” in Proc. Int. Conf. Parallel and Distributed Processing Techniques and </a:t>
            </a:r>
            <a:r>
              <a:rPr lang="en-IN" sz="1200" b="0" i="0" u="none" strike="noStrike" baseline="0" dirty="0">
                <a:solidFill>
                  <a:schemeClr val="accent6"/>
                </a:solidFill>
                <a:latin typeface="+mj-lt"/>
              </a:rPr>
              <a:t>Applications, 2012.</a:t>
            </a:r>
          </a:p>
          <a:p>
            <a:pPr algn="l"/>
            <a:endParaRPr lang="en-IN" sz="1200" b="0" i="0" u="none" strike="noStrike" baseline="0" dirty="0">
              <a:solidFill>
                <a:schemeClr val="accent6"/>
              </a:solidFill>
              <a:latin typeface="+mj-lt"/>
            </a:endParaRPr>
          </a:p>
          <a:p>
            <a:pPr algn="l"/>
            <a:r>
              <a:rPr lang="en-IN" sz="1200" b="0" i="0" u="none" strike="noStrike" baseline="0" dirty="0">
                <a:solidFill>
                  <a:schemeClr val="accent6"/>
                </a:solidFill>
                <a:latin typeface="+mj-lt"/>
              </a:rPr>
              <a:t>[7] W.-m. W. </a:t>
            </a:r>
            <a:r>
              <a:rPr lang="en-IN" sz="1200" b="0" i="0" u="none" strike="noStrike" baseline="0" dirty="0" err="1">
                <a:solidFill>
                  <a:schemeClr val="accent6"/>
                </a:solidFill>
                <a:latin typeface="+mj-lt"/>
              </a:rPr>
              <a:t>Hwu</a:t>
            </a:r>
            <a:r>
              <a:rPr lang="en-IN" sz="1200" b="0" i="0" u="none" strike="noStrike" baseline="0" dirty="0">
                <a:solidFill>
                  <a:schemeClr val="accent6"/>
                </a:solidFill>
                <a:latin typeface="+mj-lt"/>
              </a:rPr>
              <a:t>, GPU Computing Gems Emerald Edition, 1st ed. San Francisco, CA, USA: Morgan Kaufmann Publishers Inc., 2011.</a:t>
            </a:r>
          </a:p>
          <a:p>
            <a:pPr algn="l"/>
            <a:endParaRPr lang="en-IN" sz="1200" b="0" i="0" u="none" strike="noStrike" baseline="0" dirty="0">
              <a:solidFill>
                <a:schemeClr val="accent6"/>
              </a:solidFill>
              <a:latin typeface="+mj-lt"/>
            </a:endParaRPr>
          </a:p>
          <a:p>
            <a:pPr algn="l"/>
            <a:r>
              <a:rPr lang="en-IN" sz="1200" b="0" i="0" u="none" strike="noStrike" baseline="0" dirty="0">
                <a:solidFill>
                  <a:schemeClr val="accent6"/>
                </a:solidFill>
                <a:latin typeface="+mj-lt"/>
              </a:rPr>
              <a:t>[8] NVIDIA Corporation, “NVIDIA CUDA C Programming guide,” http: </a:t>
            </a:r>
            <a:r>
              <a:rPr lang="pt-BR" sz="1200" b="0" i="0" u="none" strike="noStrike" baseline="0" dirty="0">
                <a:solidFill>
                  <a:schemeClr val="accent6"/>
                </a:solidFill>
                <a:latin typeface="+mj-lt"/>
              </a:rPr>
              <a:t>//docs.nvidia.com/cuda/cuda-c-programming-guide/, April 2015.s, 2005.</a:t>
            </a:r>
            <a:endParaRPr lang="en-IN" dirty="0">
              <a:solidFill>
                <a:schemeClr val="accent6"/>
              </a:solidFill>
              <a:latin typeface="+mj-lt"/>
            </a:endParaRPr>
          </a:p>
        </p:txBody>
      </p:sp>
    </p:spTree>
    <p:extLst>
      <p:ext uri="{BB962C8B-B14F-4D97-AF65-F5344CB8AC3E}">
        <p14:creationId xmlns:p14="http://schemas.microsoft.com/office/powerpoint/2010/main" val="4278010631"/>
      </p:ext>
    </p:extLst>
  </p:cSld>
  <p:clrMapOvr>
    <a:masterClrMapping/>
  </p:clrMapOvr>
</p:sld>
</file>

<file path=ppt/theme/theme1.xml><?xml version="1.0" encoding="utf-8"?>
<a:theme xmlns:a="http://schemas.openxmlformats.org/drawingml/2006/main" name="Elegant One On One Meeting">
  <a:themeElements>
    <a:clrScheme name="Simple Light">
      <a:dk1>
        <a:srgbClr val="000000"/>
      </a:dk1>
      <a:lt1>
        <a:srgbClr val="FFFFFF"/>
      </a:lt1>
      <a:dk2>
        <a:srgbClr val="666666"/>
      </a:dk2>
      <a:lt2>
        <a:srgbClr val="999999"/>
      </a:lt2>
      <a:accent1>
        <a:srgbClr val="CCCCCC"/>
      </a:accent1>
      <a:accent2>
        <a:srgbClr val="FFFFFF"/>
      </a:accent2>
      <a:accent3>
        <a:srgbClr val="FFFFFF"/>
      </a:accent3>
      <a:accent4>
        <a:srgbClr val="FFFFFF"/>
      </a:accent4>
      <a:accent5>
        <a:srgbClr val="FFFFFF"/>
      </a:accent5>
      <a:accent6>
        <a:srgbClr val="FFFFFF"/>
      </a:accent6>
      <a:hlink>
        <a:srgbClr val="CCCC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1151</Words>
  <Application>Microsoft Office PowerPoint</Application>
  <PresentationFormat>On-screen Show (16:9)</PresentationFormat>
  <Paragraphs>56</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 Condensed Light</vt:lpstr>
      <vt:lpstr>Arial</vt:lpstr>
      <vt:lpstr>Georgia</vt:lpstr>
      <vt:lpstr>Arimo</vt:lpstr>
      <vt:lpstr>Cardo</vt:lpstr>
      <vt:lpstr>Average</vt:lpstr>
      <vt:lpstr>Elegant One On One Meeting</vt:lpstr>
      <vt:lpstr>RABIN KARP PARALLELIZATION AND COMPARATIVE ANALYSIS</vt:lpstr>
      <vt:lpstr>TEAM MEMBERS:</vt:lpstr>
      <vt:lpstr>Abstract:</vt:lpstr>
      <vt:lpstr>Introduction:</vt:lpstr>
      <vt:lpstr>One of the more productive calculations is Rabin-Karp calculation, whose multifaceted nature is direct. This work furnishes us with one approach to parallelize this calculation for execution on multiprocessor frameworks.  The Rabin-Karp algorithm is used in detecting plagiarism because, given a pattern and a source of texts, the algorithm can quickly search through papers for patterns from the source material.</vt:lpstr>
      <vt:lpstr>Methodology:</vt:lpstr>
      <vt:lpstr>PowerPoint Presentation</vt:lpstr>
      <vt:lpstr>Flowchart: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RABIN KARP PARALLELIZATION AND COMPARATIVE ANALYSIS</dc:title>
  <cp:lastModifiedBy>varshith palamangalam</cp:lastModifiedBy>
  <cp:revision>2</cp:revision>
  <dcterms:modified xsi:type="dcterms:W3CDTF">2021-11-30T14:18:30Z</dcterms:modified>
</cp:coreProperties>
</file>