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17.png" ContentType="image/png"/>
  <Override PartName="/ppt/media/image16.jpeg" ContentType="image/jpe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7E7270CB-E05E-4E1F-995E-C08AC90E3115}"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407BFAF-1332-4161-BAB9-7AE506A97C30}"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1C69832-ABEB-408B-81E0-CB2697780562}"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5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973337BA-6ABB-435C-9F10-E7F0552F708D}"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ADD63A77-3FC4-4E3D-9C59-0461B05E4CCA}"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D9A30B8D-F5EC-420D-85E7-C488C699860F}"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5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1C47E70-5720-4DEB-ADBA-368BE68AD059}"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6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3"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286A096-93FB-4DAD-857E-E0253ECC7274}"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7"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AABF418-C519-48D7-B3C1-0D2D554987F4}"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9"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0"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90D47986-FB10-46AB-851A-0C779429CCF8}"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5"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07CEF595-12DB-482A-9D1E-351000411D64}"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7"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8"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9"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80"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81"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82"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CCE61878-4DBF-4060-B388-1721FB0862B8}"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9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9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9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0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0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0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0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0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1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1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1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1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1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1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2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2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2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10;p11" descr=""/>
          <p:cNvPicPr/>
          <p:nvPr/>
        </p:nvPicPr>
        <p:blipFill>
          <a:blip r:embed="rId2"/>
          <a:stretch/>
        </p:blipFill>
        <p:spPr>
          <a:xfrm>
            <a:off x="53280" y="4989240"/>
            <a:ext cx="945000" cy="108360"/>
          </a:xfrm>
          <a:prstGeom prst="rect">
            <a:avLst/>
          </a:prstGeom>
          <a:ln w="0">
            <a:noFill/>
          </a:ln>
        </p:spPr>
      </p:pic>
      <p:sp>
        <p:nvSpPr>
          <p:cNvPr id="1" name="Google Shape;11;p11"/>
          <p:cNvSpPr/>
          <p:nvPr/>
        </p:nvSpPr>
        <p:spPr>
          <a:xfrm>
            <a:off x="4338720" y="4899960"/>
            <a:ext cx="465480" cy="197640"/>
          </a:xfrm>
          <a:prstGeom prst="rect">
            <a:avLst/>
          </a:prstGeom>
          <a:noFill/>
          <a:ln w="0">
            <a:noFill/>
          </a:ln>
        </p:spPr>
        <p:style>
          <a:lnRef idx="0"/>
          <a:fillRef idx="0"/>
          <a:effectRef idx="0"/>
          <a:fontRef idx="minor"/>
        </p:style>
        <p:txBody>
          <a:bodyPr lIns="90000" rIns="90000" tIns="198000" bIns="198000" anchor="t">
            <a:noAutofit/>
          </a:bodyPr>
          <a:p>
            <a:pPr>
              <a:lnSpc>
                <a:spcPct val="100000"/>
              </a:lnSpc>
              <a:buNone/>
              <a:tabLst>
                <a:tab algn="l" pos="0"/>
              </a:tabLst>
            </a:pPr>
            <a:r>
              <a:rPr b="0" lang="en" sz="900" spc="-1" strike="noStrike">
                <a:solidFill>
                  <a:srgbClr val="ffffff"/>
                </a:solidFill>
                <a:latin typeface="Lato"/>
                <a:ea typeface="Lato"/>
              </a:rPr>
              <a:t>//01</a:t>
            </a:r>
            <a:endParaRPr b="0" lang="en-IN" sz="900" spc="-1" strike="noStrike">
              <a:latin typeface="Arial"/>
            </a:endParaRPr>
          </a:p>
        </p:txBody>
      </p:sp>
      <p:sp>
        <p:nvSpPr>
          <p:cNvPr id="2" name="Google Shape;12;p11"/>
          <p:cNvSpPr/>
          <p:nvPr/>
        </p:nvSpPr>
        <p:spPr>
          <a:xfrm>
            <a:off x="4268880" y="4859280"/>
            <a:ext cx="547200" cy="39204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0" lang="en" sz="900" spc="-1" strike="noStrike">
                <a:solidFill>
                  <a:srgbClr val="ffffff"/>
                </a:solidFill>
                <a:latin typeface="Lato"/>
                <a:ea typeface="Lato"/>
              </a:rPr>
              <a:t>// </a:t>
            </a:r>
            <a:fld id="{7B133EE0-6800-4E31-8BB9-4B92D38CAAF4}" type="slidenum">
              <a:rPr b="0" lang="en" sz="900" spc="-1" strike="noStrike">
                <a:solidFill>
                  <a:srgbClr val="ffffff"/>
                </a:solidFill>
                <a:latin typeface="Lato"/>
                <a:ea typeface="Lato"/>
              </a:rPr>
              <a:t>&lt;number&gt;</a:t>
            </a:fld>
            <a:endParaRPr b="0" lang="en-IN" sz="900" spc="-1" strike="noStrike">
              <a:latin typeface="Arial"/>
            </a:endParaRPr>
          </a:p>
        </p:txBody>
      </p:sp>
      <p:sp>
        <p:nvSpPr>
          <p:cNvPr id="3" name="PlaceHolder 1"/>
          <p:cNvSpPr>
            <a:spLocks noGrp="1"/>
          </p:cNvSpPr>
          <p:nvPr>
            <p:ph type="title"/>
          </p:nvPr>
        </p:nvSpPr>
        <p:spPr>
          <a:xfrm>
            <a:off x="338400" y="1917000"/>
            <a:ext cx="8647920" cy="82584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MSIPCMContentMarking"/>
          <p:cNvSpPr/>
          <p:nvPr/>
        </p:nvSpPr>
        <p:spPr>
          <a:xfrm>
            <a:off x="5405760" y="6649920"/>
            <a:ext cx="1379520" cy="152640"/>
          </a:xfrm>
          <a:prstGeom prst="rect">
            <a:avLst/>
          </a:prstGeom>
          <a:noFill/>
          <a:ln w="0">
            <a:noFill/>
          </a:ln>
        </p:spPr>
        <p:style>
          <a:lnRef idx="0"/>
          <a:fillRef idx="0"/>
          <a:effectRef idx="0"/>
          <a:fontRef idx="minor"/>
        </p:style>
        <p:txBody>
          <a:bodyPr lIns="0" rIns="0" tIns="0" bIns="0" anchor="ctr" anchorCtr="1">
            <a:spAutoFit/>
          </a:bodyPr>
          <a:p>
            <a:pPr algn="ctr">
              <a:lnSpc>
                <a:spcPct val="100000"/>
              </a:lnSpc>
              <a:buNone/>
            </a:pPr>
            <a:r>
              <a:rPr b="0" lang="en-US" sz="1000" spc="-1" strike="noStrike">
                <a:solidFill>
                  <a:srgbClr val="000000"/>
                </a:solidFill>
                <a:latin typeface="Calibri"/>
                <a:ea typeface="DejaVu Sans"/>
              </a:rPr>
              <a:t> </a:t>
            </a:r>
            <a:r>
              <a:rPr b="0" lang="en-US" sz="1000" spc="-1" strike="noStrike">
                <a:solidFill>
                  <a:srgbClr val="000000"/>
                </a:solidFill>
                <a:latin typeface="Calibri"/>
                <a:ea typeface="DejaVu Sans"/>
              </a:rPr>
              <a:t>For internal use only </a:t>
            </a:r>
            <a:endParaRPr b="0" lang="en-IN" sz="1000" spc="-1" strike="noStrike">
              <a:latin typeface="Arial"/>
            </a:endParaRPr>
          </a:p>
        </p:txBody>
      </p:sp>
      <p:sp>
        <p:nvSpPr>
          <p:cNvPr id="42" name="PlaceHolder 1"/>
          <p:cNvSpPr>
            <a:spLocks noGrp="1"/>
          </p:cNvSpPr>
          <p:nvPr>
            <p:ph type="ftr" idx="1"/>
          </p:nvPr>
        </p:nvSpPr>
        <p:spPr>
          <a:xfrm>
            <a:off x="4038480" y="6356520"/>
            <a:ext cx="4114080" cy="364320"/>
          </a:xfrm>
          <a:prstGeom prst="rect">
            <a:avLst/>
          </a:prstGeom>
          <a:noFill/>
          <a:ln w="0">
            <a:noFill/>
          </a:ln>
        </p:spPr>
        <p:txBody>
          <a:bodyPr lIns="90000" rIns="90000" tIns="45000" bIns="45000" anchor="ctr">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&lt;footer&gt;</a:t>
            </a:r>
            <a:endParaRPr b="0" lang="en-IN" sz="1400" spc="-1" strike="noStrike">
              <a:latin typeface="Times New Roman"/>
            </a:endParaRPr>
          </a:p>
        </p:txBody>
      </p:sp>
      <p:sp>
        <p:nvSpPr>
          <p:cNvPr id="43" name="PlaceHolder 2"/>
          <p:cNvSpPr>
            <a:spLocks noGrp="1"/>
          </p:cNvSpPr>
          <p:nvPr>
            <p:ph type="sldNum" idx="2"/>
          </p:nvPr>
        </p:nvSpPr>
        <p:spPr>
          <a:xfrm>
            <a:off x="8610480" y="6356520"/>
            <a:ext cx="2742480" cy="3643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997ADF1A-7F4B-4076-9F97-97B22FBEFF89}" type="slidenum">
              <a:rPr b="0" lang="en-US" sz="1200" spc="-1" strike="noStrike">
                <a:solidFill>
                  <a:srgbClr val="8b8b8b"/>
                </a:solidFill>
                <a:latin typeface="Calibri"/>
              </a:rPr>
              <a:t>&lt;number&gt;</a:t>
            </a:fld>
            <a:endParaRPr b="0" lang="en-IN" sz="1200" spc="-1" strike="noStrike">
              <a:latin typeface="Times New Roman"/>
            </a:endParaRPr>
          </a:p>
        </p:txBody>
      </p:sp>
      <p:sp>
        <p:nvSpPr>
          <p:cNvPr id="44" name="PlaceHolder 3"/>
          <p:cNvSpPr>
            <a:spLocks noGrp="1"/>
          </p:cNvSpPr>
          <p:nvPr>
            <p:ph type="dt" idx="3"/>
          </p:nvPr>
        </p:nvSpPr>
        <p:spPr>
          <a:xfrm>
            <a:off x="838080" y="6356520"/>
            <a:ext cx="2742480" cy="36432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45" name="PlaceHolder 4"/>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46"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83" name="Google Shape;167;p13" descr=""/>
          <p:cNvPicPr/>
          <p:nvPr/>
        </p:nvPicPr>
        <p:blipFill>
          <a:blip r:embed="rId3"/>
          <a:stretch/>
        </p:blipFill>
        <p:spPr>
          <a:xfrm>
            <a:off x="551520" y="509760"/>
            <a:ext cx="1355400" cy="337680"/>
          </a:xfrm>
          <a:prstGeom prst="rect">
            <a:avLst/>
          </a:prstGeom>
          <a:ln w="0">
            <a:noFill/>
          </a:ln>
        </p:spPr>
      </p:pic>
      <p:sp>
        <p:nvSpPr>
          <p:cNvPr id="8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85"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hyperlink" Target="https://github.com/hanumanthsistla/hanu-ml-hack" TargetMode="External"/><Relationship Id="rId2" Type="http://schemas.openxmlformats.org/officeDocument/2006/relationships/image" Target="../media/image15.png"/><Relationship Id="rId3" Type="http://schemas.openxmlformats.org/officeDocument/2006/relationships/image" Target="../media/image16.jpeg"/><Relationship Id="rId4"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1972080" y="100080"/>
            <a:ext cx="8278560" cy="574560"/>
          </a:xfrm>
          <a:prstGeom prst="rect">
            <a:avLst/>
          </a:prstGeom>
          <a:noFill/>
          <a:ln w="0">
            <a:noFill/>
          </a:ln>
        </p:spPr>
        <p:txBody>
          <a:bodyPr lIns="0" rIns="0" tIns="91440" bIns="91440" anchor="t">
            <a:noAutofit/>
          </a:bodyPr>
          <a:p>
            <a:pPr>
              <a:lnSpc>
                <a:spcPct val="100000"/>
              </a:lnSpc>
              <a:buNone/>
            </a:pPr>
            <a:r>
              <a:rPr b="0" lang="en" sz="4000" spc="-1" strike="noStrike">
                <a:solidFill>
                  <a:srgbClr val="1f1f50"/>
                </a:solidFill>
                <a:latin typeface="Lato"/>
                <a:ea typeface="Lato"/>
              </a:rPr>
              <a:t>PLEDGE TO PROGRESS</a:t>
            </a:r>
            <a:br>
              <a:rPr sz="4000"/>
            </a:br>
            <a:r>
              <a:rPr b="1" lang="en" sz="4000" spc="-1" strike="noStrike">
                <a:solidFill>
                  <a:srgbClr val="1f1f50"/>
                </a:solidFill>
                <a:latin typeface="Lato"/>
                <a:ea typeface="Lato"/>
              </a:rPr>
              <a:t>Sustainability Hackathon </a:t>
            </a:r>
            <a:endParaRPr b="0" lang="en-IN" sz="4000" spc="-1" strike="noStrike">
              <a:latin typeface="Arial"/>
            </a:endParaRPr>
          </a:p>
        </p:txBody>
      </p:sp>
      <p:sp>
        <p:nvSpPr>
          <p:cNvPr id="123" name="Google Shape;348;p2"/>
          <p:cNvSpPr/>
          <p:nvPr/>
        </p:nvSpPr>
        <p:spPr>
          <a:xfrm>
            <a:off x="-3574440" y="3103200"/>
            <a:ext cx="8237160" cy="3412800"/>
          </a:xfrm>
          <a:prstGeom prst="rect">
            <a:avLst/>
          </a:prstGeom>
          <a:noFill/>
          <a:ln w="0">
            <a:noFill/>
          </a:ln>
        </p:spPr>
        <p:style>
          <a:lnRef idx="0"/>
          <a:fillRef idx="0"/>
          <a:effectRef idx="0"/>
          <a:fontRef idx="minor"/>
        </p:style>
      </p:sp>
      <p:sp>
        <p:nvSpPr>
          <p:cNvPr id="124" name="TextBox 2"/>
          <p:cNvSpPr/>
          <p:nvPr/>
        </p:nvSpPr>
        <p:spPr>
          <a:xfrm>
            <a:off x="202680" y="2914560"/>
            <a:ext cx="5545440" cy="2007720"/>
          </a:xfrm>
          <a:prstGeom prst="rect">
            <a:avLst/>
          </a:prstGeom>
          <a:noFill/>
          <a:ln w="0">
            <a:noFill/>
          </a:ln>
        </p:spPr>
        <p:style>
          <a:lnRef idx="0"/>
          <a:fillRef idx="0"/>
          <a:effectRef idx="0"/>
          <a:fontRef idx="minor"/>
        </p:style>
        <p:txBody>
          <a:bodyPr numCol="1" spcCol="0" horzOverflow="overflow" vertOverflow="overflow" lIns="90000" rIns="90000" tIns="45000" bIns="45000" anchor="t">
            <a:spAutoFit/>
          </a:bodyPr>
          <a:p>
            <a:pPr>
              <a:lnSpc>
                <a:spcPct val="100000"/>
              </a:lnSpc>
              <a:buNone/>
            </a:pPr>
            <a:endParaRPr b="0" lang="en-IN" sz="1400" spc="-1" strike="noStrike">
              <a:latin typeface="Arial"/>
            </a:endParaRPr>
          </a:p>
          <a:p>
            <a:pPr>
              <a:lnSpc>
                <a:spcPct val="100000"/>
              </a:lnSpc>
              <a:buNone/>
            </a:pPr>
            <a:r>
              <a:rPr b="0" lang="en-US" sz="1400" spc="-1" strike="noStrike">
                <a:solidFill>
                  <a:srgbClr val="000000"/>
                </a:solidFill>
                <a:latin typeface="Arial"/>
                <a:ea typeface="Arial"/>
              </a:rPr>
              <a:t>Your Team Name : Innobank</a:t>
            </a: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r>
              <a:rPr b="0" lang="en-US" sz="1400" spc="-1" strike="noStrike">
                <a:solidFill>
                  <a:srgbClr val="000000"/>
                </a:solidFill>
                <a:latin typeface="Arial"/>
                <a:ea typeface="Arial"/>
              </a:rPr>
              <a:t>Your team bio : Innovation for Fintech Acceleration</a:t>
            </a: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r>
              <a:rPr b="0" lang="en-US" sz="1400" spc="-1" strike="noStrike">
                <a:solidFill>
                  <a:srgbClr val="000000"/>
                </a:solidFill>
                <a:latin typeface="Arial"/>
                <a:ea typeface="Arial"/>
              </a:rPr>
              <a:t>Date :29/04/2023</a:t>
            </a:r>
            <a:endParaRPr b="0" lang="en-IN" sz="1400" spc="-1" strike="noStrike">
              <a:latin typeface="Arial"/>
            </a:endParaRPr>
          </a:p>
        </p:txBody>
      </p:sp>
      <p:pic>
        <p:nvPicPr>
          <p:cNvPr id="125" name="Picture 4" descr="Icon&#10;&#10;Description automatically generated"/>
          <p:cNvPicPr/>
          <p:nvPr/>
        </p:nvPicPr>
        <p:blipFill>
          <a:blip r:embed="rId1"/>
          <a:stretch/>
        </p:blipFill>
        <p:spPr>
          <a:xfrm>
            <a:off x="7789320" y="4744080"/>
            <a:ext cx="1273680" cy="300960"/>
          </a:xfrm>
          <a:prstGeom prst="rect">
            <a:avLst/>
          </a:prstGeom>
          <a:ln w="0">
            <a:noFill/>
          </a:ln>
        </p:spPr>
      </p:pic>
      <p:pic>
        <p:nvPicPr>
          <p:cNvPr id="126" name="Picture 5" descr=""/>
          <p:cNvPicPr/>
          <p:nvPr/>
        </p:nvPicPr>
        <p:blipFill>
          <a:blip r:embed="rId2"/>
          <a:stretch/>
        </p:blipFill>
        <p:spPr>
          <a:xfrm>
            <a:off x="4060800" y="1910520"/>
            <a:ext cx="2055960" cy="436680"/>
          </a:xfrm>
          <a:prstGeom prst="rect">
            <a:avLst/>
          </a:prstGeom>
          <a:ln w="0">
            <a:noFill/>
          </a:ln>
        </p:spPr>
      </p:pic>
      <p:sp>
        <p:nvSpPr>
          <p:cNvPr id="127" name="Google Shape;348;p2"/>
          <p:cNvSpPr/>
          <p:nvPr/>
        </p:nvSpPr>
        <p:spPr>
          <a:xfrm>
            <a:off x="4383360" y="1496520"/>
            <a:ext cx="1357560" cy="3826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n" sz="1400" spc="-1" strike="noStrike">
                <a:solidFill>
                  <a:srgbClr val="000000"/>
                </a:solidFill>
                <a:highlight>
                  <a:srgbClr val="ffffff"/>
                </a:highlight>
                <a:latin typeface="Arial"/>
                <a:ea typeface="Lato"/>
              </a:rPr>
              <a:t>Sponsored By</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Google Shape;383;p8"/>
          <p:cNvSpPr/>
          <p:nvPr/>
        </p:nvSpPr>
        <p:spPr>
          <a:xfrm>
            <a:off x="0" y="0"/>
            <a:ext cx="9208080" cy="76248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1" lang="en" sz="2000" spc="-1" strike="noStrike">
                <a:solidFill>
                  <a:srgbClr val="1f1f50"/>
                </a:solidFill>
                <a:latin typeface="Lato"/>
                <a:ea typeface="Lato"/>
              </a:rPr>
              <a:t>GitHub Repository Link- </a:t>
            </a:r>
            <a:r>
              <a:rPr b="1" lang="en" sz="2000" spc="-1" strike="noStrike">
                <a:solidFill>
                  <a:srgbClr val="1f1f50"/>
                </a:solidFill>
                <a:latin typeface="Lato"/>
                <a:ea typeface="Lato"/>
                <a:hlinkClick r:id="rId1"/>
              </a:rPr>
              <a:t>https://github.com/hanumanthsistla/hanu-ml-hack</a:t>
            </a:r>
            <a:endParaRPr b="0" lang="en-IN" sz="2000" spc="-1" strike="noStrike">
              <a:latin typeface="Arial"/>
            </a:endParaRPr>
          </a:p>
          <a:p>
            <a:pPr>
              <a:lnSpc>
                <a:spcPct val="100000"/>
              </a:lnSpc>
              <a:buNone/>
              <a:tabLst>
                <a:tab algn="l" pos="0"/>
              </a:tabLst>
            </a:pPr>
            <a:endParaRPr b="0" lang="en-IN" sz="1800" spc="-1" strike="noStrike">
              <a:latin typeface="Arial"/>
            </a:endParaRPr>
          </a:p>
        </p:txBody>
      </p:sp>
      <p:pic>
        <p:nvPicPr>
          <p:cNvPr id="153" name="Picture 4" descr="Icon&#10;&#10;Description automatically generated"/>
          <p:cNvPicPr/>
          <p:nvPr/>
        </p:nvPicPr>
        <p:blipFill>
          <a:blip r:embed="rId2"/>
          <a:stretch/>
        </p:blipFill>
        <p:spPr>
          <a:xfrm>
            <a:off x="7789320" y="4744080"/>
            <a:ext cx="1273680" cy="300960"/>
          </a:xfrm>
          <a:prstGeom prst="rect">
            <a:avLst/>
          </a:prstGeom>
          <a:ln w="0">
            <a:noFill/>
          </a:ln>
        </p:spPr>
      </p:pic>
      <p:pic>
        <p:nvPicPr>
          <p:cNvPr id="154" name="" descr=""/>
          <p:cNvPicPr/>
          <p:nvPr/>
        </p:nvPicPr>
        <p:blipFill>
          <a:blip r:embed="rId3"/>
          <a:srcRect l="0" t="10168" r="0" b="2344"/>
          <a:stretch/>
        </p:blipFill>
        <p:spPr>
          <a:xfrm>
            <a:off x="2613960" y="540000"/>
            <a:ext cx="3973320" cy="44989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338400" y="1917000"/>
            <a:ext cx="8647920" cy="825840"/>
          </a:xfrm>
          <a:prstGeom prst="rect">
            <a:avLst/>
          </a:prstGeom>
          <a:noFill/>
          <a:ln w="0">
            <a:noFill/>
          </a:ln>
        </p:spPr>
        <p:txBody>
          <a:bodyPr lIns="0" rIns="0" tIns="91440" bIns="91440" anchor="t">
            <a:noAutofit/>
          </a:bodyPr>
          <a:p>
            <a:pPr>
              <a:lnSpc>
                <a:spcPct val="100000"/>
              </a:lnSpc>
              <a:buNone/>
              <a:tabLst>
                <a:tab algn="l" pos="0"/>
              </a:tabLst>
            </a:pPr>
            <a:r>
              <a:rPr b="0" lang="en" sz="3600" spc="-1" strike="noStrike">
                <a:solidFill>
                  <a:srgbClr val="ffffff"/>
                </a:solidFill>
                <a:latin typeface="Lato Black"/>
                <a:ea typeface="Lato Black"/>
              </a:rPr>
              <a:t>Thank You</a:t>
            </a:r>
            <a:endParaRPr b="0" lang="en-IN" sz="3600" spc="-1" strike="noStrike">
              <a:latin typeface="Arial"/>
            </a:endParaRPr>
          </a:p>
        </p:txBody>
      </p:sp>
      <p:sp>
        <p:nvSpPr>
          <p:cNvPr id="156" name="PlaceHolder 2"/>
          <p:cNvSpPr>
            <a:spLocks noGrp="1"/>
          </p:cNvSpPr>
          <p:nvPr>
            <p:ph type="subTitle"/>
          </p:nvPr>
        </p:nvSpPr>
        <p:spPr>
          <a:xfrm>
            <a:off x="339840" y="2750760"/>
            <a:ext cx="6499800" cy="848880"/>
          </a:xfrm>
          <a:prstGeom prst="rect">
            <a:avLst/>
          </a:prstGeom>
          <a:noFill/>
          <a:ln w="0">
            <a:noFill/>
          </a:ln>
        </p:spPr>
        <p:txBody>
          <a:bodyPr lIns="0" rIns="0" tIns="91440" bIns="91440" anchor="t">
            <a:noAutofit/>
          </a:bodyPr>
          <a:p>
            <a:pPr>
              <a:lnSpc>
                <a:spcPct val="150000"/>
              </a:lnSpc>
              <a:spcAft>
                <a:spcPts val="1599"/>
              </a:spcAft>
              <a:buNone/>
              <a:tabLst>
                <a:tab algn="l" pos="0"/>
              </a:tabLst>
            </a:pPr>
            <a:r>
              <a:rPr b="0" lang="en" sz="1500" spc="-1" strike="noStrike">
                <a:solidFill>
                  <a:srgbClr val="ffffff"/>
                </a:solidFill>
                <a:latin typeface="Lato"/>
                <a:ea typeface="Lato"/>
              </a:rPr>
              <a:t>Dr Hanumanth Sastry Sistla PhD (Computer Science &amp; Systems Engineering)</a:t>
            </a:r>
            <a:endParaRPr b="0" lang="en-IN" sz="1500" spc="-1" strike="noStrike">
              <a:latin typeface="Arial"/>
            </a:endParaRPr>
          </a:p>
        </p:txBody>
      </p:sp>
      <p:pic>
        <p:nvPicPr>
          <p:cNvPr id="157" name="Picture 4" descr="Icon&#10;&#10;Description automatically generated"/>
          <p:cNvPicPr/>
          <p:nvPr/>
        </p:nvPicPr>
        <p:blipFill>
          <a:blip r:embed="rId1"/>
          <a:stretch/>
        </p:blipFill>
        <p:spPr>
          <a:xfrm>
            <a:off x="7789320" y="4744080"/>
            <a:ext cx="1273680" cy="3009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494640" y="229680"/>
            <a:ext cx="8278560" cy="574560"/>
          </a:xfrm>
          <a:prstGeom prst="rect">
            <a:avLst/>
          </a:prstGeom>
          <a:noFill/>
          <a:ln w="0">
            <a:noFill/>
          </a:ln>
        </p:spPr>
        <p:txBody>
          <a:bodyPr lIns="0" rIns="0" tIns="91440" bIns="91440" anchor="t">
            <a:noAutofit/>
          </a:bodyPr>
          <a:p>
            <a:pPr>
              <a:lnSpc>
                <a:spcPct val="100000"/>
              </a:lnSpc>
              <a:buNone/>
              <a:tabLst>
                <a:tab algn="l" pos="0"/>
              </a:tabLst>
            </a:pPr>
            <a:r>
              <a:rPr b="1" lang="en" sz="2000" spc="-1" strike="noStrike">
                <a:solidFill>
                  <a:srgbClr val="1f1f50"/>
                </a:solidFill>
                <a:latin typeface="Lato"/>
                <a:ea typeface="Lato"/>
              </a:rPr>
              <a:t>Problem Statement?</a:t>
            </a:r>
            <a:endParaRPr b="0" lang="en-IN" sz="2000" spc="-1" strike="noStrike">
              <a:latin typeface="Arial"/>
            </a:endParaRPr>
          </a:p>
        </p:txBody>
      </p:sp>
      <p:sp>
        <p:nvSpPr>
          <p:cNvPr id="129" name="Google Shape;348;p2"/>
          <p:cNvSpPr/>
          <p:nvPr/>
        </p:nvSpPr>
        <p:spPr>
          <a:xfrm>
            <a:off x="337320" y="877680"/>
            <a:ext cx="8237160" cy="341280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IN" sz="1400" spc="-1" strike="noStrike">
                <a:solidFill>
                  <a:srgbClr val="000000"/>
                </a:solidFill>
                <a:latin typeface="Arial"/>
                <a:ea typeface="DejaVu Sans"/>
              </a:rPr>
              <a:t> </a:t>
            </a:r>
            <a:r>
              <a:rPr b="0" lang="en-IN" sz="1400" spc="-1" strike="noStrike">
                <a:solidFill>
                  <a:srgbClr val="000000"/>
                </a:solidFill>
                <a:latin typeface="Lato"/>
                <a:ea typeface="DejaVu Sans"/>
              </a:rPr>
              <a:t>Automation is a key challenge for Finance and Banking sector where AIML has a great potential. AI software helps banks in streamlining and automating every task which is done by humans and making the entire process simple and virtual. AI applications can reduce the workload of bankers and optimize the quality of work. One of the best AI use case is Credit underwriting for Payments Process using Smart contract Infrastructure whose problem scope is described here:</a:t>
            </a:r>
            <a:endParaRPr b="0" lang="en-IN" sz="1400" spc="-1" strike="noStrike">
              <a:latin typeface="Arial"/>
            </a:endParaRPr>
          </a:p>
          <a:p>
            <a:pPr marL="216000" indent="-216000" algn="just">
              <a:lnSpc>
                <a:spcPct val="100000"/>
              </a:lnSpc>
              <a:buClr>
                <a:srgbClr val="000000"/>
              </a:buClr>
              <a:buFont typeface="StarSymbol"/>
              <a:buAutoNum type="arabicParenR"/>
              <a:tabLst>
                <a:tab algn="l" pos="0"/>
              </a:tabLst>
            </a:pPr>
            <a:r>
              <a:rPr b="0" lang="en" sz="1400" spc="-1" strike="noStrike">
                <a:solidFill>
                  <a:srgbClr val="222222"/>
                </a:solidFill>
                <a:highlight>
                  <a:srgbClr val="ffffff"/>
                </a:highlight>
                <a:latin typeface="Lato"/>
                <a:ea typeface="Lato"/>
              </a:rPr>
              <a:t>Lack of integration: There is lack of integration at both Fintech’s IT sub-system and data organization layers, that are currently operational in Funds Release and Cash credit sub-process</a:t>
            </a:r>
            <a:endParaRPr b="0" lang="en-IN" sz="1400" spc="-1" strike="noStrike">
              <a:latin typeface="Arial"/>
            </a:endParaRPr>
          </a:p>
          <a:p>
            <a:pPr marL="216000" indent="-216000" algn="just">
              <a:lnSpc>
                <a:spcPct val="100000"/>
              </a:lnSpc>
              <a:buClr>
                <a:srgbClr val="000000"/>
              </a:buClr>
              <a:buFont typeface="StarSymbol"/>
              <a:buAutoNum type="arabicParenR"/>
              <a:tabLst>
                <a:tab algn="l" pos="0"/>
              </a:tabLst>
            </a:pPr>
            <a:r>
              <a:rPr b="0" lang="en" sz="1400" spc="-1" strike="noStrike">
                <a:solidFill>
                  <a:srgbClr val="222222"/>
                </a:solidFill>
                <a:highlight>
                  <a:srgbClr val="ffffff"/>
                </a:highlight>
                <a:latin typeface="Lato"/>
                <a:ea typeface="Lato"/>
              </a:rPr>
              <a:t>Transactional visibility: Transaction handling are not very secure and tamper-proof which requires provisioning for business-oriented or decision-enabling strategic information at each stage of credit workflow automation.</a:t>
            </a:r>
            <a:endParaRPr b="0" lang="en-IN" sz="1400" spc="-1" strike="noStrike">
              <a:latin typeface="Arial"/>
            </a:endParaRPr>
          </a:p>
          <a:p>
            <a:pPr marL="216000" indent="-216000" algn="just">
              <a:lnSpc>
                <a:spcPct val="100000"/>
              </a:lnSpc>
              <a:buClr>
                <a:srgbClr val="000000"/>
              </a:buClr>
              <a:buFont typeface="StarSymbol"/>
              <a:buAutoNum type="arabicParenR"/>
              <a:tabLst>
                <a:tab algn="l" pos="0"/>
              </a:tabLst>
            </a:pPr>
            <a:r>
              <a:rPr b="0" lang="en" sz="1400" spc="-1" strike="noStrike">
                <a:solidFill>
                  <a:srgbClr val="222222"/>
                </a:solidFill>
                <a:highlight>
                  <a:srgbClr val="ffffff"/>
                </a:highlight>
                <a:latin typeface="Lato"/>
                <a:ea typeface="Lato"/>
              </a:rPr>
              <a:t>Automation of tasks: Eliminate manual workloads where there is no value addition and provide end-to-end solution for the entire financial processes in Fintech.</a:t>
            </a:r>
            <a:endParaRPr b="0" lang="en-IN" sz="1400" spc="-1" strike="noStrike">
              <a:latin typeface="Arial"/>
            </a:endParaRPr>
          </a:p>
          <a:p>
            <a:pPr marL="216000" indent="-216000" algn="just">
              <a:lnSpc>
                <a:spcPct val="100000"/>
              </a:lnSpc>
              <a:buClr>
                <a:srgbClr val="000000"/>
              </a:buClr>
              <a:buFont typeface="StarSymbol"/>
              <a:buAutoNum type="arabicParenR"/>
              <a:tabLst>
                <a:tab algn="l" pos="0"/>
              </a:tabLst>
            </a:pPr>
            <a:r>
              <a:rPr b="0" lang="en" sz="1400" spc="-1" strike="noStrike">
                <a:solidFill>
                  <a:srgbClr val="222222"/>
                </a:solidFill>
                <a:highlight>
                  <a:srgbClr val="ffffff"/>
                </a:highlight>
                <a:latin typeface="Lato"/>
                <a:ea typeface="Lato"/>
              </a:rPr>
              <a:t>Manual intervention: Identify those decision segments which may still require manual checks and integrate with main work workflow in payemensts process</a:t>
            </a:r>
            <a:endParaRPr b="0" lang="en-IN" sz="1400" spc="-1" strike="noStrike">
              <a:latin typeface="Arial"/>
            </a:endParaRPr>
          </a:p>
          <a:p>
            <a:pPr marL="216000" indent="-216000" algn="just">
              <a:lnSpc>
                <a:spcPct val="100000"/>
              </a:lnSpc>
              <a:buClr>
                <a:srgbClr val="000000"/>
              </a:buClr>
              <a:buFont typeface="StarSymbol"/>
              <a:buAutoNum type="arabicParenR"/>
              <a:tabLst>
                <a:tab algn="l" pos="0"/>
              </a:tabLst>
            </a:pPr>
            <a:r>
              <a:rPr b="0" lang="en" sz="1400" spc="-1" strike="noStrike">
                <a:solidFill>
                  <a:srgbClr val="222222"/>
                </a:solidFill>
                <a:highlight>
                  <a:srgbClr val="ffffff"/>
                </a:highlight>
                <a:latin typeface="Lato"/>
                <a:ea typeface="Lato"/>
              </a:rPr>
              <a:t>Disparate tools – Do way with mutiple disparate tools and move to a complete MLOps supported Platform like Azure ML Studio and drive innovation.</a:t>
            </a:r>
            <a:endParaRPr b="0" lang="en-IN" sz="1400" spc="-1" strike="noStrike">
              <a:latin typeface="Arial"/>
            </a:endParaRPr>
          </a:p>
          <a:p>
            <a:pPr>
              <a:lnSpc>
                <a:spcPct val="100000"/>
              </a:lnSpc>
              <a:buNone/>
              <a:tabLst>
                <a:tab algn="l" pos="0"/>
              </a:tabLst>
            </a:pPr>
            <a:endParaRPr b="0" lang="en-IN" sz="1400" spc="-1" strike="noStrike">
              <a:latin typeface="Arial"/>
            </a:endParaRPr>
          </a:p>
          <a:p>
            <a:pPr>
              <a:lnSpc>
                <a:spcPct val="100000"/>
              </a:lnSpc>
              <a:buNone/>
              <a:tabLst>
                <a:tab algn="l" pos="0"/>
              </a:tabLst>
            </a:pPr>
            <a:endParaRPr b="0" lang="en-IN" sz="1400" spc="-1" strike="noStrike">
              <a:latin typeface="Arial"/>
            </a:endParaRPr>
          </a:p>
        </p:txBody>
      </p:sp>
      <p:pic>
        <p:nvPicPr>
          <p:cNvPr id="130" name="Picture 4" descr="Icon&#10;&#10;Description automatically generated"/>
          <p:cNvPicPr/>
          <p:nvPr/>
        </p:nvPicPr>
        <p:blipFill>
          <a:blip r:embed="rId1"/>
          <a:stretch/>
        </p:blipFill>
        <p:spPr>
          <a:xfrm>
            <a:off x="7789320" y="4744080"/>
            <a:ext cx="1273680" cy="30096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494640" y="229680"/>
            <a:ext cx="8278560" cy="574560"/>
          </a:xfrm>
          <a:prstGeom prst="rect">
            <a:avLst/>
          </a:prstGeom>
          <a:noFill/>
          <a:ln w="0">
            <a:noFill/>
          </a:ln>
        </p:spPr>
        <p:txBody>
          <a:bodyPr lIns="0" rIns="0" tIns="91440" bIns="91440" anchor="t">
            <a:noAutofit/>
          </a:bodyPr>
          <a:p>
            <a:pPr>
              <a:lnSpc>
                <a:spcPct val="100000"/>
              </a:lnSpc>
              <a:buNone/>
              <a:tabLst>
                <a:tab algn="l" pos="0"/>
              </a:tabLst>
            </a:pPr>
            <a:r>
              <a:rPr b="1" lang="en" sz="2000" spc="-1" strike="noStrike">
                <a:solidFill>
                  <a:srgbClr val="222222"/>
                </a:solidFill>
                <a:highlight>
                  <a:srgbClr val="ffffff"/>
                </a:highlight>
                <a:latin typeface="Lato"/>
                <a:ea typeface="Lato"/>
              </a:rPr>
              <a:t>User Segment &amp; Pain Points</a:t>
            </a:r>
            <a:endParaRPr b="0" lang="en-IN" sz="2000" spc="-1" strike="noStrike">
              <a:latin typeface="Arial"/>
            </a:endParaRPr>
          </a:p>
        </p:txBody>
      </p:sp>
      <p:sp>
        <p:nvSpPr>
          <p:cNvPr id="132" name="Google Shape;354;p3"/>
          <p:cNvSpPr/>
          <p:nvPr/>
        </p:nvSpPr>
        <p:spPr>
          <a:xfrm>
            <a:off x="512280" y="1151280"/>
            <a:ext cx="8237160" cy="3412800"/>
          </a:xfrm>
          <a:prstGeom prst="rect">
            <a:avLst/>
          </a:prstGeom>
          <a:noFill/>
          <a:ln w="0">
            <a:noFill/>
          </a:ln>
        </p:spPr>
        <p:style>
          <a:lnRef idx="0"/>
          <a:fillRef idx="0"/>
          <a:effectRef idx="0"/>
          <a:fontRef idx="minor"/>
        </p:style>
        <p:txBody>
          <a:bodyPr lIns="90000" rIns="90000" tIns="91440" bIns="91440" anchor="t">
            <a:noAutofit/>
          </a:bodyPr>
          <a:p>
            <a:pPr algn="just">
              <a:lnSpc>
                <a:spcPct val="115000"/>
              </a:lnSpc>
              <a:spcBef>
                <a:spcPts val="1001"/>
              </a:spcBef>
              <a:buNone/>
              <a:tabLst>
                <a:tab algn="l" pos="0"/>
              </a:tabLst>
            </a:pPr>
            <a:r>
              <a:rPr b="0" lang="en-IN" sz="1400" spc="-1" strike="noStrike">
                <a:solidFill>
                  <a:srgbClr val="000000"/>
                </a:solidFill>
                <a:latin typeface="Lato"/>
                <a:ea typeface="DejaVu Sans"/>
              </a:rPr>
              <a:t>By integrating business and technology in jointly owned platforms run by cross-functional teams, banks can break up organizational silos, increasing agility and speed and improving the alignment of goals and priorities across the enterprise.</a:t>
            </a:r>
            <a:endParaRPr b="0" lang="en-IN" sz="1400" spc="-1" strike="noStrike">
              <a:latin typeface="Arial"/>
            </a:endParaRPr>
          </a:p>
          <a:p>
            <a:pPr algn="just">
              <a:lnSpc>
                <a:spcPct val="115000"/>
              </a:lnSpc>
              <a:spcBef>
                <a:spcPts val="1001"/>
              </a:spcBef>
              <a:buNone/>
              <a:tabLst>
                <a:tab algn="l" pos="0"/>
              </a:tabLst>
            </a:pPr>
            <a:r>
              <a:rPr b="0" lang="en-IN" sz="1400" spc="-1" strike="noStrike">
                <a:solidFill>
                  <a:srgbClr val="000000"/>
                </a:solidFill>
                <a:latin typeface="Arial"/>
                <a:ea typeface="DejaVu Sans"/>
              </a:rPr>
              <a:t>Artificial Intelligence Machine Learning tools have played a pivotal role in modernizing Fintech’s legacy systems and mobility solutions. Predictive business analytics solutions have helped Fintech industry in predicting customer churn, detecting and preventing fraudulent activity, managing risk, controlling unnecessary discounting patterns and improving user experience. This branch of data science is transforming our understanding in deriving exceptional insights from credit cards and payment statements, transactions, point-of-sale data, mobile payments, and much more. </a:t>
            </a:r>
            <a:endParaRPr b="0" lang="en-IN" sz="1400" spc="-1" strike="noStrike">
              <a:latin typeface="Arial"/>
            </a:endParaRPr>
          </a:p>
          <a:p>
            <a:pPr algn="just">
              <a:lnSpc>
                <a:spcPct val="115000"/>
              </a:lnSpc>
              <a:spcBef>
                <a:spcPts val="1001"/>
              </a:spcBef>
              <a:buNone/>
              <a:tabLst>
                <a:tab algn="l" pos="0"/>
              </a:tabLst>
            </a:pPr>
            <a:r>
              <a:rPr b="0" lang="en-IN" sz="1400" spc="-1" strike="noStrike">
                <a:solidFill>
                  <a:srgbClr val="000000"/>
                </a:solidFill>
                <a:latin typeface="Arial"/>
                <a:ea typeface="DejaVu Sans"/>
              </a:rPr>
              <a:t>AIML solutions in Fintech enables the vast datasets to be transformed into customizable dashboards and interactive advanced data visualizations. These enterprise solutions can be used to leverage information about customer behavior, needs, and preferences to achieve customer retention, improve risk controls, and enhance productivity. Having a strong analytics practice that encompasses each unit in the organization, is a strategic move to exact long-term digital transformation. </a:t>
            </a:r>
            <a:endParaRPr b="0" lang="en-IN" sz="1400" spc="-1" strike="noStrike">
              <a:latin typeface="Arial"/>
            </a:endParaRPr>
          </a:p>
          <a:p>
            <a:pPr>
              <a:lnSpc>
                <a:spcPct val="100000"/>
              </a:lnSpc>
              <a:buNone/>
              <a:tabLst>
                <a:tab algn="l" pos="0"/>
              </a:tabLst>
            </a:pPr>
            <a:endParaRPr b="0" lang="en-IN" sz="1500" spc="-1" strike="noStrike">
              <a:latin typeface="Arial"/>
            </a:endParaRPr>
          </a:p>
          <a:p>
            <a:pPr>
              <a:lnSpc>
                <a:spcPct val="115000"/>
              </a:lnSpc>
              <a:spcBef>
                <a:spcPts val="1001"/>
              </a:spcBef>
              <a:spcAft>
                <a:spcPts val="1001"/>
              </a:spcAft>
              <a:buNone/>
              <a:tabLst>
                <a:tab algn="l" pos="0"/>
              </a:tabLst>
            </a:pPr>
            <a:endParaRPr b="0" lang="en-IN" sz="1200" spc="-1" strike="noStrike">
              <a:latin typeface="Arial"/>
            </a:endParaRPr>
          </a:p>
        </p:txBody>
      </p:sp>
      <p:pic>
        <p:nvPicPr>
          <p:cNvPr id="133" name="Picture 4" descr="Icon&#10;&#10;Description automatically generated"/>
          <p:cNvPicPr/>
          <p:nvPr/>
        </p:nvPicPr>
        <p:blipFill>
          <a:blip r:embed="rId1"/>
          <a:stretch/>
        </p:blipFill>
        <p:spPr>
          <a:xfrm>
            <a:off x="7789320" y="4744080"/>
            <a:ext cx="1273680" cy="30096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Google Shape;359;p4"/>
          <p:cNvSpPr/>
          <p:nvPr/>
        </p:nvSpPr>
        <p:spPr>
          <a:xfrm>
            <a:off x="402480" y="720000"/>
            <a:ext cx="8237160" cy="3412800"/>
          </a:xfrm>
          <a:prstGeom prst="rect">
            <a:avLst/>
          </a:prstGeom>
          <a:noFill/>
          <a:ln w="0">
            <a:noFill/>
          </a:ln>
        </p:spPr>
        <p:style>
          <a:lnRef idx="0"/>
          <a:fillRef idx="0"/>
          <a:effectRef idx="0"/>
          <a:fontRef idx="minor"/>
        </p:style>
        <p:txBody>
          <a:bodyPr lIns="90000" rIns="90000" tIns="91440" bIns="91440" anchor="t">
            <a:noAutofit/>
          </a:bodyPr>
          <a:p>
            <a:pPr algn="just">
              <a:lnSpc>
                <a:spcPct val="115000"/>
              </a:lnSpc>
              <a:spcBef>
                <a:spcPts val="1001"/>
              </a:spcBef>
              <a:spcAft>
                <a:spcPts val="1001"/>
              </a:spcAft>
              <a:buNone/>
              <a:tabLst>
                <a:tab algn="l" pos="0"/>
              </a:tabLst>
            </a:pPr>
            <a:r>
              <a:rPr b="0" lang="en" sz="1400" spc="-1" strike="noStrike">
                <a:solidFill>
                  <a:srgbClr val="222222"/>
                </a:solidFill>
                <a:highlight>
                  <a:srgbClr val="ffffff"/>
                </a:highlight>
                <a:latin typeface="Lato"/>
                <a:ea typeface="Lato"/>
              </a:rPr>
              <a:t>MLOps Platforms Evaluted for Payments Automation Process:  GCP Vertex AI, Amazon SageMaker, Azure ML Studio are analyzed for Payment Process automation and reengineering in Fintech. This ML and Blockchain workflow entails building ML container images for automating decision making. We can create a common ML custom container image for use during experimentation in user-managed notebooks instances and for training models in production at scale in Azure ML Platform Training. This ML container images will have the following properties:</a:t>
            </a:r>
            <a:endParaRPr b="0" lang="en-IN" sz="1400" spc="-1" strike="noStrike">
              <a:latin typeface="Arial"/>
            </a:endParaRPr>
          </a:p>
          <a:p>
            <a:pPr marL="216000" indent="-216000" algn="just">
              <a:lnSpc>
                <a:spcPct val="115000"/>
              </a:lnSpc>
              <a:buClr>
                <a:srgbClr val="222222"/>
              </a:buClr>
              <a:buFont typeface="StarSymbol"/>
              <a:buAutoNum type="arabicParenR"/>
              <a:tabLst>
                <a:tab algn="l" pos="0"/>
              </a:tabLst>
            </a:pPr>
            <a:r>
              <a:rPr b="0" lang="en" sz="1400" spc="-1" strike="noStrike">
                <a:solidFill>
                  <a:srgbClr val="222222"/>
                </a:solidFill>
                <a:highlight>
                  <a:srgbClr val="ffffff"/>
                </a:highlight>
                <a:latin typeface="Lato"/>
                <a:ea typeface="Lato"/>
              </a:rPr>
              <a:t>Standard Deep Learning Container images from JFrog Artifactory</a:t>
            </a:r>
            <a:endParaRPr b="0" lang="en-IN" sz="1400" spc="-1" strike="noStrike">
              <a:latin typeface="Arial"/>
            </a:endParaRPr>
          </a:p>
          <a:p>
            <a:pPr marL="216000" indent="-216000" algn="just">
              <a:lnSpc>
                <a:spcPct val="115000"/>
              </a:lnSpc>
              <a:buClr>
                <a:srgbClr val="222222"/>
              </a:buClr>
              <a:buFont typeface="StarSymbol"/>
              <a:buAutoNum type="arabicParenR"/>
              <a:tabLst>
                <a:tab algn="l" pos="0"/>
              </a:tabLst>
            </a:pPr>
            <a:r>
              <a:rPr b="0" lang="en" sz="1400" spc="-1" strike="noStrike">
                <a:solidFill>
                  <a:srgbClr val="222222"/>
                </a:solidFill>
                <a:highlight>
                  <a:srgbClr val="ffffff"/>
                </a:highlight>
                <a:latin typeface="Lato"/>
                <a:ea typeface="Lato"/>
              </a:rPr>
              <a:t>MLflow to run as a local service on Azure ML Studio</a:t>
            </a:r>
            <a:endParaRPr b="0" lang="en-IN" sz="1400" spc="-1" strike="noStrike">
              <a:latin typeface="Arial"/>
            </a:endParaRPr>
          </a:p>
          <a:p>
            <a:pPr marL="216000" indent="-216000" algn="just">
              <a:lnSpc>
                <a:spcPct val="115000"/>
              </a:lnSpc>
              <a:buClr>
                <a:srgbClr val="222222"/>
              </a:buClr>
              <a:buFont typeface="StarSymbol"/>
              <a:buAutoNum type="arabicParenR"/>
              <a:tabLst>
                <a:tab algn="l" pos="0"/>
              </a:tabLst>
            </a:pPr>
            <a:r>
              <a:rPr b="0" lang="en" sz="1400" spc="-1" strike="noStrike">
                <a:solidFill>
                  <a:srgbClr val="222222"/>
                </a:solidFill>
                <a:highlight>
                  <a:srgbClr val="ffffff"/>
                </a:highlight>
                <a:latin typeface="Lato"/>
                <a:ea typeface="Lato"/>
              </a:rPr>
              <a:t>Cloud SQL proxy to allow the MLflow local service to communicate with the Cloud SQL backend database. It can be used with AI Platform Training. When used this way, mlrunner.py manages the execution. The script acts like a parameter gateway between the environment and the actual training session.</a:t>
            </a:r>
            <a:endParaRPr b="0" lang="en-IN" sz="1400" spc="-1" strike="noStrike">
              <a:latin typeface="Arial"/>
            </a:endParaRPr>
          </a:p>
          <a:p>
            <a:pPr marL="216000" indent="-216000" algn="just">
              <a:lnSpc>
                <a:spcPct val="115000"/>
              </a:lnSpc>
              <a:buClr>
                <a:srgbClr val="222222"/>
              </a:buClr>
              <a:buFont typeface="StarSymbol"/>
              <a:buAutoNum type="arabicParenR"/>
              <a:tabLst>
                <a:tab algn="l" pos="0"/>
              </a:tabLst>
            </a:pPr>
            <a:r>
              <a:rPr b="0" lang="en" sz="1400" spc="-1" strike="noStrike">
                <a:solidFill>
                  <a:srgbClr val="222222"/>
                </a:solidFill>
                <a:highlight>
                  <a:srgbClr val="ffffff"/>
                </a:highlight>
                <a:latin typeface="Lato"/>
                <a:ea typeface="Lato"/>
              </a:rPr>
              <a:t>The container image is defined in a Dockerfile. Both Cloud SQL Proxy and MLflow start as defined in init.sh. The init.sh script is generated automatically during environment provisioning. The entrypoint.sh script routes and executes training jobs or runs Jupyter Notebooks.</a:t>
            </a:r>
            <a:endParaRPr b="0" lang="en-IN" sz="1400" spc="-1" strike="noStrike">
              <a:latin typeface="Arial"/>
            </a:endParaRPr>
          </a:p>
          <a:p>
            <a:pPr marL="457200" indent="-228600">
              <a:lnSpc>
                <a:spcPct val="115000"/>
              </a:lnSpc>
              <a:buNone/>
              <a:tabLst>
                <a:tab algn="l" pos="0"/>
              </a:tabLst>
            </a:pPr>
            <a:endParaRPr b="0" lang="en-IN" sz="1800" spc="-1" strike="noStrike">
              <a:latin typeface="Arial"/>
            </a:endParaRPr>
          </a:p>
        </p:txBody>
      </p:sp>
      <p:sp>
        <p:nvSpPr>
          <p:cNvPr id="135" name="PlaceHolder 1"/>
          <p:cNvSpPr>
            <a:spLocks noGrp="1"/>
          </p:cNvSpPr>
          <p:nvPr>
            <p:ph type="title"/>
          </p:nvPr>
        </p:nvSpPr>
        <p:spPr>
          <a:xfrm>
            <a:off x="342360" y="229680"/>
            <a:ext cx="8278560" cy="574560"/>
          </a:xfrm>
          <a:prstGeom prst="rect">
            <a:avLst/>
          </a:prstGeom>
          <a:noFill/>
          <a:ln w="0">
            <a:noFill/>
          </a:ln>
        </p:spPr>
        <p:txBody>
          <a:bodyPr lIns="0" rIns="0" tIns="91440" bIns="91440" anchor="t">
            <a:noAutofit/>
          </a:bodyPr>
          <a:p>
            <a:pPr>
              <a:lnSpc>
                <a:spcPct val="100000"/>
              </a:lnSpc>
              <a:buNone/>
              <a:tabLst>
                <a:tab algn="l" pos="0"/>
              </a:tabLst>
            </a:pPr>
            <a:r>
              <a:rPr b="1" lang="en" sz="2000" spc="-1" strike="noStrike">
                <a:solidFill>
                  <a:srgbClr val="1f1f50"/>
                </a:solidFill>
                <a:latin typeface="Lato"/>
                <a:ea typeface="Lato"/>
              </a:rPr>
              <a:t>Pre-Requisite</a:t>
            </a:r>
            <a:endParaRPr b="0" lang="en-IN" sz="2000" spc="-1" strike="noStrike">
              <a:latin typeface="Arial"/>
            </a:endParaRPr>
          </a:p>
        </p:txBody>
      </p:sp>
      <p:pic>
        <p:nvPicPr>
          <p:cNvPr id="136" name="Picture 4" descr="Icon&#10;&#10;Description automatically generated"/>
          <p:cNvPicPr/>
          <p:nvPr/>
        </p:nvPicPr>
        <p:blipFill>
          <a:blip r:embed="rId1"/>
          <a:stretch/>
        </p:blipFill>
        <p:spPr>
          <a:xfrm>
            <a:off x="7789320" y="4744080"/>
            <a:ext cx="1273680" cy="3009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181080" y="243720"/>
            <a:ext cx="8278560" cy="574560"/>
          </a:xfrm>
          <a:prstGeom prst="rect">
            <a:avLst/>
          </a:prstGeom>
          <a:noFill/>
          <a:ln w="0">
            <a:noFill/>
          </a:ln>
        </p:spPr>
        <p:txBody>
          <a:bodyPr lIns="0" rIns="0" tIns="91440" bIns="91440" anchor="t">
            <a:noAutofit/>
          </a:bodyPr>
          <a:p>
            <a:pPr>
              <a:lnSpc>
                <a:spcPct val="100000"/>
              </a:lnSpc>
              <a:buNone/>
              <a:tabLst>
                <a:tab algn="l" pos="0"/>
              </a:tabLst>
            </a:pPr>
            <a:r>
              <a:rPr b="1" lang="en" sz="2000" spc="-1" strike="noStrike">
                <a:solidFill>
                  <a:srgbClr val="4a4548"/>
                </a:solidFill>
                <a:highlight>
                  <a:srgbClr val="ffffff"/>
                </a:highlight>
                <a:latin typeface="Lato"/>
                <a:ea typeface="Lato"/>
              </a:rPr>
              <a:t>Tools or resources</a:t>
            </a:r>
            <a:endParaRPr b="0" lang="en-IN" sz="2000" spc="-1" strike="noStrike">
              <a:latin typeface="Arial"/>
            </a:endParaRPr>
          </a:p>
        </p:txBody>
      </p:sp>
      <p:sp>
        <p:nvSpPr>
          <p:cNvPr id="138" name="PlaceHolder 2"/>
          <p:cNvSpPr>
            <a:spLocks noGrp="1"/>
          </p:cNvSpPr>
          <p:nvPr>
            <p:ph type="title"/>
          </p:nvPr>
        </p:nvSpPr>
        <p:spPr>
          <a:xfrm>
            <a:off x="181080" y="540000"/>
            <a:ext cx="8278560" cy="4139640"/>
          </a:xfrm>
          <a:prstGeom prst="rect">
            <a:avLst/>
          </a:prstGeom>
          <a:noFill/>
          <a:ln w="0">
            <a:noFill/>
          </a:ln>
        </p:spPr>
        <p:txBody>
          <a:bodyPr lIns="0" rIns="0" tIns="91440" bIns="91440" anchor="t">
            <a:noAutofit/>
          </a:bodyPr>
          <a:p>
            <a:pPr marL="216000" indent="-216000">
              <a:lnSpc>
                <a:spcPct val="100000"/>
              </a:lnSpc>
              <a:buClr>
                <a:srgbClr val="4a4548"/>
              </a:buClr>
              <a:buFont typeface="StarSymbol"/>
              <a:buAutoNum type="arabicParenR"/>
              <a:tabLst>
                <a:tab algn="l" pos="0"/>
              </a:tabLst>
            </a:pPr>
            <a:r>
              <a:rPr b="0" lang="en" sz="1400" spc="-1" strike="noStrike">
                <a:solidFill>
                  <a:srgbClr val="4a4548"/>
                </a:solidFill>
                <a:highlight>
                  <a:srgbClr val="ffffff"/>
                </a:highlight>
                <a:latin typeface="Lato"/>
                <a:ea typeface="Lato"/>
              </a:rPr>
              <a:t>Azure ML Studio and Azure Resource Manager REST APIs will be used as the foundation for new value propositions and distinctive customer experience as envisaged below.</a:t>
            </a:r>
            <a:br>
              <a:rPr sz="1400"/>
            </a:br>
            <a:r>
              <a:rPr b="0" lang="en" sz="1400" spc="-1" strike="noStrike">
                <a:solidFill>
                  <a:srgbClr val="4a4548"/>
                </a:solidFill>
                <a:highlight>
                  <a:srgbClr val="ffffff"/>
                </a:highlight>
                <a:latin typeface="Lato"/>
                <a:ea typeface="Lato"/>
              </a:rPr>
              <a:t>- Design, implement and test decision models and strategies using a fully graphical drag-and-drop editor. Deploy and operationalize decision strategies and machine learning models in real-time</a:t>
            </a:r>
            <a:br>
              <a:rPr sz="1400"/>
            </a:br>
            <a:r>
              <a:rPr b="0" lang="en" sz="1400" spc="-1" strike="noStrike">
                <a:solidFill>
                  <a:srgbClr val="4a4548"/>
                </a:solidFill>
                <a:highlight>
                  <a:srgbClr val="ffffff"/>
                </a:highlight>
                <a:latin typeface="Lato"/>
                <a:ea typeface="Lato"/>
              </a:rPr>
              <a:t>- Put the control over risk models in the hands of the business and risk management teams: Achieve regulatory compliance by making fully documented and traceable decisions</a:t>
            </a:r>
            <a:br>
              <a:rPr sz="1400"/>
            </a:br>
            <a:r>
              <a:rPr b="0" lang="en" sz="1400" spc="-1" strike="noStrike">
                <a:solidFill>
                  <a:srgbClr val="4a4548"/>
                </a:solidFill>
                <a:highlight>
                  <a:srgbClr val="ffffff"/>
                </a:highlight>
                <a:latin typeface="Lato"/>
                <a:ea typeface="Lato"/>
              </a:rPr>
              <a:t>- Seamlessly manage and integrate existing ML models: Seamlessly integrate decision models into existing workflows and systems using standard APIs on Azure Resource Manager REST APIs. </a:t>
            </a:r>
            <a:br>
              <a:rPr sz="1400"/>
            </a:br>
            <a:r>
              <a:rPr b="0" lang="en" sz="1400" spc="-1" strike="noStrike">
                <a:solidFill>
                  <a:srgbClr val="4a4548"/>
                </a:solidFill>
                <a:highlight>
                  <a:srgbClr val="ffffff"/>
                </a:highlight>
                <a:latin typeface="Lato"/>
                <a:ea typeface="Lato"/>
              </a:rPr>
              <a:t>- Simulate &amp; Evaluate different decision scenarios against historical credit application data of customers</a:t>
            </a:r>
            <a:br>
              <a:rPr sz="1400"/>
            </a:br>
            <a:r>
              <a:rPr b="0" lang="en" sz="1400" spc="-1" strike="noStrike">
                <a:solidFill>
                  <a:srgbClr val="4a4548"/>
                </a:solidFill>
                <a:highlight>
                  <a:srgbClr val="ffffff"/>
                </a:highlight>
                <a:latin typeface="Lato"/>
                <a:ea typeface="Lato"/>
              </a:rPr>
              <a:t>- Analyze the impact of model changes at a portfolio level : Run models in parallel on Azure cloud infrastructure and automate testing of models for rapid deployment.</a:t>
            </a:r>
            <a:br>
              <a:rPr sz="1400"/>
            </a:br>
            <a:r>
              <a:rPr b="0" lang="en" sz="1400" spc="-1" strike="noStrike">
                <a:solidFill>
                  <a:srgbClr val="4a4548"/>
                </a:solidFill>
                <a:highlight>
                  <a:srgbClr val="ffffff"/>
                </a:highlight>
                <a:latin typeface="Lato"/>
                <a:ea typeface="Lato"/>
              </a:rPr>
              <a:t>- Data-ingestion pipelines that capture a range of data from multiple sources both within Banks (e.g.,</a:t>
            </a:r>
            <a:br>
              <a:rPr sz="1400"/>
            </a:br>
            <a:r>
              <a:rPr b="0" lang="en" sz="1400" spc="-1" strike="noStrike">
                <a:solidFill>
                  <a:srgbClr val="4a4548"/>
                </a:solidFill>
                <a:highlight>
                  <a:srgbClr val="ffffff"/>
                </a:highlight>
                <a:latin typeface="Lato"/>
                <a:ea typeface="Lato"/>
              </a:rPr>
              <a:t>clickstream data from apps) and beyond (e.g., third-party partnerships with telco providers).</a:t>
            </a:r>
            <a:br>
              <a:rPr sz="1400"/>
            </a:br>
            <a:r>
              <a:rPr b="0" lang="en" sz="1400" spc="-1" strike="noStrike">
                <a:solidFill>
                  <a:srgbClr val="4a4548"/>
                </a:solidFill>
                <a:highlight>
                  <a:srgbClr val="ffffff"/>
                </a:highlight>
                <a:latin typeface="Lato"/>
                <a:ea typeface="Lato"/>
              </a:rPr>
              <a:t>- Data platforms that aggregate, develop, and maintain a 360-degree view of customers and enable AIML models to run and execute in near real time.</a:t>
            </a:r>
            <a:br>
              <a:rPr sz="1400"/>
            </a:br>
            <a:r>
              <a:rPr b="0" lang="en" sz="1400" spc="-1" strike="noStrike">
                <a:solidFill>
                  <a:srgbClr val="4a4548"/>
                </a:solidFill>
                <a:highlight>
                  <a:srgbClr val="ffffff"/>
                </a:highlight>
                <a:latin typeface="Lato"/>
                <a:ea typeface="Lato"/>
              </a:rPr>
              <a:t>- Campaign platforms that track past actions and coordinate forward-looking interventions across the range of channels in the engagement layer.</a:t>
            </a:r>
            <a:br>
              <a:rPr sz="1400"/>
            </a:br>
            <a:r>
              <a:rPr b="0" lang="en-IN" sz="1400" spc="-1" strike="noStrike">
                <a:latin typeface="Arial"/>
              </a:rPr>
              <a:t> </a:t>
            </a:r>
            <a:endParaRPr b="0" lang="en-IN" sz="1400" spc="-1" strike="noStrike">
              <a:latin typeface="Arial"/>
            </a:endParaRPr>
          </a:p>
        </p:txBody>
      </p:sp>
      <p:pic>
        <p:nvPicPr>
          <p:cNvPr id="139" name="Picture 4" descr="Icon&#10;&#10;Description automatically generated"/>
          <p:cNvPicPr/>
          <p:nvPr/>
        </p:nvPicPr>
        <p:blipFill>
          <a:blip r:embed="rId1"/>
          <a:stretch/>
        </p:blipFill>
        <p:spPr>
          <a:xfrm>
            <a:off x="7789320" y="4744080"/>
            <a:ext cx="1273680" cy="3009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494640" y="229680"/>
            <a:ext cx="8278560" cy="574560"/>
          </a:xfrm>
          <a:prstGeom prst="rect">
            <a:avLst/>
          </a:prstGeom>
          <a:noFill/>
          <a:ln w="0">
            <a:noFill/>
          </a:ln>
        </p:spPr>
        <p:txBody>
          <a:bodyPr lIns="0" rIns="0" tIns="91440" bIns="91440" anchor="t">
            <a:noAutofit/>
          </a:bodyPr>
          <a:p>
            <a:pPr>
              <a:lnSpc>
                <a:spcPct val="100000"/>
              </a:lnSpc>
              <a:buNone/>
              <a:tabLst>
                <a:tab algn="l" pos="0"/>
              </a:tabLst>
            </a:pPr>
            <a:r>
              <a:rPr b="1" lang="en" sz="2000" spc="-1" strike="noStrike">
                <a:solidFill>
                  <a:srgbClr val="1f1f50"/>
                </a:solidFill>
                <a:latin typeface="Lato"/>
                <a:ea typeface="Lato"/>
              </a:rPr>
              <a:t>Any Supporting Functional Documents</a:t>
            </a:r>
            <a:endParaRPr b="0" lang="en-IN" sz="2000" spc="-1" strike="noStrike">
              <a:latin typeface="Arial"/>
            </a:endParaRPr>
          </a:p>
        </p:txBody>
      </p:sp>
      <p:sp>
        <p:nvSpPr>
          <p:cNvPr id="141" name="Google Shape;372;p6"/>
          <p:cNvSpPr/>
          <p:nvPr/>
        </p:nvSpPr>
        <p:spPr>
          <a:xfrm>
            <a:off x="180000" y="900000"/>
            <a:ext cx="8237160" cy="341280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 sz="1400" spc="-1" strike="noStrike">
                <a:solidFill>
                  <a:srgbClr val="222222"/>
                </a:solidFill>
                <a:highlight>
                  <a:srgbClr val="ffffff"/>
                </a:highlight>
                <a:latin typeface="Lato"/>
                <a:ea typeface="Lato"/>
              </a:rPr>
              <a:t>The solution includes ingesting data into a lake, cleaning and labeling the data required for diverse use cases (e.g., regulatory reporting, business intelligence at scale, AIML diagnostics), segregating incoming data (from both existing and prospective customers) to be made available for immediate analysis from data to be cleaned and labeled for future analysis. </a:t>
            </a:r>
            <a:endParaRPr b="0" lang="en-IN" sz="1400" spc="-1" strike="noStrike">
              <a:latin typeface="Arial"/>
            </a:endParaRPr>
          </a:p>
          <a:p>
            <a:pPr marL="216000" indent="-216000" algn="just">
              <a:lnSpc>
                <a:spcPct val="115000"/>
              </a:lnSpc>
              <a:buClr>
                <a:srgbClr val="222222"/>
              </a:buClr>
              <a:buFont typeface="StarSymbol"/>
              <a:buAutoNum type="arabicParenR"/>
              <a:tabLst>
                <a:tab algn="l" pos="0"/>
              </a:tabLst>
            </a:pPr>
            <a:r>
              <a:rPr b="0" lang="en" sz="1400" spc="-1" strike="noStrike">
                <a:solidFill>
                  <a:srgbClr val="222222"/>
                </a:solidFill>
                <a:highlight>
                  <a:srgbClr val="ffffff"/>
                </a:highlight>
                <a:latin typeface="Lato"/>
                <a:ea typeface="Lato"/>
              </a:rPr>
              <a:t>As banks design and build their centralized data-management infrastructure, they should develop additional controls and monitoring tools to ensure data security, privacy, and regulatory compliance—for example, timely and role-appropriate access across the organization for various use cases.</a:t>
            </a:r>
            <a:endParaRPr b="0" lang="en-IN" sz="1400" spc="-1" strike="noStrike">
              <a:latin typeface="Arial"/>
            </a:endParaRPr>
          </a:p>
          <a:p>
            <a:pPr marL="216000" indent="-216000" algn="just">
              <a:lnSpc>
                <a:spcPct val="115000"/>
              </a:lnSpc>
              <a:buClr>
                <a:srgbClr val="222222"/>
              </a:buClr>
              <a:buFont typeface="StarSymbol"/>
              <a:buAutoNum type="arabicParenR"/>
              <a:tabLst>
                <a:tab algn="l" pos="0"/>
              </a:tabLst>
            </a:pPr>
            <a:r>
              <a:rPr b="0" lang="en" sz="1400" spc="-1" strike="noStrike">
                <a:solidFill>
                  <a:srgbClr val="222222"/>
                </a:solidFill>
                <a:highlight>
                  <a:srgbClr val="ffffff"/>
                </a:highlight>
                <a:latin typeface="Lato"/>
                <a:ea typeface="Lato"/>
              </a:rPr>
              <a:t>Intelligent infrastructure. Fintech industries can choose Azure cloud-based platforms for higher scalability and resilience in line with AI strategy. </a:t>
            </a:r>
            <a:endParaRPr b="0" lang="en-IN" sz="1400" spc="-1" strike="noStrike">
              <a:latin typeface="Arial"/>
            </a:endParaRPr>
          </a:p>
          <a:p>
            <a:pPr marL="216000" indent="-216000" algn="just">
              <a:lnSpc>
                <a:spcPct val="115000"/>
              </a:lnSpc>
              <a:buClr>
                <a:srgbClr val="222222"/>
              </a:buClr>
              <a:buFont typeface="StarSymbol"/>
              <a:buAutoNum type="arabicParenR"/>
              <a:tabLst>
                <a:tab algn="l" pos="0"/>
              </a:tabLst>
            </a:pPr>
            <a:r>
              <a:rPr b="0" lang="en" sz="1400" spc="-1" strike="noStrike">
                <a:solidFill>
                  <a:srgbClr val="222222"/>
                </a:solidFill>
                <a:highlight>
                  <a:srgbClr val="ffffff"/>
                </a:highlight>
                <a:latin typeface="Lato"/>
                <a:ea typeface="Lato"/>
              </a:rPr>
              <a:t>Azure Cloud-based infrastructure reduces costs for IT maintenance and enables self-serve models for development teams, which enable rapid innovation cycles by providing managed services</a:t>
            </a:r>
            <a:endParaRPr b="0" lang="en-IN" sz="1400" spc="-1" strike="noStrike">
              <a:latin typeface="Arial"/>
            </a:endParaRPr>
          </a:p>
          <a:p>
            <a:pPr marL="216000" indent="-216000" algn="just">
              <a:lnSpc>
                <a:spcPct val="100000"/>
              </a:lnSpc>
              <a:buClr>
                <a:srgbClr val="222222"/>
              </a:buClr>
              <a:buFont typeface="StarSymbol"/>
              <a:buAutoNum type="arabicParenR"/>
              <a:tabLst>
                <a:tab algn="l" pos="0"/>
              </a:tabLst>
            </a:pPr>
            <a:r>
              <a:rPr b="0" lang="en" sz="1400" spc="-1" strike="noStrike">
                <a:solidFill>
                  <a:srgbClr val="222222"/>
                </a:solidFill>
                <a:highlight>
                  <a:srgbClr val="ffffff"/>
                </a:highlight>
                <a:latin typeface="Lato"/>
                <a:ea typeface="Lato"/>
              </a:rPr>
              <a:t>Payments - Cash credit process Business rules: </a:t>
            </a:r>
            <a:endParaRPr b="0" lang="en-IN" sz="1400" spc="-1" strike="noStrike">
              <a:latin typeface="Arial"/>
            </a:endParaRPr>
          </a:p>
          <a:p>
            <a:pPr marL="216000" indent="-216000" algn="just">
              <a:lnSpc>
                <a:spcPct val="100000"/>
              </a:lnSpc>
              <a:buClr>
                <a:srgbClr val="000000"/>
              </a:buClr>
              <a:buSzPct val="45000"/>
              <a:buFont typeface="Wingdings" charset="2"/>
              <a:buChar char=""/>
              <a:tabLst>
                <a:tab algn="l" pos="0"/>
              </a:tabLst>
            </a:pPr>
            <a:r>
              <a:rPr b="0" lang="en" sz="1400" spc="-1" strike="noStrike">
                <a:solidFill>
                  <a:srgbClr val="222222"/>
                </a:solidFill>
                <a:highlight>
                  <a:srgbClr val="ffffff"/>
                </a:highlight>
                <a:latin typeface="Lato"/>
                <a:ea typeface="Lato"/>
              </a:rPr>
              <a:t>There is a sequential flow of business rules applied at multiple stages to arrive at credit decisions.</a:t>
            </a:r>
            <a:endParaRPr b="0" lang="en-IN" sz="1400" spc="-1" strike="noStrike">
              <a:latin typeface="Arial"/>
            </a:endParaRPr>
          </a:p>
          <a:p>
            <a:pPr marL="216000" indent="-216000" algn="just">
              <a:lnSpc>
                <a:spcPct val="100000"/>
              </a:lnSpc>
              <a:buClr>
                <a:srgbClr val="000000"/>
              </a:buClr>
              <a:buSzPct val="45000"/>
              <a:buFont typeface="Wingdings" charset="2"/>
              <a:buChar char=""/>
              <a:tabLst>
                <a:tab algn="l" pos="0"/>
              </a:tabLst>
            </a:pPr>
            <a:r>
              <a:rPr b="0" lang="en" sz="1400" spc="-1" strike="noStrike">
                <a:solidFill>
                  <a:srgbClr val="222222"/>
                </a:solidFill>
                <a:highlight>
                  <a:srgbClr val="ffffff"/>
                </a:highlight>
                <a:latin typeface="Lato"/>
                <a:ea typeface="Lato"/>
              </a:rPr>
              <a:t>These business rules/agreements can be written in computer code (IF-Else-Then Rules) that are executed when certain conditions (Business Rules) are met.</a:t>
            </a:r>
            <a:endParaRPr b="0" lang="en-IN" sz="1400" spc="-1" strike="noStrike">
              <a:latin typeface="Arial"/>
            </a:endParaRPr>
          </a:p>
          <a:p>
            <a:pPr algn="just">
              <a:lnSpc>
                <a:spcPct val="100000"/>
              </a:lnSpc>
              <a:buNone/>
              <a:tabLst>
                <a:tab algn="l" pos="0"/>
              </a:tabLst>
            </a:pPr>
            <a:endParaRPr b="0" lang="en-IN" sz="1400" spc="-1" strike="noStrike">
              <a:latin typeface="Arial"/>
            </a:endParaRPr>
          </a:p>
        </p:txBody>
      </p:sp>
      <p:pic>
        <p:nvPicPr>
          <p:cNvPr id="142" name="Picture 4" descr="Icon&#10;&#10;Description automatically generated"/>
          <p:cNvPicPr/>
          <p:nvPr/>
        </p:nvPicPr>
        <p:blipFill>
          <a:blip r:embed="rId1"/>
          <a:stretch/>
        </p:blipFill>
        <p:spPr>
          <a:xfrm>
            <a:off x="7789320" y="4744080"/>
            <a:ext cx="1273680" cy="3009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494640" y="145080"/>
            <a:ext cx="8278560" cy="574560"/>
          </a:xfrm>
          <a:prstGeom prst="rect">
            <a:avLst/>
          </a:prstGeom>
          <a:noFill/>
          <a:ln w="0">
            <a:noFill/>
          </a:ln>
        </p:spPr>
        <p:txBody>
          <a:bodyPr lIns="0" rIns="0" tIns="91440" bIns="91440" anchor="t">
            <a:noAutofit/>
          </a:bodyPr>
          <a:p>
            <a:pPr>
              <a:lnSpc>
                <a:spcPct val="100000"/>
              </a:lnSpc>
              <a:buNone/>
              <a:tabLst>
                <a:tab algn="l" pos="0"/>
              </a:tabLst>
            </a:pPr>
            <a:r>
              <a:rPr b="1" lang="en" sz="2000" spc="-1" strike="noStrike">
                <a:solidFill>
                  <a:srgbClr val="1f1f50"/>
                </a:solidFill>
                <a:latin typeface="Lato"/>
                <a:ea typeface="Lato"/>
              </a:rPr>
              <a:t>Supporting Functional Documents</a:t>
            </a:r>
            <a:endParaRPr b="0" lang="en-IN" sz="2000" spc="-1" strike="noStrike">
              <a:latin typeface="Arial"/>
            </a:endParaRPr>
          </a:p>
        </p:txBody>
      </p:sp>
      <p:sp>
        <p:nvSpPr>
          <p:cNvPr id="144" name="Google Shape;372;p 1"/>
          <p:cNvSpPr/>
          <p:nvPr/>
        </p:nvSpPr>
        <p:spPr>
          <a:xfrm>
            <a:off x="180000" y="648000"/>
            <a:ext cx="8459640" cy="3851640"/>
          </a:xfrm>
          <a:prstGeom prst="rect">
            <a:avLst/>
          </a:prstGeom>
          <a:noFill/>
          <a:ln w="0">
            <a:noFill/>
          </a:ln>
        </p:spPr>
        <p:style>
          <a:lnRef idx="0"/>
          <a:fillRef idx="0"/>
          <a:effectRef idx="0"/>
          <a:fontRef idx="minor"/>
        </p:style>
        <p:txBody>
          <a:bodyPr lIns="90000" rIns="90000" tIns="91440" bIns="91440" anchor="t">
            <a:noAutofit/>
          </a:bodyPr>
          <a:p>
            <a:pPr algn="just">
              <a:lnSpc>
                <a:spcPct val="100000"/>
              </a:lnSpc>
              <a:buNone/>
              <a:tabLst>
                <a:tab algn="l" pos="0"/>
              </a:tabLst>
            </a:pPr>
            <a:r>
              <a:rPr b="0" lang="en-IN" sz="1400" spc="-1" strike="noStrike">
                <a:solidFill>
                  <a:srgbClr val="000000"/>
                </a:solidFill>
                <a:latin typeface="Lato"/>
                <a:ea typeface="DejaVu Sans"/>
              </a:rPr>
              <a:t>Smart contract makes a perfect choice in this context and have the potential to replace manual banking processes. Banks can use it to ensure compliance, evaluate credit eligibility, and create required workflow. Transactional Support  for – Immutable, Tamperproof and Audit Trail enabled.</a:t>
            </a:r>
            <a:endParaRPr b="0" lang="en-IN" sz="1400" spc="-1" strike="noStrike">
              <a:latin typeface="Arial"/>
            </a:endParaRPr>
          </a:p>
          <a:p>
            <a:pPr marL="216000" indent="-216000" algn="just">
              <a:lnSpc>
                <a:spcPct val="100000"/>
              </a:lnSpc>
              <a:buClr>
                <a:srgbClr val="000000"/>
              </a:buClr>
              <a:buSzPct val="45000"/>
              <a:buFont typeface="Wingdings" charset="2"/>
              <a:buChar char=""/>
              <a:tabLst>
                <a:tab algn="l" pos="0"/>
              </a:tabLst>
            </a:pPr>
            <a:r>
              <a:rPr b="0" lang="en-US" sz="1400" spc="-1" strike="noStrike">
                <a:solidFill>
                  <a:srgbClr val="000000"/>
                </a:solidFill>
                <a:latin typeface="Lato"/>
                <a:ea typeface="DejaVu Sans"/>
              </a:rPr>
              <a:t>At a high level, Ethereum/Blok.One Dapps (smart contract applications) request data from Chainlink (Oracle Middleware), which in turn retrieves data from a web service built with Azure Infrastructure</a:t>
            </a:r>
            <a:endParaRPr b="0" lang="en-IN" sz="1400" spc="-1" strike="noStrike">
              <a:latin typeface="Arial"/>
            </a:endParaRPr>
          </a:p>
          <a:p>
            <a:pPr marL="216000" indent="-216000" algn="just">
              <a:lnSpc>
                <a:spcPct val="90000"/>
              </a:lnSpc>
              <a:spcBef>
                <a:spcPts val="1001"/>
              </a:spcBef>
              <a:buClr>
                <a:srgbClr val="000000"/>
              </a:buClr>
              <a:buSzPct val="45000"/>
              <a:buFont typeface="Wingdings" charset="2"/>
              <a:buChar char=""/>
              <a:tabLst>
                <a:tab algn="l" pos="0"/>
              </a:tabLst>
            </a:pPr>
            <a:r>
              <a:rPr b="0" lang="en-US" sz="1400" spc="-1" strike="noStrike">
                <a:solidFill>
                  <a:srgbClr val="000000"/>
                </a:solidFill>
                <a:latin typeface="Lato"/>
                <a:ea typeface="DejaVu Sans"/>
              </a:rPr>
              <a:t>Chainlink connects smart contracts with external data using its decentralized oracle network. Chainlink API requests are handled 1:1 by an oracle.</a:t>
            </a:r>
            <a:endParaRPr b="0" lang="en-IN" sz="1400" spc="-1" strike="noStrike">
              <a:latin typeface="Arial"/>
            </a:endParaRPr>
          </a:p>
          <a:p>
            <a:pPr marL="216000" indent="-216000" algn="just">
              <a:lnSpc>
                <a:spcPct val="90000"/>
              </a:lnSpc>
              <a:spcBef>
                <a:spcPts val="1001"/>
              </a:spcBef>
              <a:buClr>
                <a:srgbClr val="000000"/>
              </a:buClr>
              <a:buSzPct val="45000"/>
              <a:buFont typeface="Wingdings" charset="2"/>
              <a:buChar char=""/>
              <a:tabLst>
                <a:tab algn="l" pos="0"/>
              </a:tabLst>
            </a:pPr>
            <a:r>
              <a:rPr b="0" lang="en-US" sz="1400" spc="-1" strike="noStrike">
                <a:solidFill>
                  <a:srgbClr val="000000"/>
                </a:solidFill>
                <a:latin typeface="Lato"/>
                <a:ea typeface="DejaVu Sans"/>
              </a:rPr>
              <a:t>Smart contract platform (Ethereum/Block.One) can interoperate with an enterprise Azure Cloud data warehouse via oracle middleware (Chainlink). </a:t>
            </a:r>
            <a:endParaRPr b="0" lang="en-IN" sz="1400" spc="-1" strike="noStrike">
              <a:latin typeface="Arial"/>
            </a:endParaRPr>
          </a:p>
          <a:p>
            <a:pPr marL="216000" indent="-216000" algn="just">
              <a:lnSpc>
                <a:spcPct val="90000"/>
              </a:lnSpc>
              <a:spcBef>
                <a:spcPts val="1001"/>
              </a:spcBef>
              <a:buClr>
                <a:srgbClr val="000000"/>
              </a:buClr>
              <a:buSzPct val="45000"/>
              <a:buFont typeface="Wingdings" charset="2"/>
              <a:buChar char=""/>
              <a:tabLst>
                <a:tab algn="l" pos="0"/>
              </a:tabLst>
            </a:pPr>
            <a:r>
              <a:rPr b="0" lang="en-US" sz="1400" spc="-1" strike="noStrike">
                <a:solidFill>
                  <a:srgbClr val="000000"/>
                </a:solidFill>
                <a:latin typeface="Lato"/>
                <a:ea typeface="Noto Sans CJK SC"/>
              </a:rPr>
              <a:t>This assembly of components allows a smart contract to take action based on data retrieved from an on-chain query to </a:t>
            </a:r>
            <a:r>
              <a:rPr b="0" lang="en-US" sz="1400" spc="-1" strike="noStrike">
                <a:solidFill>
                  <a:srgbClr val="000000"/>
                </a:solidFill>
                <a:latin typeface="Lato"/>
                <a:ea typeface="DejaVu Sans"/>
              </a:rPr>
              <a:t>Azure Cloud Infrastructure-hosted data warehouse. Details shown in below Figure. </a:t>
            </a:r>
            <a:endParaRPr b="0" lang="en-IN" sz="1400" spc="-1" strike="noStrike">
              <a:latin typeface="Arial"/>
            </a:endParaRPr>
          </a:p>
          <a:p>
            <a:pPr marL="914400" indent="-228600">
              <a:lnSpc>
                <a:spcPct val="100000"/>
              </a:lnSpc>
              <a:buClr>
                <a:srgbClr val="000000"/>
              </a:buClr>
              <a:buSzPct val="45000"/>
              <a:buFont typeface="Wingdings" charset="2"/>
              <a:buChar char=""/>
              <a:tabLst>
                <a:tab algn="l" pos="0"/>
              </a:tabLst>
            </a:pPr>
            <a:r>
              <a:rPr b="0" lang="en-IN" sz="1200" spc="-1" strike="noStrike">
                <a:solidFill>
                  <a:srgbClr val="000000"/>
                </a:solidFill>
                <a:latin typeface="Arial"/>
                <a:ea typeface="DejaVu Sans"/>
              </a:rPr>
              <a:t> </a:t>
            </a:r>
            <a:endParaRPr b="0" lang="en-IN" sz="1200" spc="-1" strike="noStrike">
              <a:latin typeface="Arial"/>
            </a:endParaRPr>
          </a:p>
        </p:txBody>
      </p:sp>
      <p:pic>
        <p:nvPicPr>
          <p:cNvPr id="145" name="Picture 1" descr="Icon&#10;&#10;Description automatically generated"/>
          <p:cNvPicPr/>
          <p:nvPr/>
        </p:nvPicPr>
        <p:blipFill>
          <a:blip r:embed="rId1"/>
          <a:stretch/>
        </p:blipFill>
        <p:spPr>
          <a:xfrm>
            <a:off x="7789320" y="4744080"/>
            <a:ext cx="1273680" cy="300960"/>
          </a:xfrm>
          <a:prstGeom prst="rect">
            <a:avLst/>
          </a:prstGeom>
          <a:ln w="0">
            <a:noFill/>
          </a:ln>
        </p:spPr>
      </p:pic>
      <p:pic>
        <p:nvPicPr>
          <p:cNvPr id="146" name="Picture 10" descr="Request Model Banner"/>
          <p:cNvPicPr/>
          <p:nvPr/>
        </p:nvPicPr>
        <p:blipFill>
          <a:blip r:embed="rId2"/>
          <a:stretch/>
        </p:blipFill>
        <p:spPr>
          <a:xfrm>
            <a:off x="900000" y="3417840"/>
            <a:ext cx="6893640" cy="15498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628200" y="273600"/>
            <a:ext cx="7886160" cy="385920"/>
          </a:xfrm>
          <a:prstGeom prst="rect">
            <a:avLst/>
          </a:prstGeom>
          <a:noFill/>
          <a:ln w="0">
            <a:noFill/>
          </a:ln>
        </p:spPr>
        <p:txBody>
          <a:bodyPr lIns="90000" rIns="90000" tIns="45000" bIns="45000" anchor="ctr">
            <a:normAutofit fontScale="59000"/>
          </a:bodyPr>
          <a:p>
            <a:pPr>
              <a:lnSpc>
                <a:spcPct val="90000"/>
              </a:lnSpc>
              <a:buNone/>
            </a:pPr>
            <a:r>
              <a:rPr b="0" lang="en-IN" sz="3600" spc="-1" strike="noStrike">
                <a:solidFill>
                  <a:srgbClr val="000000"/>
                </a:solidFill>
                <a:latin typeface="Calibri Light"/>
              </a:rPr>
              <a:t>Credit Payment Automation Workflow</a:t>
            </a:r>
            <a:endParaRPr b="0" lang="en-IN" sz="3600" spc="-1" strike="noStrike">
              <a:latin typeface="Arial"/>
            </a:endParaRPr>
          </a:p>
        </p:txBody>
      </p:sp>
      <p:pic>
        <p:nvPicPr>
          <p:cNvPr id="148" name="Picture 9" descr=""/>
          <p:cNvPicPr/>
          <p:nvPr/>
        </p:nvPicPr>
        <p:blipFill>
          <a:blip r:embed="rId1"/>
          <a:stretch/>
        </p:blipFill>
        <p:spPr>
          <a:xfrm>
            <a:off x="780120" y="1099440"/>
            <a:ext cx="7507800" cy="35586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494640" y="229680"/>
            <a:ext cx="8278560" cy="574560"/>
          </a:xfrm>
          <a:prstGeom prst="rect">
            <a:avLst/>
          </a:prstGeom>
          <a:noFill/>
          <a:ln w="0">
            <a:noFill/>
          </a:ln>
        </p:spPr>
        <p:txBody>
          <a:bodyPr lIns="0" rIns="0" tIns="91440" bIns="91440" anchor="t">
            <a:noAutofit/>
          </a:bodyPr>
          <a:p>
            <a:pPr>
              <a:lnSpc>
                <a:spcPct val="100000"/>
              </a:lnSpc>
              <a:buNone/>
              <a:tabLst>
                <a:tab algn="l" pos="0"/>
              </a:tabLst>
            </a:pPr>
            <a:r>
              <a:rPr b="1" lang="en" sz="2000" spc="-1" strike="noStrike">
                <a:solidFill>
                  <a:srgbClr val="222222"/>
                </a:solidFill>
                <a:highlight>
                  <a:srgbClr val="ffffff"/>
                </a:highlight>
                <a:latin typeface="Lato"/>
                <a:ea typeface="Lato"/>
              </a:rPr>
              <a:t>Key Differentiators &amp; Adoption Plan</a:t>
            </a:r>
            <a:endParaRPr b="0" lang="en-IN" sz="2000" spc="-1" strike="noStrike">
              <a:latin typeface="Arial"/>
            </a:endParaRPr>
          </a:p>
        </p:txBody>
      </p:sp>
      <p:sp>
        <p:nvSpPr>
          <p:cNvPr id="150" name="Google Shape;378;p7"/>
          <p:cNvSpPr/>
          <p:nvPr/>
        </p:nvSpPr>
        <p:spPr>
          <a:xfrm>
            <a:off x="512280" y="1151280"/>
            <a:ext cx="8237160" cy="341280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 sz="1400" spc="-1" strike="noStrike">
                <a:solidFill>
                  <a:srgbClr val="222222"/>
                </a:solidFill>
                <a:highlight>
                  <a:srgbClr val="ffffff"/>
                </a:highlight>
                <a:latin typeface="Lato"/>
                <a:ea typeface="Lato"/>
              </a:rPr>
              <a:t>While most banks are transitioning their technology platforms and assets to become more modular and</a:t>
            </a:r>
            <a:endParaRPr b="0" lang="en-IN" sz="1400" spc="-1" strike="noStrike">
              <a:latin typeface="Arial"/>
            </a:endParaRPr>
          </a:p>
          <a:p>
            <a:pPr algn="just">
              <a:lnSpc>
                <a:spcPct val="100000"/>
              </a:lnSpc>
              <a:buNone/>
              <a:tabLst>
                <a:tab algn="l" pos="0"/>
              </a:tabLst>
            </a:pPr>
            <a:r>
              <a:rPr b="0" lang="en" sz="1400" spc="-1" strike="noStrike">
                <a:solidFill>
                  <a:srgbClr val="222222"/>
                </a:solidFill>
                <a:highlight>
                  <a:srgbClr val="ffffff"/>
                </a:highlight>
                <a:latin typeface="Lato"/>
                <a:ea typeface="Lato"/>
              </a:rPr>
              <a:t>flexible, working teams within the bank continue to operate in functional silos under suboptimal collaboration models and often lack alignment of goals and priorities. In this digital world, AI can be leveraged to bring back that customer personal connection. </a:t>
            </a:r>
            <a:endParaRPr b="0" lang="en-IN" sz="1400" spc="-1" strike="noStrike">
              <a:latin typeface="Arial"/>
            </a:endParaRPr>
          </a:p>
          <a:p>
            <a:pPr algn="just">
              <a:lnSpc>
                <a:spcPct val="100000"/>
              </a:lnSpc>
              <a:buNone/>
              <a:tabLst>
                <a:tab algn="l" pos="0"/>
              </a:tabLst>
            </a:pPr>
            <a:r>
              <a:rPr b="0" lang="en" sz="1400" spc="-1" strike="noStrike">
                <a:solidFill>
                  <a:srgbClr val="222222"/>
                </a:solidFill>
                <a:highlight>
                  <a:srgbClr val="ffffff"/>
                </a:highlight>
                <a:latin typeface="Lato"/>
                <a:ea typeface="Lato"/>
              </a:rPr>
              <a:t>Artificial Intelligence and Machine Learning can process huge amount of information about customers. </a:t>
            </a:r>
            <a:endParaRPr b="0" lang="en-IN" sz="1400" spc="-1" strike="noStrike">
              <a:latin typeface="Arial"/>
            </a:endParaRPr>
          </a:p>
          <a:p>
            <a:pPr algn="just">
              <a:lnSpc>
                <a:spcPct val="100000"/>
              </a:lnSpc>
              <a:buNone/>
              <a:tabLst>
                <a:tab algn="l" pos="0"/>
              </a:tabLst>
            </a:pPr>
            <a:r>
              <a:rPr b="0" lang="en" sz="1400" spc="-1" strike="noStrike">
                <a:solidFill>
                  <a:srgbClr val="222222"/>
                </a:solidFill>
                <a:highlight>
                  <a:srgbClr val="ffffff"/>
                </a:highlight>
                <a:latin typeface="Lato"/>
                <a:ea typeface="Lato"/>
              </a:rPr>
              <a:t>This data and information are compared and present results in a suitable services/products that customers want. This essentially means finding what’s right for your customers and hence can achieve customer satisfaction at the high level.</a:t>
            </a:r>
            <a:endParaRPr b="0" lang="en-IN" sz="1400" spc="-1" strike="noStrike">
              <a:latin typeface="Arial"/>
            </a:endParaRPr>
          </a:p>
          <a:p>
            <a:pPr algn="just">
              <a:lnSpc>
                <a:spcPct val="100000"/>
              </a:lnSpc>
              <a:buNone/>
              <a:tabLst>
                <a:tab algn="l" pos="0"/>
              </a:tabLst>
            </a:pPr>
            <a:r>
              <a:rPr b="0" lang="en" sz="1400" spc="-1" strike="noStrike">
                <a:solidFill>
                  <a:srgbClr val="222222"/>
                </a:solidFill>
                <a:highlight>
                  <a:srgbClr val="ffffff"/>
                </a:highlight>
                <a:latin typeface="Lato"/>
                <a:ea typeface="Lato"/>
              </a:rPr>
              <a:t>To ensure sustainability of change, we recommend a two-track approach that balances short-term projects that deliver business value every quarter with an iterative build of long-term institutional capabilities. </a:t>
            </a:r>
            <a:endParaRPr b="0" lang="en-IN" sz="1400" spc="-1" strike="noStrike">
              <a:latin typeface="Arial"/>
            </a:endParaRPr>
          </a:p>
          <a:p>
            <a:pPr algn="just">
              <a:lnSpc>
                <a:spcPct val="100000"/>
              </a:lnSpc>
              <a:buNone/>
              <a:tabLst>
                <a:tab algn="l" pos="0"/>
              </a:tabLst>
            </a:pPr>
            <a:r>
              <a:rPr b="0" lang="en" sz="1400" spc="-1" strike="noStrike">
                <a:solidFill>
                  <a:srgbClr val="222222"/>
                </a:solidFill>
                <a:highlight>
                  <a:srgbClr val="ffffff"/>
                </a:highlight>
                <a:latin typeface="Lato"/>
                <a:ea typeface="Lato"/>
              </a:rPr>
              <a:t>Fintech segment might elect to keep differentiating core capabilities in-house and acquire non-differentiating capabilities from technology vendors and partners, including AIML specialists.</a:t>
            </a:r>
            <a:endParaRPr b="0" lang="en-IN" sz="1400" spc="-1" strike="noStrike">
              <a:latin typeface="Arial"/>
            </a:endParaRPr>
          </a:p>
          <a:p>
            <a:pPr algn="just">
              <a:lnSpc>
                <a:spcPct val="100000"/>
              </a:lnSpc>
              <a:buNone/>
              <a:tabLst>
                <a:tab algn="l" pos="0"/>
              </a:tabLst>
            </a:pPr>
            <a:r>
              <a:rPr b="0" lang="en" sz="1400" spc="-1" strike="noStrike">
                <a:solidFill>
                  <a:srgbClr val="222222"/>
                </a:solidFill>
                <a:highlight>
                  <a:srgbClr val="ffffff"/>
                </a:highlight>
                <a:latin typeface="Lato"/>
                <a:ea typeface="Lato"/>
              </a:rPr>
              <a:t>For many banks, ensuring adoption of AI technologies across the enterprise is no longer a choice, but a</a:t>
            </a:r>
            <a:endParaRPr b="0" lang="en-IN" sz="1400" spc="-1" strike="noStrike">
              <a:latin typeface="Arial"/>
            </a:endParaRPr>
          </a:p>
          <a:p>
            <a:pPr algn="just">
              <a:lnSpc>
                <a:spcPct val="100000"/>
              </a:lnSpc>
              <a:buNone/>
              <a:tabLst>
                <a:tab algn="l" pos="0"/>
              </a:tabLst>
            </a:pPr>
            <a:r>
              <a:rPr b="0" lang="en" sz="1400" spc="-1" strike="noStrike">
                <a:solidFill>
                  <a:srgbClr val="222222"/>
                </a:solidFill>
                <a:highlight>
                  <a:srgbClr val="ffffff"/>
                </a:highlight>
                <a:latin typeface="Lato"/>
                <a:ea typeface="Lato"/>
              </a:rPr>
              <a:t>strategic imperative. As financial services providers continue on their digital transformation, there will be an increase in AI and ML security solutions in near future.</a:t>
            </a:r>
            <a:endParaRPr b="0" lang="en-IN" sz="1400" spc="-1" strike="noStrike">
              <a:latin typeface="Arial"/>
            </a:endParaRPr>
          </a:p>
          <a:p>
            <a:pPr algn="just">
              <a:lnSpc>
                <a:spcPct val="100000"/>
              </a:lnSpc>
              <a:buNone/>
              <a:tabLst>
                <a:tab algn="l" pos="0"/>
              </a:tabLst>
            </a:pPr>
            <a:endParaRPr b="0" lang="en-IN" sz="1400" spc="-1" strike="noStrike">
              <a:latin typeface="Arial"/>
            </a:endParaRPr>
          </a:p>
        </p:txBody>
      </p:sp>
      <p:pic>
        <p:nvPicPr>
          <p:cNvPr id="151" name="Picture 4" descr="Icon&#10;&#10;Description automatically generated"/>
          <p:cNvPicPr/>
          <p:nvPr/>
        </p:nvPicPr>
        <p:blipFill>
          <a:blip r:embed="rId1"/>
          <a:stretch/>
        </p:blipFill>
        <p:spPr>
          <a:xfrm>
            <a:off x="7789320" y="4744080"/>
            <a:ext cx="1273680" cy="3009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845</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2023-04-30T21:42:43Z</dcterms:modified>
  <cp:revision>127</cp:revision>
  <dc:subject/>
  <dc:title>Bank of Baroda Hackathon - 2022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9</vt:i4>
  </property>
  <property fmtid="{D5CDD505-2E9C-101B-9397-08002B2CF9AE}" pid="3" name="PresentationFormat">
    <vt:lpwstr>On-screen Show (16:9)</vt:lpwstr>
  </property>
  <property fmtid="{D5CDD505-2E9C-101B-9397-08002B2CF9AE}" pid="4" name="Slides">
    <vt:i4>9</vt:i4>
  </property>
</Properties>
</file>