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64" r:id="rId5"/>
    <p:sldId id="266" r:id="rId6"/>
    <p:sldId id="267" r:id="rId7"/>
    <p:sldId id="268" r:id="rId8"/>
    <p:sldId id="269" r:id="rId9"/>
    <p:sldId id="263" r:id="rId10"/>
    <p:sldId id="265" r:id="rId11"/>
  </p:sldIdLst>
  <p:sldSz cx="9144000" cy="6858000" type="screen4x3"/>
  <p:notesSz cx="6881813" cy="9296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OSSV1tl2pjYc0qHy0yT62FVaZ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948315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8" name="Google Shape;98;p1:notes"/>
          <p:cNvSpPr txBox="1"/>
          <p:nvPr/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6913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2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8" name="Google Shape;118;p3:notes"/>
          <p:cNvSpPr txBox="1"/>
          <p:nvPr/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19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sldNum" idx="12"/>
          </p:nvPr>
        </p:nvSpPr>
        <p:spPr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57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945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68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9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95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685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649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2057400" y="-2286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 rot="5400000">
            <a:off x="4619625" y="2333625"/>
            <a:ext cx="63246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 rot="5400000">
            <a:off x="314325" y="295275"/>
            <a:ext cx="632460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639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2419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3" name="Google Shape;23;p15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Google Shape;24;p1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6" name="Google Shape;26;p15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7" name="Google Shape;27;p15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9" name="Google Shape;29;p15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Google Shape;32;p15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46863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241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1143000"/>
            <a:ext cx="8382000" cy="7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ahoma"/>
                <a:ea typeface="Tahoma"/>
                <a:cs typeface="Tahoma"/>
                <a:sym typeface="Tahoma"/>
              </a:rPr>
              <a:t>1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title" idx="4294967295"/>
          </p:nvPr>
        </p:nvSpPr>
        <p:spPr>
          <a:xfrm>
            <a:off x="228600" y="1750620"/>
            <a:ext cx="876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800" dirty="0" smtClean="0"/>
              <a:t>Advanced Database System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Non-Redundant Dynamic Fragment Allocation with </a:t>
            </a:r>
            <a:r>
              <a:rPr lang="en-US" sz="4000" dirty="0"/>
              <a:t>Horizontal Partition in Distributed Database System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sz="2800" dirty="0"/>
          </a:p>
        </p:txBody>
      </p:sp>
      <p:sp>
        <p:nvSpPr>
          <p:cNvPr id="105" name="Google Shape;105;p1"/>
          <p:cNvSpPr txBox="1"/>
          <p:nvPr/>
        </p:nvSpPr>
        <p:spPr>
          <a:xfrm>
            <a:off x="5334000" y="5029200"/>
            <a:ext cx="35244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Hanumant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91025" y="5056770"/>
            <a:ext cx="3459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ahoma"/>
                <a:ea typeface="Tahoma"/>
                <a:cs typeface="Tahoma"/>
                <a:sym typeface="Tahoma"/>
              </a:rPr>
              <a:t>Under guidance of</a:t>
            </a:r>
            <a:r>
              <a:rPr lang="en-US" sz="2800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endParaRPr sz="28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ahoma"/>
                <a:ea typeface="Tahoma"/>
                <a:cs typeface="Tahoma"/>
                <a:sym typeface="Tahoma"/>
              </a:rPr>
              <a:t>10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title" idx="4294967295"/>
          </p:nvPr>
        </p:nvSpPr>
        <p:spPr>
          <a:xfrm>
            <a:off x="228600" y="1143000"/>
            <a:ext cx="876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200"/>
              <a:t>Thank You</a:t>
            </a:r>
            <a:r>
              <a:rPr lang="en-US" sz="4800"/>
              <a:t/>
            </a:r>
            <a:br>
              <a:rPr lang="en-US" sz="4800"/>
            </a:br>
            <a:r>
              <a:rPr lang="en-US" sz="4800"/>
              <a:t/>
            </a:r>
            <a:br>
              <a:rPr lang="en-US" sz="4800"/>
            </a:br>
            <a:endParaRPr sz="28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ahoma"/>
                <a:ea typeface="Tahoma"/>
                <a:cs typeface="Tahoma"/>
                <a:sym typeface="Tahoma"/>
              </a:rPr>
              <a:t>2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4294967295"/>
          </p:nvPr>
        </p:nvSpPr>
        <p:spPr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Abstract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4294967295"/>
          </p:nvPr>
        </p:nvSpPr>
        <p:spPr>
          <a:xfrm>
            <a:off x="3048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endParaRPr lang="en-US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r>
              <a:rPr lang="en-US" sz="1800" dirty="0" smtClean="0"/>
              <a:t>The </a:t>
            </a:r>
            <a:r>
              <a:rPr lang="en-US" sz="1800" dirty="0"/>
              <a:t>aim of a fragment allocation algorithm is to determine which fragment is properly located to which sites so as to minimize the total data transfer cost and reduce the executed time of queries</a:t>
            </a:r>
            <a:r>
              <a:rPr lang="en-US" sz="1800" dirty="0" smtClean="0"/>
              <a:t>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1080"/>
            </a:pPr>
            <a:r>
              <a:rPr lang="en-US" sz="1800" dirty="0"/>
              <a:t>Dynamic fragment allocation technique provides many environments where access patterns of different sites from multiple locations made to fragment change over time</a:t>
            </a:r>
            <a:r>
              <a:rPr lang="en-US" sz="1800" dirty="0" smtClean="0"/>
              <a:t>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endParaRPr lang="en-US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r>
              <a:rPr lang="en-US" sz="1800" dirty="0" smtClean="0"/>
              <a:t>The </a:t>
            </a:r>
            <a:r>
              <a:rPr lang="en-US" sz="1800" dirty="0"/>
              <a:t>proposed approach reallocates fragments with respect to the access patterns made to each fragments with amount of data volume up to time constraint and threshold value. </a:t>
            </a:r>
            <a:endParaRPr lang="en-US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endParaRPr lang="en-US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080"/>
            </a:pPr>
            <a:r>
              <a:rPr lang="en-US" sz="1800" dirty="0" smtClean="0"/>
              <a:t>The </a:t>
            </a:r>
            <a:r>
              <a:rPr lang="en-US" sz="1800" dirty="0"/>
              <a:t>write data volume has to be considered for relocation process when more than one site simultaneously qualifies for the fragment</a:t>
            </a:r>
            <a:r>
              <a:rPr lang="en-US" sz="1800" dirty="0" smtClean="0"/>
              <a:t>.</a:t>
            </a:r>
          </a:p>
          <a:p>
            <a:pPr marL="34290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8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ahoma"/>
                <a:ea typeface="Tahoma"/>
                <a:cs typeface="Tahoma"/>
                <a:sym typeface="Tahoma"/>
              </a:rPr>
              <a:t>3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393700" y="338137"/>
            <a:ext cx="6794500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Implementation Methodologies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393700" y="1371600"/>
            <a:ext cx="84645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ts val="0"/>
              </a:spcBef>
              <a:buSzPts val="1440"/>
            </a:pPr>
            <a:r>
              <a:rPr lang="en-US" sz="2400" dirty="0"/>
              <a:t>The proposed algorithm can be considered into two </a:t>
            </a:r>
            <a:r>
              <a:rPr lang="en-US" sz="2400" dirty="0" smtClean="0"/>
              <a:t>phases: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SzPts val="1440"/>
            </a:pPr>
            <a:r>
              <a:rPr lang="en-US" sz="2000" dirty="0" smtClean="0"/>
              <a:t>Preprocessing </a:t>
            </a:r>
            <a:r>
              <a:rPr lang="en-US" sz="2000" dirty="0"/>
              <a:t>phase and 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SzPts val="1440"/>
            </a:pPr>
            <a:r>
              <a:rPr lang="en-US" sz="2000" dirty="0"/>
              <a:t>Action </a:t>
            </a:r>
            <a:r>
              <a:rPr lang="en-US" sz="2000" dirty="0" smtClean="0"/>
              <a:t>phase</a:t>
            </a:r>
            <a:endParaRPr sz="2000" dirty="0"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0"/>
            <a:ext cx="1087438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13" y="2295900"/>
            <a:ext cx="4200525" cy="4419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sz="3200" dirty="0"/>
              <a:t>Implementation </a:t>
            </a:r>
            <a:r>
              <a:rPr lang="en-US" sz="3200" dirty="0" smtClean="0"/>
              <a:t>Methodologies(Contd.)</a:t>
            </a:r>
            <a:endParaRPr sz="3200"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93700" y="1371600"/>
            <a:ext cx="81407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b="1" dirty="0"/>
              <a:t>Data Collection and </a:t>
            </a:r>
            <a:r>
              <a:rPr lang="en-US" sz="2000" b="1" dirty="0"/>
              <a:t>Preprocessing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Assumption: There </a:t>
            </a:r>
            <a:r>
              <a:rPr lang="en-US" sz="1600" dirty="0"/>
              <a:t>is a fully connected network consisting of many different sites </a:t>
            </a:r>
            <a:endParaRPr lang="en-US" sz="1600" dirty="0" smtClean="0"/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 smtClean="0"/>
              <a:t>        S</a:t>
            </a:r>
            <a:r>
              <a:rPr lang="en-US" sz="1600" dirty="0"/>
              <a:t>= {s1, s2, s3, ..., sn}.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Specify Access </a:t>
            </a:r>
            <a:r>
              <a:rPr lang="en-US" sz="1600" dirty="0"/>
              <a:t>threshold value and time constraint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Each </a:t>
            </a:r>
            <a:r>
              <a:rPr lang="en-US" sz="1600" dirty="0"/>
              <a:t>site stores log information </a:t>
            </a:r>
            <a:r>
              <a:rPr lang="en-US" sz="1600" dirty="0" smtClean="0"/>
              <a:t>table. The </a:t>
            </a:r>
            <a:r>
              <a:rPr lang="en-US" sz="1600" dirty="0"/>
              <a:t>structure of log information table is </a:t>
            </a:r>
            <a:r>
              <a:rPr lang="en-US" sz="1600" dirty="0">
                <a:solidFill>
                  <a:srgbClr val="0070C0"/>
                </a:solidFill>
              </a:rPr>
              <a:t>Log_Info (AFID, ASID, ADateTime, RorWA, </a:t>
            </a:r>
            <a:r>
              <a:rPr lang="en-US" sz="1600" dirty="0" smtClean="0">
                <a:solidFill>
                  <a:srgbClr val="0070C0"/>
                </a:solidFill>
              </a:rPr>
              <a:t>DataVol)</a:t>
            </a:r>
            <a:endParaRPr lang="en-US" sz="1600" dirty="0" smtClean="0"/>
          </a:p>
          <a:p>
            <a:pPr marL="1200150" lvl="2" indent="-28575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b="1" dirty="0" smtClean="0"/>
              <a:t>AFID</a:t>
            </a:r>
            <a:r>
              <a:rPr lang="en-US" sz="1600" dirty="0" smtClean="0"/>
              <a:t> </a:t>
            </a:r>
            <a:r>
              <a:rPr lang="en-US" sz="1600" dirty="0"/>
              <a:t>means ID of the fragment which is accessed, </a:t>
            </a:r>
            <a:endParaRPr lang="en-US" sz="1600" dirty="0" smtClean="0"/>
          </a:p>
          <a:p>
            <a:pPr marL="1200150" lvl="2" indent="-28575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b="1" dirty="0" smtClean="0"/>
              <a:t>ASID</a:t>
            </a:r>
            <a:r>
              <a:rPr lang="en-US" sz="1600" dirty="0" smtClean="0"/>
              <a:t> </a:t>
            </a:r>
            <a:r>
              <a:rPr lang="en-US" sz="1600" dirty="0"/>
              <a:t>means ID of the site which accesses the fragment, </a:t>
            </a:r>
            <a:endParaRPr lang="en-US" sz="1600" dirty="0" smtClean="0"/>
          </a:p>
          <a:p>
            <a:pPr marL="1200150" lvl="2" indent="-28575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b="1" dirty="0" smtClean="0"/>
              <a:t>ADateTime</a:t>
            </a:r>
            <a:r>
              <a:rPr lang="en-US" sz="1600" dirty="0" smtClean="0"/>
              <a:t> </a:t>
            </a:r>
            <a:r>
              <a:rPr lang="en-US" sz="1600" dirty="0"/>
              <a:t>means date and time of fragment access from respectively accessing site, </a:t>
            </a:r>
            <a:endParaRPr lang="en-US" sz="1600" dirty="0" smtClean="0"/>
          </a:p>
          <a:p>
            <a:pPr marL="1200150" lvl="2" indent="-28575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b="1" dirty="0" smtClean="0"/>
              <a:t>RorWA</a:t>
            </a:r>
            <a:r>
              <a:rPr lang="en-US" sz="1600" dirty="0" smtClean="0"/>
              <a:t> </a:t>
            </a:r>
            <a:r>
              <a:rPr lang="en-US" sz="1600" dirty="0"/>
              <a:t>means read or write of fragment </a:t>
            </a:r>
            <a:r>
              <a:rPr lang="en-US" sz="1600" dirty="0" smtClean="0"/>
              <a:t>access</a:t>
            </a:r>
          </a:p>
          <a:p>
            <a:pPr marL="1200150" lvl="2" indent="-28575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b="1" dirty="0"/>
              <a:t>DataVol</a:t>
            </a:r>
            <a:r>
              <a:rPr lang="en-US" sz="1600" dirty="0"/>
              <a:t> means volume of read data transmitted to and from the accessed fragment or volume of updated data. </a:t>
            </a:r>
            <a:endParaRPr sz="1600" dirty="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93700" y="1371600"/>
            <a:ext cx="81407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b="1" dirty="0" smtClean="0"/>
              <a:t>Horizontal </a:t>
            </a:r>
            <a:r>
              <a:rPr lang="en-US" sz="2000" b="1" dirty="0"/>
              <a:t>Fragmentation and Initial </a:t>
            </a:r>
            <a:r>
              <a:rPr lang="en-US" sz="2000" b="1" dirty="0" smtClean="0"/>
              <a:t>Allocation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Fj = </a:t>
            </a:r>
            <a:r>
              <a:rPr lang="el-GR" sz="1600" dirty="0" smtClean="0"/>
              <a:t>σ</a:t>
            </a:r>
            <a:r>
              <a:rPr lang="en-US" sz="1600" dirty="0" smtClean="0"/>
              <a:t> Qj(R</a:t>
            </a:r>
            <a:r>
              <a:rPr lang="en-US" sz="1600" dirty="0"/>
              <a:t>), where 1≤ </a:t>
            </a:r>
            <a:r>
              <a:rPr lang="en-US" sz="1600" i="1" dirty="0"/>
              <a:t>j</a:t>
            </a:r>
            <a:r>
              <a:rPr lang="en-US" sz="1600" dirty="0"/>
              <a:t>≤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en-US" sz="1600" i="1" dirty="0" smtClean="0"/>
              <a:t> , </a:t>
            </a:r>
            <a:r>
              <a:rPr lang="en-US" sz="1600" dirty="0"/>
              <a:t>Where </a:t>
            </a:r>
            <a:endParaRPr lang="en-US" sz="1600" i="1" dirty="0" smtClean="0"/>
          </a:p>
          <a:p>
            <a:pPr marL="1257300" lvl="2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Qj </a:t>
            </a:r>
            <a:r>
              <a:rPr lang="en-US" sz="1600" dirty="0"/>
              <a:t>is the selection conditions as a simple predicate </a:t>
            </a:r>
            <a:r>
              <a:rPr lang="en-US" sz="1600" dirty="0" smtClean="0"/>
              <a:t>and </a:t>
            </a:r>
          </a:p>
          <a:p>
            <a:pPr marL="1257300" lvl="2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is the maximum number of fragments.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Suppose </a:t>
            </a:r>
            <a:r>
              <a:rPr lang="en-US" sz="1600" dirty="0"/>
              <a:t>that there are F fragments of global </a:t>
            </a:r>
            <a:r>
              <a:rPr lang="en-US" sz="1600" dirty="0" smtClean="0"/>
              <a:t>relation R </a:t>
            </a:r>
            <a:r>
              <a:rPr lang="en-US" sz="1600" dirty="0"/>
              <a:t>and S sites in the distributed database system.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All </a:t>
            </a:r>
            <a:r>
              <a:rPr lang="en-US" sz="1600" dirty="0"/>
              <a:t>the small fragments of global relation are initially allocated over different sites using any </a:t>
            </a:r>
            <a:r>
              <a:rPr lang="en-US" sz="1600" b="1" dirty="0"/>
              <a:t>static </a:t>
            </a:r>
            <a:r>
              <a:rPr lang="en-US" sz="1600" b="1" dirty="0" smtClean="0"/>
              <a:t>allocation </a:t>
            </a:r>
            <a:r>
              <a:rPr lang="en-US" sz="1600" dirty="0"/>
              <a:t>method in </a:t>
            </a:r>
            <a:r>
              <a:rPr lang="en-US" sz="1600" b="1" dirty="0"/>
              <a:t>non-redundant</a:t>
            </a:r>
            <a:r>
              <a:rPr lang="en-US" sz="1600" dirty="0"/>
              <a:t> manner</a:t>
            </a:r>
            <a:r>
              <a:rPr lang="en-US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Each site contains at least one fragment.</a:t>
            </a:r>
            <a:endParaRPr sz="1600" dirty="0"/>
          </a:p>
        </p:txBody>
      </p:sp>
      <p:sp>
        <p:nvSpPr>
          <p:cNvPr id="6" name="Google Shape;172;p24"/>
          <p:cNvSpPr txBox="1">
            <a:spLocks/>
          </p:cNvSpPr>
          <p:nvPr/>
        </p:nvSpPr>
        <p:spPr>
          <a:xfrm>
            <a:off x="104899" y="226621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3200" dirty="0" smtClean="0"/>
              <a:t>Implementation Methodologies(Contd.)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55174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93700" y="1371600"/>
            <a:ext cx="81407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b="1" dirty="0" smtClean="0"/>
              <a:t>Obtaining </a:t>
            </a:r>
            <a:r>
              <a:rPr lang="en-US" sz="2000" b="1" dirty="0"/>
              <a:t>and Analyzing </a:t>
            </a:r>
            <a:r>
              <a:rPr lang="en-US" sz="2000" b="1" dirty="0" smtClean="0"/>
              <a:t>Query </a:t>
            </a:r>
            <a:r>
              <a:rPr lang="en-US" sz="2000" b="1" dirty="0"/>
              <a:t>Access </a:t>
            </a:r>
            <a:r>
              <a:rPr lang="en-US" sz="2000" b="1" dirty="0" smtClean="0"/>
              <a:t>Log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Log_Info at each site </a:t>
            </a:r>
            <a:r>
              <a:rPr lang="en-US" sz="1600" dirty="0" err="1"/>
              <a:t>S</a:t>
            </a:r>
            <a:r>
              <a:rPr lang="en-US" sz="1600" dirty="0" err="1" smtClean="0"/>
              <a:t>y</a:t>
            </a:r>
            <a:r>
              <a:rPr lang="en-US" sz="1600" dirty="0" smtClean="0"/>
              <a:t> </a:t>
            </a:r>
            <a:r>
              <a:rPr lang="en-US" sz="1600" dirty="0"/>
              <a:t>is written every time when each fragment at owner site is accessed from different sites </a:t>
            </a:r>
            <a:r>
              <a:rPr lang="en-US" sz="1600" dirty="0"/>
              <a:t>X</a:t>
            </a:r>
            <a:r>
              <a:rPr lang="en-US" sz="1600" dirty="0" smtClean="0"/>
              <a:t>x </a:t>
            </a:r>
            <a:r>
              <a:rPr lang="en-US" sz="1600" dirty="0"/>
              <a:t>where y= 1,2,3,... ,S , </a:t>
            </a:r>
            <a:r>
              <a:rPr lang="en-US" sz="1600" dirty="0" smtClean="0"/>
              <a:t>x</a:t>
            </a:r>
            <a:r>
              <a:rPr lang="en-US" sz="1600" dirty="0"/>
              <a:t>= 1,2,3,... ,S, and y = x or x≠ y.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Step 1: Write a log record </a:t>
            </a:r>
            <a:r>
              <a:rPr lang="en-US" sz="1600" dirty="0" err="1"/>
              <a:t>Azy</a:t>
            </a:r>
            <a:r>
              <a:rPr lang="en-US" sz="1600" dirty="0"/>
              <a:t> in Log_Info table at site </a:t>
            </a:r>
            <a:r>
              <a:rPr lang="en-US" sz="1600" dirty="0" err="1"/>
              <a:t>sy</a:t>
            </a:r>
            <a:r>
              <a:rPr lang="en-US" sz="1600" dirty="0"/>
              <a:t>.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Step 2: If the ID of local site </a:t>
            </a:r>
            <a:r>
              <a:rPr lang="en-US" sz="1600" dirty="0" err="1"/>
              <a:t>S</a:t>
            </a:r>
            <a:r>
              <a:rPr lang="en-US" sz="1600" dirty="0" err="1" smtClean="0"/>
              <a:t>y</a:t>
            </a:r>
            <a:r>
              <a:rPr lang="en-US" sz="1600" dirty="0" smtClean="0"/>
              <a:t> </a:t>
            </a:r>
            <a:r>
              <a:rPr lang="en-US" sz="1600" dirty="0"/>
              <a:t>is the same as the ID of the site in the log record </a:t>
            </a:r>
            <a:r>
              <a:rPr lang="en-US" sz="1600" dirty="0" err="1"/>
              <a:t>Azy</a:t>
            </a:r>
            <a:r>
              <a:rPr lang="en-US" sz="1600" dirty="0"/>
              <a:t> (x=y) that means local access is made, then do nothing. </a:t>
            </a:r>
            <a:endParaRPr lang="en-US" sz="1600" dirty="0" smtClean="0"/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Otherwise </a:t>
            </a:r>
            <a:r>
              <a:rPr lang="en-US" sz="1600" dirty="0"/>
              <a:t>(</a:t>
            </a:r>
            <a:r>
              <a:rPr lang="en-US" sz="1600" dirty="0" err="1"/>
              <a:t>x≠y</a:t>
            </a:r>
            <a:r>
              <a:rPr lang="en-US" sz="1600" dirty="0"/>
              <a:t>) that means remote access is made, and then go to the following next </a:t>
            </a:r>
            <a:r>
              <a:rPr lang="en-US" sz="1600" dirty="0" smtClean="0"/>
              <a:t>           	process</a:t>
            </a:r>
            <a:r>
              <a:rPr lang="en-US" sz="1600" dirty="0"/>
              <a:t>. </a:t>
            </a:r>
            <a:endParaRPr sz="1600" dirty="0"/>
          </a:p>
        </p:txBody>
      </p:sp>
      <p:sp>
        <p:nvSpPr>
          <p:cNvPr id="7" name="Google Shape;172;p24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sz="3200" dirty="0"/>
              <a:t>Implementation </a:t>
            </a:r>
            <a:r>
              <a:rPr lang="en-US" sz="3200" dirty="0" smtClean="0"/>
              <a:t>Methodologies(Contd.)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9177315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93700" y="1264724"/>
            <a:ext cx="8429666" cy="559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b="1" dirty="0"/>
              <a:t>Determine Fragment Reallocation and Fragment </a:t>
            </a:r>
            <a:r>
              <a:rPr lang="en-US" sz="2000" b="1" dirty="0" smtClean="0"/>
              <a:t>Migration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>
                <a:solidFill>
                  <a:srgbClr val="0070C0"/>
                </a:solidFill>
              </a:rPr>
              <a:t>Outcome</a:t>
            </a:r>
            <a:r>
              <a:rPr lang="en-US" sz="1600" dirty="0"/>
              <a:t> – Select the site which has maximum average data volume access to fragment</a:t>
            </a:r>
            <a:r>
              <a:rPr lang="en-US" sz="1600" dirty="0" smtClean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2000" b="1" u="sng" dirty="0" smtClean="0"/>
              <a:t>Algorithm</a:t>
            </a:r>
            <a:endParaRPr lang="en-US" sz="1600" b="1" u="sng" dirty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Step 1: Calculate the </a:t>
            </a:r>
            <a:r>
              <a:rPr lang="en-US" sz="1600" b="1" dirty="0">
                <a:solidFill>
                  <a:srgbClr val="FF0000"/>
                </a:solidFill>
              </a:rPr>
              <a:t>total number of read and write accesses </a:t>
            </a:r>
            <a:r>
              <a:rPr lang="en-US" sz="1600" dirty="0"/>
              <a:t>between the fragment </a:t>
            </a:r>
            <a:r>
              <a:rPr lang="en-US" sz="1600" dirty="0" smtClean="0"/>
              <a:t>Fi </a:t>
            </a:r>
            <a:r>
              <a:rPr lang="en-US" sz="1600" dirty="0"/>
              <a:t>and each remote site </a:t>
            </a:r>
            <a:r>
              <a:rPr lang="en-US" sz="1600" dirty="0" err="1"/>
              <a:t>S</a:t>
            </a:r>
            <a:r>
              <a:rPr lang="en-US" sz="1600" dirty="0" err="1" smtClean="0"/>
              <a:t>x</a:t>
            </a:r>
            <a:r>
              <a:rPr lang="en-US" sz="1600" dirty="0" smtClean="0"/>
              <a:t> </a:t>
            </a:r>
            <a:r>
              <a:rPr lang="en-US" sz="1600" dirty="0"/>
              <a:t>that made access to the fragment respectively </a:t>
            </a:r>
            <a:r>
              <a:rPr lang="en-US" sz="1600" dirty="0" smtClean="0"/>
              <a:t>, 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 smtClean="0"/>
              <a:t>       If  Fi(</a:t>
            </a:r>
            <a:r>
              <a:rPr lang="en-US" sz="1600" dirty="0" err="1" smtClean="0"/>
              <a:t>Njx</a:t>
            </a:r>
            <a:r>
              <a:rPr lang="en-US" sz="1600" dirty="0" smtClean="0"/>
              <a:t> &lt; access threshold </a:t>
            </a:r>
            <a:r>
              <a:rPr lang="en-US" sz="1600" dirty="0"/>
              <a:t>), then do nothing, otherwise </a:t>
            </a:r>
            <a:r>
              <a:rPr lang="en-US" sz="1600" dirty="0" smtClean="0"/>
              <a:t>go to </a:t>
            </a:r>
            <a:r>
              <a:rPr lang="en-US" sz="1600" dirty="0"/>
              <a:t>the following step.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/>
              <a:t>Step 2: Calculate the average volume of read and write data transmitted between fragment </a:t>
            </a:r>
            <a:r>
              <a:rPr lang="en-US" sz="1600" dirty="0" smtClean="0"/>
              <a:t>Fi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FF0000"/>
                </a:solidFill>
              </a:rPr>
              <a:t>all the sites </a:t>
            </a:r>
            <a:r>
              <a:rPr lang="en-US" sz="1600" dirty="0"/>
              <a:t>(including local site </a:t>
            </a:r>
            <a:r>
              <a:rPr lang="en-US" sz="1600" dirty="0" err="1"/>
              <a:t>S</a:t>
            </a:r>
            <a:r>
              <a:rPr lang="en-US" sz="1600" dirty="0" err="1" smtClean="0"/>
              <a:t>y</a:t>
            </a:r>
            <a:r>
              <a:rPr lang="en-US" sz="1600" dirty="0"/>
              <a:t>) that made access to the fragment </a:t>
            </a:r>
            <a:r>
              <a:rPr lang="en-US" sz="1600" dirty="0" smtClean="0"/>
              <a:t>Fi</a:t>
            </a:r>
            <a:r>
              <a:rPr lang="en-US" sz="1600" dirty="0"/>
              <a:t>. 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Step 3: Calculate the average volume of read and write data transmitted of each accessing </a:t>
            </a:r>
            <a:r>
              <a:rPr lang="en-US" sz="1600" b="1" dirty="0" smtClean="0">
                <a:solidFill>
                  <a:srgbClr val="FF0000"/>
                </a:solidFill>
              </a:rPr>
              <a:t>remote site</a:t>
            </a:r>
            <a:r>
              <a:rPr lang="en-US" sz="1600" dirty="0" smtClean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 Step </a:t>
            </a:r>
            <a:r>
              <a:rPr lang="en-US" sz="1600" dirty="0">
                <a:solidFill>
                  <a:srgbClr val="0070C0"/>
                </a:solidFill>
              </a:rPr>
              <a:t>3 result &lt; Step 2 result </a:t>
            </a:r>
            <a:r>
              <a:rPr lang="en-US" sz="1600" dirty="0"/>
              <a:t>, Then do nothing. </a:t>
            </a:r>
            <a:endParaRPr lang="en-US" sz="1600" dirty="0" smtClean="0"/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</a:t>
            </a:r>
            <a:r>
              <a:rPr lang="en-US" sz="1600" dirty="0"/>
              <a:t>go to next step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endParaRPr lang="en-US" sz="1600" dirty="0" smtClean="0"/>
          </a:p>
        </p:txBody>
      </p:sp>
      <p:sp>
        <p:nvSpPr>
          <p:cNvPr id="6" name="Google Shape;172;p24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sz="3200" dirty="0"/>
              <a:t>Implementation </a:t>
            </a:r>
            <a:r>
              <a:rPr lang="en-US" sz="3200" dirty="0" smtClean="0"/>
              <a:t>Methodologies(Contd.)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690745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93699" y="1371600"/>
            <a:ext cx="8453418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Step </a:t>
            </a:r>
            <a:r>
              <a:rPr lang="en-US" sz="1600" dirty="0"/>
              <a:t>4</a:t>
            </a:r>
            <a:r>
              <a:rPr lang="en-US" sz="1600" dirty="0" smtClean="0"/>
              <a:t>: If there is only </a:t>
            </a:r>
            <a:r>
              <a:rPr lang="en-US" sz="1600" b="1" dirty="0" smtClean="0">
                <a:solidFill>
                  <a:srgbClr val="FF0000"/>
                </a:solidFill>
              </a:rPr>
              <a:t>one accessing remote site </a:t>
            </a:r>
            <a:r>
              <a:rPr lang="en-US" sz="1600" dirty="0" err="1" smtClean="0"/>
              <a:t>Sx</a:t>
            </a:r>
            <a:r>
              <a:rPr lang="en-US" sz="1600" dirty="0" smtClean="0"/>
              <a:t> qualify constraints stated in Step 3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 smtClean="0"/>
              <a:t>	Then, </a:t>
            </a:r>
            <a:r>
              <a:rPr lang="en-US" sz="1600" b="1" dirty="0" smtClean="0">
                <a:solidFill>
                  <a:srgbClr val="0070C0"/>
                </a:solidFill>
              </a:rPr>
              <a:t>Reallocate fragment fi to remote site </a:t>
            </a:r>
            <a:r>
              <a:rPr lang="en-US" sz="1600" b="1" dirty="0" err="1" smtClean="0">
                <a:solidFill>
                  <a:srgbClr val="0070C0"/>
                </a:solidFill>
              </a:rPr>
              <a:t>Sx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and remove from the current site </a:t>
            </a:r>
            <a:r>
              <a:rPr lang="en-US" sz="1600" dirty="0" err="1" smtClean="0"/>
              <a:t>Sy</a:t>
            </a:r>
            <a:r>
              <a:rPr lang="en-US" sz="1600" dirty="0" smtClean="0"/>
              <a:t>, 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/>
              <a:t>	</a:t>
            </a:r>
            <a:r>
              <a:rPr lang="en-US" sz="1600" dirty="0" smtClean="0"/>
              <a:t>Update Fragment Allocation Information matrix. 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endParaRPr lang="en-US" sz="1600" dirty="0" smtClean="0"/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1600" dirty="0" smtClean="0"/>
              <a:t> Step 5: If more than one sites qualify constraints stated in step 3 Then,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 smtClean="0"/>
              <a:t>	Calculate the volume of </a:t>
            </a:r>
            <a:r>
              <a:rPr lang="en-US" sz="1600" b="1" dirty="0" smtClean="0">
                <a:solidFill>
                  <a:srgbClr val="FF0000"/>
                </a:solidFill>
              </a:rPr>
              <a:t>write data</a:t>
            </a:r>
            <a:r>
              <a:rPr lang="en-US" sz="1600" dirty="0" smtClean="0"/>
              <a:t> transmitted between the fragment Fi and all 	qualified remote sites within time interval.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/>
              <a:t>	</a:t>
            </a:r>
            <a:r>
              <a:rPr lang="en-US" sz="1600" dirty="0" smtClean="0"/>
              <a:t>Finally select the site which has </a:t>
            </a:r>
            <a:r>
              <a:rPr lang="en-US" sz="1600" b="1" dirty="0" smtClean="0">
                <a:solidFill>
                  <a:srgbClr val="0070C0"/>
                </a:solidFill>
              </a:rPr>
              <a:t>maximum write data volume </a:t>
            </a:r>
            <a:r>
              <a:rPr lang="en-US" sz="1600" dirty="0" smtClean="0"/>
              <a:t>than other sites.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Reallocate the fragment </a:t>
            </a:r>
            <a:r>
              <a:rPr lang="en-US" sz="1600" dirty="0" smtClean="0"/>
              <a:t>to that site and update the allocation information matrix.</a:t>
            </a:r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SzPts val="1200"/>
              <a:buNone/>
            </a:pPr>
            <a:endParaRPr lang="en-US" sz="1600" dirty="0" smtClean="0"/>
          </a:p>
        </p:txBody>
      </p:sp>
      <p:sp>
        <p:nvSpPr>
          <p:cNvPr id="6" name="Google Shape;172;p24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sz="3200" dirty="0"/>
              <a:t>Implementation </a:t>
            </a:r>
            <a:r>
              <a:rPr lang="en-US" sz="3200" dirty="0" smtClean="0"/>
              <a:t>Methodologies(Contd.)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5768486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smtClean="0"/>
              <a:t>   Example</a:t>
            </a:r>
            <a:endParaRPr dirty="0"/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2" y="2357066"/>
            <a:ext cx="2894115" cy="2493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00" y="2385641"/>
            <a:ext cx="2611372" cy="246466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408217" y="3396343"/>
            <a:ext cx="2066308" cy="62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1651" y="3088566"/>
            <a:ext cx="233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Fragment Reallocation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74525" y="4631376"/>
            <a:ext cx="49230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Fragment reallocated over different sites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58" y="5011114"/>
            <a:ext cx="3865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Fragment initially allocated over different sites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661</Words>
  <Application>Microsoft Office PowerPoint</Application>
  <PresentationFormat>On-screen Show (4:3)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Calibri</vt:lpstr>
      <vt:lpstr>Times New Roman</vt:lpstr>
      <vt:lpstr>Arial</vt:lpstr>
      <vt:lpstr>Tahoma</vt:lpstr>
      <vt:lpstr>Blends</vt:lpstr>
      <vt:lpstr>Advanced Database System  Non-Redundant Dynamic Fragment Allocation with Horizontal Partition in Distributed Database System  </vt:lpstr>
      <vt:lpstr>Abstract</vt:lpstr>
      <vt:lpstr>Implementation Methodologies</vt:lpstr>
      <vt:lpstr>Implementation Methodologies(Contd.)</vt:lpstr>
      <vt:lpstr>PowerPoint Presentation</vt:lpstr>
      <vt:lpstr>Implementation Methodologies(Contd.)</vt:lpstr>
      <vt:lpstr>Implementation Methodologies(Contd.)</vt:lpstr>
      <vt:lpstr>Implementation Methodologies(Contd.)</vt:lpstr>
      <vt:lpstr>   Example</vt:lpstr>
      <vt:lpstr>Thank You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   Market Basket Analysis Using Apriori and FP Growth Algorithm  </dc:title>
  <cp:lastModifiedBy>Hanumant -</cp:lastModifiedBy>
  <cp:revision>53</cp:revision>
  <dcterms:modified xsi:type="dcterms:W3CDTF">2020-12-12T18:09:48Z</dcterms:modified>
</cp:coreProperties>
</file>