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anva Sans" panose="020B0604020202020204" charset="0"/>
      <p:regular r:id="rId18"/>
    </p:embeddedFont>
    <p:embeddedFont>
      <p:font typeface="Canva Sans Bold" panose="020B0604020202020204" charset="0"/>
      <p:regular r:id="rId19"/>
    </p:embeddedFont>
    <p:embeddedFont>
      <p:font typeface="DM Sans" pitchFamily="2" charset="0"/>
      <p:regular r:id="rId20"/>
      <p:bold r:id="rId21"/>
      <p:italic r:id="rId22"/>
      <p:boldItalic r:id="rId23"/>
    </p:embeddedFont>
    <p:embeddedFont>
      <p:font typeface="DM Sans Bold" charset="0"/>
      <p:regular r:id="rId24"/>
    </p:embeddedFont>
    <p:embeddedFont>
      <p:font typeface="DM Serif Display" pitchFamily="2" charset="0"/>
      <p:regular r:id="rId25"/>
      <p:italic r:id="rId26"/>
    </p:embeddedFont>
    <p:embeddedFont>
      <p:font typeface="DM Serif Display Italics"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24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9.svg"/><Relationship Id="rId7" Type="http://schemas.openxmlformats.org/officeDocument/2006/relationships/image" Target="../media/image8.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30.svg"/><Relationship Id="rId5" Type="http://schemas.openxmlformats.org/officeDocument/2006/relationships/image" Target="../media/image26.svg"/><Relationship Id="rId10" Type="http://schemas.openxmlformats.org/officeDocument/2006/relationships/image" Target="../media/image29.png"/><Relationship Id="rId4" Type="http://schemas.openxmlformats.org/officeDocument/2006/relationships/image" Target="../media/image25.png"/><Relationship Id="rId9" Type="http://schemas.openxmlformats.org/officeDocument/2006/relationships/image" Target="../media/image28.svg"/></Relationships>
</file>

<file path=ppt/slides/_rels/slide11.xml.rels><?xml version="1.0" encoding="UTF-8" standalone="yes"?>
<Relationships xmlns="http://schemas.openxmlformats.org/package/2006/relationships"><Relationship Id="rId8" Type="http://schemas.openxmlformats.org/officeDocument/2006/relationships/hyperlink" Target="https://lookerstudio.google.com/s/jF6qp-V1Kfs" TargetMode="External"/><Relationship Id="rId13" Type="http://schemas.openxmlformats.org/officeDocument/2006/relationships/hyperlink" Target="https://youtu.be/qv1PMGESdeo" TargetMode="External"/><Relationship Id="rId3" Type="http://schemas.openxmlformats.org/officeDocument/2006/relationships/image" Target="../media/image19.svg"/><Relationship Id="rId7" Type="http://schemas.openxmlformats.org/officeDocument/2006/relationships/image" Target="../media/image8.png"/><Relationship Id="rId12" Type="http://schemas.openxmlformats.org/officeDocument/2006/relationships/image" Target="../media/image35.sv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34.png"/><Relationship Id="rId5" Type="http://schemas.openxmlformats.org/officeDocument/2006/relationships/image" Target="../media/image21.svg"/><Relationship Id="rId15" Type="http://schemas.openxmlformats.org/officeDocument/2006/relationships/image" Target="../media/image37.svg"/><Relationship Id="rId10" Type="http://schemas.openxmlformats.org/officeDocument/2006/relationships/hyperlink" Target="https://github.com/hanumfzh/PBI-Bank-Muamalat-Business-Intelligence-Analyst-" TargetMode="External"/><Relationship Id="rId4" Type="http://schemas.openxmlformats.org/officeDocument/2006/relationships/image" Target="../media/image20.png"/><Relationship Id="rId9" Type="http://schemas.openxmlformats.org/officeDocument/2006/relationships/image" Target="../media/image33.png"/><Relationship Id="rId14" Type="http://schemas.openxmlformats.org/officeDocument/2006/relationships/image" Target="../media/image36.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9.svg"/><Relationship Id="rId7" Type="http://schemas.openxmlformats.org/officeDocument/2006/relationships/image" Target="../media/image19.sv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2.svg"/><Relationship Id="rId7" Type="http://schemas.openxmlformats.org/officeDocument/2006/relationships/image" Target="../media/image10.png"/><Relationship Id="rId12"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jpeg"/><Relationship Id="rId11" Type="http://schemas.openxmlformats.org/officeDocument/2006/relationships/image" Target="../media/image7.png"/><Relationship Id="rId5" Type="http://schemas.openxmlformats.org/officeDocument/2006/relationships/image" Target="../media/image6.svg"/><Relationship Id="rId10" Type="http://schemas.openxmlformats.org/officeDocument/2006/relationships/image" Target="../media/image13.svg"/><Relationship Id="rId4" Type="http://schemas.openxmlformats.org/officeDocument/2006/relationships/image" Target="../media/image5.png"/><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6.sv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6.svg"/><Relationship Id="rId7"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9.svg"/><Relationship Id="rId7" Type="http://schemas.openxmlformats.org/officeDocument/2006/relationships/image" Target="../media/image8.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1.sv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svg"/><Relationship Id="rId7" Type="http://schemas.openxmlformats.org/officeDocument/2006/relationships/image" Target="../media/image8.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1.sv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svg"/><Relationship Id="rId7" Type="http://schemas.openxmlformats.org/officeDocument/2006/relationships/image" Target="../media/image8.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1.sv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svg"/><Relationship Id="rId3" Type="http://schemas.openxmlformats.org/officeDocument/2006/relationships/image" Target="../media/image19.svg"/><Relationship Id="rId7" Type="http://schemas.openxmlformats.org/officeDocument/2006/relationships/image" Target="../media/image8.png"/><Relationship Id="rId12" Type="http://schemas.openxmlformats.org/officeDocument/2006/relationships/image" Target="../media/image31.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30.svg"/><Relationship Id="rId5" Type="http://schemas.openxmlformats.org/officeDocument/2006/relationships/image" Target="../media/image26.svg"/><Relationship Id="rId10" Type="http://schemas.openxmlformats.org/officeDocument/2006/relationships/image" Target="../media/image29.png"/><Relationship Id="rId4" Type="http://schemas.openxmlformats.org/officeDocument/2006/relationships/image" Target="../media/image25.png"/><Relationship Id="rId9" Type="http://schemas.openxmlformats.org/officeDocument/2006/relationships/image" Target="../media/image2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09836" y="1490569"/>
            <a:ext cx="15668329" cy="7767731"/>
            <a:chOff x="0" y="0"/>
            <a:chExt cx="4126638" cy="2045822"/>
          </a:xfrm>
        </p:grpSpPr>
        <p:sp>
          <p:nvSpPr>
            <p:cNvPr id="3" name="Freeform 3"/>
            <p:cNvSpPr/>
            <p:nvPr/>
          </p:nvSpPr>
          <p:spPr>
            <a:xfrm>
              <a:off x="0" y="0"/>
              <a:ext cx="4126638" cy="2045822"/>
            </a:xfrm>
            <a:custGeom>
              <a:avLst/>
              <a:gdLst/>
              <a:ahLst/>
              <a:cxnLst/>
              <a:rect l="l" t="t" r="r" b="b"/>
              <a:pathLst>
                <a:path w="4126638" h="2045822">
                  <a:moveTo>
                    <a:pt x="23717" y="0"/>
                  </a:moveTo>
                  <a:lnTo>
                    <a:pt x="4102920" y="0"/>
                  </a:lnTo>
                  <a:cubicBezTo>
                    <a:pt x="4109211" y="0"/>
                    <a:pt x="4115243" y="2499"/>
                    <a:pt x="4119692" y="6947"/>
                  </a:cubicBezTo>
                  <a:cubicBezTo>
                    <a:pt x="4124139" y="11395"/>
                    <a:pt x="4126638" y="17427"/>
                    <a:pt x="4126638" y="23717"/>
                  </a:cubicBezTo>
                  <a:lnTo>
                    <a:pt x="4126638" y="2022105"/>
                  </a:lnTo>
                  <a:cubicBezTo>
                    <a:pt x="4126638" y="2028395"/>
                    <a:pt x="4124139" y="2034428"/>
                    <a:pt x="4119692" y="2038876"/>
                  </a:cubicBezTo>
                  <a:cubicBezTo>
                    <a:pt x="4115243" y="2043323"/>
                    <a:pt x="4109211" y="2045822"/>
                    <a:pt x="4102920" y="2045822"/>
                  </a:cubicBezTo>
                  <a:lnTo>
                    <a:pt x="23717" y="2045822"/>
                  </a:lnTo>
                  <a:cubicBezTo>
                    <a:pt x="10619" y="2045822"/>
                    <a:pt x="0" y="2035203"/>
                    <a:pt x="0" y="2022105"/>
                  </a:cubicBezTo>
                  <a:lnTo>
                    <a:pt x="0" y="23717"/>
                  </a:lnTo>
                  <a:cubicBezTo>
                    <a:pt x="0" y="17427"/>
                    <a:pt x="2499" y="11395"/>
                    <a:pt x="6947" y="6947"/>
                  </a:cubicBezTo>
                  <a:cubicBezTo>
                    <a:pt x="11395" y="2499"/>
                    <a:pt x="17427" y="0"/>
                    <a:pt x="23717" y="0"/>
                  </a:cubicBezTo>
                  <a:close/>
                </a:path>
              </a:pathLst>
            </a:custGeom>
            <a:solidFill>
              <a:srgbClr val="8CA9AD">
                <a:alpha val="60784"/>
              </a:srgbClr>
            </a:solidFill>
          </p:spPr>
        </p:sp>
        <p:sp>
          <p:nvSpPr>
            <p:cNvPr id="4" name="TextBox 4"/>
            <p:cNvSpPr txBox="1"/>
            <p:nvPr/>
          </p:nvSpPr>
          <p:spPr>
            <a:xfrm>
              <a:off x="0" y="-38100"/>
              <a:ext cx="4126638" cy="2083922"/>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4549520" y="0"/>
            <a:ext cx="4102978" cy="2245448"/>
          </a:xfrm>
          <a:custGeom>
            <a:avLst/>
            <a:gdLst/>
            <a:ahLst/>
            <a:cxnLst/>
            <a:rect l="l" t="t" r="r" b="b"/>
            <a:pathLst>
              <a:path w="4102978" h="224544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790700" y="6695446"/>
            <a:ext cx="2880360" cy="4114800"/>
          </a:xfrm>
          <a:custGeom>
            <a:avLst/>
            <a:gdLst/>
            <a:ahLst/>
            <a:cxnLst/>
            <a:rect l="l" t="t" r="r" b="b"/>
            <a:pathLst>
              <a:path w="2880360" h="4114800">
                <a:moveTo>
                  <a:pt x="0" y="0"/>
                </a:moveTo>
                <a:lnTo>
                  <a:pt x="2880360" y="0"/>
                </a:lnTo>
                <a:lnTo>
                  <a:pt x="288036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10800000">
            <a:off x="4899686" y="7673106"/>
            <a:ext cx="3422956" cy="2613894"/>
          </a:xfrm>
          <a:custGeom>
            <a:avLst/>
            <a:gdLst/>
            <a:ahLst/>
            <a:cxnLst/>
            <a:rect l="l" t="t" r="r" b="b"/>
            <a:pathLst>
              <a:path w="3422956" h="2613894">
                <a:moveTo>
                  <a:pt x="0" y="0"/>
                </a:moveTo>
                <a:lnTo>
                  <a:pt x="3422956" y="0"/>
                </a:lnTo>
                <a:lnTo>
                  <a:pt x="3422956" y="2613894"/>
                </a:lnTo>
                <a:lnTo>
                  <a:pt x="0" y="261389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271106" y="260576"/>
            <a:ext cx="2193110" cy="862149"/>
          </a:xfrm>
          <a:custGeom>
            <a:avLst/>
            <a:gdLst/>
            <a:ahLst/>
            <a:cxnLst/>
            <a:rect l="l" t="t" r="r" b="b"/>
            <a:pathLst>
              <a:path w="2193110" h="862149">
                <a:moveTo>
                  <a:pt x="0" y="0"/>
                </a:moveTo>
                <a:lnTo>
                  <a:pt x="2193110" y="0"/>
                </a:lnTo>
                <a:lnTo>
                  <a:pt x="2193110" y="862148"/>
                </a:lnTo>
                <a:lnTo>
                  <a:pt x="0" y="862148"/>
                </a:lnTo>
                <a:lnTo>
                  <a:pt x="0" y="0"/>
                </a:lnTo>
                <a:close/>
              </a:path>
            </a:pathLst>
          </a:custGeom>
          <a:blipFill>
            <a:blip r:embed="rId8"/>
            <a:stretch>
              <a:fillRect/>
            </a:stretch>
          </a:blipFill>
        </p:spPr>
      </p:sp>
      <p:sp>
        <p:nvSpPr>
          <p:cNvPr id="9" name="Freeform 9"/>
          <p:cNvSpPr/>
          <p:nvPr/>
        </p:nvSpPr>
        <p:spPr>
          <a:xfrm>
            <a:off x="2903841" y="-84666"/>
            <a:ext cx="2401789" cy="1601192"/>
          </a:xfrm>
          <a:custGeom>
            <a:avLst/>
            <a:gdLst/>
            <a:ahLst/>
            <a:cxnLst/>
            <a:rect l="l" t="t" r="r" b="b"/>
            <a:pathLst>
              <a:path w="2401789" h="1601192">
                <a:moveTo>
                  <a:pt x="0" y="0"/>
                </a:moveTo>
                <a:lnTo>
                  <a:pt x="2401789" y="0"/>
                </a:lnTo>
                <a:lnTo>
                  <a:pt x="2401789" y="1601192"/>
                </a:lnTo>
                <a:lnTo>
                  <a:pt x="0" y="1601192"/>
                </a:lnTo>
                <a:lnTo>
                  <a:pt x="0" y="0"/>
                </a:lnTo>
                <a:close/>
              </a:path>
            </a:pathLst>
          </a:custGeom>
          <a:blipFill>
            <a:blip r:embed="rId9"/>
            <a:stretch>
              <a:fillRect/>
            </a:stretch>
          </a:blipFill>
        </p:spPr>
      </p:sp>
      <p:sp>
        <p:nvSpPr>
          <p:cNvPr id="10" name="TextBox 10"/>
          <p:cNvSpPr txBox="1"/>
          <p:nvPr/>
        </p:nvSpPr>
        <p:spPr>
          <a:xfrm>
            <a:off x="5305630" y="2920999"/>
            <a:ext cx="10620170" cy="3251201"/>
          </a:xfrm>
          <a:prstGeom prst="rect">
            <a:avLst/>
          </a:prstGeom>
        </p:spPr>
        <p:txBody>
          <a:bodyPr lIns="0" tIns="0" rIns="0" bIns="0" rtlCol="0" anchor="t">
            <a:spAutoFit/>
          </a:bodyPr>
          <a:lstStyle/>
          <a:p>
            <a:pPr algn="r">
              <a:lnSpc>
                <a:spcPts val="12500"/>
              </a:lnSpc>
            </a:pPr>
            <a:r>
              <a:rPr lang="en-US" sz="12500">
                <a:solidFill>
                  <a:srgbClr val="000000"/>
                </a:solidFill>
                <a:latin typeface="DM Serif Display"/>
              </a:rPr>
              <a:t>BANK MUAMALAT </a:t>
            </a:r>
          </a:p>
        </p:txBody>
      </p:sp>
      <p:sp>
        <p:nvSpPr>
          <p:cNvPr id="11" name="TextBox 11"/>
          <p:cNvSpPr txBox="1"/>
          <p:nvPr/>
        </p:nvSpPr>
        <p:spPr>
          <a:xfrm>
            <a:off x="8719742" y="6172200"/>
            <a:ext cx="7206058" cy="523246"/>
          </a:xfrm>
          <a:prstGeom prst="rect">
            <a:avLst/>
          </a:prstGeom>
        </p:spPr>
        <p:txBody>
          <a:bodyPr lIns="0" tIns="0" rIns="0" bIns="0" rtlCol="0" anchor="t">
            <a:spAutoFit/>
          </a:bodyPr>
          <a:lstStyle/>
          <a:p>
            <a:pPr algn="r">
              <a:lnSpc>
                <a:spcPts val="4070"/>
              </a:lnSpc>
            </a:pPr>
            <a:r>
              <a:rPr lang="en-US" sz="3700">
                <a:solidFill>
                  <a:srgbClr val="000000"/>
                </a:solidFill>
                <a:latin typeface="DM Serif Display Italics"/>
              </a:rPr>
              <a:t>Business Intelligence Analyst</a:t>
            </a:r>
          </a:p>
        </p:txBody>
      </p:sp>
      <p:sp>
        <p:nvSpPr>
          <p:cNvPr id="12" name="TextBox 12"/>
          <p:cNvSpPr txBox="1"/>
          <p:nvPr/>
        </p:nvSpPr>
        <p:spPr>
          <a:xfrm>
            <a:off x="2628199" y="472825"/>
            <a:ext cx="1205363" cy="611799"/>
          </a:xfrm>
          <a:prstGeom prst="rect">
            <a:avLst/>
          </a:prstGeom>
        </p:spPr>
        <p:txBody>
          <a:bodyPr lIns="0" tIns="0" rIns="0" bIns="0" rtlCol="0" anchor="t">
            <a:spAutoFit/>
          </a:bodyPr>
          <a:lstStyle/>
          <a:p>
            <a:pPr>
              <a:lnSpc>
                <a:spcPts val="4788"/>
              </a:lnSpc>
            </a:pPr>
            <a:r>
              <a:rPr lang="en-US" sz="4353">
                <a:solidFill>
                  <a:srgbClr val="737373"/>
                </a:solidFill>
                <a:latin typeface="DM Sans Bold"/>
              </a:rPr>
              <a:t>X</a:t>
            </a:r>
          </a:p>
        </p:txBody>
      </p:sp>
      <p:sp>
        <p:nvSpPr>
          <p:cNvPr id="13" name="TextBox 13"/>
          <p:cNvSpPr txBox="1"/>
          <p:nvPr/>
        </p:nvSpPr>
        <p:spPr>
          <a:xfrm>
            <a:off x="7420763" y="6941703"/>
            <a:ext cx="8845761" cy="523246"/>
          </a:xfrm>
          <a:prstGeom prst="rect">
            <a:avLst/>
          </a:prstGeom>
        </p:spPr>
        <p:txBody>
          <a:bodyPr lIns="0" tIns="0" rIns="0" bIns="0" rtlCol="0" anchor="t">
            <a:spAutoFit/>
          </a:bodyPr>
          <a:lstStyle/>
          <a:p>
            <a:pPr algn="ctr">
              <a:lnSpc>
                <a:spcPts val="4070"/>
              </a:lnSpc>
            </a:pPr>
            <a:r>
              <a:rPr lang="en-US" sz="3700">
                <a:solidFill>
                  <a:srgbClr val="FFFFFF"/>
                </a:solidFill>
                <a:latin typeface="DM Sans"/>
              </a:rPr>
              <a:t>Hanum Fazah Aditya Kusuma Wardani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13832026" y="-1655604"/>
            <a:ext cx="5450085" cy="4161883"/>
          </a:xfrm>
          <a:custGeom>
            <a:avLst/>
            <a:gdLst/>
            <a:ahLst/>
            <a:cxnLst/>
            <a:rect l="l" t="t" r="r" b="b"/>
            <a:pathLst>
              <a:path w="5450085" h="4161883">
                <a:moveTo>
                  <a:pt x="0" y="0"/>
                </a:moveTo>
                <a:lnTo>
                  <a:pt x="5450085" y="0"/>
                </a:lnTo>
                <a:lnTo>
                  <a:pt x="5450085" y="4161883"/>
                </a:lnTo>
                <a:lnTo>
                  <a:pt x="0" y="41618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028700" y="1548062"/>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4744879" y="9258300"/>
            <a:ext cx="9489757" cy="10287000"/>
          </a:xfrm>
          <a:custGeom>
            <a:avLst/>
            <a:gdLst/>
            <a:ahLst/>
            <a:cxnLst/>
            <a:rect l="l" t="t" r="r" b="b"/>
            <a:pathLst>
              <a:path w="9489757" h="10287000">
                <a:moveTo>
                  <a:pt x="0" y="0"/>
                </a:moveTo>
                <a:lnTo>
                  <a:pt x="9489758" y="0"/>
                </a:lnTo>
                <a:lnTo>
                  <a:pt x="9489758" y="10287000"/>
                </a:lnTo>
                <a:lnTo>
                  <a:pt x="0" y="102870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271106" y="260576"/>
            <a:ext cx="2193110" cy="862149"/>
          </a:xfrm>
          <a:custGeom>
            <a:avLst/>
            <a:gdLst/>
            <a:ahLst/>
            <a:cxnLst/>
            <a:rect l="l" t="t" r="r" b="b"/>
            <a:pathLst>
              <a:path w="2193110" h="862149">
                <a:moveTo>
                  <a:pt x="0" y="0"/>
                </a:moveTo>
                <a:lnTo>
                  <a:pt x="2193110" y="0"/>
                </a:lnTo>
                <a:lnTo>
                  <a:pt x="2193110" y="862148"/>
                </a:lnTo>
                <a:lnTo>
                  <a:pt x="0" y="862148"/>
                </a:lnTo>
                <a:lnTo>
                  <a:pt x="0" y="0"/>
                </a:lnTo>
                <a:close/>
              </a:path>
            </a:pathLst>
          </a:custGeom>
          <a:blipFill>
            <a:blip r:embed="rId6"/>
            <a:stretch>
              <a:fillRect/>
            </a:stretch>
          </a:blipFill>
        </p:spPr>
      </p:sp>
      <p:sp>
        <p:nvSpPr>
          <p:cNvPr id="8" name="Freeform 8"/>
          <p:cNvSpPr/>
          <p:nvPr/>
        </p:nvSpPr>
        <p:spPr>
          <a:xfrm>
            <a:off x="2903841" y="-84666"/>
            <a:ext cx="2401789" cy="1601192"/>
          </a:xfrm>
          <a:custGeom>
            <a:avLst/>
            <a:gdLst/>
            <a:ahLst/>
            <a:cxnLst/>
            <a:rect l="l" t="t" r="r" b="b"/>
            <a:pathLst>
              <a:path w="2401789" h="1601192">
                <a:moveTo>
                  <a:pt x="0" y="0"/>
                </a:moveTo>
                <a:lnTo>
                  <a:pt x="2401789" y="0"/>
                </a:lnTo>
                <a:lnTo>
                  <a:pt x="2401789" y="1601192"/>
                </a:lnTo>
                <a:lnTo>
                  <a:pt x="0" y="1601192"/>
                </a:lnTo>
                <a:lnTo>
                  <a:pt x="0" y="0"/>
                </a:lnTo>
                <a:close/>
              </a:path>
            </a:pathLst>
          </a:custGeom>
          <a:blipFill>
            <a:blip r:embed="rId7"/>
            <a:stretch>
              <a:fillRect/>
            </a:stretch>
          </a:blipFill>
        </p:spPr>
      </p:sp>
      <p:sp>
        <p:nvSpPr>
          <p:cNvPr id="9" name="Freeform 9"/>
          <p:cNvSpPr/>
          <p:nvPr/>
        </p:nvSpPr>
        <p:spPr>
          <a:xfrm>
            <a:off x="1454910" y="3388505"/>
            <a:ext cx="1250486" cy="1198903"/>
          </a:xfrm>
          <a:custGeom>
            <a:avLst/>
            <a:gdLst/>
            <a:ahLst/>
            <a:cxnLst/>
            <a:rect l="l" t="t" r="r" b="b"/>
            <a:pathLst>
              <a:path w="1250486" h="1198903">
                <a:moveTo>
                  <a:pt x="0" y="0"/>
                </a:moveTo>
                <a:lnTo>
                  <a:pt x="1250486" y="0"/>
                </a:lnTo>
                <a:lnTo>
                  <a:pt x="1250486" y="1198904"/>
                </a:lnTo>
                <a:lnTo>
                  <a:pt x="0" y="119890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TextBox 10"/>
          <p:cNvSpPr txBox="1"/>
          <p:nvPr/>
        </p:nvSpPr>
        <p:spPr>
          <a:xfrm>
            <a:off x="3057766" y="3407555"/>
            <a:ext cx="13678410" cy="2533656"/>
          </a:xfrm>
          <a:prstGeom prst="rect">
            <a:avLst/>
          </a:prstGeom>
        </p:spPr>
        <p:txBody>
          <a:bodyPr lIns="0" tIns="0" rIns="0" bIns="0" rtlCol="0" anchor="t">
            <a:spAutoFit/>
          </a:bodyPr>
          <a:lstStyle/>
          <a:p>
            <a:pPr algn="just">
              <a:lnSpc>
                <a:spcPts val="3300"/>
              </a:lnSpc>
            </a:pPr>
            <a:r>
              <a:rPr lang="en-US" sz="3000">
                <a:solidFill>
                  <a:srgbClr val="FFFFFF"/>
                </a:solidFill>
                <a:latin typeface="DM Sans"/>
              </a:rPr>
              <a:t>Membuat strategi khusus untuk memasarkan produk informasi dan pembelajaran (eBooks, Training Videos, Blueprints). Dengan meningkatnya pembelian produk informasi dan pembelajaran, diharapkan dapat memberikan output terhadap penjualan kit pembelajaran (Drone kits dan robot kits) sehingga menambah minat customer terhadap teknologi dan meningkatkan penjualan robot dan drone.</a:t>
            </a:r>
          </a:p>
        </p:txBody>
      </p:sp>
      <p:sp>
        <p:nvSpPr>
          <p:cNvPr id="11" name="Freeform 11"/>
          <p:cNvSpPr/>
          <p:nvPr/>
        </p:nvSpPr>
        <p:spPr>
          <a:xfrm>
            <a:off x="1367661" y="7054573"/>
            <a:ext cx="1337735" cy="1283111"/>
          </a:xfrm>
          <a:custGeom>
            <a:avLst/>
            <a:gdLst/>
            <a:ahLst/>
            <a:cxnLst/>
            <a:rect l="l" t="t" r="r" b="b"/>
            <a:pathLst>
              <a:path w="1337735" h="1283111">
                <a:moveTo>
                  <a:pt x="0" y="0"/>
                </a:moveTo>
                <a:lnTo>
                  <a:pt x="1337735" y="0"/>
                </a:lnTo>
                <a:lnTo>
                  <a:pt x="1337735" y="1283111"/>
                </a:lnTo>
                <a:lnTo>
                  <a:pt x="0" y="128311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2" name="TextBox 12"/>
          <p:cNvSpPr txBox="1"/>
          <p:nvPr/>
        </p:nvSpPr>
        <p:spPr>
          <a:xfrm>
            <a:off x="4424850" y="2083576"/>
            <a:ext cx="9438300" cy="1066805"/>
          </a:xfrm>
          <a:prstGeom prst="rect">
            <a:avLst/>
          </a:prstGeom>
        </p:spPr>
        <p:txBody>
          <a:bodyPr lIns="0" tIns="0" rIns="0" bIns="0" rtlCol="0" anchor="t">
            <a:spAutoFit/>
          </a:bodyPr>
          <a:lstStyle/>
          <a:p>
            <a:pPr algn="ctr">
              <a:lnSpc>
                <a:spcPts val="8250"/>
              </a:lnSpc>
            </a:pPr>
            <a:r>
              <a:rPr lang="en-US" sz="7500">
                <a:solidFill>
                  <a:srgbClr val="FFFFFF"/>
                </a:solidFill>
                <a:latin typeface="DM Sans Bold"/>
              </a:rPr>
              <a:t>RECOMMENDATION</a:t>
            </a:r>
          </a:p>
        </p:txBody>
      </p:sp>
      <p:sp>
        <p:nvSpPr>
          <p:cNvPr id="13" name="TextBox 13"/>
          <p:cNvSpPr txBox="1"/>
          <p:nvPr/>
        </p:nvSpPr>
        <p:spPr>
          <a:xfrm>
            <a:off x="2628199" y="472825"/>
            <a:ext cx="1205363" cy="611799"/>
          </a:xfrm>
          <a:prstGeom prst="rect">
            <a:avLst/>
          </a:prstGeom>
        </p:spPr>
        <p:txBody>
          <a:bodyPr lIns="0" tIns="0" rIns="0" bIns="0" rtlCol="0" anchor="t">
            <a:spAutoFit/>
          </a:bodyPr>
          <a:lstStyle/>
          <a:p>
            <a:pPr>
              <a:lnSpc>
                <a:spcPts val="4788"/>
              </a:lnSpc>
            </a:pPr>
            <a:r>
              <a:rPr lang="en-US" sz="4353">
                <a:solidFill>
                  <a:srgbClr val="737373"/>
                </a:solidFill>
                <a:latin typeface="DM Sans Bold"/>
              </a:rPr>
              <a:t>X</a:t>
            </a:r>
          </a:p>
        </p:txBody>
      </p:sp>
      <p:sp>
        <p:nvSpPr>
          <p:cNvPr id="14" name="TextBox 14"/>
          <p:cNvSpPr txBox="1"/>
          <p:nvPr/>
        </p:nvSpPr>
        <p:spPr>
          <a:xfrm>
            <a:off x="3057766" y="6971103"/>
            <a:ext cx="13678410" cy="1276356"/>
          </a:xfrm>
          <a:prstGeom prst="rect">
            <a:avLst/>
          </a:prstGeom>
        </p:spPr>
        <p:txBody>
          <a:bodyPr lIns="0" tIns="0" rIns="0" bIns="0" rtlCol="0" anchor="t">
            <a:spAutoFit/>
          </a:bodyPr>
          <a:lstStyle/>
          <a:p>
            <a:pPr algn="just">
              <a:lnSpc>
                <a:spcPts val="3300"/>
              </a:lnSpc>
            </a:pPr>
            <a:r>
              <a:rPr lang="en-US" sz="3000">
                <a:solidFill>
                  <a:srgbClr val="FFFFFF"/>
                </a:solidFill>
                <a:latin typeface="DM Sans"/>
              </a:rPr>
              <a:t>Memberikan promo terhadap kota kota dengan total penjualan kecil. Seperti promo gratis ongkos kirim, hal ini diharapkan dapat menambah total penjualan pada kota-kota tersebut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10563294" y="7177358"/>
            <a:ext cx="5450085" cy="4161883"/>
          </a:xfrm>
          <a:custGeom>
            <a:avLst/>
            <a:gdLst/>
            <a:ahLst/>
            <a:cxnLst/>
            <a:rect l="l" t="t" r="r" b="b"/>
            <a:pathLst>
              <a:path w="5450085" h="4161883">
                <a:moveTo>
                  <a:pt x="0" y="0"/>
                </a:moveTo>
                <a:lnTo>
                  <a:pt x="5450085" y="0"/>
                </a:lnTo>
                <a:lnTo>
                  <a:pt x="5450085" y="4161884"/>
                </a:lnTo>
                <a:lnTo>
                  <a:pt x="0" y="41618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0800000">
            <a:off x="15176689" y="-3308241"/>
            <a:ext cx="4165223" cy="5950318"/>
          </a:xfrm>
          <a:custGeom>
            <a:avLst/>
            <a:gdLst/>
            <a:ahLst/>
            <a:cxnLst/>
            <a:rect l="l" t="t" r="r" b="b"/>
            <a:pathLst>
              <a:path w="4165223" h="5950318">
                <a:moveTo>
                  <a:pt x="0" y="0"/>
                </a:moveTo>
                <a:lnTo>
                  <a:pt x="4165222" y="0"/>
                </a:lnTo>
                <a:lnTo>
                  <a:pt x="4165222" y="5950318"/>
                </a:lnTo>
                <a:lnTo>
                  <a:pt x="0" y="595031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3505858" y="1346677"/>
            <a:ext cx="11276283" cy="1295400"/>
          </a:xfrm>
          <a:prstGeom prst="rect">
            <a:avLst/>
          </a:prstGeom>
        </p:spPr>
        <p:txBody>
          <a:bodyPr lIns="0" tIns="0" rIns="0" bIns="0" rtlCol="0" anchor="t">
            <a:spAutoFit/>
          </a:bodyPr>
          <a:lstStyle/>
          <a:p>
            <a:pPr algn="ctr">
              <a:lnSpc>
                <a:spcPts val="9900"/>
              </a:lnSpc>
            </a:pPr>
            <a:r>
              <a:rPr lang="en-US" sz="9000">
                <a:solidFill>
                  <a:srgbClr val="8CA9AD"/>
                </a:solidFill>
                <a:latin typeface="DM Sans Bold"/>
              </a:rPr>
              <a:t>LINK</a:t>
            </a:r>
          </a:p>
        </p:txBody>
      </p:sp>
      <p:sp>
        <p:nvSpPr>
          <p:cNvPr id="5" name="Freeform 5"/>
          <p:cNvSpPr/>
          <p:nvPr/>
        </p:nvSpPr>
        <p:spPr>
          <a:xfrm>
            <a:off x="271106" y="260576"/>
            <a:ext cx="2193110" cy="862149"/>
          </a:xfrm>
          <a:custGeom>
            <a:avLst/>
            <a:gdLst/>
            <a:ahLst/>
            <a:cxnLst/>
            <a:rect l="l" t="t" r="r" b="b"/>
            <a:pathLst>
              <a:path w="2193110" h="862149">
                <a:moveTo>
                  <a:pt x="0" y="0"/>
                </a:moveTo>
                <a:lnTo>
                  <a:pt x="2193110" y="0"/>
                </a:lnTo>
                <a:lnTo>
                  <a:pt x="2193110" y="862148"/>
                </a:lnTo>
                <a:lnTo>
                  <a:pt x="0" y="862148"/>
                </a:lnTo>
                <a:lnTo>
                  <a:pt x="0" y="0"/>
                </a:lnTo>
                <a:close/>
              </a:path>
            </a:pathLst>
          </a:custGeom>
          <a:blipFill>
            <a:blip r:embed="rId6"/>
            <a:stretch>
              <a:fillRect/>
            </a:stretch>
          </a:blipFill>
        </p:spPr>
      </p:sp>
      <p:sp>
        <p:nvSpPr>
          <p:cNvPr id="6" name="Freeform 6"/>
          <p:cNvSpPr/>
          <p:nvPr/>
        </p:nvSpPr>
        <p:spPr>
          <a:xfrm>
            <a:off x="2903841" y="-84666"/>
            <a:ext cx="2401789" cy="1601192"/>
          </a:xfrm>
          <a:custGeom>
            <a:avLst/>
            <a:gdLst/>
            <a:ahLst/>
            <a:cxnLst/>
            <a:rect l="l" t="t" r="r" b="b"/>
            <a:pathLst>
              <a:path w="2401789" h="1601192">
                <a:moveTo>
                  <a:pt x="0" y="0"/>
                </a:moveTo>
                <a:lnTo>
                  <a:pt x="2401789" y="0"/>
                </a:lnTo>
                <a:lnTo>
                  <a:pt x="2401789" y="1601192"/>
                </a:lnTo>
                <a:lnTo>
                  <a:pt x="0" y="1601192"/>
                </a:lnTo>
                <a:lnTo>
                  <a:pt x="0" y="0"/>
                </a:lnTo>
                <a:close/>
              </a:path>
            </a:pathLst>
          </a:custGeom>
          <a:blipFill>
            <a:blip r:embed="rId7"/>
            <a:stretch>
              <a:fillRect/>
            </a:stretch>
          </a:blipFill>
        </p:spPr>
      </p:sp>
      <p:sp>
        <p:nvSpPr>
          <p:cNvPr id="7" name="Freeform 7">
            <a:hlinkClick r:id="rId8"/>
          </p:cNvPr>
          <p:cNvSpPr/>
          <p:nvPr/>
        </p:nvSpPr>
        <p:spPr>
          <a:xfrm>
            <a:off x="1653385" y="3215712"/>
            <a:ext cx="3704947" cy="4273227"/>
          </a:xfrm>
          <a:custGeom>
            <a:avLst/>
            <a:gdLst/>
            <a:ahLst/>
            <a:cxnLst/>
            <a:rect l="l" t="t" r="r" b="b"/>
            <a:pathLst>
              <a:path w="1138194" h="1138194">
                <a:moveTo>
                  <a:pt x="0" y="0"/>
                </a:moveTo>
                <a:lnTo>
                  <a:pt x="1138193" y="0"/>
                </a:lnTo>
                <a:lnTo>
                  <a:pt x="1138193" y="1138193"/>
                </a:lnTo>
                <a:lnTo>
                  <a:pt x="0" y="1138193"/>
                </a:lnTo>
                <a:lnTo>
                  <a:pt x="0" y="0"/>
                </a:lnTo>
                <a:close/>
              </a:path>
            </a:pathLst>
          </a:custGeom>
          <a:blipFill>
            <a:blip r:embed="rId9"/>
            <a:stretch>
              <a:fillRect/>
            </a:stretch>
          </a:blipFill>
        </p:spPr>
      </p:sp>
      <p:sp>
        <p:nvSpPr>
          <p:cNvPr id="8" name="Freeform 8">
            <a:hlinkClick r:id="rId10"/>
          </p:cNvPr>
          <p:cNvSpPr/>
          <p:nvPr/>
        </p:nvSpPr>
        <p:spPr>
          <a:xfrm>
            <a:off x="8115300" y="4196630"/>
            <a:ext cx="2057400" cy="2002779"/>
          </a:xfrm>
          <a:custGeom>
            <a:avLst/>
            <a:gdLst/>
            <a:ahLst/>
            <a:cxnLst/>
            <a:rect l="l" t="t" r="r" b="b"/>
            <a:pathLst>
              <a:path w="724965" h="724965">
                <a:moveTo>
                  <a:pt x="0" y="0"/>
                </a:moveTo>
                <a:lnTo>
                  <a:pt x="724965" y="0"/>
                </a:lnTo>
                <a:lnTo>
                  <a:pt x="724965" y="724965"/>
                </a:lnTo>
                <a:lnTo>
                  <a:pt x="0" y="724965"/>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9" name="Freeform 9">
            <a:hlinkClick r:id="rId13"/>
          </p:cNvPr>
          <p:cNvSpPr/>
          <p:nvPr/>
        </p:nvSpPr>
        <p:spPr>
          <a:xfrm>
            <a:off x="13843190" y="4404452"/>
            <a:ext cx="2667000" cy="1843389"/>
          </a:xfrm>
          <a:custGeom>
            <a:avLst/>
            <a:gdLst/>
            <a:ahLst/>
            <a:cxnLst/>
            <a:rect l="l" t="t" r="r" b="b"/>
            <a:pathLst>
              <a:path w="724965" h="468509">
                <a:moveTo>
                  <a:pt x="0" y="0"/>
                </a:moveTo>
                <a:lnTo>
                  <a:pt x="724965" y="0"/>
                </a:lnTo>
                <a:lnTo>
                  <a:pt x="724965" y="468509"/>
                </a:lnTo>
                <a:lnTo>
                  <a:pt x="0" y="468509"/>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0" name="TextBox 10"/>
          <p:cNvSpPr txBox="1"/>
          <p:nvPr/>
        </p:nvSpPr>
        <p:spPr>
          <a:xfrm>
            <a:off x="2628199" y="472825"/>
            <a:ext cx="1205363" cy="611799"/>
          </a:xfrm>
          <a:prstGeom prst="rect">
            <a:avLst/>
          </a:prstGeom>
        </p:spPr>
        <p:txBody>
          <a:bodyPr lIns="0" tIns="0" rIns="0" bIns="0" rtlCol="0" anchor="t">
            <a:spAutoFit/>
          </a:bodyPr>
          <a:lstStyle/>
          <a:p>
            <a:pPr>
              <a:lnSpc>
                <a:spcPts val="4788"/>
              </a:lnSpc>
            </a:pPr>
            <a:r>
              <a:rPr lang="en-US" sz="4353">
                <a:solidFill>
                  <a:srgbClr val="737373"/>
                </a:solidFill>
                <a:latin typeface="DM Sans Bold"/>
              </a:rPr>
              <a:t>X</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227499"/>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id="4" name="TextBox 4"/>
            <p:cNvSpPr txBox="1"/>
            <p:nvPr/>
          </p:nvSpPr>
          <p:spPr>
            <a:xfrm>
              <a:off x="0" y="-38100"/>
              <a:ext cx="4274726" cy="2205567"/>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5207811" y="-94024"/>
            <a:ext cx="4102978" cy="2245448"/>
          </a:xfrm>
          <a:custGeom>
            <a:avLst/>
            <a:gdLst/>
            <a:ahLst/>
            <a:cxnLst/>
            <a:rect l="l" t="t" r="r" b="b"/>
            <a:pathLst>
              <a:path w="4102978" h="224544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981200" y="6267450"/>
            <a:ext cx="2880360" cy="4114800"/>
          </a:xfrm>
          <a:custGeom>
            <a:avLst/>
            <a:gdLst/>
            <a:ahLst/>
            <a:cxnLst/>
            <a:rect l="l" t="t" r="r" b="b"/>
            <a:pathLst>
              <a:path w="2880360" h="4114800">
                <a:moveTo>
                  <a:pt x="0" y="0"/>
                </a:moveTo>
                <a:lnTo>
                  <a:pt x="2880360" y="0"/>
                </a:lnTo>
                <a:lnTo>
                  <a:pt x="288036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7"/>
          <p:cNvSpPr txBox="1"/>
          <p:nvPr/>
        </p:nvSpPr>
        <p:spPr>
          <a:xfrm>
            <a:off x="4455971" y="4399864"/>
            <a:ext cx="9376059" cy="1660526"/>
          </a:xfrm>
          <a:prstGeom prst="rect">
            <a:avLst/>
          </a:prstGeom>
        </p:spPr>
        <p:txBody>
          <a:bodyPr lIns="0" tIns="0" rIns="0" bIns="0" rtlCol="0" anchor="t">
            <a:spAutoFit/>
          </a:bodyPr>
          <a:lstStyle/>
          <a:p>
            <a:pPr algn="r">
              <a:lnSpc>
                <a:spcPts val="12500"/>
              </a:lnSpc>
            </a:pPr>
            <a:r>
              <a:rPr lang="en-US" sz="12500">
                <a:solidFill>
                  <a:srgbClr val="FFFFFF"/>
                </a:solidFill>
                <a:latin typeface="DM Sans Bold"/>
              </a:rPr>
              <a:t>THANK YOU</a:t>
            </a:r>
          </a:p>
        </p:txBody>
      </p:sp>
      <p:sp>
        <p:nvSpPr>
          <p:cNvPr id="8" name="Freeform 8"/>
          <p:cNvSpPr/>
          <p:nvPr/>
        </p:nvSpPr>
        <p:spPr>
          <a:xfrm rot="-10800000">
            <a:off x="5623560" y="7673106"/>
            <a:ext cx="3422956" cy="2613894"/>
          </a:xfrm>
          <a:custGeom>
            <a:avLst/>
            <a:gdLst/>
            <a:ahLst/>
            <a:cxnLst/>
            <a:rect l="l" t="t" r="r" b="b"/>
            <a:pathLst>
              <a:path w="3422956" h="2613894">
                <a:moveTo>
                  <a:pt x="0" y="0"/>
                </a:moveTo>
                <a:lnTo>
                  <a:pt x="3422956" y="0"/>
                </a:lnTo>
                <a:lnTo>
                  <a:pt x="3422956" y="2613894"/>
                </a:lnTo>
                <a:lnTo>
                  <a:pt x="0" y="261389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271106" y="260576"/>
            <a:ext cx="2193110" cy="862149"/>
          </a:xfrm>
          <a:custGeom>
            <a:avLst/>
            <a:gdLst/>
            <a:ahLst/>
            <a:cxnLst/>
            <a:rect l="l" t="t" r="r" b="b"/>
            <a:pathLst>
              <a:path w="2193110" h="862149">
                <a:moveTo>
                  <a:pt x="0" y="0"/>
                </a:moveTo>
                <a:lnTo>
                  <a:pt x="2193110" y="0"/>
                </a:lnTo>
                <a:lnTo>
                  <a:pt x="2193110" y="862148"/>
                </a:lnTo>
                <a:lnTo>
                  <a:pt x="0" y="862148"/>
                </a:lnTo>
                <a:lnTo>
                  <a:pt x="0" y="0"/>
                </a:lnTo>
                <a:close/>
              </a:path>
            </a:pathLst>
          </a:custGeom>
          <a:blipFill>
            <a:blip r:embed="rId8"/>
            <a:stretch>
              <a:fillRect/>
            </a:stretch>
          </a:blipFill>
        </p:spPr>
      </p:sp>
      <p:sp>
        <p:nvSpPr>
          <p:cNvPr id="10" name="Freeform 10"/>
          <p:cNvSpPr/>
          <p:nvPr/>
        </p:nvSpPr>
        <p:spPr>
          <a:xfrm>
            <a:off x="2903841" y="-84666"/>
            <a:ext cx="2401789" cy="1601192"/>
          </a:xfrm>
          <a:custGeom>
            <a:avLst/>
            <a:gdLst/>
            <a:ahLst/>
            <a:cxnLst/>
            <a:rect l="l" t="t" r="r" b="b"/>
            <a:pathLst>
              <a:path w="2401789" h="1601192">
                <a:moveTo>
                  <a:pt x="0" y="0"/>
                </a:moveTo>
                <a:lnTo>
                  <a:pt x="2401789" y="0"/>
                </a:lnTo>
                <a:lnTo>
                  <a:pt x="2401789" y="1601192"/>
                </a:lnTo>
                <a:lnTo>
                  <a:pt x="0" y="1601192"/>
                </a:lnTo>
                <a:lnTo>
                  <a:pt x="0" y="0"/>
                </a:lnTo>
                <a:close/>
              </a:path>
            </a:pathLst>
          </a:custGeom>
          <a:blipFill>
            <a:blip r:embed="rId9"/>
            <a:stretch>
              <a:fillRect/>
            </a:stretch>
          </a:blipFill>
        </p:spPr>
      </p:sp>
      <p:sp>
        <p:nvSpPr>
          <p:cNvPr id="11" name="TextBox 11"/>
          <p:cNvSpPr txBox="1"/>
          <p:nvPr/>
        </p:nvSpPr>
        <p:spPr>
          <a:xfrm>
            <a:off x="2628199" y="472825"/>
            <a:ext cx="1205363" cy="611799"/>
          </a:xfrm>
          <a:prstGeom prst="rect">
            <a:avLst/>
          </a:prstGeom>
        </p:spPr>
        <p:txBody>
          <a:bodyPr lIns="0" tIns="0" rIns="0" bIns="0" rtlCol="0" anchor="t">
            <a:spAutoFit/>
          </a:bodyPr>
          <a:lstStyle/>
          <a:p>
            <a:pPr>
              <a:lnSpc>
                <a:spcPts val="4788"/>
              </a:lnSpc>
            </a:pPr>
            <a:r>
              <a:rPr lang="en-US" sz="4353">
                <a:solidFill>
                  <a:srgbClr val="737373"/>
                </a:solidFill>
                <a:latin typeface="DM Sans Bold"/>
              </a:rPr>
              <a:t>X</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99137" y="9482424"/>
            <a:ext cx="4102978" cy="2245448"/>
          </a:xfrm>
          <a:custGeom>
            <a:avLst/>
            <a:gdLst/>
            <a:ahLst/>
            <a:cxnLst/>
            <a:rect l="l" t="t" r="r" b="b"/>
            <a:pathLst>
              <a:path w="4102978" h="2245448">
                <a:moveTo>
                  <a:pt x="0" y="0"/>
                </a:moveTo>
                <a:lnTo>
                  <a:pt x="4102978" y="0"/>
                </a:lnTo>
                <a:lnTo>
                  <a:pt x="4102978" y="2245448"/>
                </a:lnTo>
                <a:lnTo>
                  <a:pt x="0" y="2245448"/>
                </a:lnTo>
                <a:lnTo>
                  <a:pt x="0" y="0"/>
                </a:lnTo>
                <a:close/>
              </a:path>
            </a:pathLst>
          </a:custGeom>
          <a:blipFill>
            <a:blip r:embed="rId2">
              <a:alphaModFix amt="54000"/>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4560156" y="-1636379"/>
            <a:ext cx="4285755" cy="3272758"/>
          </a:xfrm>
          <a:custGeom>
            <a:avLst/>
            <a:gdLst/>
            <a:ahLst/>
            <a:cxnLst/>
            <a:rect l="l" t="t" r="r" b="b"/>
            <a:pathLst>
              <a:path w="4285755" h="3272758">
                <a:moveTo>
                  <a:pt x="0" y="0"/>
                </a:moveTo>
                <a:lnTo>
                  <a:pt x="4285755" y="0"/>
                </a:lnTo>
                <a:lnTo>
                  <a:pt x="4285755" y="3272758"/>
                </a:lnTo>
                <a:lnTo>
                  <a:pt x="0" y="327275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a:grpSpLocks noChangeAspect="1"/>
          </p:cNvGrpSpPr>
          <p:nvPr/>
        </p:nvGrpSpPr>
        <p:grpSpPr>
          <a:xfrm>
            <a:off x="11722177" y="1391689"/>
            <a:ext cx="5246391" cy="5246370"/>
            <a:chOff x="0" y="0"/>
            <a:chExt cx="6350000" cy="6349975"/>
          </a:xfrm>
        </p:grpSpPr>
        <p:sp>
          <p:nvSpPr>
            <p:cNvPr id="5" name="Freeform 5"/>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6"/>
              <a:stretch>
                <a:fillRect t="-5322" b="-44771"/>
              </a:stretch>
            </a:blipFill>
          </p:spPr>
        </p:sp>
      </p:grpSp>
      <p:sp>
        <p:nvSpPr>
          <p:cNvPr id="6" name="Freeform 6"/>
          <p:cNvSpPr/>
          <p:nvPr/>
        </p:nvSpPr>
        <p:spPr>
          <a:xfrm>
            <a:off x="11894808" y="8008323"/>
            <a:ext cx="727214" cy="727214"/>
          </a:xfrm>
          <a:custGeom>
            <a:avLst/>
            <a:gdLst/>
            <a:ahLst/>
            <a:cxnLst/>
            <a:rect l="l" t="t" r="r" b="b"/>
            <a:pathLst>
              <a:path w="727214" h="727214">
                <a:moveTo>
                  <a:pt x="0" y="0"/>
                </a:moveTo>
                <a:lnTo>
                  <a:pt x="727214" y="0"/>
                </a:lnTo>
                <a:lnTo>
                  <a:pt x="727214" y="727214"/>
                </a:lnTo>
                <a:lnTo>
                  <a:pt x="0" y="72721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Freeform 7"/>
          <p:cNvSpPr/>
          <p:nvPr/>
        </p:nvSpPr>
        <p:spPr>
          <a:xfrm>
            <a:off x="11818909" y="8878789"/>
            <a:ext cx="879012" cy="826271"/>
          </a:xfrm>
          <a:custGeom>
            <a:avLst/>
            <a:gdLst/>
            <a:ahLst/>
            <a:cxnLst/>
            <a:rect l="l" t="t" r="r" b="b"/>
            <a:pathLst>
              <a:path w="879012" h="826271">
                <a:moveTo>
                  <a:pt x="0" y="0"/>
                </a:moveTo>
                <a:lnTo>
                  <a:pt x="879011" y="0"/>
                </a:lnTo>
                <a:lnTo>
                  <a:pt x="879011" y="826270"/>
                </a:lnTo>
                <a:lnTo>
                  <a:pt x="0" y="82627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8" name="TextBox 8"/>
          <p:cNvSpPr txBox="1"/>
          <p:nvPr/>
        </p:nvSpPr>
        <p:spPr>
          <a:xfrm>
            <a:off x="456609" y="2171452"/>
            <a:ext cx="10275458" cy="7015486"/>
          </a:xfrm>
          <a:prstGeom prst="rect">
            <a:avLst/>
          </a:prstGeom>
        </p:spPr>
        <p:txBody>
          <a:bodyPr lIns="0" tIns="0" rIns="0" bIns="0" rtlCol="0" anchor="t">
            <a:spAutoFit/>
          </a:bodyPr>
          <a:lstStyle/>
          <a:p>
            <a:pPr algn="just">
              <a:lnSpc>
                <a:spcPts val="3740"/>
              </a:lnSpc>
            </a:pPr>
            <a:r>
              <a:rPr lang="en-US" sz="3400">
                <a:solidFill>
                  <a:srgbClr val="8CA9AD"/>
                </a:solidFill>
                <a:latin typeface="DM Sans"/>
              </a:rPr>
              <a:t>A driven and hardworking Physics major graduate with expertise in various aspects of Data Science, I have important skills such as business understanding, goal setting, and evaluation of current business metrics. I am proficient in data collection, data understanding, exploratory data analysis, data preparation, modeling, hyperparameter tuning, evaluation, A/B testing, and providing valuable business recommendations. Additionally, I am skilled in programming languages such as Python and SQL, along with tools such as Looker, Tableau, Power BI and Excel, which allow him to utilize data effectively for meaningful insights and actionable strategies.</a:t>
            </a:r>
          </a:p>
          <a:p>
            <a:pPr algn="just">
              <a:lnSpc>
                <a:spcPts val="3740"/>
              </a:lnSpc>
            </a:pPr>
            <a:endParaRPr lang="en-US" sz="3400">
              <a:solidFill>
                <a:srgbClr val="8CA9AD"/>
              </a:solidFill>
              <a:latin typeface="DM Sans"/>
            </a:endParaRPr>
          </a:p>
        </p:txBody>
      </p:sp>
      <p:sp>
        <p:nvSpPr>
          <p:cNvPr id="9" name="TextBox 9"/>
          <p:cNvSpPr txBox="1"/>
          <p:nvPr/>
        </p:nvSpPr>
        <p:spPr>
          <a:xfrm>
            <a:off x="11663126" y="7072962"/>
            <a:ext cx="5364492" cy="544836"/>
          </a:xfrm>
          <a:prstGeom prst="rect">
            <a:avLst/>
          </a:prstGeom>
        </p:spPr>
        <p:txBody>
          <a:bodyPr lIns="0" tIns="0" rIns="0" bIns="0" rtlCol="0" anchor="t">
            <a:spAutoFit/>
          </a:bodyPr>
          <a:lstStyle/>
          <a:p>
            <a:pPr>
              <a:lnSpc>
                <a:spcPts val="4290"/>
              </a:lnSpc>
            </a:pPr>
            <a:r>
              <a:rPr lang="en-US" sz="3900">
                <a:solidFill>
                  <a:srgbClr val="8CA9AD"/>
                </a:solidFill>
                <a:latin typeface="DM Sans Bold"/>
              </a:rPr>
              <a:t>Hanum Fazah Aditya k</a:t>
            </a:r>
          </a:p>
        </p:txBody>
      </p:sp>
      <p:sp>
        <p:nvSpPr>
          <p:cNvPr id="10" name="TextBox 10"/>
          <p:cNvSpPr txBox="1"/>
          <p:nvPr/>
        </p:nvSpPr>
        <p:spPr>
          <a:xfrm>
            <a:off x="12851478" y="8135389"/>
            <a:ext cx="5953371" cy="501656"/>
          </a:xfrm>
          <a:prstGeom prst="rect">
            <a:avLst/>
          </a:prstGeom>
        </p:spPr>
        <p:txBody>
          <a:bodyPr lIns="0" tIns="0" rIns="0" bIns="0" rtlCol="0" anchor="t">
            <a:spAutoFit/>
          </a:bodyPr>
          <a:lstStyle/>
          <a:p>
            <a:pPr>
              <a:lnSpc>
                <a:spcPts val="3850"/>
              </a:lnSpc>
            </a:pPr>
            <a:r>
              <a:rPr lang="en-US" sz="3500">
                <a:solidFill>
                  <a:srgbClr val="8CA9AD"/>
                </a:solidFill>
                <a:latin typeface="DM Sans"/>
              </a:rPr>
              <a:t>Hanum Fazah</a:t>
            </a:r>
          </a:p>
        </p:txBody>
      </p:sp>
      <p:sp>
        <p:nvSpPr>
          <p:cNvPr id="11" name="TextBox 11"/>
          <p:cNvSpPr txBox="1"/>
          <p:nvPr/>
        </p:nvSpPr>
        <p:spPr>
          <a:xfrm>
            <a:off x="12851478" y="9055383"/>
            <a:ext cx="5953371" cy="501656"/>
          </a:xfrm>
          <a:prstGeom prst="rect">
            <a:avLst/>
          </a:prstGeom>
        </p:spPr>
        <p:txBody>
          <a:bodyPr lIns="0" tIns="0" rIns="0" bIns="0" rtlCol="0" anchor="t">
            <a:spAutoFit/>
          </a:bodyPr>
          <a:lstStyle/>
          <a:p>
            <a:pPr>
              <a:lnSpc>
                <a:spcPts val="3850"/>
              </a:lnSpc>
            </a:pPr>
            <a:r>
              <a:rPr lang="en-US" sz="3500">
                <a:solidFill>
                  <a:srgbClr val="8CA9AD"/>
                </a:solidFill>
                <a:latin typeface="DM Sans"/>
              </a:rPr>
              <a:t>hanumfzh</a:t>
            </a:r>
          </a:p>
        </p:txBody>
      </p:sp>
      <p:sp>
        <p:nvSpPr>
          <p:cNvPr id="12" name="Freeform 12"/>
          <p:cNvSpPr/>
          <p:nvPr/>
        </p:nvSpPr>
        <p:spPr>
          <a:xfrm>
            <a:off x="271106" y="260576"/>
            <a:ext cx="2193110" cy="862149"/>
          </a:xfrm>
          <a:custGeom>
            <a:avLst/>
            <a:gdLst/>
            <a:ahLst/>
            <a:cxnLst/>
            <a:rect l="l" t="t" r="r" b="b"/>
            <a:pathLst>
              <a:path w="2193110" h="862149">
                <a:moveTo>
                  <a:pt x="0" y="0"/>
                </a:moveTo>
                <a:lnTo>
                  <a:pt x="2193110" y="0"/>
                </a:lnTo>
                <a:lnTo>
                  <a:pt x="2193110" y="862148"/>
                </a:lnTo>
                <a:lnTo>
                  <a:pt x="0" y="862148"/>
                </a:lnTo>
                <a:lnTo>
                  <a:pt x="0" y="0"/>
                </a:lnTo>
                <a:close/>
              </a:path>
            </a:pathLst>
          </a:custGeom>
          <a:blipFill>
            <a:blip r:embed="rId11"/>
            <a:stretch>
              <a:fillRect/>
            </a:stretch>
          </a:blipFill>
        </p:spPr>
      </p:sp>
      <p:sp>
        <p:nvSpPr>
          <p:cNvPr id="13" name="Freeform 13"/>
          <p:cNvSpPr/>
          <p:nvPr/>
        </p:nvSpPr>
        <p:spPr>
          <a:xfrm>
            <a:off x="2903841" y="-84666"/>
            <a:ext cx="2401789" cy="1601192"/>
          </a:xfrm>
          <a:custGeom>
            <a:avLst/>
            <a:gdLst/>
            <a:ahLst/>
            <a:cxnLst/>
            <a:rect l="l" t="t" r="r" b="b"/>
            <a:pathLst>
              <a:path w="2401789" h="1601192">
                <a:moveTo>
                  <a:pt x="0" y="0"/>
                </a:moveTo>
                <a:lnTo>
                  <a:pt x="2401789" y="0"/>
                </a:lnTo>
                <a:lnTo>
                  <a:pt x="2401789" y="1601192"/>
                </a:lnTo>
                <a:lnTo>
                  <a:pt x="0" y="1601192"/>
                </a:lnTo>
                <a:lnTo>
                  <a:pt x="0" y="0"/>
                </a:lnTo>
                <a:close/>
              </a:path>
            </a:pathLst>
          </a:custGeom>
          <a:blipFill>
            <a:blip r:embed="rId12"/>
            <a:stretch>
              <a:fillRect/>
            </a:stretch>
          </a:blipFill>
        </p:spPr>
      </p:sp>
      <p:sp>
        <p:nvSpPr>
          <p:cNvPr id="14" name="TextBox 14"/>
          <p:cNvSpPr txBox="1"/>
          <p:nvPr/>
        </p:nvSpPr>
        <p:spPr>
          <a:xfrm>
            <a:off x="2628199" y="472825"/>
            <a:ext cx="1205363" cy="611799"/>
          </a:xfrm>
          <a:prstGeom prst="rect">
            <a:avLst/>
          </a:prstGeom>
        </p:spPr>
        <p:txBody>
          <a:bodyPr lIns="0" tIns="0" rIns="0" bIns="0" rtlCol="0" anchor="t">
            <a:spAutoFit/>
          </a:bodyPr>
          <a:lstStyle/>
          <a:p>
            <a:pPr>
              <a:lnSpc>
                <a:spcPts val="4788"/>
              </a:lnSpc>
            </a:pPr>
            <a:r>
              <a:rPr lang="en-US" sz="4353">
                <a:solidFill>
                  <a:srgbClr val="737373"/>
                </a:solidFill>
                <a:latin typeface="DM Sans Bold"/>
              </a:rPr>
              <a:t>X</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552148" y="-326161"/>
            <a:ext cx="4102978" cy="3133183"/>
          </a:xfrm>
          <a:custGeom>
            <a:avLst/>
            <a:gdLst/>
            <a:ahLst/>
            <a:cxnLst/>
            <a:rect l="l" t="t" r="r" b="b"/>
            <a:pathLst>
              <a:path w="4102978" h="3133183">
                <a:moveTo>
                  <a:pt x="0" y="0"/>
                </a:moveTo>
                <a:lnTo>
                  <a:pt x="4102979" y="0"/>
                </a:lnTo>
                <a:lnTo>
                  <a:pt x="4102979" y="3133184"/>
                </a:lnTo>
                <a:lnTo>
                  <a:pt x="0" y="31331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83828" y="8918568"/>
            <a:ext cx="4102978" cy="2245448"/>
          </a:xfrm>
          <a:custGeom>
            <a:avLst/>
            <a:gdLst/>
            <a:ahLst/>
            <a:cxnLst/>
            <a:rect l="l" t="t" r="r" b="b"/>
            <a:pathLst>
              <a:path w="4102978" h="2245448">
                <a:moveTo>
                  <a:pt x="0" y="0"/>
                </a:moveTo>
                <a:lnTo>
                  <a:pt x="4102978" y="0"/>
                </a:lnTo>
                <a:lnTo>
                  <a:pt x="4102978" y="2245448"/>
                </a:lnTo>
                <a:lnTo>
                  <a:pt x="0" y="224544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271106" y="260576"/>
            <a:ext cx="2193110" cy="862149"/>
          </a:xfrm>
          <a:custGeom>
            <a:avLst/>
            <a:gdLst/>
            <a:ahLst/>
            <a:cxnLst/>
            <a:rect l="l" t="t" r="r" b="b"/>
            <a:pathLst>
              <a:path w="2193110" h="862149">
                <a:moveTo>
                  <a:pt x="0" y="0"/>
                </a:moveTo>
                <a:lnTo>
                  <a:pt x="2193110" y="0"/>
                </a:lnTo>
                <a:lnTo>
                  <a:pt x="2193110" y="862148"/>
                </a:lnTo>
                <a:lnTo>
                  <a:pt x="0" y="862148"/>
                </a:lnTo>
                <a:lnTo>
                  <a:pt x="0" y="0"/>
                </a:lnTo>
                <a:close/>
              </a:path>
            </a:pathLst>
          </a:custGeom>
          <a:blipFill>
            <a:blip r:embed="rId6"/>
            <a:stretch>
              <a:fillRect/>
            </a:stretch>
          </a:blipFill>
        </p:spPr>
      </p:sp>
      <p:sp>
        <p:nvSpPr>
          <p:cNvPr id="5" name="Freeform 5"/>
          <p:cNvSpPr/>
          <p:nvPr/>
        </p:nvSpPr>
        <p:spPr>
          <a:xfrm>
            <a:off x="2903841" y="-84666"/>
            <a:ext cx="2401789" cy="1601192"/>
          </a:xfrm>
          <a:custGeom>
            <a:avLst/>
            <a:gdLst/>
            <a:ahLst/>
            <a:cxnLst/>
            <a:rect l="l" t="t" r="r" b="b"/>
            <a:pathLst>
              <a:path w="2401789" h="1601192">
                <a:moveTo>
                  <a:pt x="0" y="0"/>
                </a:moveTo>
                <a:lnTo>
                  <a:pt x="2401789" y="0"/>
                </a:lnTo>
                <a:lnTo>
                  <a:pt x="2401789" y="1601192"/>
                </a:lnTo>
                <a:lnTo>
                  <a:pt x="0" y="1601192"/>
                </a:lnTo>
                <a:lnTo>
                  <a:pt x="0" y="0"/>
                </a:lnTo>
                <a:close/>
              </a:path>
            </a:pathLst>
          </a:custGeom>
          <a:blipFill>
            <a:blip r:embed="rId7"/>
            <a:stretch>
              <a:fillRect/>
            </a:stretch>
          </a:blipFill>
        </p:spPr>
      </p:sp>
      <p:graphicFrame>
        <p:nvGraphicFramePr>
          <p:cNvPr id="6" name="Table 6"/>
          <p:cNvGraphicFramePr>
            <a:graphicFrameLocks noGrp="1"/>
          </p:cNvGraphicFramePr>
          <p:nvPr/>
        </p:nvGraphicFramePr>
        <p:xfrm>
          <a:off x="2771722" y="3479514"/>
          <a:ext cx="12744556" cy="5133975"/>
        </p:xfrm>
        <a:graphic>
          <a:graphicData uri="http://schemas.openxmlformats.org/drawingml/2006/table">
            <a:tbl>
              <a:tblPr/>
              <a:tblGrid>
                <a:gridCol w="5801641">
                  <a:extLst>
                    <a:ext uri="{9D8B030D-6E8A-4147-A177-3AD203B41FA5}">
                      <a16:colId xmlns:a16="http://schemas.microsoft.com/office/drawing/2014/main" val="20000"/>
                    </a:ext>
                  </a:extLst>
                </a:gridCol>
                <a:gridCol w="6942915">
                  <a:extLst>
                    <a:ext uri="{9D8B030D-6E8A-4147-A177-3AD203B41FA5}">
                      <a16:colId xmlns:a16="http://schemas.microsoft.com/office/drawing/2014/main" val="20001"/>
                    </a:ext>
                  </a:extLst>
                </a:gridCol>
              </a:tblGrid>
              <a:tr h="1026795">
                <a:tc>
                  <a:txBody>
                    <a:bodyPr/>
                    <a:lstStyle/>
                    <a:p>
                      <a:pPr algn="ctr">
                        <a:lnSpc>
                          <a:spcPts val="4060"/>
                        </a:lnSpc>
                        <a:defRPr/>
                      </a:pPr>
                      <a:r>
                        <a:rPr lang="en-US" sz="2900">
                          <a:solidFill>
                            <a:srgbClr val="FFFFFF"/>
                          </a:solidFill>
                          <a:latin typeface="Canva Sans Bold"/>
                        </a:rPr>
                        <a:t>Dataset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8CA9AD"/>
                    </a:solidFill>
                  </a:tcPr>
                </a:tc>
                <a:tc>
                  <a:txBody>
                    <a:bodyPr/>
                    <a:lstStyle/>
                    <a:p>
                      <a:pPr algn="ctr">
                        <a:lnSpc>
                          <a:spcPts val="4059"/>
                        </a:lnSpc>
                        <a:defRPr/>
                      </a:pPr>
                      <a:r>
                        <a:rPr lang="en-US" sz="2899">
                          <a:solidFill>
                            <a:srgbClr val="FFFFFF"/>
                          </a:solidFill>
                          <a:latin typeface="Canva Sans Bold"/>
                        </a:rPr>
                        <a:t>Primary Key</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8CA9AD"/>
                    </a:solidFill>
                  </a:tcPr>
                </a:tc>
                <a:extLst>
                  <a:ext uri="{0D108BD9-81ED-4DB2-BD59-A6C34878D82A}">
                    <a16:rowId xmlns:a16="http://schemas.microsoft.com/office/drawing/2014/main" val="10000"/>
                  </a:ext>
                </a:extLst>
              </a:tr>
              <a:tr h="1026795">
                <a:tc>
                  <a:txBody>
                    <a:bodyPr/>
                    <a:lstStyle/>
                    <a:p>
                      <a:pPr algn="ctr">
                        <a:lnSpc>
                          <a:spcPts val="3499"/>
                        </a:lnSpc>
                        <a:defRPr/>
                      </a:pPr>
                      <a:r>
                        <a:rPr lang="en-US" sz="2499">
                          <a:solidFill>
                            <a:srgbClr val="000000"/>
                          </a:solidFill>
                          <a:latin typeface="Canva Sans"/>
                        </a:rPr>
                        <a:t>Customer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Canva Sans"/>
                        </a:rPr>
                        <a:t>CustomerID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26795">
                <a:tc>
                  <a:txBody>
                    <a:bodyPr/>
                    <a:lstStyle/>
                    <a:p>
                      <a:pPr algn="ctr">
                        <a:lnSpc>
                          <a:spcPts val="3499"/>
                        </a:lnSpc>
                        <a:defRPr/>
                      </a:pPr>
                      <a:r>
                        <a:rPr lang="en-US" sz="2499">
                          <a:solidFill>
                            <a:srgbClr val="000000"/>
                          </a:solidFill>
                          <a:latin typeface="Canva Sans"/>
                        </a:rPr>
                        <a:t>Products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Canva Sans"/>
                        </a:rPr>
                        <a:t>ProdNumber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26795">
                <a:tc>
                  <a:txBody>
                    <a:bodyPr/>
                    <a:lstStyle/>
                    <a:p>
                      <a:pPr algn="ctr">
                        <a:lnSpc>
                          <a:spcPts val="3499"/>
                        </a:lnSpc>
                        <a:defRPr/>
                      </a:pPr>
                      <a:r>
                        <a:rPr lang="en-US" sz="2499">
                          <a:solidFill>
                            <a:srgbClr val="000000"/>
                          </a:solidFill>
                          <a:latin typeface="Canva Sans"/>
                        </a:rPr>
                        <a:t>Orders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Canva Sans"/>
                        </a:rPr>
                        <a:t>OrderID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026795">
                <a:tc>
                  <a:txBody>
                    <a:bodyPr/>
                    <a:lstStyle/>
                    <a:p>
                      <a:pPr algn="ctr">
                        <a:lnSpc>
                          <a:spcPts val="3499"/>
                        </a:lnSpc>
                        <a:defRPr/>
                      </a:pPr>
                      <a:r>
                        <a:rPr lang="en-US" sz="2499">
                          <a:solidFill>
                            <a:srgbClr val="000000"/>
                          </a:solidFill>
                          <a:latin typeface="Canva Sans"/>
                        </a:rPr>
                        <a:t>ProductCategory</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Canva Sans"/>
                        </a:rPr>
                        <a:t>CategoryID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7" name="TextBox 7"/>
          <p:cNvSpPr txBox="1"/>
          <p:nvPr/>
        </p:nvSpPr>
        <p:spPr>
          <a:xfrm>
            <a:off x="2202791" y="2107635"/>
            <a:ext cx="13882418" cy="1066800"/>
          </a:xfrm>
          <a:prstGeom prst="rect">
            <a:avLst/>
          </a:prstGeom>
        </p:spPr>
        <p:txBody>
          <a:bodyPr lIns="0" tIns="0" rIns="0" bIns="0" rtlCol="0" anchor="t">
            <a:spAutoFit/>
          </a:bodyPr>
          <a:lstStyle/>
          <a:p>
            <a:pPr algn="r">
              <a:lnSpc>
                <a:spcPts val="8250"/>
              </a:lnSpc>
            </a:pPr>
            <a:r>
              <a:rPr lang="en-US" sz="7500">
                <a:solidFill>
                  <a:srgbClr val="8CA9AD"/>
                </a:solidFill>
                <a:latin typeface="DM Sans Bold"/>
              </a:rPr>
              <a:t>PRIMARY KEY PADA DATASET</a:t>
            </a:r>
          </a:p>
        </p:txBody>
      </p:sp>
      <p:sp>
        <p:nvSpPr>
          <p:cNvPr id="8" name="TextBox 8"/>
          <p:cNvSpPr txBox="1"/>
          <p:nvPr/>
        </p:nvSpPr>
        <p:spPr>
          <a:xfrm>
            <a:off x="2628199" y="472825"/>
            <a:ext cx="1205363" cy="611799"/>
          </a:xfrm>
          <a:prstGeom prst="rect">
            <a:avLst/>
          </a:prstGeom>
        </p:spPr>
        <p:txBody>
          <a:bodyPr lIns="0" tIns="0" rIns="0" bIns="0" rtlCol="0" anchor="t">
            <a:spAutoFit/>
          </a:bodyPr>
          <a:lstStyle/>
          <a:p>
            <a:pPr>
              <a:lnSpc>
                <a:spcPts val="4788"/>
              </a:lnSpc>
            </a:pPr>
            <a:r>
              <a:rPr lang="en-US" sz="4353">
                <a:solidFill>
                  <a:srgbClr val="737373"/>
                </a:solidFill>
                <a:latin typeface="DM Sans Bold"/>
              </a:rPr>
              <a:t>X</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683828" y="3576908"/>
            <a:ext cx="4102978" cy="3133183"/>
          </a:xfrm>
          <a:custGeom>
            <a:avLst/>
            <a:gdLst/>
            <a:ahLst/>
            <a:cxnLst/>
            <a:rect l="l" t="t" r="r" b="b"/>
            <a:pathLst>
              <a:path w="4102978" h="3133183">
                <a:moveTo>
                  <a:pt x="0" y="0"/>
                </a:moveTo>
                <a:lnTo>
                  <a:pt x="4102978" y="0"/>
                </a:lnTo>
                <a:lnTo>
                  <a:pt x="4102978" y="3133184"/>
                </a:lnTo>
                <a:lnTo>
                  <a:pt x="0" y="31331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207811" y="-1042828"/>
            <a:ext cx="4102978" cy="2245448"/>
          </a:xfrm>
          <a:custGeom>
            <a:avLst/>
            <a:gdLst/>
            <a:ahLst/>
            <a:cxnLst/>
            <a:rect l="l" t="t" r="r" b="b"/>
            <a:pathLst>
              <a:path w="4102978" h="2245448">
                <a:moveTo>
                  <a:pt x="0" y="0"/>
                </a:moveTo>
                <a:lnTo>
                  <a:pt x="4102978" y="0"/>
                </a:lnTo>
                <a:lnTo>
                  <a:pt x="4102978" y="2245448"/>
                </a:lnTo>
                <a:lnTo>
                  <a:pt x="0" y="224544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271106" y="260576"/>
            <a:ext cx="2193110" cy="862149"/>
          </a:xfrm>
          <a:custGeom>
            <a:avLst/>
            <a:gdLst/>
            <a:ahLst/>
            <a:cxnLst/>
            <a:rect l="l" t="t" r="r" b="b"/>
            <a:pathLst>
              <a:path w="2193110" h="862149">
                <a:moveTo>
                  <a:pt x="0" y="0"/>
                </a:moveTo>
                <a:lnTo>
                  <a:pt x="2193110" y="0"/>
                </a:lnTo>
                <a:lnTo>
                  <a:pt x="2193110" y="862148"/>
                </a:lnTo>
                <a:lnTo>
                  <a:pt x="0" y="862148"/>
                </a:lnTo>
                <a:lnTo>
                  <a:pt x="0" y="0"/>
                </a:lnTo>
                <a:close/>
              </a:path>
            </a:pathLst>
          </a:custGeom>
          <a:blipFill>
            <a:blip r:embed="rId6"/>
            <a:stretch>
              <a:fillRect/>
            </a:stretch>
          </a:blipFill>
        </p:spPr>
      </p:sp>
      <p:sp>
        <p:nvSpPr>
          <p:cNvPr id="5" name="Freeform 5"/>
          <p:cNvSpPr/>
          <p:nvPr/>
        </p:nvSpPr>
        <p:spPr>
          <a:xfrm>
            <a:off x="2903841" y="-84666"/>
            <a:ext cx="2401789" cy="1601192"/>
          </a:xfrm>
          <a:custGeom>
            <a:avLst/>
            <a:gdLst/>
            <a:ahLst/>
            <a:cxnLst/>
            <a:rect l="l" t="t" r="r" b="b"/>
            <a:pathLst>
              <a:path w="2401789" h="1601192">
                <a:moveTo>
                  <a:pt x="0" y="0"/>
                </a:moveTo>
                <a:lnTo>
                  <a:pt x="2401789" y="0"/>
                </a:lnTo>
                <a:lnTo>
                  <a:pt x="2401789" y="1601192"/>
                </a:lnTo>
                <a:lnTo>
                  <a:pt x="0" y="1601192"/>
                </a:lnTo>
                <a:lnTo>
                  <a:pt x="0" y="0"/>
                </a:lnTo>
                <a:close/>
              </a:path>
            </a:pathLst>
          </a:custGeom>
          <a:blipFill>
            <a:blip r:embed="rId7"/>
            <a:stretch>
              <a:fillRect/>
            </a:stretch>
          </a:blipFill>
        </p:spPr>
      </p:sp>
      <p:sp>
        <p:nvSpPr>
          <p:cNvPr id="6" name="Freeform 6"/>
          <p:cNvSpPr/>
          <p:nvPr/>
        </p:nvSpPr>
        <p:spPr>
          <a:xfrm>
            <a:off x="6076059" y="2653585"/>
            <a:ext cx="11953670" cy="7416282"/>
          </a:xfrm>
          <a:custGeom>
            <a:avLst/>
            <a:gdLst/>
            <a:ahLst/>
            <a:cxnLst/>
            <a:rect l="l" t="t" r="r" b="b"/>
            <a:pathLst>
              <a:path w="11953670" h="7416282">
                <a:moveTo>
                  <a:pt x="0" y="0"/>
                </a:moveTo>
                <a:lnTo>
                  <a:pt x="11953670" y="0"/>
                </a:lnTo>
                <a:lnTo>
                  <a:pt x="11953670" y="7416282"/>
                </a:lnTo>
                <a:lnTo>
                  <a:pt x="0" y="7416282"/>
                </a:lnTo>
                <a:lnTo>
                  <a:pt x="0" y="0"/>
                </a:lnTo>
                <a:close/>
              </a:path>
            </a:pathLst>
          </a:custGeom>
          <a:blipFill>
            <a:blip r:embed="rId8"/>
            <a:stretch>
              <a:fillRect/>
            </a:stretch>
          </a:blipFill>
        </p:spPr>
      </p:sp>
      <p:sp>
        <p:nvSpPr>
          <p:cNvPr id="7" name="TextBox 7"/>
          <p:cNvSpPr txBox="1"/>
          <p:nvPr/>
        </p:nvSpPr>
        <p:spPr>
          <a:xfrm>
            <a:off x="1367661" y="1431220"/>
            <a:ext cx="15251997" cy="1066800"/>
          </a:xfrm>
          <a:prstGeom prst="rect">
            <a:avLst/>
          </a:prstGeom>
        </p:spPr>
        <p:txBody>
          <a:bodyPr lIns="0" tIns="0" rIns="0" bIns="0" rtlCol="0" anchor="t">
            <a:spAutoFit/>
          </a:bodyPr>
          <a:lstStyle/>
          <a:p>
            <a:pPr algn="r">
              <a:lnSpc>
                <a:spcPts val="8250"/>
              </a:lnSpc>
            </a:pPr>
            <a:r>
              <a:rPr lang="en-US" sz="7500">
                <a:solidFill>
                  <a:srgbClr val="8CA9AD"/>
                </a:solidFill>
                <a:latin typeface="DM Sans Bold"/>
              </a:rPr>
              <a:t>ENTITY RELATIONSHIP DIAGRAM</a:t>
            </a:r>
          </a:p>
        </p:txBody>
      </p:sp>
      <p:sp>
        <p:nvSpPr>
          <p:cNvPr id="8" name="TextBox 8"/>
          <p:cNvSpPr txBox="1"/>
          <p:nvPr/>
        </p:nvSpPr>
        <p:spPr>
          <a:xfrm>
            <a:off x="2628199" y="472825"/>
            <a:ext cx="1205363" cy="611799"/>
          </a:xfrm>
          <a:prstGeom prst="rect">
            <a:avLst/>
          </a:prstGeom>
        </p:spPr>
        <p:txBody>
          <a:bodyPr lIns="0" tIns="0" rIns="0" bIns="0" rtlCol="0" anchor="t">
            <a:spAutoFit/>
          </a:bodyPr>
          <a:lstStyle/>
          <a:p>
            <a:pPr>
              <a:lnSpc>
                <a:spcPts val="4788"/>
              </a:lnSpc>
            </a:pPr>
            <a:r>
              <a:rPr lang="en-US" sz="4353">
                <a:solidFill>
                  <a:srgbClr val="737373"/>
                </a:solidFill>
                <a:latin typeface="DM Sans Bold"/>
              </a:rPr>
              <a:t>X</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924247" y="8581493"/>
            <a:ext cx="4335053" cy="2372456"/>
          </a:xfrm>
          <a:custGeom>
            <a:avLst/>
            <a:gdLst/>
            <a:ahLst/>
            <a:cxnLst/>
            <a:rect l="l" t="t" r="r" b="b"/>
            <a:pathLst>
              <a:path w="4335053" h="2372456">
                <a:moveTo>
                  <a:pt x="0" y="0"/>
                </a:moveTo>
                <a:lnTo>
                  <a:pt x="4335053" y="0"/>
                </a:lnTo>
                <a:lnTo>
                  <a:pt x="4335053" y="2372456"/>
                </a:lnTo>
                <a:lnTo>
                  <a:pt x="0" y="237245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3505858" y="1754651"/>
            <a:ext cx="11276283" cy="1295400"/>
          </a:xfrm>
          <a:prstGeom prst="rect">
            <a:avLst/>
          </a:prstGeom>
        </p:spPr>
        <p:txBody>
          <a:bodyPr lIns="0" tIns="0" rIns="0" bIns="0" rtlCol="0" anchor="t">
            <a:spAutoFit/>
          </a:bodyPr>
          <a:lstStyle/>
          <a:p>
            <a:pPr algn="ctr">
              <a:lnSpc>
                <a:spcPts val="9900"/>
              </a:lnSpc>
            </a:pPr>
            <a:r>
              <a:rPr lang="en-US" sz="9000">
                <a:solidFill>
                  <a:srgbClr val="8CA9AD"/>
                </a:solidFill>
                <a:latin typeface="DM Sans Bold"/>
              </a:rPr>
              <a:t>TABLE MASTER</a:t>
            </a:r>
          </a:p>
        </p:txBody>
      </p:sp>
      <p:sp>
        <p:nvSpPr>
          <p:cNvPr id="4" name="Freeform 4"/>
          <p:cNvSpPr/>
          <p:nvPr/>
        </p:nvSpPr>
        <p:spPr>
          <a:xfrm>
            <a:off x="271106" y="260576"/>
            <a:ext cx="2193110" cy="862149"/>
          </a:xfrm>
          <a:custGeom>
            <a:avLst/>
            <a:gdLst/>
            <a:ahLst/>
            <a:cxnLst/>
            <a:rect l="l" t="t" r="r" b="b"/>
            <a:pathLst>
              <a:path w="2193110" h="862149">
                <a:moveTo>
                  <a:pt x="0" y="0"/>
                </a:moveTo>
                <a:lnTo>
                  <a:pt x="2193110" y="0"/>
                </a:lnTo>
                <a:lnTo>
                  <a:pt x="2193110" y="862148"/>
                </a:lnTo>
                <a:lnTo>
                  <a:pt x="0" y="862148"/>
                </a:lnTo>
                <a:lnTo>
                  <a:pt x="0" y="0"/>
                </a:lnTo>
                <a:close/>
              </a:path>
            </a:pathLst>
          </a:custGeom>
          <a:blipFill>
            <a:blip r:embed="rId4"/>
            <a:stretch>
              <a:fillRect/>
            </a:stretch>
          </a:blipFill>
        </p:spPr>
      </p:sp>
      <p:sp>
        <p:nvSpPr>
          <p:cNvPr id="5" name="Freeform 5"/>
          <p:cNvSpPr/>
          <p:nvPr/>
        </p:nvSpPr>
        <p:spPr>
          <a:xfrm>
            <a:off x="2903841" y="-84666"/>
            <a:ext cx="2401789" cy="1601192"/>
          </a:xfrm>
          <a:custGeom>
            <a:avLst/>
            <a:gdLst/>
            <a:ahLst/>
            <a:cxnLst/>
            <a:rect l="l" t="t" r="r" b="b"/>
            <a:pathLst>
              <a:path w="2401789" h="1601192">
                <a:moveTo>
                  <a:pt x="0" y="0"/>
                </a:moveTo>
                <a:lnTo>
                  <a:pt x="2401789" y="0"/>
                </a:lnTo>
                <a:lnTo>
                  <a:pt x="2401789" y="1601192"/>
                </a:lnTo>
                <a:lnTo>
                  <a:pt x="0" y="1601192"/>
                </a:lnTo>
                <a:lnTo>
                  <a:pt x="0" y="0"/>
                </a:lnTo>
                <a:close/>
              </a:path>
            </a:pathLst>
          </a:custGeom>
          <a:blipFill>
            <a:blip r:embed="rId5"/>
            <a:stretch>
              <a:fillRect/>
            </a:stretch>
          </a:blipFill>
        </p:spPr>
      </p:sp>
      <p:grpSp>
        <p:nvGrpSpPr>
          <p:cNvPr id="6" name="Group 6"/>
          <p:cNvGrpSpPr/>
          <p:nvPr/>
        </p:nvGrpSpPr>
        <p:grpSpPr>
          <a:xfrm>
            <a:off x="285750" y="3478676"/>
            <a:ext cx="17716499" cy="4074117"/>
            <a:chOff x="0" y="0"/>
            <a:chExt cx="4666074" cy="1073018"/>
          </a:xfrm>
        </p:grpSpPr>
        <p:sp>
          <p:nvSpPr>
            <p:cNvPr id="7" name="Freeform 7"/>
            <p:cNvSpPr/>
            <p:nvPr/>
          </p:nvSpPr>
          <p:spPr>
            <a:xfrm>
              <a:off x="0" y="0"/>
              <a:ext cx="4666074" cy="1073018"/>
            </a:xfrm>
            <a:custGeom>
              <a:avLst/>
              <a:gdLst/>
              <a:ahLst/>
              <a:cxnLst/>
              <a:rect l="l" t="t" r="r" b="b"/>
              <a:pathLst>
                <a:path w="4666074" h="1073018">
                  <a:moveTo>
                    <a:pt x="22286" y="0"/>
                  </a:moveTo>
                  <a:lnTo>
                    <a:pt x="4643787" y="0"/>
                  </a:lnTo>
                  <a:cubicBezTo>
                    <a:pt x="4649698" y="0"/>
                    <a:pt x="4655367" y="2348"/>
                    <a:pt x="4659547" y="6528"/>
                  </a:cubicBezTo>
                  <a:cubicBezTo>
                    <a:pt x="4663726" y="10707"/>
                    <a:pt x="4666074" y="16376"/>
                    <a:pt x="4666074" y="22286"/>
                  </a:cubicBezTo>
                  <a:lnTo>
                    <a:pt x="4666074" y="1050732"/>
                  </a:lnTo>
                  <a:cubicBezTo>
                    <a:pt x="4666074" y="1056643"/>
                    <a:pt x="4663726" y="1062311"/>
                    <a:pt x="4659547" y="1066491"/>
                  </a:cubicBezTo>
                  <a:cubicBezTo>
                    <a:pt x="4655367" y="1070670"/>
                    <a:pt x="4649698" y="1073018"/>
                    <a:pt x="4643787" y="1073018"/>
                  </a:cubicBezTo>
                  <a:lnTo>
                    <a:pt x="22286" y="1073018"/>
                  </a:lnTo>
                  <a:cubicBezTo>
                    <a:pt x="16376" y="1073018"/>
                    <a:pt x="10707" y="1070670"/>
                    <a:pt x="6528" y="1066491"/>
                  </a:cubicBezTo>
                  <a:cubicBezTo>
                    <a:pt x="2348" y="1062311"/>
                    <a:pt x="0" y="1056643"/>
                    <a:pt x="0" y="1050732"/>
                  </a:cubicBezTo>
                  <a:lnTo>
                    <a:pt x="0" y="22286"/>
                  </a:lnTo>
                  <a:cubicBezTo>
                    <a:pt x="0" y="16376"/>
                    <a:pt x="2348" y="10707"/>
                    <a:pt x="6528" y="6528"/>
                  </a:cubicBezTo>
                  <a:cubicBezTo>
                    <a:pt x="10707" y="2348"/>
                    <a:pt x="16376" y="0"/>
                    <a:pt x="22286" y="0"/>
                  </a:cubicBezTo>
                  <a:close/>
                </a:path>
              </a:pathLst>
            </a:custGeom>
            <a:solidFill>
              <a:srgbClr val="8CA9AD"/>
            </a:solidFill>
          </p:spPr>
        </p:sp>
        <p:sp>
          <p:nvSpPr>
            <p:cNvPr id="8" name="TextBox 8"/>
            <p:cNvSpPr txBox="1"/>
            <p:nvPr/>
          </p:nvSpPr>
          <p:spPr>
            <a:xfrm>
              <a:off x="0" y="-38100"/>
              <a:ext cx="4666074" cy="1111118"/>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996183" y="4075417"/>
            <a:ext cx="16263117" cy="2880636"/>
          </a:xfrm>
          <a:custGeom>
            <a:avLst/>
            <a:gdLst/>
            <a:ahLst/>
            <a:cxnLst/>
            <a:rect l="l" t="t" r="r" b="b"/>
            <a:pathLst>
              <a:path w="16263117" h="2880636">
                <a:moveTo>
                  <a:pt x="0" y="0"/>
                </a:moveTo>
                <a:lnTo>
                  <a:pt x="16263117" y="0"/>
                </a:lnTo>
                <a:lnTo>
                  <a:pt x="16263117" y="2880635"/>
                </a:lnTo>
                <a:lnTo>
                  <a:pt x="0" y="2880635"/>
                </a:lnTo>
                <a:lnTo>
                  <a:pt x="0" y="0"/>
                </a:lnTo>
                <a:close/>
              </a:path>
            </a:pathLst>
          </a:custGeom>
          <a:blipFill>
            <a:blip r:embed="rId6"/>
            <a:stretch>
              <a:fillRect/>
            </a:stretch>
          </a:blipFill>
        </p:spPr>
      </p:sp>
      <p:sp>
        <p:nvSpPr>
          <p:cNvPr id="10" name="TextBox 10"/>
          <p:cNvSpPr txBox="1"/>
          <p:nvPr/>
        </p:nvSpPr>
        <p:spPr>
          <a:xfrm>
            <a:off x="2628199" y="472825"/>
            <a:ext cx="1205363" cy="611799"/>
          </a:xfrm>
          <a:prstGeom prst="rect">
            <a:avLst/>
          </a:prstGeom>
        </p:spPr>
        <p:txBody>
          <a:bodyPr lIns="0" tIns="0" rIns="0" bIns="0" rtlCol="0" anchor="t">
            <a:spAutoFit/>
          </a:bodyPr>
          <a:lstStyle/>
          <a:p>
            <a:pPr>
              <a:lnSpc>
                <a:spcPts val="4788"/>
              </a:lnSpc>
            </a:pPr>
            <a:r>
              <a:rPr lang="en-US" sz="4353">
                <a:solidFill>
                  <a:srgbClr val="737373"/>
                </a:solidFill>
                <a:latin typeface="DM Sans Bold"/>
              </a:rPr>
              <a:t>X</a:t>
            </a:r>
          </a:p>
        </p:txBody>
      </p:sp>
      <p:sp>
        <p:nvSpPr>
          <p:cNvPr id="11" name="Freeform 11"/>
          <p:cNvSpPr/>
          <p:nvPr/>
        </p:nvSpPr>
        <p:spPr>
          <a:xfrm rot="6431297">
            <a:off x="15382155" y="-845375"/>
            <a:ext cx="4006322" cy="3059373"/>
          </a:xfrm>
          <a:custGeom>
            <a:avLst/>
            <a:gdLst/>
            <a:ahLst/>
            <a:cxnLst/>
            <a:rect l="l" t="t" r="r" b="b"/>
            <a:pathLst>
              <a:path w="4006322" h="3059373">
                <a:moveTo>
                  <a:pt x="0" y="0"/>
                </a:moveTo>
                <a:lnTo>
                  <a:pt x="4006322" y="0"/>
                </a:lnTo>
                <a:lnTo>
                  <a:pt x="4006322" y="3059373"/>
                </a:lnTo>
                <a:lnTo>
                  <a:pt x="0" y="305937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505837" y="6727998"/>
            <a:ext cx="5450085" cy="4161883"/>
          </a:xfrm>
          <a:custGeom>
            <a:avLst/>
            <a:gdLst/>
            <a:ahLst/>
            <a:cxnLst/>
            <a:rect l="l" t="t" r="r" b="b"/>
            <a:pathLst>
              <a:path w="5450085" h="4161883">
                <a:moveTo>
                  <a:pt x="0" y="0"/>
                </a:moveTo>
                <a:lnTo>
                  <a:pt x="5450086" y="0"/>
                </a:lnTo>
                <a:lnTo>
                  <a:pt x="5450086" y="4161883"/>
                </a:lnTo>
                <a:lnTo>
                  <a:pt x="0" y="41618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0800000">
            <a:off x="15176689" y="-3308241"/>
            <a:ext cx="4165223" cy="5950318"/>
          </a:xfrm>
          <a:custGeom>
            <a:avLst/>
            <a:gdLst/>
            <a:ahLst/>
            <a:cxnLst/>
            <a:rect l="l" t="t" r="r" b="b"/>
            <a:pathLst>
              <a:path w="4165223" h="5950318">
                <a:moveTo>
                  <a:pt x="0" y="0"/>
                </a:moveTo>
                <a:lnTo>
                  <a:pt x="4165222" y="0"/>
                </a:lnTo>
                <a:lnTo>
                  <a:pt x="4165222" y="5950318"/>
                </a:lnTo>
                <a:lnTo>
                  <a:pt x="0" y="595031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3505858" y="767850"/>
            <a:ext cx="11276283" cy="1295400"/>
          </a:xfrm>
          <a:prstGeom prst="rect">
            <a:avLst/>
          </a:prstGeom>
        </p:spPr>
        <p:txBody>
          <a:bodyPr lIns="0" tIns="0" rIns="0" bIns="0" rtlCol="0" anchor="t">
            <a:spAutoFit/>
          </a:bodyPr>
          <a:lstStyle/>
          <a:p>
            <a:pPr algn="ctr">
              <a:lnSpc>
                <a:spcPts val="9900"/>
              </a:lnSpc>
            </a:pPr>
            <a:r>
              <a:rPr lang="en-US" sz="9000">
                <a:solidFill>
                  <a:srgbClr val="8CA9AD"/>
                </a:solidFill>
                <a:latin typeface="DM Sans Bold"/>
              </a:rPr>
              <a:t>INSIGHT</a:t>
            </a:r>
          </a:p>
        </p:txBody>
      </p:sp>
      <p:sp>
        <p:nvSpPr>
          <p:cNvPr id="5" name="Freeform 5"/>
          <p:cNvSpPr/>
          <p:nvPr/>
        </p:nvSpPr>
        <p:spPr>
          <a:xfrm>
            <a:off x="271106" y="260576"/>
            <a:ext cx="2193110" cy="862149"/>
          </a:xfrm>
          <a:custGeom>
            <a:avLst/>
            <a:gdLst/>
            <a:ahLst/>
            <a:cxnLst/>
            <a:rect l="l" t="t" r="r" b="b"/>
            <a:pathLst>
              <a:path w="2193110" h="862149">
                <a:moveTo>
                  <a:pt x="0" y="0"/>
                </a:moveTo>
                <a:lnTo>
                  <a:pt x="2193110" y="0"/>
                </a:lnTo>
                <a:lnTo>
                  <a:pt x="2193110" y="862148"/>
                </a:lnTo>
                <a:lnTo>
                  <a:pt x="0" y="862148"/>
                </a:lnTo>
                <a:lnTo>
                  <a:pt x="0" y="0"/>
                </a:lnTo>
                <a:close/>
              </a:path>
            </a:pathLst>
          </a:custGeom>
          <a:blipFill>
            <a:blip r:embed="rId6"/>
            <a:stretch>
              <a:fillRect/>
            </a:stretch>
          </a:blipFill>
        </p:spPr>
      </p:sp>
      <p:sp>
        <p:nvSpPr>
          <p:cNvPr id="6" name="Freeform 6"/>
          <p:cNvSpPr/>
          <p:nvPr/>
        </p:nvSpPr>
        <p:spPr>
          <a:xfrm>
            <a:off x="2903841" y="-84666"/>
            <a:ext cx="2401789" cy="1601192"/>
          </a:xfrm>
          <a:custGeom>
            <a:avLst/>
            <a:gdLst/>
            <a:ahLst/>
            <a:cxnLst/>
            <a:rect l="l" t="t" r="r" b="b"/>
            <a:pathLst>
              <a:path w="2401789" h="1601192">
                <a:moveTo>
                  <a:pt x="0" y="0"/>
                </a:moveTo>
                <a:lnTo>
                  <a:pt x="2401789" y="0"/>
                </a:lnTo>
                <a:lnTo>
                  <a:pt x="2401789" y="1601192"/>
                </a:lnTo>
                <a:lnTo>
                  <a:pt x="0" y="1601192"/>
                </a:lnTo>
                <a:lnTo>
                  <a:pt x="0" y="0"/>
                </a:lnTo>
                <a:close/>
              </a:path>
            </a:pathLst>
          </a:custGeom>
          <a:blipFill>
            <a:blip r:embed="rId7"/>
            <a:stretch>
              <a:fillRect/>
            </a:stretch>
          </a:blipFill>
        </p:spPr>
      </p:sp>
      <p:grpSp>
        <p:nvGrpSpPr>
          <p:cNvPr id="7" name="Group 7"/>
          <p:cNvGrpSpPr/>
          <p:nvPr/>
        </p:nvGrpSpPr>
        <p:grpSpPr>
          <a:xfrm>
            <a:off x="3669710" y="2063250"/>
            <a:ext cx="10948580" cy="7886700"/>
            <a:chOff x="0" y="0"/>
            <a:chExt cx="2883577" cy="2077156"/>
          </a:xfrm>
        </p:grpSpPr>
        <p:sp>
          <p:nvSpPr>
            <p:cNvPr id="8" name="Freeform 8"/>
            <p:cNvSpPr/>
            <p:nvPr/>
          </p:nvSpPr>
          <p:spPr>
            <a:xfrm>
              <a:off x="0" y="0"/>
              <a:ext cx="2883577" cy="2077156"/>
            </a:xfrm>
            <a:custGeom>
              <a:avLst/>
              <a:gdLst/>
              <a:ahLst/>
              <a:cxnLst/>
              <a:rect l="l" t="t" r="r" b="b"/>
              <a:pathLst>
                <a:path w="2883577" h="2077156">
                  <a:moveTo>
                    <a:pt x="36063" y="0"/>
                  </a:moveTo>
                  <a:lnTo>
                    <a:pt x="2847514" y="0"/>
                  </a:lnTo>
                  <a:cubicBezTo>
                    <a:pt x="2867431" y="0"/>
                    <a:pt x="2883577" y="16146"/>
                    <a:pt x="2883577" y="36063"/>
                  </a:cubicBezTo>
                  <a:lnTo>
                    <a:pt x="2883577" y="2041093"/>
                  </a:lnTo>
                  <a:cubicBezTo>
                    <a:pt x="2883577" y="2050657"/>
                    <a:pt x="2879777" y="2059830"/>
                    <a:pt x="2873014" y="2066593"/>
                  </a:cubicBezTo>
                  <a:cubicBezTo>
                    <a:pt x="2866251" y="2073356"/>
                    <a:pt x="2857078" y="2077156"/>
                    <a:pt x="2847514" y="2077156"/>
                  </a:cubicBezTo>
                  <a:lnTo>
                    <a:pt x="36063" y="2077156"/>
                  </a:lnTo>
                  <a:cubicBezTo>
                    <a:pt x="26498" y="2077156"/>
                    <a:pt x="17326" y="2073356"/>
                    <a:pt x="10563" y="2066593"/>
                  </a:cubicBezTo>
                  <a:cubicBezTo>
                    <a:pt x="3799" y="2059830"/>
                    <a:pt x="0" y="2050657"/>
                    <a:pt x="0" y="2041093"/>
                  </a:cubicBezTo>
                  <a:lnTo>
                    <a:pt x="0" y="36063"/>
                  </a:lnTo>
                  <a:cubicBezTo>
                    <a:pt x="0" y="26498"/>
                    <a:pt x="3799" y="17326"/>
                    <a:pt x="10563" y="10563"/>
                  </a:cubicBezTo>
                  <a:cubicBezTo>
                    <a:pt x="17326" y="3799"/>
                    <a:pt x="26498" y="0"/>
                    <a:pt x="36063" y="0"/>
                  </a:cubicBezTo>
                  <a:close/>
                </a:path>
              </a:pathLst>
            </a:custGeom>
            <a:solidFill>
              <a:srgbClr val="8CA9AD"/>
            </a:solidFill>
          </p:spPr>
        </p:sp>
        <p:sp>
          <p:nvSpPr>
            <p:cNvPr id="9" name="TextBox 9"/>
            <p:cNvSpPr txBox="1"/>
            <p:nvPr/>
          </p:nvSpPr>
          <p:spPr>
            <a:xfrm>
              <a:off x="0" y="-38100"/>
              <a:ext cx="2883577" cy="2115256"/>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a:off x="4245379" y="2368251"/>
            <a:ext cx="9797241" cy="7276698"/>
          </a:xfrm>
          <a:custGeom>
            <a:avLst/>
            <a:gdLst/>
            <a:ahLst/>
            <a:cxnLst/>
            <a:rect l="l" t="t" r="r" b="b"/>
            <a:pathLst>
              <a:path w="9797241" h="7276698">
                <a:moveTo>
                  <a:pt x="0" y="0"/>
                </a:moveTo>
                <a:lnTo>
                  <a:pt x="9797242" y="0"/>
                </a:lnTo>
                <a:lnTo>
                  <a:pt x="9797242" y="7276698"/>
                </a:lnTo>
                <a:lnTo>
                  <a:pt x="0" y="7276698"/>
                </a:lnTo>
                <a:lnTo>
                  <a:pt x="0" y="0"/>
                </a:lnTo>
                <a:close/>
              </a:path>
            </a:pathLst>
          </a:custGeom>
          <a:blipFill>
            <a:blip r:embed="rId8"/>
            <a:stretch>
              <a:fillRect/>
            </a:stretch>
          </a:blipFill>
        </p:spPr>
      </p:sp>
      <p:sp>
        <p:nvSpPr>
          <p:cNvPr id="11" name="TextBox 11"/>
          <p:cNvSpPr txBox="1"/>
          <p:nvPr/>
        </p:nvSpPr>
        <p:spPr>
          <a:xfrm>
            <a:off x="2628199" y="472825"/>
            <a:ext cx="1205363" cy="611799"/>
          </a:xfrm>
          <a:prstGeom prst="rect">
            <a:avLst/>
          </a:prstGeom>
        </p:spPr>
        <p:txBody>
          <a:bodyPr lIns="0" tIns="0" rIns="0" bIns="0" rtlCol="0" anchor="t">
            <a:spAutoFit/>
          </a:bodyPr>
          <a:lstStyle/>
          <a:p>
            <a:pPr>
              <a:lnSpc>
                <a:spcPts val="4788"/>
              </a:lnSpc>
            </a:pPr>
            <a:r>
              <a:rPr lang="en-US" sz="4353">
                <a:solidFill>
                  <a:srgbClr val="737373"/>
                </a:solidFill>
                <a:latin typeface="DM Sans Bold"/>
              </a:rPr>
              <a:t>X</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505837" y="6727998"/>
            <a:ext cx="5450085" cy="4161883"/>
          </a:xfrm>
          <a:custGeom>
            <a:avLst/>
            <a:gdLst/>
            <a:ahLst/>
            <a:cxnLst/>
            <a:rect l="l" t="t" r="r" b="b"/>
            <a:pathLst>
              <a:path w="5450085" h="4161883">
                <a:moveTo>
                  <a:pt x="0" y="0"/>
                </a:moveTo>
                <a:lnTo>
                  <a:pt x="5450086" y="0"/>
                </a:lnTo>
                <a:lnTo>
                  <a:pt x="5450086" y="4161883"/>
                </a:lnTo>
                <a:lnTo>
                  <a:pt x="0" y="41618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0800000">
            <a:off x="15176689" y="-3308241"/>
            <a:ext cx="4165223" cy="5950318"/>
          </a:xfrm>
          <a:custGeom>
            <a:avLst/>
            <a:gdLst/>
            <a:ahLst/>
            <a:cxnLst/>
            <a:rect l="l" t="t" r="r" b="b"/>
            <a:pathLst>
              <a:path w="4165223" h="5950318">
                <a:moveTo>
                  <a:pt x="0" y="0"/>
                </a:moveTo>
                <a:lnTo>
                  <a:pt x="4165222" y="0"/>
                </a:lnTo>
                <a:lnTo>
                  <a:pt x="4165222" y="5950318"/>
                </a:lnTo>
                <a:lnTo>
                  <a:pt x="0" y="595031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3505858" y="767850"/>
            <a:ext cx="11276283" cy="1295400"/>
          </a:xfrm>
          <a:prstGeom prst="rect">
            <a:avLst/>
          </a:prstGeom>
        </p:spPr>
        <p:txBody>
          <a:bodyPr lIns="0" tIns="0" rIns="0" bIns="0" rtlCol="0" anchor="t">
            <a:spAutoFit/>
          </a:bodyPr>
          <a:lstStyle/>
          <a:p>
            <a:pPr algn="ctr">
              <a:lnSpc>
                <a:spcPts val="9900"/>
              </a:lnSpc>
            </a:pPr>
            <a:r>
              <a:rPr lang="en-US" sz="9000">
                <a:solidFill>
                  <a:srgbClr val="8CA9AD"/>
                </a:solidFill>
                <a:latin typeface="DM Sans Bold"/>
              </a:rPr>
              <a:t>INSIGHT</a:t>
            </a:r>
          </a:p>
        </p:txBody>
      </p:sp>
      <p:sp>
        <p:nvSpPr>
          <p:cNvPr id="5" name="Freeform 5"/>
          <p:cNvSpPr/>
          <p:nvPr/>
        </p:nvSpPr>
        <p:spPr>
          <a:xfrm>
            <a:off x="271106" y="260576"/>
            <a:ext cx="2193110" cy="862149"/>
          </a:xfrm>
          <a:custGeom>
            <a:avLst/>
            <a:gdLst/>
            <a:ahLst/>
            <a:cxnLst/>
            <a:rect l="l" t="t" r="r" b="b"/>
            <a:pathLst>
              <a:path w="2193110" h="862149">
                <a:moveTo>
                  <a:pt x="0" y="0"/>
                </a:moveTo>
                <a:lnTo>
                  <a:pt x="2193110" y="0"/>
                </a:lnTo>
                <a:lnTo>
                  <a:pt x="2193110" y="862148"/>
                </a:lnTo>
                <a:lnTo>
                  <a:pt x="0" y="862148"/>
                </a:lnTo>
                <a:lnTo>
                  <a:pt x="0" y="0"/>
                </a:lnTo>
                <a:close/>
              </a:path>
            </a:pathLst>
          </a:custGeom>
          <a:blipFill>
            <a:blip r:embed="rId6"/>
            <a:stretch>
              <a:fillRect/>
            </a:stretch>
          </a:blipFill>
        </p:spPr>
      </p:sp>
      <p:sp>
        <p:nvSpPr>
          <p:cNvPr id="6" name="Freeform 6"/>
          <p:cNvSpPr/>
          <p:nvPr/>
        </p:nvSpPr>
        <p:spPr>
          <a:xfrm>
            <a:off x="2903841" y="-84666"/>
            <a:ext cx="2401789" cy="1601192"/>
          </a:xfrm>
          <a:custGeom>
            <a:avLst/>
            <a:gdLst/>
            <a:ahLst/>
            <a:cxnLst/>
            <a:rect l="l" t="t" r="r" b="b"/>
            <a:pathLst>
              <a:path w="2401789" h="1601192">
                <a:moveTo>
                  <a:pt x="0" y="0"/>
                </a:moveTo>
                <a:lnTo>
                  <a:pt x="2401789" y="0"/>
                </a:lnTo>
                <a:lnTo>
                  <a:pt x="2401789" y="1601192"/>
                </a:lnTo>
                <a:lnTo>
                  <a:pt x="0" y="1601192"/>
                </a:lnTo>
                <a:lnTo>
                  <a:pt x="0" y="0"/>
                </a:lnTo>
                <a:close/>
              </a:path>
            </a:pathLst>
          </a:custGeom>
          <a:blipFill>
            <a:blip r:embed="rId7"/>
            <a:stretch>
              <a:fillRect/>
            </a:stretch>
          </a:blipFill>
        </p:spPr>
      </p:sp>
      <p:grpSp>
        <p:nvGrpSpPr>
          <p:cNvPr id="7" name="Group 7"/>
          <p:cNvGrpSpPr/>
          <p:nvPr/>
        </p:nvGrpSpPr>
        <p:grpSpPr>
          <a:xfrm>
            <a:off x="3669710" y="2063250"/>
            <a:ext cx="10948580" cy="7886700"/>
            <a:chOff x="0" y="0"/>
            <a:chExt cx="2883577" cy="2077156"/>
          </a:xfrm>
        </p:grpSpPr>
        <p:sp>
          <p:nvSpPr>
            <p:cNvPr id="8" name="Freeform 8"/>
            <p:cNvSpPr/>
            <p:nvPr/>
          </p:nvSpPr>
          <p:spPr>
            <a:xfrm>
              <a:off x="0" y="0"/>
              <a:ext cx="2883577" cy="2077156"/>
            </a:xfrm>
            <a:custGeom>
              <a:avLst/>
              <a:gdLst/>
              <a:ahLst/>
              <a:cxnLst/>
              <a:rect l="l" t="t" r="r" b="b"/>
              <a:pathLst>
                <a:path w="2883577" h="2077156">
                  <a:moveTo>
                    <a:pt x="36063" y="0"/>
                  </a:moveTo>
                  <a:lnTo>
                    <a:pt x="2847514" y="0"/>
                  </a:lnTo>
                  <a:cubicBezTo>
                    <a:pt x="2867431" y="0"/>
                    <a:pt x="2883577" y="16146"/>
                    <a:pt x="2883577" y="36063"/>
                  </a:cubicBezTo>
                  <a:lnTo>
                    <a:pt x="2883577" y="2041093"/>
                  </a:lnTo>
                  <a:cubicBezTo>
                    <a:pt x="2883577" y="2050657"/>
                    <a:pt x="2879777" y="2059830"/>
                    <a:pt x="2873014" y="2066593"/>
                  </a:cubicBezTo>
                  <a:cubicBezTo>
                    <a:pt x="2866251" y="2073356"/>
                    <a:pt x="2857078" y="2077156"/>
                    <a:pt x="2847514" y="2077156"/>
                  </a:cubicBezTo>
                  <a:lnTo>
                    <a:pt x="36063" y="2077156"/>
                  </a:lnTo>
                  <a:cubicBezTo>
                    <a:pt x="26498" y="2077156"/>
                    <a:pt x="17326" y="2073356"/>
                    <a:pt x="10563" y="2066593"/>
                  </a:cubicBezTo>
                  <a:cubicBezTo>
                    <a:pt x="3799" y="2059830"/>
                    <a:pt x="0" y="2050657"/>
                    <a:pt x="0" y="2041093"/>
                  </a:cubicBezTo>
                  <a:lnTo>
                    <a:pt x="0" y="36063"/>
                  </a:lnTo>
                  <a:cubicBezTo>
                    <a:pt x="0" y="26498"/>
                    <a:pt x="3799" y="17326"/>
                    <a:pt x="10563" y="10563"/>
                  </a:cubicBezTo>
                  <a:cubicBezTo>
                    <a:pt x="17326" y="3799"/>
                    <a:pt x="26498" y="0"/>
                    <a:pt x="36063" y="0"/>
                  </a:cubicBezTo>
                  <a:close/>
                </a:path>
              </a:pathLst>
            </a:custGeom>
            <a:solidFill>
              <a:srgbClr val="8CA9AD"/>
            </a:solidFill>
          </p:spPr>
        </p:sp>
        <p:sp>
          <p:nvSpPr>
            <p:cNvPr id="9" name="TextBox 9"/>
            <p:cNvSpPr txBox="1"/>
            <p:nvPr/>
          </p:nvSpPr>
          <p:spPr>
            <a:xfrm>
              <a:off x="0" y="-38100"/>
              <a:ext cx="2883577" cy="2115256"/>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a:off x="4298020" y="2387105"/>
            <a:ext cx="9691961" cy="7238990"/>
          </a:xfrm>
          <a:custGeom>
            <a:avLst/>
            <a:gdLst/>
            <a:ahLst/>
            <a:cxnLst/>
            <a:rect l="l" t="t" r="r" b="b"/>
            <a:pathLst>
              <a:path w="9691961" h="7238990">
                <a:moveTo>
                  <a:pt x="0" y="0"/>
                </a:moveTo>
                <a:lnTo>
                  <a:pt x="9691960" y="0"/>
                </a:lnTo>
                <a:lnTo>
                  <a:pt x="9691960" y="7238990"/>
                </a:lnTo>
                <a:lnTo>
                  <a:pt x="0" y="7238990"/>
                </a:lnTo>
                <a:lnTo>
                  <a:pt x="0" y="0"/>
                </a:lnTo>
                <a:close/>
              </a:path>
            </a:pathLst>
          </a:custGeom>
          <a:blipFill>
            <a:blip r:embed="rId8"/>
            <a:stretch>
              <a:fillRect/>
            </a:stretch>
          </a:blipFill>
        </p:spPr>
      </p:sp>
      <p:sp>
        <p:nvSpPr>
          <p:cNvPr id="11" name="TextBox 11"/>
          <p:cNvSpPr txBox="1"/>
          <p:nvPr/>
        </p:nvSpPr>
        <p:spPr>
          <a:xfrm>
            <a:off x="2628199" y="472825"/>
            <a:ext cx="1205363" cy="611799"/>
          </a:xfrm>
          <a:prstGeom prst="rect">
            <a:avLst/>
          </a:prstGeom>
        </p:spPr>
        <p:txBody>
          <a:bodyPr lIns="0" tIns="0" rIns="0" bIns="0" rtlCol="0" anchor="t">
            <a:spAutoFit/>
          </a:bodyPr>
          <a:lstStyle/>
          <a:p>
            <a:pPr>
              <a:lnSpc>
                <a:spcPts val="4788"/>
              </a:lnSpc>
            </a:pPr>
            <a:r>
              <a:rPr lang="en-US" sz="4353">
                <a:solidFill>
                  <a:srgbClr val="737373"/>
                </a:solidFill>
                <a:latin typeface="DM Sans Bold"/>
              </a:rPr>
              <a:t>X</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505837" y="6727998"/>
            <a:ext cx="5450085" cy="4161883"/>
          </a:xfrm>
          <a:custGeom>
            <a:avLst/>
            <a:gdLst/>
            <a:ahLst/>
            <a:cxnLst/>
            <a:rect l="l" t="t" r="r" b="b"/>
            <a:pathLst>
              <a:path w="5450085" h="4161883">
                <a:moveTo>
                  <a:pt x="0" y="0"/>
                </a:moveTo>
                <a:lnTo>
                  <a:pt x="5450086" y="0"/>
                </a:lnTo>
                <a:lnTo>
                  <a:pt x="5450086" y="4161883"/>
                </a:lnTo>
                <a:lnTo>
                  <a:pt x="0" y="41618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0800000">
            <a:off x="15176689" y="-3308241"/>
            <a:ext cx="4165223" cy="5950318"/>
          </a:xfrm>
          <a:custGeom>
            <a:avLst/>
            <a:gdLst/>
            <a:ahLst/>
            <a:cxnLst/>
            <a:rect l="l" t="t" r="r" b="b"/>
            <a:pathLst>
              <a:path w="4165223" h="5950318">
                <a:moveTo>
                  <a:pt x="0" y="0"/>
                </a:moveTo>
                <a:lnTo>
                  <a:pt x="4165222" y="0"/>
                </a:lnTo>
                <a:lnTo>
                  <a:pt x="4165222" y="5950318"/>
                </a:lnTo>
                <a:lnTo>
                  <a:pt x="0" y="595031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3505858" y="767850"/>
            <a:ext cx="11276283" cy="1295400"/>
          </a:xfrm>
          <a:prstGeom prst="rect">
            <a:avLst/>
          </a:prstGeom>
        </p:spPr>
        <p:txBody>
          <a:bodyPr lIns="0" tIns="0" rIns="0" bIns="0" rtlCol="0" anchor="t">
            <a:spAutoFit/>
          </a:bodyPr>
          <a:lstStyle/>
          <a:p>
            <a:pPr algn="ctr">
              <a:lnSpc>
                <a:spcPts val="9900"/>
              </a:lnSpc>
            </a:pPr>
            <a:r>
              <a:rPr lang="en-US" sz="9000">
                <a:solidFill>
                  <a:srgbClr val="8CA9AD"/>
                </a:solidFill>
                <a:latin typeface="DM Sans Bold"/>
              </a:rPr>
              <a:t>INSIGHT</a:t>
            </a:r>
          </a:p>
        </p:txBody>
      </p:sp>
      <p:sp>
        <p:nvSpPr>
          <p:cNvPr id="5" name="Freeform 5"/>
          <p:cNvSpPr/>
          <p:nvPr/>
        </p:nvSpPr>
        <p:spPr>
          <a:xfrm>
            <a:off x="271106" y="260576"/>
            <a:ext cx="2193110" cy="862149"/>
          </a:xfrm>
          <a:custGeom>
            <a:avLst/>
            <a:gdLst/>
            <a:ahLst/>
            <a:cxnLst/>
            <a:rect l="l" t="t" r="r" b="b"/>
            <a:pathLst>
              <a:path w="2193110" h="862149">
                <a:moveTo>
                  <a:pt x="0" y="0"/>
                </a:moveTo>
                <a:lnTo>
                  <a:pt x="2193110" y="0"/>
                </a:lnTo>
                <a:lnTo>
                  <a:pt x="2193110" y="862148"/>
                </a:lnTo>
                <a:lnTo>
                  <a:pt x="0" y="862148"/>
                </a:lnTo>
                <a:lnTo>
                  <a:pt x="0" y="0"/>
                </a:lnTo>
                <a:close/>
              </a:path>
            </a:pathLst>
          </a:custGeom>
          <a:blipFill>
            <a:blip r:embed="rId6"/>
            <a:stretch>
              <a:fillRect/>
            </a:stretch>
          </a:blipFill>
        </p:spPr>
      </p:sp>
      <p:sp>
        <p:nvSpPr>
          <p:cNvPr id="6" name="Freeform 6"/>
          <p:cNvSpPr/>
          <p:nvPr/>
        </p:nvSpPr>
        <p:spPr>
          <a:xfrm>
            <a:off x="2903841" y="-84666"/>
            <a:ext cx="2401789" cy="1601192"/>
          </a:xfrm>
          <a:custGeom>
            <a:avLst/>
            <a:gdLst/>
            <a:ahLst/>
            <a:cxnLst/>
            <a:rect l="l" t="t" r="r" b="b"/>
            <a:pathLst>
              <a:path w="2401789" h="1601192">
                <a:moveTo>
                  <a:pt x="0" y="0"/>
                </a:moveTo>
                <a:lnTo>
                  <a:pt x="2401789" y="0"/>
                </a:lnTo>
                <a:lnTo>
                  <a:pt x="2401789" y="1601192"/>
                </a:lnTo>
                <a:lnTo>
                  <a:pt x="0" y="1601192"/>
                </a:lnTo>
                <a:lnTo>
                  <a:pt x="0" y="0"/>
                </a:lnTo>
                <a:close/>
              </a:path>
            </a:pathLst>
          </a:custGeom>
          <a:blipFill>
            <a:blip r:embed="rId7"/>
            <a:stretch>
              <a:fillRect/>
            </a:stretch>
          </a:blipFill>
        </p:spPr>
      </p:sp>
      <p:grpSp>
        <p:nvGrpSpPr>
          <p:cNvPr id="7" name="Group 7"/>
          <p:cNvGrpSpPr/>
          <p:nvPr/>
        </p:nvGrpSpPr>
        <p:grpSpPr>
          <a:xfrm>
            <a:off x="3669710" y="2063250"/>
            <a:ext cx="10948580" cy="7886700"/>
            <a:chOff x="0" y="0"/>
            <a:chExt cx="2883577" cy="2077156"/>
          </a:xfrm>
        </p:grpSpPr>
        <p:sp>
          <p:nvSpPr>
            <p:cNvPr id="8" name="Freeform 8"/>
            <p:cNvSpPr/>
            <p:nvPr/>
          </p:nvSpPr>
          <p:spPr>
            <a:xfrm>
              <a:off x="0" y="0"/>
              <a:ext cx="2883577" cy="2077156"/>
            </a:xfrm>
            <a:custGeom>
              <a:avLst/>
              <a:gdLst/>
              <a:ahLst/>
              <a:cxnLst/>
              <a:rect l="l" t="t" r="r" b="b"/>
              <a:pathLst>
                <a:path w="2883577" h="2077156">
                  <a:moveTo>
                    <a:pt x="36063" y="0"/>
                  </a:moveTo>
                  <a:lnTo>
                    <a:pt x="2847514" y="0"/>
                  </a:lnTo>
                  <a:cubicBezTo>
                    <a:pt x="2867431" y="0"/>
                    <a:pt x="2883577" y="16146"/>
                    <a:pt x="2883577" y="36063"/>
                  </a:cubicBezTo>
                  <a:lnTo>
                    <a:pt x="2883577" y="2041093"/>
                  </a:lnTo>
                  <a:cubicBezTo>
                    <a:pt x="2883577" y="2050657"/>
                    <a:pt x="2879777" y="2059830"/>
                    <a:pt x="2873014" y="2066593"/>
                  </a:cubicBezTo>
                  <a:cubicBezTo>
                    <a:pt x="2866251" y="2073356"/>
                    <a:pt x="2857078" y="2077156"/>
                    <a:pt x="2847514" y="2077156"/>
                  </a:cubicBezTo>
                  <a:lnTo>
                    <a:pt x="36063" y="2077156"/>
                  </a:lnTo>
                  <a:cubicBezTo>
                    <a:pt x="26498" y="2077156"/>
                    <a:pt x="17326" y="2073356"/>
                    <a:pt x="10563" y="2066593"/>
                  </a:cubicBezTo>
                  <a:cubicBezTo>
                    <a:pt x="3799" y="2059830"/>
                    <a:pt x="0" y="2050657"/>
                    <a:pt x="0" y="2041093"/>
                  </a:cubicBezTo>
                  <a:lnTo>
                    <a:pt x="0" y="36063"/>
                  </a:lnTo>
                  <a:cubicBezTo>
                    <a:pt x="0" y="26498"/>
                    <a:pt x="3799" y="17326"/>
                    <a:pt x="10563" y="10563"/>
                  </a:cubicBezTo>
                  <a:cubicBezTo>
                    <a:pt x="17326" y="3799"/>
                    <a:pt x="26498" y="0"/>
                    <a:pt x="36063" y="0"/>
                  </a:cubicBezTo>
                  <a:close/>
                </a:path>
              </a:pathLst>
            </a:custGeom>
            <a:solidFill>
              <a:srgbClr val="8CA9AD"/>
            </a:solidFill>
          </p:spPr>
        </p:sp>
        <p:sp>
          <p:nvSpPr>
            <p:cNvPr id="9" name="TextBox 9"/>
            <p:cNvSpPr txBox="1"/>
            <p:nvPr/>
          </p:nvSpPr>
          <p:spPr>
            <a:xfrm>
              <a:off x="0" y="-38100"/>
              <a:ext cx="2883577" cy="2115256"/>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a:off x="4233610" y="2334817"/>
            <a:ext cx="9820780" cy="7343565"/>
          </a:xfrm>
          <a:custGeom>
            <a:avLst/>
            <a:gdLst/>
            <a:ahLst/>
            <a:cxnLst/>
            <a:rect l="l" t="t" r="r" b="b"/>
            <a:pathLst>
              <a:path w="9820780" h="7343565">
                <a:moveTo>
                  <a:pt x="0" y="0"/>
                </a:moveTo>
                <a:lnTo>
                  <a:pt x="9820780" y="0"/>
                </a:lnTo>
                <a:lnTo>
                  <a:pt x="9820780" y="7343565"/>
                </a:lnTo>
                <a:lnTo>
                  <a:pt x="0" y="7343565"/>
                </a:lnTo>
                <a:lnTo>
                  <a:pt x="0" y="0"/>
                </a:lnTo>
                <a:close/>
              </a:path>
            </a:pathLst>
          </a:custGeom>
          <a:blipFill>
            <a:blip r:embed="rId8"/>
            <a:stretch>
              <a:fillRect/>
            </a:stretch>
          </a:blipFill>
        </p:spPr>
      </p:sp>
      <p:sp>
        <p:nvSpPr>
          <p:cNvPr id="11" name="TextBox 11"/>
          <p:cNvSpPr txBox="1"/>
          <p:nvPr/>
        </p:nvSpPr>
        <p:spPr>
          <a:xfrm>
            <a:off x="2628199" y="472825"/>
            <a:ext cx="1205363" cy="611799"/>
          </a:xfrm>
          <a:prstGeom prst="rect">
            <a:avLst/>
          </a:prstGeom>
        </p:spPr>
        <p:txBody>
          <a:bodyPr lIns="0" tIns="0" rIns="0" bIns="0" rtlCol="0" anchor="t">
            <a:spAutoFit/>
          </a:bodyPr>
          <a:lstStyle/>
          <a:p>
            <a:pPr>
              <a:lnSpc>
                <a:spcPts val="4788"/>
              </a:lnSpc>
            </a:pPr>
            <a:r>
              <a:rPr lang="en-US" sz="4353">
                <a:solidFill>
                  <a:srgbClr val="737373"/>
                </a:solidFill>
                <a:latin typeface="DM Sans Bold"/>
              </a:rPr>
              <a:t>X</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13832026" y="-1655604"/>
            <a:ext cx="5450085" cy="4161883"/>
          </a:xfrm>
          <a:custGeom>
            <a:avLst/>
            <a:gdLst/>
            <a:ahLst/>
            <a:cxnLst/>
            <a:rect l="l" t="t" r="r" b="b"/>
            <a:pathLst>
              <a:path w="5450085" h="4161883">
                <a:moveTo>
                  <a:pt x="0" y="0"/>
                </a:moveTo>
                <a:lnTo>
                  <a:pt x="5450085" y="0"/>
                </a:lnTo>
                <a:lnTo>
                  <a:pt x="5450085" y="4161883"/>
                </a:lnTo>
                <a:lnTo>
                  <a:pt x="0" y="41618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028700" y="1548062"/>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4744879" y="9258300"/>
            <a:ext cx="9489757" cy="10287000"/>
          </a:xfrm>
          <a:custGeom>
            <a:avLst/>
            <a:gdLst/>
            <a:ahLst/>
            <a:cxnLst/>
            <a:rect l="l" t="t" r="r" b="b"/>
            <a:pathLst>
              <a:path w="9489757" h="10287000">
                <a:moveTo>
                  <a:pt x="0" y="0"/>
                </a:moveTo>
                <a:lnTo>
                  <a:pt x="9489758" y="0"/>
                </a:lnTo>
                <a:lnTo>
                  <a:pt x="9489758" y="10287000"/>
                </a:lnTo>
                <a:lnTo>
                  <a:pt x="0" y="102870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271106" y="260576"/>
            <a:ext cx="2193110" cy="862149"/>
          </a:xfrm>
          <a:custGeom>
            <a:avLst/>
            <a:gdLst/>
            <a:ahLst/>
            <a:cxnLst/>
            <a:rect l="l" t="t" r="r" b="b"/>
            <a:pathLst>
              <a:path w="2193110" h="862149">
                <a:moveTo>
                  <a:pt x="0" y="0"/>
                </a:moveTo>
                <a:lnTo>
                  <a:pt x="2193110" y="0"/>
                </a:lnTo>
                <a:lnTo>
                  <a:pt x="2193110" y="862148"/>
                </a:lnTo>
                <a:lnTo>
                  <a:pt x="0" y="862148"/>
                </a:lnTo>
                <a:lnTo>
                  <a:pt x="0" y="0"/>
                </a:lnTo>
                <a:close/>
              </a:path>
            </a:pathLst>
          </a:custGeom>
          <a:blipFill>
            <a:blip r:embed="rId6"/>
            <a:stretch>
              <a:fillRect/>
            </a:stretch>
          </a:blipFill>
        </p:spPr>
      </p:sp>
      <p:sp>
        <p:nvSpPr>
          <p:cNvPr id="8" name="Freeform 8"/>
          <p:cNvSpPr/>
          <p:nvPr/>
        </p:nvSpPr>
        <p:spPr>
          <a:xfrm>
            <a:off x="2903841" y="-84666"/>
            <a:ext cx="2401789" cy="1601192"/>
          </a:xfrm>
          <a:custGeom>
            <a:avLst/>
            <a:gdLst/>
            <a:ahLst/>
            <a:cxnLst/>
            <a:rect l="l" t="t" r="r" b="b"/>
            <a:pathLst>
              <a:path w="2401789" h="1601192">
                <a:moveTo>
                  <a:pt x="0" y="0"/>
                </a:moveTo>
                <a:lnTo>
                  <a:pt x="2401789" y="0"/>
                </a:lnTo>
                <a:lnTo>
                  <a:pt x="2401789" y="1601192"/>
                </a:lnTo>
                <a:lnTo>
                  <a:pt x="0" y="1601192"/>
                </a:lnTo>
                <a:lnTo>
                  <a:pt x="0" y="0"/>
                </a:lnTo>
                <a:close/>
              </a:path>
            </a:pathLst>
          </a:custGeom>
          <a:blipFill>
            <a:blip r:embed="rId7"/>
            <a:stretch>
              <a:fillRect/>
            </a:stretch>
          </a:blipFill>
        </p:spPr>
      </p:sp>
      <p:sp>
        <p:nvSpPr>
          <p:cNvPr id="9" name="Freeform 9"/>
          <p:cNvSpPr/>
          <p:nvPr/>
        </p:nvSpPr>
        <p:spPr>
          <a:xfrm>
            <a:off x="1454910" y="3388505"/>
            <a:ext cx="1250486" cy="1198903"/>
          </a:xfrm>
          <a:custGeom>
            <a:avLst/>
            <a:gdLst/>
            <a:ahLst/>
            <a:cxnLst/>
            <a:rect l="l" t="t" r="r" b="b"/>
            <a:pathLst>
              <a:path w="1250486" h="1198903">
                <a:moveTo>
                  <a:pt x="0" y="0"/>
                </a:moveTo>
                <a:lnTo>
                  <a:pt x="1250486" y="0"/>
                </a:lnTo>
                <a:lnTo>
                  <a:pt x="1250486" y="1198904"/>
                </a:lnTo>
                <a:lnTo>
                  <a:pt x="0" y="119890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a:off x="1454910" y="5500801"/>
            <a:ext cx="1243668" cy="1192885"/>
          </a:xfrm>
          <a:custGeom>
            <a:avLst/>
            <a:gdLst/>
            <a:ahLst/>
            <a:cxnLst/>
            <a:rect l="l" t="t" r="r" b="b"/>
            <a:pathLst>
              <a:path w="1243668" h="1192885">
                <a:moveTo>
                  <a:pt x="0" y="0"/>
                </a:moveTo>
                <a:lnTo>
                  <a:pt x="1243668" y="0"/>
                </a:lnTo>
                <a:lnTo>
                  <a:pt x="1243668" y="1192885"/>
                </a:lnTo>
                <a:lnTo>
                  <a:pt x="0" y="119288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1" name="Freeform 11"/>
          <p:cNvSpPr/>
          <p:nvPr/>
        </p:nvSpPr>
        <p:spPr>
          <a:xfrm>
            <a:off x="1454910" y="7608086"/>
            <a:ext cx="1327213" cy="1273019"/>
          </a:xfrm>
          <a:custGeom>
            <a:avLst/>
            <a:gdLst/>
            <a:ahLst/>
            <a:cxnLst/>
            <a:rect l="l" t="t" r="r" b="b"/>
            <a:pathLst>
              <a:path w="1327213" h="1273019">
                <a:moveTo>
                  <a:pt x="0" y="0"/>
                </a:moveTo>
                <a:lnTo>
                  <a:pt x="1327213" y="0"/>
                </a:lnTo>
                <a:lnTo>
                  <a:pt x="1327213" y="1273019"/>
                </a:lnTo>
                <a:lnTo>
                  <a:pt x="0" y="1273019"/>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2" name="TextBox 12"/>
          <p:cNvSpPr txBox="1"/>
          <p:nvPr/>
        </p:nvSpPr>
        <p:spPr>
          <a:xfrm>
            <a:off x="5037826" y="1979964"/>
            <a:ext cx="8912367" cy="1066805"/>
          </a:xfrm>
          <a:prstGeom prst="rect">
            <a:avLst/>
          </a:prstGeom>
        </p:spPr>
        <p:txBody>
          <a:bodyPr lIns="0" tIns="0" rIns="0" bIns="0" rtlCol="0" anchor="t">
            <a:spAutoFit/>
          </a:bodyPr>
          <a:lstStyle/>
          <a:p>
            <a:pPr algn="ctr">
              <a:lnSpc>
                <a:spcPts val="8250"/>
              </a:lnSpc>
            </a:pPr>
            <a:r>
              <a:rPr lang="en-US" sz="7500">
                <a:solidFill>
                  <a:srgbClr val="FFFFFF"/>
                </a:solidFill>
                <a:latin typeface="DM Sans Bold"/>
              </a:rPr>
              <a:t>INSIGHT</a:t>
            </a:r>
          </a:p>
        </p:txBody>
      </p:sp>
      <p:sp>
        <p:nvSpPr>
          <p:cNvPr id="13" name="TextBox 13"/>
          <p:cNvSpPr txBox="1"/>
          <p:nvPr/>
        </p:nvSpPr>
        <p:spPr>
          <a:xfrm>
            <a:off x="3057766" y="3407555"/>
            <a:ext cx="13678410" cy="1276356"/>
          </a:xfrm>
          <a:prstGeom prst="rect">
            <a:avLst/>
          </a:prstGeom>
        </p:spPr>
        <p:txBody>
          <a:bodyPr lIns="0" tIns="0" rIns="0" bIns="0" rtlCol="0" anchor="t">
            <a:spAutoFit/>
          </a:bodyPr>
          <a:lstStyle/>
          <a:p>
            <a:pPr algn="just">
              <a:lnSpc>
                <a:spcPts val="3300"/>
              </a:lnSpc>
            </a:pPr>
            <a:r>
              <a:rPr lang="en-US" sz="3000">
                <a:solidFill>
                  <a:srgbClr val="FFFFFF"/>
                </a:solidFill>
                <a:latin typeface="DM Sans"/>
              </a:rPr>
              <a:t>Poduk dengan peminat tertinggi adalah eBooks. eBooks memiliki penjualan yang sangat tinggi namun menghasilkan nilai sales yang rendah. Hal ini menujukkan bahwa Ebooks memiliki Harga yang  rendah</a:t>
            </a:r>
          </a:p>
        </p:txBody>
      </p:sp>
      <p:sp>
        <p:nvSpPr>
          <p:cNvPr id="14" name="TextBox 14"/>
          <p:cNvSpPr txBox="1"/>
          <p:nvPr/>
        </p:nvSpPr>
        <p:spPr>
          <a:xfrm>
            <a:off x="2628199" y="472825"/>
            <a:ext cx="1205363" cy="611799"/>
          </a:xfrm>
          <a:prstGeom prst="rect">
            <a:avLst/>
          </a:prstGeom>
        </p:spPr>
        <p:txBody>
          <a:bodyPr lIns="0" tIns="0" rIns="0" bIns="0" rtlCol="0" anchor="t">
            <a:spAutoFit/>
          </a:bodyPr>
          <a:lstStyle/>
          <a:p>
            <a:pPr>
              <a:lnSpc>
                <a:spcPts val="4788"/>
              </a:lnSpc>
            </a:pPr>
            <a:r>
              <a:rPr lang="en-US" sz="4353">
                <a:solidFill>
                  <a:srgbClr val="737373"/>
                </a:solidFill>
                <a:latin typeface="DM Sans Bold"/>
              </a:rPr>
              <a:t>X</a:t>
            </a:r>
          </a:p>
        </p:txBody>
      </p:sp>
      <p:sp>
        <p:nvSpPr>
          <p:cNvPr id="15" name="TextBox 15"/>
          <p:cNvSpPr txBox="1"/>
          <p:nvPr/>
        </p:nvSpPr>
        <p:spPr>
          <a:xfrm>
            <a:off x="3057766" y="5259041"/>
            <a:ext cx="13678410" cy="1695456"/>
          </a:xfrm>
          <a:prstGeom prst="rect">
            <a:avLst/>
          </a:prstGeom>
        </p:spPr>
        <p:txBody>
          <a:bodyPr lIns="0" tIns="0" rIns="0" bIns="0" rtlCol="0" anchor="t">
            <a:spAutoFit/>
          </a:bodyPr>
          <a:lstStyle/>
          <a:p>
            <a:pPr algn="just">
              <a:lnSpc>
                <a:spcPts val="3300"/>
              </a:lnSpc>
            </a:pPr>
            <a:r>
              <a:rPr lang="en-US" sz="3000">
                <a:solidFill>
                  <a:srgbClr val="FFFFFF"/>
                </a:solidFill>
                <a:latin typeface="DM Sans"/>
              </a:rPr>
              <a:t>Produk yang memberikan impact besar terhadap pendapatan sales adalah produk teknologi terutama robot. Robot memiliki harga jual tinggi sehingga meskipun penjualan tidak terlalu tinggi namun tetap memberikan impack sangat besar terhadap total sales</a:t>
            </a:r>
          </a:p>
        </p:txBody>
      </p:sp>
      <p:sp>
        <p:nvSpPr>
          <p:cNvPr id="16" name="TextBox 16"/>
          <p:cNvSpPr txBox="1"/>
          <p:nvPr/>
        </p:nvSpPr>
        <p:spPr>
          <a:xfrm>
            <a:off x="3057766" y="7470658"/>
            <a:ext cx="13678410" cy="1695456"/>
          </a:xfrm>
          <a:prstGeom prst="rect">
            <a:avLst/>
          </a:prstGeom>
        </p:spPr>
        <p:txBody>
          <a:bodyPr lIns="0" tIns="0" rIns="0" bIns="0" rtlCol="0" anchor="t">
            <a:spAutoFit/>
          </a:bodyPr>
          <a:lstStyle/>
          <a:p>
            <a:pPr algn="just">
              <a:lnSpc>
                <a:spcPts val="3300"/>
              </a:lnSpc>
            </a:pPr>
            <a:r>
              <a:rPr lang="en-US" sz="3000">
                <a:solidFill>
                  <a:srgbClr val="FFFFFF"/>
                </a:solidFill>
                <a:latin typeface="DM Sans"/>
              </a:rPr>
              <a:t>berdasarkan kota customer, lokasi customer yang membeli hanya tersegmentasi di beberapa negara bagian saja. Tidak ada perbedaan besar antara lokasi total sales dan total quantity sehingga customer memang hanya terpusat di beberapa bagian saja.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348</Words>
  <Application>Microsoft Office PowerPoint</Application>
  <PresentationFormat>Custom</PresentationFormat>
  <Paragraphs>44</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DM Serif Display</vt:lpstr>
      <vt:lpstr>DM Sans</vt:lpstr>
      <vt:lpstr>DM Serif Display Italics</vt:lpstr>
      <vt:lpstr>DM Sans Bold</vt:lpstr>
      <vt:lpstr>Canva Sans Bold</vt:lpstr>
      <vt:lpstr>Canva Sans</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Yellow and Purple Doodle Startup Pitch Deck Presentation</dc:title>
  <cp:lastModifiedBy>Hanum Fazah</cp:lastModifiedBy>
  <cp:revision>4</cp:revision>
  <dcterms:created xsi:type="dcterms:W3CDTF">2006-08-16T00:00:00Z</dcterms:created>
  <dcterms:modified xsi:type="dcterms:W3CDTF">2023-12-03T13:56:00Z</dcterms:modified>
  <dc:identifier>DAF1iwtTNsk</dc:identifier>
</cp:coreProperties>
</file>