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0" r:id="rId3"/>
    <p:sldId id="262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ABFFF-A32D-497F-8321-0AD9FFD7AF98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7C3FF-6D5D-44F9-9DF7-47610AB3D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0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2F521-CE19-405C-AC95-B2EBA252DBD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87841-2F87-49CF-AF52-AF279841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8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87841-2F87-49CF-AF52-AF2798414C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02227" y="817870"/>
            <a:ext cx="5358130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62940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"/>
                </a:lnTo>
                <a:close/>
              </a:path>
            </a:pathLst>
          </a:custGeom>
          <a:solidFill>
            <a:srgbClr val="C3C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4572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381000"/>
                </a:moveTo>
                <a:lnTo>
                  <a:pt x="0" y="381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81000"/>
                </a:lnTo>
                <a:close/>
              </a:path>
            </a:pathLst>
          </a:custGeom>
          <a:solidFill>
            <a:srgbClr val="C3C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457200"/>
            <a:ext cx="1524000" cy="1385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484086"/>
            <a:ext cx="91440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045" y="2076675"/>
            <a:ext cx="7801609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1369" y="938231"/>
            <a:ext cx="3972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Apa </a:t>
            </a:r>
            <a:r>
              <a:rPr sz="4400" spc="260" dirty="0"/>
              <a:t>itu</a:t>
            </a:r>
            <a:r>
              <a:rPr sz="4400" spc="380" dirty="0"/>
              <a:t> </a:t>
            </a:r>
            <a:r>
              <a:rPr sz="4400" spc="60" dirty="0"/>
              <a:t>Trigger?</a:t>
            </a:r>
            <a:endParaRPr sz="4400"/>
          </a:p>
        </p:txBody>
      </p:sp>
      <p:sp>
        <p:nvSpPr>
          <p:cNvPr id="5" name="Rectangle 4"/>
          <p:cNvSpPr/>
          <p:nvPr/>
        </p:nvSpPr>
        <p:spPr>
          <a:xfrm>
            <a:off x="457200" y="2565905"/>
            <a:ext cx="501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pc="105" dirty="0" smtClean="0"/>
              <a:t>Mengapa </a:t>
            </a:r>
            <a:r>
              <a:rPr lang="fi-FI" spc="200" dirty="0" smtClean="0"/>
              <a:t>kita </a:t>
            </a:r>
            <a:r>
              <a:rPr lang="fi-FI" spc="220" dirty="0" smtClean="0"/>
              <a:t>perlu  </a:t>
            </a:r>
            <a:r>
              <a:rPr lang="fi-FI" spc="180" dirty="0" smtClean="0"/>
              <a:t>menggunakan</a:t>
            </a:r>
            <a:r>
              <a:rPr lang="fi-FI" spc="200" dirty="0" smtClean="0"/>
              <a:t> </a:t>
            </a:r>
            <a:r>
              <a:rPr lang="fi-FI" spc="50" dirty="0" smtClean="0"/>
              <a:t>Trigger?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6769" y="3027879"/>
            <a:ext cx="5029200" cy="7489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865"/>
              </a:spcBef>
              <a:buChar char="•"/>
              <a:tabLst>
                <a:tab pos="354330" algn="l"/>
                <a:tab pos="354965" algn="l"/>
              </a:tabLst>
            </a:pPr>
            <a:r>
              <a:rPr lang="en-US" spc="5" dirty="0" err="1" smtClean="0">
                <a:latin typeface="Times New Roman"/>
                <a:cs typeface="Times New Roman"/>
              </a:rPr>
              <a:t>Mencegah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5" dirty="0" err="1" smtClean="0">
                <a:latin typeface="Times New Roman"/>
                <a:cs typeface="Times New Roman"/>
              </a:rPr>
              <a:t>hal</a:t>
            </a:r>
            <a:r>
              <a:rPr lang="en-US" spc="5" dirty="0" smtClean="0">
                <a:latin typeface="Times New Roman"/>
                <a:cs typeface="Times New Roman"/>
              </a:rPr>
              <a:t> yang </a:t>
            </a:r>
            <a:r>
              <a:rPr lang="en-US" dirty="0" err="1" smtClean="0">
                <a:latin typeface="Times New Roman"/>
                <a:cs typeface="Times New Roman"/>
              </a:rPr>
              <a:t>tidak</a:t>
            </a:r>
            <a:r>
              <a:rPr lang="en-US" spc="-145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dikehendaki</a:t>
            </a:r>
            <a:endParaRPr lang="en-US" dirty="0" smtClean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770"/>
              </a:spcBef>
              <a:buChar char="•"/>
              <a:tabLst>
                <a:tab pos="354330" algn="l"/>
                <a:tab pos="354965" algn="l"/>
              </a:tabLst>
            </a:pPr>
            <a:r>
              <a:rPr lang="en-US" spc="5" dirty="0" smtClean="0">
                <a:latin typeface="Times New Roman"/>
                <a:cs typeface="Times New Roman"/>
              </a:rPr>
              <a:t>Apply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aturan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4728" y="1634826"/>
            <a:ext cx="78450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330" algn="l"/>
                <a:tab pos="35496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Trigger </a:t>
            </a:r>
            <a:r>
              <a:rPr lang="en-US" dirty="0" err="1" smtClean="0">
                <a:latin typeface="Times New Roman"/>
                <a:cs typeface="Times New Roman"/>
              </a:rPr>
              <a:t>adalah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5" dirty="0" err="1" smtClean="0">
                <a:latin typeface="Times New Roman"/>
                <a:cs typeface="Times New Roman"/>
              </a:rPr>
              <a:t>blok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PL/SQL </a:t>
            </a:r>
            <a:r>
              <a:rPr lang="en-US" dirty="0" err="1" smtClean="0">
                <a:latin typeface="Times New Roman"/>
                <a:cs typeface="Times New Roman"/>
              </a:rPr>
              <a:t>atau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prosedur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r>
              <a:rPr lang="en-US" spc="5" dirty="0" smtClean="0">
                <a:latin typeface="Times New Roman"/>
                <a:cs typeface="Times New Roman"/>
              </a:rPr>
              <a:t>yang </a:t>
            </a:r>
            <a:r>
              <a:rPr lang="en-US" dirty="0" err="1" smtClean="0">
                <a:latin typeface="Times New Roman"/>
                <a:cs typeface="Times New Roman"/>
              </a:rPr>
              <a:t>berhubungan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5" dirty="0" err="1" smtClean="0">
                <a:latin typeface="Times New Roman"/>
                <a:cs typeface="Times New Roman"/>
              </a:rPr>
              <a:t>dengan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table, </a:t>
            </a:r>
            <a:r>
              <a:rPr lang="en-US" spc="-5" dirty="0" smtClean="0">
                <a:latin typeface="Times New Roman"/>
                <a:cs typeface="Times New Roman"/>
              </a:rPr>
              <a:t>view,  </a:t>
            </a:r>
            <a:r>
              <a:rPr lang="en-US" spc="5" dirty="0" err="1" smtClean="0">
                <a:latin typeface="Times New Roman"/>
                <a:cs typeface="Times New Roman"/>
              </a:rPr>
              <a:t>skema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atau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a</a:t>
            </a:r>
            <a:r>
              <a:rPr lang="en-US" dirty="0" err="1" smtClean="0">
                <a:latin typeface="Times New Roman"/>
                <a:cs typeface="Times New Roman"/>
              </a:rPr>
              <a:t>database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Times New Roman"/>
                <a:cs typeface="Times New Roman"/>
              </a:rPr>
              <a:t>yang </a:t>
            </a:r>
            <a:r>
              <a:rPr lang="en-US" dirty="0" err="1" smtClean="0">
                <a:latin typeface="Times New Roman"/>
                <a:cs typeface="Times New Roman"/>
              </a:rPr>
              <a:t>dijalankan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secara</a:t>
            </a:r>
            <a:r>
              <a:rPr lang="en-US" dirty="0" smtClean="0">
                <a:latin typeface="Times New Roman"/>
                <a:cs typeface="Times New Roman"/>
              </a:rPr>
              <a:t>  implicit </a:t>
            </a:r>
            <a:r>
              <a:rPr lang="en-US" spc="5" dirty="0" err="1" smtClean="0">
                <a:latin typeface="Times New Roman"/>
                <a:cs typeface="Times New Roman"/>
              </a:rPr>
              <a:t>pada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5" dirty="0" err="1" smtClean="0">
                <a:latin typeface="Times New Roman"/>
                <a:cs typeface="Times New Roman"/>
              </a:rPr>
              <a:t>saat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terjadi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5" dirty="0" err="1" smtClean="0">
                <a:latin typeface="Times New Roman"/>
                <a:cs typeface="Times New Roman"/>
              </a:rPr>
              <a:t>sebuah</a:t>
            </a:r>
            <a:r>
              <a:rPr lang="en-US" spc="-18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event.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474" y="3877193"/>
            <a:ext cx="1485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45" dirty="0" err="1" smtClean="0"/>
              <a:t>Tipe</a:t>
            </a:r>
            <a:r>
              <a:rPr lang="en-US" spc="110" dirty="0" smtClean="0"/>
              <a:t> </a:t>
            </a:r>
            <a:r>
              <a:rPr lang="en-US" spc="125" dirty="0" smtClean="0"/>
              <a:t>Trigger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4346916"/>
            <a:ext cx="94488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Application trigger</a:t>
            </a:r>
            <a:r>
              <a:rPr lang="en-US" sz="2000" spc="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56285" marR="247015" lvl="1" indent="-287020">
              <a:lnSpc>
                <a:spcPct val="80000"/>
              </a:lnSpc>
              <a:spcBef>
                <a:spcPts val="640"/>
              </a:spcBef>
              <a:buChar char="–"/>
              <a:tabLst>
                <a:tab pos="756920" algn="l"/>
              </a:tabLst>
            </a:pPr>
            <a:r>
              <a:rPr lang="en-US" sz="2000" spc="-5" dirty="0" err="1" smtClean="0">
                <a:latin typeface="Times New Roman"/>
                <a:cs typeface="Times New Roman"/>
              </a:rPr>
              <a:t>diaktifkan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pada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err="1" smtClean="0">
                <a:latin typeface="Times New Roman"/>
                <a:cs typeface="Times New Roman"/>
              </a:rPr>
              <a:t>saat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terjadi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event </a:t>
            </a:r>
            <a:r>
              <a:rPr lang="en-US" sz="2000" spc="-5" dirty="0" smtClean="0">
                <a:latin typeface="Times New Roman"/>
                <a:cs typeface="Times New Roman"/>
              </a:rPr>
              <a:t>yang </a:t>
            </a:r>
            <a:r>
              <a:rPr lang="en-US" sz="2000" dirty="0" err="1" smtClean="0">
                <a:latin typeface="Times New Roman"/>
                <a:cs typeface="Times New Roman"/>
              </a:rPr>
              <a:t>berhubungan</a:t>
            </a:r>
            <a:r>
              <a:rPr lang="en-US" sz="2000" dirty="0" smtClean="0">
                <a:latin typeface="Times New Roman"/>
                <a:cs typeface="Times New Roman"/>
              </a:rPr>
              <a:t>  </a:t>
            </a:r>
            <a:r>
              <a:rPr lang="en-US" sz="2000" dirty="0" err="1" smtClean="0">
                <a:latin typeface="Times New Roman"/>
                <a:cs typeface="Times New Roman"/>
              </a:rPr>
              <a:t>dengan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sebuah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aplikasi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 indent="-342265">
              <a:lnSpc>
                <a:spcPts val="359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Database trigger</a:t>
            </a:r>
            <a:r>
              <a:rPr lang="en-US" sz="2000" spc="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56285" marR="247015" lvl="1" indent="-287020">
              <a:lnSpc>
                <a:spcPct val="80000"/>
              </a:lnSpc>
              <a:spcBef>
                <a:spcPts val="640"/>
              </a:spcBef>
              <a:buChar char="–"/>
              <a:tabLst>
                <a:tab pos="756920" algn="l"/>
              </a:tabLst>
            </a:pPr>
            <a:r>
              <a:rPr lang="en-US" sz="2000" spc="-5" dirty="0" err="1" smtClean="0">
                <a:latin typeface="Times New Roman"/>
                <a:cs typeface="Times New Roman"/>
              </a:rPr>
              <a:t>diaktifkan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pada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err="1" smtClean="0">
                <a:latin typeface="Times New Roman"/>
                <a:cs typeface="Times New Roman"/>
              </a:rPr>
              <a:t>saat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terjadi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event </a:t>
            </a:r>
            <a:r>
              <a:rPr lang="en-US" sz="2000" spc="-5" dirty="0" smtClean="0">
                <a:latin typeface="Times New Roman"/>
                <a:cs typeface="Times New Roman"/>
              </a:rPr>
              <a:t>yang </a:t>
            </a:r>
            <a:r>
              <a:rPr lang="en-US" sz="2000" dirty="0" err="1" smtClean="0">
                <a:latin typeface="Times New Roman"/>
                <a:cs typeface="Times New Roman"/>
              </a:rPr>
              <a:t>berhubungan</a:t>
            </a:r>
            <a:r>
              <a:rPr lang="en-US" sz="2000" dirty="0" smtClean="0">
                <a:latin typeface="Times New Roman"/>
                <a:cs typeface="Times New Roman"/>
              </a:rPr>
              <a:t>  </a:t>
            </a:r>
            <a:r>
              <a:rPr lang="en-US" sz="2000" dirty="0" err="1" smtClean="0">
                <a:latin typeface="Times New Roman"/>
                <a:cs typeface="Times New Roman"/>
              </a:rPr>
              <a:t>dengan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data (</a:t>
            </a:r>
            <a:r>
              <a:rPr lang="en-US" sz="2000" spc="-5" dirty="0" err="1" smtClean="0">
                <a:latin typeface="Times New Roman"/>
                <a:cs typeface="Times New Roman"/>
              </a:rPr>
              <a:t>seperti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operasi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DML) </a:t>
            </a:r>
            <a:r>
              <a:rPr lang="en-US" sz="2000" spc="-5" dirty="0" err="1" smtClean="0">
                <a:latin typeface="Times New Roman"/>
                <a:cs typeface="Times New Roman"/>
              </a:rPr>
              <a:t>atau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event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yang  </a:t>
            </a:r>
            <a:r>
              <a:rPr lang="en-US" sz="2000" dirty="0" err="1" smtClean="0">
                <a:latin typeface="Times New Roman"/>
                <a:cs typeface="Times New Roman"/>
              </a:rPr>
              <a:t>berhubungan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dengan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sistem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(</a:t>
            </a:r>
            <a:r>
              <a:rPr lang="en-US" sz="2000" spc="-10" dirty="0" err="1" smtClean="0">
                <a:latin typeface="Times New Roman"/>
                <a:cs typeface="Times New Roman"/>
              </a:rPr>
              <a:t>semisal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logon </a:t>
            </a:r>
            <a:r>
              <a:rPr lang="en-US" sz="2000" dirty="0" err="1" smtClean="0">
                <a:latin typeface="Times New Roman"/>
                <a:cs typeface="Times New Roman"/>
              </a:rPr>
              <a:t>atau</a:t>
            </a:r>
            <a:r>
              <a:rPr lang="en-US" sz="2000" dirty="0" smtClean="0">
                <a:latin typeface="Times New Roman"/>
                <a:cs typeface="Times New Roman"/>
              </a:rPr>
              <a:t> shutdown) </a:t>
            </a:r>
            <a:r>
              <a:rPr lang="en-US" sz="2000" spc="5" dirty="0" smtClean="0">
                <a:latin typeface="Times New Roman"/>
                <a:cs typeface="Times New Roman"/>
              </a:rPr>
              <a:t>yang </a:t>
            </a:r>
            <a:r>
              <a:rPr lang="en-US" sz="2000" spc="-5" dirty="0" err="1" smtClean="0">
                <a:latin typeface="Times New Roman"/>
                <a:cs typeface="Times New Roman"/>
              </a:rPr>
              <a:t>terjadi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pada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sebuah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err="1" smtClean="0">
                <a:latin typeface="Times New Roman"/>
                <a:cs typeface="Times New Roman"/>
              </a:rPr>
              <a:t>skema</a:t>
            </a:r>
            <a:r>
              <a:rPr lang="en-US" sz="2000" spc="-10" dirty="0" smtClean="0">
                <a:latin typeface="Times New Roman"/>
                <a:cs typeface="Times New Roman"/>
              </a:rPr>
              <a:t>  </a:t>
            </a:r>
            <a:r>
              <a:rPr lang="en-US" sz="2000" spc="-5" dirty="0" err="1" smtClean="0">
                <a:latin typeface="Times New Roman"/>
                <a:cs typeface="Times New Roman"/>
              </a:rPr>
              <a:t>atau</a:t>
            </a:r>
            <a:r>
              <a:rPr lang="en-US" sz="2000" spc="-5" dirty="0" smtClean="0">
                <a:latin typeface="Times New Roman"/>
                <a:cs typeface="Times New Roman"/>
              </a:rPr>
              <a:t> database.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9972" y="925964"/>
            <a:ext cx="56648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5965" marR="5080" indent="-723900">
              <a:lnSpc>
                <a:spcPct val="100000"/>
              </a:lnSpc>
              <a:spcBef>
                <a:spcPts val="95"/>
              </a:spcBef>
            </a:pPr>
            <a:r>
              <a:rPr sz="4000" spc="245" dirty="0"/>
              <a:t>Contoh </a:t>
            </a:r>
            <a:r>
              <a:rPr sz="4000" spc="370" dirty="0"/>
              <a:t>pembuatan</a:t>
            </a:r>
            <a:r>
              <a:rPr sz="4000" spc="155" dirty="0"/>
              <a:t> </a:t>
            </a:r>
            <a:r>
              <a:rPr sz="4000" spc="-380" dirty="0"/>
              <a:t>DML  </a:t>
            </a:r>
            <a:r>
              <a:rPr sz="4000" spc="360" dirty="0"/>
              <a:t>Statement</a:t>
            </a:r>
            <a:r>
              <a:rPr sz="4000" spc="240" dirty="0"/>
              <a:t> </a:t>
            </a:r>
            <a:r>
              <a:rPr sz="4000" spc="250" dirty="0"/>
              <a:t>trigger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93073" y="2308410"/>
            <a:ext cx="7458709" cy="3758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811530" indent="-342900">
              <a:lnSpc>
                <a:spcPct val="80000"/>
              </a:lnSpc>
              <a:spcBef>
                <a:spcPts val="695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latin typeface="Times New Roman"/>
                <a:cs typeface="Times New Roman"/>
              </a:rPr>
              <a:t>CREATE </a:t>
            </a:r>
            <a:r>
              <a:rPr sz="2500" spc="5" dirty="0">
                <a:latin typeface="Times New Roman"/>
                <a:cs typeface="Times New Roman"/>
              </a:rPr>
              <a:t>OR </a:t>
            </a:r>
            <a:r>
              <a:rPr sz="2500" spc="-5" dirty="0">
                <a:latin typeface="Times New Roman"/>
                <a:cs typeface="Times New Roman"/>
              </a:rPr>
              <a:t>REPLACE </a:t>
            </a:r>
            <a:r>
              <a:rPr sz="2500" spc="-10" dirty="0">
                <a:latin typeface="Times New Roman"/>
                <a:cs typeface="Times New Roman"/>
              </a:rPr>
              <a:t>TRIGGER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secure_emp  BEFORE INSERT </a:t>
            </a:r>
            <a:r>
              <a:rPr sz="2500" spc="-10" dirty="0">
                <a:latin typeface="Times New Roman"/>
                <a:cs typeface="Times New Roman"/>
              </a:rPr>
              <a:t>ON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employees</a:t>
            </a: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ts val="2100"/>
              </a:lnSpc>
            </a:pPr>
            <a:r>
              <a:rPr sz="2500" spc="-5" dirty="0">
                <a:latin typeface="Times New Roman"/>
                <a:cs typeface="Times New Roman"/>
              </a:rPr>
              <a:t>BEGIN</a:t>
            </a:r>
            <a:endParaRPr sz="2500">
              <a:latin typeface="Times New Roman"/>
              <a:cs typeface="Times New Roman"/>
            </a:endParaRPr>
          </a:p>
          <a:p>
            <a:pPr marL="355600" marR="5080">
              <a:lnSpc>
                <a:spcPts val="2400"/>
              </a:lnSpc>
              <a:spcBef>
                <a:spcPts val="280"/>
              </a:spcBef>
            </a:pPr>
            <a:r>
              <a:rPr sz="2500" spc="-10" dirty="0">
                <a:latin typeface="Times New Roman"/>
                <a:cs typeface="Times New Roman"/>
              </a:rPr>
              <a:t>IF </a:t>
            </a:r>
            <a:r>
              <a:rPr sz="2500" spc="-5" dirty="0">
                <a:latin typeface="Times New Roman"/>
                <a:cs typeface="Times New Roman"/>
              </a:rPr>
              <a:t>(TO_CHAR(SYSDATE,'DY') </a:t>
            </a:r>
            <a:r>
              <a:rPr sz="2500" spc="-10" dirty="0">
                <a:latin typeface="Times New Roman"/>
                <a:cs typeface="Times New Roman"/>
              </a:rPr>
              <a:t>IN </a:t>
            </a:r>
            <a:r>
              <a:rPr sz="2500" spc="-5" dirty="0">
                <a:latin typeface="Times New Roman"/>
                <a:cs typeface="Times New Roman"/>
              </a:rPr>
              <a:t>('SAT','SUN')) </a:t>
            </a:r>
            <a:r>
              <a:rPr sz="2500" spc="-10" dirty="0">
                <a:latin typeface="Times New Roman"/>
                <a:cs typeface="Times New Roman"/>
              </a:rPr>
              <a:t>OR  </a:t>
            </a:r>
            <a:r>
              <a:rPr sz="2500" spc="-5" dirty="0">
                <a:latin typeface="Times New Roman"/>
                <a:cs typeface="Times New Roman"/>
              </a:rPr>
              <a:t>(TO_CHAR(SYSDATE,'HH24:MI') </a:t>
            </a:r>
            <a:r>
              <a:rPr sz="2500" dirty="0">
                <a:latin typeface="Times New Roman"/>
                <a:cs typeface="Times New Roman"/>
              </a:rPr>
              <a:t>NOT </a:t>
            </a:r>
            <a:r>
              <a:rPr sz="2500" spc="-5" dirty="0">
                <a:latin typeface="Times New Roman"/>
                <a:cs typeface="Times New Roman"/>
              </a:rPr>
              <a:t>BETWEEN  '08:00'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'18:00')</a:t>
            </a: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ts val="2120"/>
              </a:lnSpc>
            </a:pPr>
            <a:r>
              <a:rPr sz="2500" spc="-10" dirty="0">
                <a:latin typeface="Times New Roman"/>
                <a:cs typeface="Times New Roman"/>
              </a:rPr>
              <a:t>THEN </a:t>
            </a:r>
            <a:r>
              <a:rPr sz="2500" spc="-5" dirty="0">
                <a:latin typeface="Times New Roman"/>
                <a:cs typeface="Times New Roman"/>
              </a:rPr>
              <a:t>RAISE_APPLICATION_ERROR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(-</a:t>
            </a: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ts val="2400"/>
              </a:lnSpc>
            </a:pPr>
            <a:r>
              <a:rPr sz="2500" spc="-5" dirty="0">
                <a:latin typeface="Times New Roman"/>
                <a:cs typeface="Times New Roman"/>
              </a:rPr>
              <a:t>20500,'Penyisipan data </a:t>
            </a:r>
            <a:r>
              <a:rPr sz="2500" spc="-10" dirty="0">
                <a:latin typeface="Times New Roman"/>
                <a:cs typeface="Times New Roman"/>
              </a:rPr>
              <a:t>pada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table</a:t>
            </a:r>
            <a:endParaRPr sz="2500">
              <a:latin typeface="Times New Roman"/>
              <a:cs typeface="Times New Roman"/>
            </a:endParaRPr>
          </a:p>
          <a:p>
            <a:pPr marL="355600" marR="7620">
              <a:lnSpc>
                <a:spcPct val="80000"/>
              </a:lnSpc>
              <a:spcBef>
                <a:spcPts val="300"/>
              </a:spcBef>
            </a:pPr>
            <a:r>
              <a:rPr sz="2500" spc="-5" dirty="0">
                <a:latin typeface="Times New Roman"/>
                <a:cs typeface="Times New Roman"/>
              </a:rPr>
              <a:t>EMPLOYEES hanya diperbolehkan </a:t>
            </a:r>
            <a:r>
              <a:rPr sz="2500" spc="-10" dirty="0">
                <a:latin typeface="Times New Roman"/>
                <a:cs typeface="Times New Roman"/>
              </a:rPr>
              <a:t>selama jam </a:t>
            </a:r>
            <a:r>
              <a:rPr sz="2500" spc="-5" dirty="0">
                <a:latin typeface="Times New Roman"/>
                <a:cs typeface="Times New Roman"/>
              </a:rPr>
              <a:t>kerja');  </a:t>
            </a:r>
            <a:r>
              <a:rPr sz="2500" spc="-10" dirty="0">
                <a:latin typeface="Times New Roman"/>
                <a:cs typeface="Times New Roman"/>
              </a:rPr>
              <a:t>END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IF;</a:t>
            </a: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ts val="2100"/>
              </a:lnSpc>
            </a:pPr>
            <a:r>
              <a:rPr sz="2500" spc="-10" dirty="0">
                <a:latin typeface="Times New Roman"/>
                <a:cs typeface="Times New Roman"/>
              </a:rPr>
              <a:t>END;</a:t>
            </a: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ts val="2700"/>
              </a:lnSpc>
            </a:pPr>
            <a:r>
              <a:rPr sz="2500" spc="-5" dirty="0">
                <a:latin typeface="Times New Roman"/>
                <a:cs typeface="Times New Roman"/>
              </a:rPr>
              <a:t>/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Basis </a:t>
            </a:r>
            <a:r>
              <a:rPr spc="-70" dirty="0"/>
              <a:t>Data</a:t>
            </a:r>
            <a:r>
              <a:rPr spc="-145" dirty="0"/>
              <a:t> </a:t>
            </a:r>
            <a:r>
              <a:rPr spc="-65" dirty="0"/>
              <a:t>Lanjut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3496" y="785842"/>
            <a:ext cx="7748270" cy="461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7085" marR="102235" indent="-2425065">
              <a:lnSpc>
                <a:spcPct val="100000"/>
              </a:lnSpc>
              <a:spcBef>
                <a:spcPts val="100"/>
              </a:spcBef>
            </a:pPr>
            <a:r>
              <a:rPr sz="4400" spc="305" dirty="0">
                <a:latin typeface="Times New Roman"/>
                <a:cs typeface="Times New Roman"/>
              </a:rPr>
              <a:t>Pengujian </a:t>
            </a:r>
            <a:r>
              <a:rPr sz="4400" spc="-409" dirty="0">
                <a:latin typeface="Times New Roman"/>
                <a:cs typeface="Times New Roman"/>
              </a:rPr>
              <a:t>DML </a:t>
            </a:r>
            <a:r>
              <a:rPr sz="4400" spc="405" dirty="0">
                <a:latin typeface="Times New Roman"/>
                <a:cs typeface="Times New Roman"/>
              </a:rPr>
              <a:t>Statement  </a:t>
            </a:r>
            <a:r>
              <a:rPr sz="4400" spc="215" dirty="0">
                <a:latin typeface="Times New Roman"/>
                <a:cs typeface="Times New Roman"/>
              </a:rPr>
              <a:t>Trigger</a:t>
            </a:r>
            <a:endParaRPr sz="4400">
              <a:latin typeface="Times New Roman"/>
              <a:cs typeface="Times New Roman"/>
            </a:endParaRPr>
          </a:p>
          <a:p>
            <a:pPr marL="355600" marR="93980" indent="-342900">
              <a:lnSpc>
                <a:spcPct val="100000"/>
              </a:lnSpc>
              <a:spcBef>
                <a:spcPts val="180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Perintah berikut ini akan menguji trigger SECURE_EMP dengan  </a:t>
            </a:r>
            <a:r>
              <a:rPr sz="2200" spc="-10" dirty="0">
                <a:latin typeface="Times New Roman"/>
                <a:cs typeface="Times New Roman"/>
              </a:rPr>
              <a:t>memberikan </a:t>
            </a:r>
            <a:r>
              <a:rPr sz="2200" spc="-5" dirty="0">
                <a:latin typeface="Times New Roman"/>
                <a:cs typeface="Times New Roman"/>
              </a:rPr>
              <a:t>perintah SQL berikut ini pada </a:t>
            </a:r>
            <a:r>
              <a:rPr sz="2200" spc="-10" dirty="0">
                <a:latin typeface="Times New Roman"/>
                <a:cs typeface="Times New Roman"/>
              </a:rPr>
              <a:t>jam </a:t>
            </a:r>
            <a:r>
              <a:rPr sz="2200" dirty="0">
                <a:latin typeface="Times New Roman"/>
                <a:cs typeface="Times New Roman"/>
              </a:rPr>
              <a:t>diluar </a:t>
            </a:r>
            <a:r>
              <a:rPr sz="2200" spc="-10" dirty="0">
                <a:latin typeface="Times New Roman"/>
                <a:cs typeface="Times New Roman"/>
              </a:rPr>
              <a:t>jam </a:t>
            </a:r>
            <a:r>
              <a:rPr sz="2200" spc="-5" dirty="0">
                <a:latin typeface="Times New Roman"/>
                <a:cs typeface="Times New Roman"/>
              </a:rPr>
              <a:t>kerja,  sebagai berikut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354965" marR="19748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INSERT INTO employees (employee_id, last_name,first_name,  </a:t>
            </a:r>
            <a:r>
              <a:rPr sz="2200" spc="-10" dirty="0">
                <a:latin typeface="Times New Roman"/>
                <a:cs typeface="Times New Roman"/>
              </a:rPr>
              <a:t>email,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hire_date,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job_id, </a:t>
            </a:r>
            <a:r>
              <a:rPr sz="2200" spc="-5" dirty="0">
                <a:latin typeface="Times New Roman"/>
                <a:cs typeface="Times New Roman"/>
              </a:rPr>
              <a:t>salary,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department_id)</a:t>
            </a:r>
            <a:endParaRPr sz="2200">
              <a:latin typeface="Times New Roman"/>
              <a:cs typeface="Times New Roman"/>
            </a:endParaRPr>
          </a:p>
          <a:p>
            <a:pPr marL="354965" marR="508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VALUES </a:t>
            </a:r>
            <a:r>
              <a:rPr sz="2200" dirty="0">
                <a:latin typeface="Times New Roman"/>
                <a:cs typeface="Times New Roman"/>
              </a:rPr>
              <a:t>(300, </a:t>
            </a:r>
            <a:r>
              <a:rPr sz="2200" spc="-10" dirty="0">
                <a:latin typeface="Times New Roman"/>
                <a:cs typeface="Times New Roman"/>
              </a:rPr>
              <a:t>'Smith', 'Rob', 'RSMITH', </a:t>
            </a:r>
            <a:r>
              <a:rPr sz="2200" spc="-5" dirty="0">
                <a:latin typeface="Times New Roman"/>
                <a:cs typeface="Times New Roman"/>
              </a:rPr>
              <a:t>SYSDATE,'IT_PROG',  </a:t>
            </a:r>
            <a:r>
              <a:rPr sz="2200" dirty="0">
                <a:latin typeface="Times New Roman"/>
                <a:cs typeface="Times New Roman"/>
              </a:rPr>
              <a:t>4500,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60);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Perintah tersebut akan </a:t>
            </a:r>
            <a:r>
              <a:rPr sz="2200" spc="-10" dirty="0">
                <a:latin typeface="Times New Roman"/>
                <a:cs typeface="Times New Roman"/>
              </a:rPr>
              <a:t>memberikan pesan </a:t>
            </a:r>
            <a:r>
              <a:rPr sz="2200" spc="-5" dirty="0">
                <a:latin typeface="Times New Roman"/>
                <a:cs typeface="Times New Roman"/>
              </a:rPr>
              <a:t>kesalahan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1611" y="5562600"/>
            <a:ext cx="4991100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Basis </a:t>
            </a:r>
            <a:r>
              <a:rPr spc="-70" dirty="0"/>
              <a:t>Data</a:t>
            </a:r>
            <a:r>
              <a:rPr spc="-145" dirty="0"/>
              <a:t> </a:t>
            </a:r>
            <a:r>
              <a:rPr spc="-65" dirty="0"/>
              <a:t>Lanjut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922" y="790386"/>
            <a:ext cx="7696834" cy="215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0" marR="161290" indent="-2382520">
              <a:lnSpc>
                <a:spcPct val="100000"/>
              </a:lnSpc>
              <a:spcBef>
                <a:spcPts val="100"/>
              </a:spcBef>
            </a:pPr>
            <a:r>
              <a:rPr sz="3200" spc="-240" dirty="0">
                <a:latin typeface="Times New Roman"/>
                <a:cs typeface="Times New Roman"/>
              </a:rPr>
              <a:t>MENGKOMBINASIKAN </a:t>
            </a:r>
            <a:r>
              <a:rPr sz="3200" spc="-155" dirty="0">
                <a:latin typeface="Times New Roman"/>
                <a:cs typeface="Times New Roman"/>
              </a:rPr>
              <a:t>EVENT </a:t>
            </a:r>
            <a:r>
              <a:rPr sz="3200" spc="-185" dirty="0">
                <a:latin typeface="Times New Roman"/>
                <a:cs typeface="Times New Roman"/>
              </a:rPr>
              <a:t>PADA  </a:t>
            </a:r>
            <a:r>
              <a:rPr sz="3200" spc="-145" dirty="0">
                <a:latin typeface="Times New Roman"/>
                <a:cs typeface="Times New Roman"/>
              </a:rPr>
              <a:t>TRIGGER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380"/>
              </a:spcBef>
              <a:buChar char="•"/>
              <a:tabLst>
                <a:tab pos="354330" algn="l"/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Event </a:t>
            </a:r>
            <a:r>
              <a:rPr sz="3200" spc="5" dirty="0">
                <a:latin typeface="Times New Roman"/>
                <a:cs typeface="Times New Roman"/>
              </a:rPr>
              <a:t>yang dapat </a:t>
            </a:r>
            <a:r>
              <a:rPr sz="3200" dirty="0">
                <a:latin typeface="Times New Roman"/>
                <a:cs typeface="Times New Roman"/>
              </a:rPr>
              <a:t>dikombinasikan adalah:  INSERTING, UPDATING </a:t>
            </a:r>
            <a:r>
              <a:rPr sz="3200" spc="5" dirty="0">
                <a:latin typeface="Times New Roman"/>
                <a:cs typeface="Times New Roman"/>
              </a:rPr>
              <a:t>dan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DELETING.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5586984"/>
            <a:ext cx="6196583" cy="1725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2971800"/>
            <a:ext cx="6568439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3727" y="938231"/>
            <a:ext cx="5450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35" dirty="0"/>
              <a:t>Sintak </a:t>
            </a:r>
            <a:r>
              <a:rPr sz="4400" spc="-204" dirty="0"/>
              <a:t>ROW</a:t>
            </a:r>
            <a:r>
              <a:rPr sz="4400" spc="190" dirty="0"/>
              <a:t> </a:t>
            </a:r>
            <a:r>
              <a:rPr sz="4400" spc="-200" dirty="0"/>
              <a:t>TRIGGER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3059" y="1995972"/>
            <a:ext cx="7691755" cy="38112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Berikut ini </a:t>
            </a:r>
            <a:r>
              <a:rPr sz="2700" spc="-5" dirty="0">
                <a:latin typeface="Times New Roman"/>
                <a:cs typeface="Times New Roman"/>
              </a:rPr>
              <a:t>sintak </a:t>
            </a:r>
            <a:r>
              <a:rPr sz="2700" spc="-10" dirty="0">
                <a:latin typeface="Times New Roman"/>
                <a:cs typeface="Times New Roman"/>
              </a:rPr>
              <a:t>atau </a:t>
            </a:r>
            <a:r>
              <a:rPr sz="2700" spc="-5" dirty="0">
                <a:latin typeface="Times New Roman"/>
                <a:cs typeface="Times New Roman"/>
              </a:rPr>
              <a:t>cara </a:t>
            </a:r>
            <a:r>
              <a:rPr sz="2700" dirty="0">
                <a:latin typeface="Times New Roman"/>
                <a:cs typeface="Times New Roman"/>
              </a:rPr>
              <a:t>penulisan </a:t>
            </a:r>
            <a:r>
              <a:rPr sz="2700" spc="5" dirty="0">
                <a:latin typeface="Times New Roman"/>
                <a:cs typeface="Times New Roman"/>
              </a:rPr>
              <a:t>untuk </a:t>
            </a:r>
            <a:r>
              <a:rPr sz="2700" spc="-5" dirty="0">
                <a:latin typeface="Times New Roman"/>
                <a:cs typeface="Times New Roman"/>
              </a:rPr>
              <a:t>membuat  </a:t>
            </a:r>
            <a:r>
              <a:rPr sz="2700" dirty="0">
                <a:latin typeface="Times New Roman"/>
                <a:cs typeface="Times New Roman"/>
              </a:rPr>
              <a:t>Row Trigger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: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915"/>
              </a:lnSpc>
            </a:pPr>
            <a:r>
              <a:rPr sz="2700" spc="-5" dirty="0">
                <a:latin typeface="Times New Roman"/>
                <a:cs typeface="Times New Roman"/>
              </a:rPr>
              <a:t>•</a:t>
            </a:r>
            <a:endParaRPr sz="2700">
              <a:latin typeface="Times New Roman"/>
              <a:cs typeface="Times New Roman"/>
            </a:endParaRPr>
          </a:p>
          <a:p>
            <a:pPr marL="354965" marR="105410">
              <a:lnSpc>
                <a:spcPts val="2590"/>
              </a:lnSpc>
              <a:spcBef>
                <a:spcPts val="305"/>
              </a:spcBef>
            </a:pPr>
            <a:r>
              <a:rPr sz="2700" spc="-10" dirty="0">
                <a:latin typeface="Times New Roman"/>
                <a:cs typeface="Times New Roman"/>
              </a:rPr>
              <a:t>CREATE [OR </a:t>
            </a:r>
            <a:r>
              <a:rPr sz="2700" spc="-5" dirty="0">
                <a:latin typeface="Times New Roman"/>
                <a:cs typeface="Times New Roman"/>
              </a:rPr>
              <a:t>REPLACE] </a:t>
            </a:r>
            <a:r>
              <a:rPr sz="2700" spc="-10" dirty="0">
                <a:latin typeface="Times New Roman"/>
                <a:cs typeface="Times New Roman"/>
              </a:rPr>
              <a:t>TRIGGER </a:t>
            </a:r>
            <a:r>
              <a:rPr sz="2700" dirty="0">
                <a:latin typeface="Times New Roman"/>
                <a:cs typeface="Times New Roman"/>
              </a:rPr>
              <a:t>trigger_name  timing</a:t>
            </a:r>
            <a:endParaRPr sz="2700">
              <a:latin typeface="Times New Roman"/>
              <a:cs typeface="Times New Roman"/>
            </a:endParaRPr>
          </a:p>
          <a:p>
            <a:pPr marL="354965">
              <a:lnSpc>
                <a:spcPts val="2295"/>
              </a:lnSpc>
            </a:pPr>
            <a:r>
              <a:rPr sz="2700" dirty="0">
                <a:latin typeface="Times New Roman"/>
                <a:cs typeface="Times New Roman"/>
              </a:rPr>
              <a:t>event1 </a:t>
            </a:r>
            <a:r>
              <a:rPr sz="2700" spc="-20" dirty="0">
                <a:latin typeface="Times New Roman"/>
                <a:cs typeface="Times New Roman"/>
              </a:rPr>
              <a:t>[OR </a:t>
            </a:r>
            <a:r>
              <a:rPr sz="2700" dirty="0">
                <a:latin typeface="Times New Roman"/>
                <a:cs typeface="Times New Roman"/>
              </a:rPr>
              <a:t>event2 </a:t>
            </a:r>
            <a:r>
              <a:rPr sz="2700" spc="-10" dirty="0">
                <a:latin typeface="Times New Roman"/>
                <a:cs typeface="Times New Roman"/>
              </a:rPr>
              <a:t>OR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event3]</a:t>
            </a:r>
            <a:endParaRPr sz="2700">
              <a:latin typeface="Times New Roman"/>
              <a:cs typeface="Times New Roman"/>
            </a:endParaRPr>
          </a:p>
          <a:p>
            <a:pPr marL="354965">
              <a:lnSpc>
                <a:spcPts val="2590"/>
              </a:lnSpc>
            </a:pPr>
            <a:r>
              <a:rPr sz="2700" spc="-10" dirty="0">
                <a:latin typeface="Times New Roman"/>
                <a:cs typeface="Times New Roman"/>
              </a:rPr>
              <a:t>ON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table_name</a:t>
            </a:r>
            <a:endParaRPr sz="2700">
              <a:latin typeface="Times New Roman"/>
              <a:cs typeface="Times New Roman"/>
            </a:endParaRPr>
          </a:p>
          <a:p>
            <a:pPr marL="354965" marR="698500">
              <a:lnSpc>
                <a:spcPct val="80000"/>
              </a:lnSpc>
              <a:spcBef>
                <a:spcPts val="325"/>
              </a:spcBef>
            </a:pPr>
            <a:r>
              <a:rPr sz="2700" spc="-10" dirty="0">
                <a:latin typeface="Times New Roman"/>
                <a:cs typeface="Times New Roman"/>
              </a:rPr>
              <a:t>[REFERENCING </a:t>
            </a:r>
            <a:r>
              <a:rPr sz="2700" spc="-5" dirty="0">
                <a:latin typeface="Times New Roman"/>
                <a:cs typeface="Times New Roman"/>
              </a:rPr>
              <a:t>OLD </a:t>
            </a:r>
            <a:r>
              <a:rPr sz="2700" spc="-10" dirty="0">
                <a:latin typeface="Times New Roman"/>
                <a:cs typeface="Times New Roman"/>
              </a:rPr>
              <a:t>AS </a:t>
            </a:r>
            <a:r>
              <a:rPr sz="2700" dirty="0">
                <a:latin typeface="Times New Roman"/>
                <a:cs typeface="Times New Roman"/>
              </a:rPr>
              <a:t>old </a:t>
            </a:r>
            <a:r>
              <a:rPr sz="2700" spc="-5" dirty="0">
                <a:latin typeface="Times New Roman"/>
                <a:cs typeface="Times New Roman"/>
              </a:rPr>
              <a:t>| NEW </a:t>
            </a:r>
            <a:r>
              <a:rPr sz="2700" spc="-10" dirty="0">
                <a:latin typeface="Times New Roman"/>
                <a:cs typeface="Times New Roman"/>
              </a:rPr>
              <a:t>AS new] 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spc="-10" dirty="0">
                <a:latin typeface="Times New Roman"/>
                <a:cs typeface="Times New Roman"/>
              </a:rPr>
              <a:t>EACH</a:t>
            </a:r>
            <a:r>
              <a:rPr sz="2700" spc="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ROW</a:t>
            </a:r>
            <a:endParaRPr sz="2700">
              <a:latin typeface="Times New Roman"/>
              <a:cs typeface="Times New Roman"/>
            </a:endParaRPr>
          </a:p>
          <a:p>
            <a:pPr marL="354965" marR="4457065">
              <a:lnSpc>
                <a:spcPct val="80000"/>
              </a:lnSpc>
            </a:pPr>
            <a:r>
              <a:rPr sz="2700" spc="-10" dirty="0">
                <a:latin typeface="Times New Roman"/>
                <a:cs typeface="Times New Roman"/>
              </a:rPr>
              <a:t>[WHEN </a:t>
            </a:r>
            <a:r>
              <a:rPr sz="2700" dirty="0">
                <a:latin typeface="Times New Roman"/>
                <a:cs typeface="Times New Roman"/>
              </a:rPr>
              <a:t>(condition)]  trigger_body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3914" y="817795"/>
            <a:ext cx="614616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735" marR="5080" indent="-2185670">
              <a:lnSpc>
                <a:spcPct val="100000"/>
              </a:lnSpc>
              <a:spcBef>
                <a:spcPts val="100"/>
              </a:spcBef>
            </a:pPr>
            <a:r>
              <a:rPr sz="4400" spc="280" dirty="0"/>
              <a:t>Contoh </a:t>
            </a:r>
            <a:r>
              <a:rPr sz="4400" spc="415" dirty="0"/>
              <a:t>pembuatan</a:t>
            </a:r>
            <a:r>
              <a:rPr sz="4400" spc="120" dirty="0"/>
              <a:t> </a:t>
            </a:r>
            <a:r>
              <a:rPr sz="4400" spc="315" dirty="0"/>
              <a:t>row  </a:t>
            </a:r>
            <a:r>
              <a:rPr sz="4400" spc="285" dirty="0"/>
              <a:t>trigger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3109" y="2459256"/>
            <a:ext cx="8025765" cy="2158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Contoh </a:t>
            </a:r>
            <a:r>
              <a:rPr sz="2800" dirty="0">
                <a:latin typeface="Times New Roman"/>
                <a:cs typeface="Times New Roman"/>
              </a:rPr>
              <a:t>berikut </a:t>
            </a:r>
            <a:r>
              <a:rPr sz="2800" spc="-5" dirty="0">
                <a:latin typeface="Times New Roman"/>
                <a:cs typeface="Times New Roman"/>
              </a:rPr>
              <a:t>ini akan </a:t>
            </a:r>
            <a:r>
              <a:rPr sz="2800" dirty="0">
                <a:latin typeface="Times New Roman"/>
                <a:cs typeface="Times New Roman"/>
              </a:rPr>
              <a:t>dibuat </a:t>
            </a:r>
            <a:r>
              <a:rPr sz="2800" spc="-10" dirty="0">
                <a:latin typeface="Times New Roman"/>
                <a:cs typeface="Times New Roman"/>
              </a:rPr>
              <a:t>row </a:t>
            </a:r>
            <a:r>
              <a:rPr sz="2800" spc="-5" dirty="0">
                <a:latin typeface="Times New Roman"/>
                <a:cs typeface="Times New Roman"/>
              </a:rPr>
              <a:t>trigger dengan  timing </a:t>
            </a:r>
            <a:r>
              <a:rPr sz="2800" spc="-10" dirty="0">
                <a:latin typeface="Times New Roman"/>
                <a:cs typeface="Times New Roman"/>
              </a:rPr>
              <a:t>BEFORE </a:t>
            </a:r>
            <a:r>
              <a:rPr sz="2800" dirty="0">
                <a:latin typeface="Times New Roman"/>
                <a:cs typeface="Times New Roman"/>
              </a:rPr>
              <a:t>untuk </a:t>
            </a:r>
            <a:r>
              <a:rPr sz="2800" spc="-10" dirty="0">
                <a:latin typeface="Times New Roman"/>
                <a:cs typeface="Times New Roman"/>
              </a:rPr>
              <a:t>membatasi </a:t>
            </a:r>
            <a:r>
              <a:rPr sz="2800" spc="-5" dirty="0">
                <a:latin typeface="Times New Roman"/>
                <a:cs typeface="Times New Roman"/>
              </a:rPr>
              <a:t>operasi </a:t>
            </a:r>
            <a:r>
              <a:rPr sz="2800" spc="-10" dirty="0">
                <a:latin typeface="Times New Roman"/>
                <a:cs typeface="Times New Roman"/>
              </a:rPr>
              <a:t>DML </a:t>
            </a:r>
            <a:r>
              <a:rPr sz="2800" dirty="0">
                <a:latin typeface="Times New Roman"/>
                <a:cs typeface="Times New Roman"/>
              </a:rPr>
              <a:t>pada  </a:t>
            </a:r>
            <a:r>
              <a:rPr sz="2800" spc="-5" dirty="0">
                <a:latin typeface="Times New Roman"/>
                <a:cs typeface="Times New Roman"/>
              </a:rPr>
              <a:t>table EMPLOYEES </a:t>
            </a:r>
            <a:r>
              <a:rPr sz="2800" dirty="0">
                <a:latin typeface="Times New Roman"/>
                <a:cs typeface="Times New Roman"/>
              </a:rPr>
              <a:t>hanya </a:t>
            </a:r>
            <a:r>
              <a:rPr sz="2800" spc="-5" dirty="0">
                <a:latin typeface="Times New Roman"/>
                <a:cs typeface="Times New Roman"/>
              </a:rPr>
              <a:t>diperbolehkan untuk  </a:t>
            </a:r>
            <a:r>
              <a:rPr sz="2800" spc="-10" dirty="0">
                <a:latin typeface="Times New Roman"/>
                <a:cs typeface="Times New Roman"/>
              </a:rPr>
              <a:t>pegawai </a:t>
            </a:r>
            <a:r>
              <a:rPr sz="2800" dirty="0">
                <a:latin typeface="Times New Roman"/>
                <a:cs typeface="Times New Roman"/>
              </a:rPr>
              <a:t>yang </a:t>
            </a:r>
            <a:r>
              <a:rPr sz="2800" spc="-10" dirty="0">
                <a:latin typeface="Times New Roman"/>
                <a:cs typeface="Times New Roman"/>
              </a:rPr>
              <a:t>memiliki </a:t>
            </a:r>
            <a:r>
              <a:rPr sz="2800" spc="-5" dirty="0">
                <a:latin typeface="Times New Roman"/>
                <a:cs typeface="Times New Roman"/>
              </a:rPr>
              <a:t>kode </a:t>
            </a:r>
            <a:r>
              <a:rPr sz="2800" spc="-10" dirty="0">
                <a:latin typeface="Times New Roman"/>
                <a:cs typeface="Times New Roman"/>
              </a:rPr>
              <a:t>pekerjaan </a:t>
            </a:r>
            <a:r>
              <a:rPr sz="2800" spc="-5" dirty="0">
                <a:latin typeface="Times New Roman"/>
                <a:cs typeface="Times New Roman"/>
              </a:rPr>
              <a:t>‘AD_PRES’  </a:t>
            </a:r>
            <a:r>
              <a:rPr sz="2800" spc="-10" dirty="0">
                <a:latin typeface="Times New Roman"/>
                <a:cs typeface="Times New Roman"/>
              </a:rPr>
              <a:t>dan ‘AD_VP’ </a:t>
            </a:r>
            <a:r>
              <a:rPr sz="2800" spc="-5" dirty="0">
                <a:latin typeface="Times New Roman"/>
                <a:cs typeface="Times New Roman"/>
              </a:rPr>
              <a:t>serta </a:t>
            </a:r>
            <a:r>
              <a:rPr sz="2800" spc="-10" dirty="0">
                <a:latin typeface="Times New Roman"/>
                <a:cs typeface="Times New Roman"/>
              </a:rPr>
              <a:t>memiliki </a:t>
            </a:r>
            <a:r>
              <a:rPr sz="2800" spc="-5" dirty="0">
                <a:latin typeface="Times New Roman"/>
                <a:cs typeface="Times New Roman"/>
              </a:rPr>
              <a:t>gaji </a:t>
            </a:r>
            <a:r>
              <a:rPr sz="2800" dirty="0">
                <a:latin typeface="Times New Roman"/>
                <a:cs typeface="Times New Roman"/>
              </a:rPr>
              <a:t>kurang </a:t>
            </a:r>
            <a:r>
              <a:rPr sz="2800" spc="-5" dirty="0">
                <a:latin typeface="Times New Roman"/>
                <a:cs typeface="Times New Roman"/>
              </a:rPr>
              <a:t>dari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15000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4727447"/>
            <a:ext cx="5419344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0311" y="918529"/>
            <a:ext cx="59569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1235" marR="5080" indent="-979169">
              <a:lnSpc>
                <a:spcPct val="100000"/>
              </a:lnSpc>
              <a:spcBef>
                <a:spcPts val="95"/>
              </a:spcBef>
            </a:pPr>
            <a:r>
              <a:rPr sz="4000" spc="-290" dirty="0"/>
              <a:t>MENGGUNAKAN </a:t>
            </a:r>
            <a:r>
              <a:rPr sz="4000" spc="-210" dirty="0"/>
              <a:t>OLD </a:t>
            </a:r>
            <a:r>
              <a:rPr sz="4000" spc="-300" dirty="0"/>
              <a:t>DAN  </a:t>
            </a:r>
            <a:r>
              <a:rPr sz="4000" spc="-225" dirty="0"/>
              <a:t>NEW</a:t>
            </a:r>
            <a:r>
              <a:rPr sz="4000" spc="210" dirty="0"/>
              <a:t> </a:t>
            </a:r>
            <a:r>
              <a:rPr sz="4000" spc="-175" dirty="0"/>
              <a:t>QUALIFIERS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93109" y="2405853"/>
            <a:ext cx="72942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Times New Roman"/>
                <a:cs typeface="Times New Roman"/>
              </a:rPr>
              <a:t>Pada Row Trigger, nilai dari kolom </a:t>
            </a:r>
            <a:r>
              <a:rPr sz="2800" spc="-10" dirty="0">
                <a:latin typeface="Times New Roman"/>
                <a:cs typeface="Times New Roman"/>
              </a:rPr>
              <a:t>sebelum dan  </a:t>
            </a:r>
            <a:r>
              <a:rPr sz="2800" spc="-5" dirty="0">
                <a:latin typeface="Times New Roman"/>
                <a:cs typeface="Times New Roman"/>
              </a:rPr>
              <a:t>sesudah perubahan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dapat</a:t>
            </a:r>
            <a:endParaRPr sz="2800">
              <a:latin typeface="Times New Roman"/>
              <a:cs typeface="Times New Roman"/>
            </a:endParaRPr>
          </a:p>
          <a:p>
            <a:pPr marL="355600" marR="38862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dirujuk </a:t>
            </a:r>
            <a:r>
              <a:rPr sz="2800" spc="-5" dirty="0">
                <a:latin typeface="Times New Roman"/>
                <a:cs typeface="Times New Roman"/>
              </a:rPr>
              <a:t>dengan menggunakan </a:t>
            </a:r>
            <a:r>
              <a:rPr sz="2800" spc="-10" dirty="0">
                <a:latin typeface="Times New Roman"/>
                <a:cs typeface="Times New Roman"/>
              </a:rPr>
              <a:t>OLD dan NEW  </a:t>
            </a:r>
            <a:r>
              <a:rPr sz="2800" spc="-5" dirty="0">
                <a:latin typeface="Times New Roman"/>
                <a:cs typeface="Times New Roman"/>
              </a:rPr>
              <a:t>qualifier.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Contoh: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9607" y="4114800"/>
            <a:ext cx="6090162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Basis </a:t>
            </a:r>
            <a:r>
              <a:rPr spc="-70" dirty="0"/>
              <a:t>Data</a:t>
            </a:r>
            <a:r>
              <a:rPr spc="-145" dirty="0"/>
              <a:t> </a:t>
            </a:r>
            <a:r>
              <a:rPr spc="-65" dirty="0"/>
              <a:t>Lanjut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077" y="862031"/>
            <a:ext cx="7998459" cy="1609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9780" marR="5080" indent="-782320">
              <a:lnSpc>
                <a:spcPct val="100000"/>
              </a:lnSpc>
              <a:spcBef>
                <a:spcPts val="95"/>
              </a:spcBef>
            </a:pPr>
            <a:r>
              <a:rPr sz="4000" spc="185" dirty="0">
                <a:latin typeface="Times New Roman"/>
                <a:cs typeface="Times New Roman"/>
              </a:rPr>
              <a:t>Pengujian </a:t>
            </a:r>
            <a:r>
              <a:rPr sz="4000" spc="140" dirty="0">
                <a:latin typeface="Times New Roman"/>
                <a:cs typeface="Times New Roman"/>
              </a:rPr>
              <a:t>row </a:t>
            </a:r>
            <a:r>
              <a:rPr sz="4000" spc="190" dirty="0">
                <a:latin typeface="Times New Roman"/>
                <a:cs typeface="Times New Roman"/>
              </a:rPr>
              <a:t>trigger </a:t>
            </a:r>
            <a:r>
              <a:rPr sz="4000" spc="220" dirty="0">
                <a:latin typeface="Times New Roman"/>
                <a:cs typeface="Times New Roman"/>
              </a:rPr>
              <a:t>dengan  </a:t>
            </a:r>
            <a:r>
              <a:rPr sz="4000" spc="-355" dirty="0">
                <a:latin typeface="Times New Roman"/>
                <a:cs typeface="Times New Roman"/>
              </a:rPr>
              <a:t>OLD </a:t>
            </a:r>
            <a:r>
              <a:rPr sz="4000" spc="240" dirty="0">
                <a:latin typeface="Times New Roman"/>
                <a:cs typeface="Times New Roman"/>
              </a:rPr>
              <a:t>and </a:t>
            </a:r>
            <a:r>
              <a:rPr sz="4000" spc="-345" dirty="0">
                <a:latin typeface="Times New Roman"/>
                <a:cs typeface="Times New Roman"/>
              </a:rPr>
              <a:t>NEW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spc="180" dirty="0">
                <a:latin typeface="Times New Roman"/>
                <a:cs typeface="Times New Roman"/>
              </a:rPr>
              <a:t>qualifier</a:t>
            </a:r>
            <a:endParaRPr sz="4000">
              <a:latin typeface="Times New Roman"/>
              <a:cs typeface="Times New Roman"/>
            </a:endParaRPr>
          </a:p>
          <a:p>
            <a:pPr marL="356870" indent="-344170">
              <a:lnSpc>
                <a:spcPts val="2875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Perintah </a:t>
            </a:r>
            <a:r>
              <a:rPr sz="2400" spc="-10" dirty="0">
                <a:latin typeface="Times New Roman"/>
                <a:cs typeface="Times New Roman"/>
              </a:rPr>
              <a:t>SQL </a:t>
            </a:r>
            <a:r>
              <a:rPr sz="2400" spc="-5" dirty="0">
                <a:latin typeface="Times New Roman"/>
                <a:cs typeface="Times New Roman"/>
              </a:rPr>
              <a:t>dan hasilnya sebagai </a:t>
            </a:r>
            <a:r>
              <a:rPr sz="2400" dirty="0">
                <a:latin typeface="Times New Roman"/>
                <a:cs typeface="Times New Roman"/>
              </a:rPr>
              <a:t>berikut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077" y="4274283"/>
            <a:ext cx="78955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Hasil </a:t>
            </a:r>
            <a:r>
              <a:rPr sz="2400" dirty="0">
                <a:latin typeface="Times New Roman"/>
                <a:cs typeface="Times New Roman"/>
              </a:rPr>
              <a:t>dari </a:t>
            </a:r>
            <a:r>
              <a:rPr sz="2400" spc="-5" dirty="0">
                <a:latin typeface="Times New Roman"/>
                <a:cs typeface="Times New Roman"/>
              </a:rPr>
              <a:t>perintah </a:t>
            </a:r>
            <a:r>
              <a:rPr sz="2400" spc="-10" dirty="0">
                <a:latin typeface="Times New Roman"/>
                <a:cs typeface="Times New Roman"/>
              </a:rPr>
              <a:t>SQL </a:t>
            </a:r>
            <a:r>
              <a:rPr sz="2400" dirty="0">
                <a:latin typeface="Times New Roman"/>
                <a:cs typeface="Times New Roman"/>
              </a:rPr>
              <a:t>tersebut adalah </a:t>
            </a:r>
            <a:r>
              <a:rPr sz="2400" spc="-10" dirty="0">
                <a:latin typeface="Times New Roman"/>
                <a:cs typeface="Times New Roman"/>
              </a:rPr>
              <a:t>akan </a:t>
            </a:r>
            <a:r>
              <a:rPr sz="2400" spc="-5" dirty="0">
                <a:latin typeface="Times New Roman"/>
                <a:cs typeface="Times New Roman"/>
              </a:rPr>
              <a:t>disimpan </a:t>
            </a:r>
            <a:r>
              <a:rPr sz="2400" dirty="0">
                <a:latin typeface="Times New Roman"/>
                <a:cs typeface="Times New Roman"/>
              </a:rPr>
              <a:t>record  perubahan </a:t>
            </a:r>
            <a:r>
              <a:rPr sz="2400" spc="-5" dirty="0">
                <a:latin typeface="Times New Roman"/>
                <a:cs typeface="Times New Roman"/>
              </a:rPr>
              <a:t>pada table AUDIT_EMP_TABLE sebagai </a:t>
            </a:r>
            <a:r>
              <a:rPr sz="2400" dirty="0">
                <a:latin typeface="Times New Roman"/>
                <a:cs typeface="Times New Roman"/>
              </a:rPr>
              <a:t>hasil  dari operasi </a:t>
            </a:r>
            <a:r>
              <a:rPr sz="2400" spc="-5" dirty="0">
                <a:latin typeface="Times New Roman"/>
                <a:cs typeface="Times New Roman"/>
              </a:rPr>
              <a:t>Trigger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SELECT user_name, timestamp, </a:t>
            </a:r>
            <a:r>
              <a:rPr sz="2400" dirty="0">
                <a:latin typeface="Times New Roman"/>
                <a:cs typeface="Times New Roman"/>
              </a:rPr>
              <a:t>... </a:t>
            </a:r>
            <a:r>
              <a:rPr sz="2400" spc="-15" dirty="0">
                <a:latin typeface="Times New Roman"/>
                <a:cs typeface="Times New Roman"/>
              </a:rPr>
              <a:t>FROM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audit_emp_table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9408" y="2514600"/>
            <a:ext cx="5193791" cy="184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7612" y="5943600"/>
            <a:ext cx="5085587" cy="600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5711" y="849889"/>
            <a:ext cx="52952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5080" indent="-114935">
              <a:lnSpc>
                <a:spcPct val="100000"/>
              </a:lnSpc>
              <a:spcBef>
                <a:spcPts val="95"/>
              </a:spcBef>
            </a:pPr>
            <a:r>
              <a:rPr sz="4000" spc="-204" dirty="0"/>
              <a:t>PENGGUNAAN </a:t>
            </a:r>
            <a:r>
              <a:rPr sz="4000" spc="-295" dirty="0"/>
              <a:t>KLAUSA  </a:t>
            </a:r>
            <a:r>
              <a:rPr sz="4000" spc="-210" dirty="0"/>
              <a:t>WHEN </a:t>
            </a:r>
            <a:r>
              <a:rPr sz="4000" spc="-235" dirty="0"/>
              <a:t>PADA</a:t>
            </a:r>
            <a:r>
              <a:rPr sz="4000" spc="-150" dirty="0"/>
              <a:t> </a:t>
            </a:r>
            <a:r>
              <a:rPr sz="4000" spc="-180" dirty="0"/>
              <a:t>TRIGGER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93045" y="2076675"/>
            <a:ext cx="76523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330" algn="l"/>
                <a:tab pos="354965" algn="l"/>
              </a:tabLst>
            </a:pPr>
            <a:r>
              <a:rPr sz="3200" spc="5" dirty="0">
                <a:latin typeface="Times New Roman"/>
                <a:cs typeface="Times New Roman"/>
              </a:rPr>
              <a:t>Untuk </a:t>
            </a:r>
            <a:r>
              <a:rPr sz="3200" dirty="0">
                <a:latin typeface="Times New Roman"/>
                <a:cs typeface="Times New Roman"/>
              </a:rPr>
              <a:t>membatasi operasi </a:t>
            </a:r>
            <a:r>
              <a:rPr sz="3200" spc="-5" dirty="0">
                <a:latin typeface="Times New Roman"/>
                <a:cs typeface="Times New Roman"/>
              </a:rPr>
              <a:t>trigger </a:t>
            </a:r>
            <a:r>
              <a:rPr sz="3200" dirty="0">
                <a:latin typeface="Times New Roman"/>
                <a:cs typeface="Times New Roman"/>
              </a:rPr>
              <a:t>hanya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pada  </a:t>
            </a:r>
            <a:r>
              <a:rPr sz="3200" dirty="0">
                <a:latin typeface="Times New Roman"/>
                <a:cs typeface="Times New Roman"/>
              </a:rPr>
              <a:t>baris </a:t>
            </a:r>
            <a:r>
              <a:rPr sz="3200" spc="5" dirty="0">
                <a:latin typeface="Times New Roman"/>
                <a:cs typeface="Times New Roman"/>
              </a:rPr>
              <a:t>yang </a:t>
            </a:r>
            <a:r>
              <a:rPr sz="3200" dirty="0">
                <a:latin typeface="Times New Roman"/>
                <a:cs typeface="Times New Roman"/>
              </a:rPr>
              <a:t>memenuhi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kondisi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tertentu, </a:t>
            </a:r>
            <a:r>
              <a:rPr sz="3200" spc="5" dirty="0">
                <a:latin typeface="Times New Roman"/>
                <a:cs typeface="Times New Roman"/>
              </a:rPr>
              <a:t>maka </a:t>
            </a:r>
            <a:r>
              <a:rPr sz="3200" dirty="0">
                <a:latin typeface="Times New Roman"/>
                <a:cs typeface="Times New Roman"/>
              </a:rPr>
              <a:t>digunakan </a:t>
            </a:r>
            <a:r>
              <a:rPr sz="3200" spc="-5" dirty="0">
                <a:latin typeface="Times New Roman"/>
                <a:cs typeface="Times New Roman"/>
              </a:rPr>
              <a:t>klausa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3848100"/>
            <a:ext cx="5960491" cy="2699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3550" y="938231"/>
            <a:ext cx="49085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15" dirty="0"/>
              <a:t>Perlu</a:t>
            </a:r>
            <a:r>
              <a:rPr sz="4400" spc="160" dirty="0"/>
              <a:t> </a:t>
            </a:r>
            <a:r>
              <a:rPr sz="4400" spc="350" dirty="0"/>
              <a:t>diperhatikan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3045" y="2076675"/>
            <a:ext cx="7571105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621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330" algn="l"/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Pada klausa WHEN, penggunaan </a:t>
            </a:r>
            <a:r>
              <a:rPr sz="3200" spc="-5" dirty="0">
                <a:latin typeface="Times New Roman"/>
                <a:cs typeface="Times New Roman"/>
              </a:rPr>
              <a:t>OLD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dan  </a:t>
            </a:r>
            <a:r>
              <a:rPr sz="3200" spc="-5" dirty="0">
                <a:latin typeface="Times New Roman"/>
                <a:cs typeface="Times New Roman"/>
              </a:rPr>
              <a:t>NEW </a:t>
            </a:r>
            <a:r>
              <a:rPr sz="3200" dirty="0">
                <a:latin typeface="Times New Roman"/>
                <a:cs typeface="Times New Roman"/>
              </a:rPr>
              <a:t>qualifier tidak </a:t>
            </a:r>
            <a:r>
              <a:rPr sz="3200" spc="5" dirty="0">
                <a:latin typeface="Times New Roman"/>
                <a:cs typeface="Times New Roman"/>
              </a:rPr>
              <a:t>dengan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prefiks</a:t>
            </a:r>
            <a:endParaRPr sz="32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(:). </a:t>
            </a:r>
            <a:r>
              <a:rPr sz="3200" dirty="0">
                <a:latin typeface="Times New Roman"/>
                <a:cs typeface="Times New Roman"/>
              </a:rPr>
              <a:t>Untuk menggunakan </a:t>
            </a:r>
            <a:r>
              <a:rPr sz="3200" spc="-5" dirty="0">
                <a:latin typeface="Times New Roman"/>
                <a:cs typeface="Times New Roman"/>
              </a:rPr>
              <a:t>NEW </a:t>
            </a:r>
            <a:r>
              <a:rPr sz="3200" dirty="0">
                <a:latin typeface="Times New Roman"/>
                <a:cs typeface="Times New Roman"/>
              </a:rPr>
              <a:t>qualifier,  </a:t>
            </a:r>
            <a:r>
              <a:rPr sz="3200" spc="5" dirty="0">
                <a:latin typeface="Times New Roman"/>
                <a:cs typeface="Times New Roman"/>
              </a:rPr>
              <a:t>gunakan </a:t>
            </a:r>
            <a:r>
              <a:rPr sz="3200" spc="-5" dirty="0">
                <a:latin typeface="Times New Roman"/>
                <a:cs typeface="Times New Roman"/>
              </a:rPr>
              <a:t>BEFORE </a:t>
            </a:r>
            <a:r>
              <a:rPr sz="3200" dirty="0">
                <a:latin typeface="Times New Roman"/>
                <a:cs typeface="Times New Roman"/>
              </a:rPr>
              <a:t>Row Trigger, jika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timing  BEFORE </a:t>
            </a:r>
            <a:r>
              <a:rPr sz="3200" spc="5" dirty="0">
                <a:latin typeface="Times New Roman"/>
                <a:cs typeface="Times New Roman"/>
              </a:rPr>
              <a:t>pada </a:t>
            </a:r>
            <a:r>
              <a:rPr sz="3200" dirty="0">
                <a:latin typeface="Times New Roman"/>
                <a:cs typeface="Times New Roman"/>
              </a:rPr>
              <a:t>trigger diatas diganti </a:t>
            </a:r>
            <a:r>
              <a:rPr sz="3200" spc="5" dirty="0">
                <a:latin typeface="Times New Roman"/>
                <a:cs typeface="Times New Roman"/>
              </a:rPr>
              <a:t>dengan  </a:t>
            </a:r>
            <a:r>
              <a:rPr sz="3200" dirty="0">
                <a:latin typeface="Times New Roman"/>
                <a:cs typeface="Times New Roman"/>
              </a:rPr>
              <a:t>AFTER, </a:t>
            </a:r>
            <a:r>
              <a:rPr sz="3200" spc="5" dirty="0">
                <a:latin typeface="Times New Roman"/>
                <a:cs typeface="Times New Roman"/>
              </a:rPr>
              <a:t>maka </a:t>
            </a:r>
            <a:r>
              <a:rPr sz="3200" dirty="0">
                <a:latin typeface="Times New Roman"/>
                <a:cs typeface="Times New Roman"/>
              </a:rPr>
              <a:t>akan </a:t>
            </a:r>
            <a:r>
              <a:rPr sz="3200" spc="5" dirty="0">
                <a:latin typeface="Times New Roman"/>
                <a:cs typeface="Times New Roman"/>
              </a:rPr>
              <a:t>didapat pesan  </a:t>
            </a:r>
            <a:r>
              <a:rPr sz="3200" dirty="0">
                <a:latin typeface="Times New Roman"/>
                <a:cs typeface="Times New Roman"/>
              </a:rPr>
              <a:t>kesalahan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0952" y="5638800"/>
            <a:ext cx="7040385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Basis </a:t>
            </a:r>
            <a:r>
              <a:rPr spc="-70" dirty="0"/>
              <a:t>Data</a:t>
            </a:r>
            <a:r>
              <a:rPr spc="-145" dirty="0"/>
              <a:t> </a:t>
            </a:r>
            <a:r>
              <a:rPr spc="-65" dirty="0"/>
              <a:t>Lanjut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0385" y="667013"/>
            <a:ext cx="683640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9845" marR="5080" indent="-2557780">
              <a:lnSpc>
                <a:spcPct val="100000"/>
              </a:lnSpc>
              <a:spcBef>
                <a:spcPts val="95"/>
              </a:spcBef>
            </a:pPr>
            <a:r>
              <a:rPr sz="4000" spc="340" dirty="0">
                <a:latin typeface="Times New Roman"/>
                <a:cs typeface="Times New Roman"/>
              </a:rPr>
              <a:t>Perubahan </a:t>
            </a:r>
            <a:r>
              <a:rPr sz="4000" spc="335" dirty="0">
                <a:latin typeface="Times New Roman"/>
                <a:cs typeface="Times New Roman"/>
              </a:rPr>
              <a:t>dan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spc="315" dirty="0">
                <a:latin typeface="Times New Roman"/>
                <a:cs typeface="Times New Roman"/>
              </a:rPr>
              <a:t>penghapusan  </a:t>
            </a:r>
            <a:r>
              <a:rPr sz="4000" spc="185" dirty="0">
                <a:latin typeface="Times New Roman"/>
                <a:cs typeface="Times New Roman"/>
              </a:rPr>
              <a:t>Trigger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03" y="2081294"/>
            <a:ext cx="8321675" cy="438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1844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Untuk mengaktifkan atau menonaktifkan database trigger, </a:t>
            </a:r>
            <a:r>
              <a:rPr sz="2200" dirty="0">
                <a:latin typeface="Times New Roman"/>
                <a:cs typeface="Times New Roman"/>
              </a:rPr>
              <a:t>digunakan  </a:t>
            </a:r>
            <a:r>
              <a:rPr sz="2200" spc="-5" dirty="0">
                <a:latin typeface="Times New Roman"/>
                <a:cs typeface="Times New Roman"/>
              </a:rPr>
              <a:t>perintah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ALTER TRIGGER trigger_name DISABLE |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ENABLE</a:t>
            </a:r>
            <a:endParaRPr sz="2200">
              <a:latin typeface="Times New Roman"/>
              <a:cs typeface="Times New Roman"/>
            </a:endParaRPr>
          </a:p>
          <a:p>
            <a:pPr marL="354965" marR="252095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Untuk </a:t>
            </a:r>
            <a:r>
              <a:rPr sz="2200" spc="-5" dirty="0">
                <a:latin typeface="Times New Roman"/>
                <a:cs typeface="Times New Roman"/>
              </a:rPr>
              <a:t>mengaktifkan atau menonaktifkan semua trigger </a:t>
            </a:r>
            <a:r>
              <a:rPr sz="2200" dirty="0">
                <a:latin typeface="Times New Roman"/>
                <a:cs typeface="Times New Roman"/>
              </a:rPr>
              <a:t>yang </a:t>
            </a:r>
            <a:r>
              <a:rPr sz="2200" spc="-5" dirty="0">
                <a:latin typeface="Times New Roman"/>
                <a:cs typeface="Times New Roman"/>
              </a:rPr>
              <a:t>berlaku  </a:t>
            </a:r>
            <a:r>
              <a:rPr sz="2200" dirty="0">
                <a:latin typeface="Times New Roman"/>
                <a:cs typeface="Times New Roman"/>
              </a:rPr>
              <a:t>untuk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sebuah tabel, digunakan perintah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ALTER TABLE </a:t>
            </a:r>
            <a:r>
              <a:rPr sz="2200" spc="-10" dirty="0">
                <a:latin typeface="Times New Roman"/>
                <a:cs typeface="Times New Roman"/>
              </a:rPr>
              <a:t>table_name </a:t>
            </a:r>
            <a:r>
              <a:rPr sz="2200" spc="-5" dirty="0">
                <a:latin typeface="Times New Roman"/>
                <a:cs typeface="Times New Roman"/>
              </a:rPr>
              <a:t>DISABLE | ENABLE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ALL</a:t>
            </a:r>
            <a:endParaRPr sz="2200">
              <a:latin typeface="Times New Roman"/>
              <a:cs typeface="Times New Roman"/>
            </a:endParaRPr>
          </a:p>
          <a:p>
            <a:pPr marL="354965" marR="508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Untuk </a:t>
            </a:r>
            <a:r>
              <a:rPr sz="2200" spc="-5" dirty="0">
                <a:latin typeface="Times New Roman"/>
                <a:cs typeface="Times New Roman"/>
              </a:rPr>
              <a:t>melakukan kompilasi </a:t>
            </a:r>
            <a:r>
              <a:rPr sz="2200" dirty="0">
                <a:latin typeface="Times New Roman"/>
                <a:cs typeface="Times New Roman"/>
              </a:rPr>
              <a:t>ulang </a:t>
            </a:r>
            <a:r>
              <a:rPr sz="2200" spc="-5" dirty="0">
                <a:latin typeface="Times New Roman"/>
                <a:cs typeface="Times New Roman"/>
              </a:rPr>
              <a:t>sebuah </a:t>
            </a:r>
            <a:r>
              <a:rPr sz="2200" dirty="0">
                <a:latin typeface="Times New Roman"/>
                <a:cs typeface="Times New Roman"/>
              </a:rPr>
              <a:t>trigger, digunakan </a:t>
            </a:r>
            <a:r>
              <a:rPr sz="2200" spc="-5" dirty="0">
                <a:latin typeface="Times New Roman"/>
                <a:cs typeface="Times New Roman"/>
              </a:rPr>
              <a:t>perintah :  ALTER TRIGGER trigger_name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COMPILE</a:t>
            </a:r>
            <a:endParaRPr sz="2200">
              <a:latin typeface="Times New Roman"/>
              <a:cs typeface="Times New Roman"/>
            </a:endParaRPr>
          </a:p>
          <a:p>
            <a:pPr marL="354965" marR="113157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Untuk </a:t>
            </a:r>
            <a:r>
              <a:rPr sz="2200" spc="-5" dirty="0">
                <a:latin typeface="Times New Roman"/>
                <a:cs typeface="Times New Roman"/>
              </a:rPr>
              <a:t>menghapus trigger dari database, digunakan perintah :  DROP </a:t>
            </a:r>
            <a:r>
              <a:rPr sz="2200" spc="-10" dirty="0">
                <a:latin typeface="Times New Roman"/>
                <a:cs typeface="Times New Roman"/>
              </a:rPr>
              <a:t>TRIGGER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trigger_name</a:t>
            </a:r>
            <a:endParaRPr sz="2200">
              <a:latin typeface="Times New Roman"/>
              <a:cs typeface="Times New Roman"/>
            </a:endParaRPr>
          </a:p>
          <a:p>
            <a:pPr marL="354965" marR="19939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Catatan 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spc="-10" dirty="0">
                <a:latin typeface="Times New Roman"/>
                <a:cs typeface="Times New Roman"/>
              </a:rPr>
              <a:t>Semua </a:t>
            </a:r>
            <a:r>
              <a:rPr sz="2200" spc="-5" dirty="0">
                <a:latin typeface="Times New Roman"/>
                <a:cs typeface="Times New Roman"/>
              </a:rPr>
              <a:t>trigger </a:t>
            </a:r>
            <a:r>
              <a:rPr sz="2200" dirty="0">
                <a:latin typeface="Times New Roman"/>
                <a:cs typeface="Times New Roman"/>
              </a:rPr>
              <a:t>yang </a:t>
            </a:r>
            <a:r>
              <a:rPr sz="2200" spc="-5" dirty="0">
                <a:latin typeface="Times New Roman"/>
                <a:cs typeface="Times New Roman"/>
              </a:rPr>
              <a:t>berlaku </a:t>
            </a:r>
            <a:r>
              <a:rPr sz="2200" dirty="0">
                <a:latin typeface="Times New Roman"/>
                <a:cs typeface="Times New Roman"/>
              </a:rPr>
              <a:t>pada </a:t>
            </a:r>
            <a:r>
              <a:rPr sz="2200" spc="-5" dirty="0">
                <a:latin typeface="Times New Roman"/>
                <a:cs typeface="Times New Roman"/>
              </a:rPr>
              <a:t>sebuah tabel akan </a:t>
            </a:r>
            <a:r>
              <a:rPr sz="2200" dirty="0">
                <a:latin typeface="Times New Roman"/>
                <a:cs typeface="Times New Roman"/>
              </a:rPr>
              <a:t>dihapus  pada </a:t>
            </a:r>
            <a:r>
              <a:rPr sz="2200" spc="-5" dirty="0">
                <a:latin typeface="Times New Roman"/>
                <a:cs typeface="Times New Roman"/>
              </a:rPr>
              <a:t>saat </a:t>
            </a:r>
            <a:r>
              <a:rPr sz="2200" spc="-10" dirty="0">
                <a:latin typeface="Times New Roman"/>
                <a:cs typeface="Times New Roman"/>
              </a:rPr>
              <a:t>tabel </a:t>
            </a:r>
            <a:r>
              <a:rPr sz="2200" spc="-5" dirty="0">
                <a:latin typeface="Times New Roman"/>
                <a:cs typeface="Times New Roman"/>
              </a:rPr>
              <a:t>tersebut </a:t>
            </a:r>
            <a:r>
              <a:rPr sz="2200" dirty="0">
                <a:latin typeface="Times New Roman"/>
                <a:cs typeface="Times New Roman"/>
              </a:rPr>
              <a:t>dihapus </a:t>
            </a:r>
            <a:r>
              <a:rPr sz="2200" spc="-5" dirty="0">
                <a:latin typeface="Times New Roman"/>
                <a:cs typeface="Times New Roman"/>
              </a:rPr>
              <a:t>dari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database.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9814" y="938231"/>
            <a:ext cx="62541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/>
              <a:t>Trigger </a:t>
            </a:r>
            <a:r>
              <a:rPr sz="2000" spc="245" dirty="0"/>
              <a:t>perlu </a:t>
            </a:r>
            <a:r>
              <a:rPr sz="2000" spc="265" dirty="0"/>
              <a:t>dibuat</a:t>
            </a:r>
            <a:r>
              <a:rPr sz="2000" spc="254" dirty="0"/>
              <a:t> </a:t>
            </a:r>
            <a:r>
              <a:rPr sz="2000" spc="320" dirty="0"/>
              <a:t>saat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2057400" y="1285954"/>
            <a:ext cx="7125970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330" algn="l"/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membentuk sebuah </a:t>
            </a:r>
            <a:r>
              <a:rPr sz="2000" spc="-5" dirty="0">
                <a:latin typeface="Times New Roman"/>
                <a:cs typeface="Times New Roman"/>
              </a:rPr>
              <a:t>aksi tertentu </a:t>
            </a:r>
            <a:r>
              <a:rPr sz="2000" dirty="0">
                <a:latin typeface="Times New Roman"/>
                <a:cs typeface="Times New Roman"/>
              </a:rPr>
              <a:t>terhadap  </a:t>
            </a:r>
            <a:r>
              <a:rPr sz="2000" spc="-5" dirty="0">
                <a:latin typeface="Times New Roman"/>
                <a:cs typeface="Times New Roman"/>
              </a:rPr>
              <a:t>suatu </a:t>
            </a:r>
            <a:r>
              <a:rPr sz="2000" dirty="0">
                <a:latin typeface="Times New Roman"/>
                <a:cs typeface="Times New Roman"/>
              </a:rPr>
              <a:t>event</a:t>
            </a:r>
          </a:p>
          <a:p>
            <a:pPr marL="354330" indent="-341630">
              <a:lnSpc>
                <a:spcPct val="100000"/>
              </a:lnSpc>
              <a:spcBef>
                <a:spcPts val="770"/>
              </a:spcBef>
              <a:buChar char="•"/>
              <a:tabLst>
                <a:tab pos="354330" algn="l"/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Memusatkan operasi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global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058299"/>
            <a:ext cx="813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14" dirty="0" smtClean="0"/>
              <a:t>Trigger </a:t>
            </a:r>
            <a:r>
              <a:rPr lang="en-US" spc="240" dirty="0" err="1" smtClean="0"/>
              <a:t>tidak</a:t>
            </a:r>
            <a:r>
              <a:rPr lang="en-US" spc="240" dirty="0" smtClean="0"/>
              <a:t> </a:t>
            </a:r>
            <a:r>
              <a:rPr lang="en-US" spc="235" dirty="0" err="1" smtClean="0"/>
              <a:t>perlu</a:t>
            </a:r>
            <a:r>
              <a:rPr lang="en-US" spc="235" dirty="0" smtClean="0"/>
              <a:t> </a:t>
            </a:r>
            <a:r>
              <a:rPr lang="en-US" spc="305" dirty="0" err="1" smtClean="0"/>
              <a:t>dibuat</a:t>
            </a:r>
            <a:r>
              <a:rPr lang="en-US" spc="305" dirty="0" smtClean="0"/>
              <a:t>,  </a:t>
            </a:r>
            <a:r>
              <a:rPr lang="en-US" spc="200" dirty="0" err="1" smtClean="0"/>
              <a:t>jika</a:t>
            </a:r>
            <a:r>
              <a:rPr lang="en-US" spc="190" dirty="0" smtClean="0"/>
              <a:t> </a:t>
            </a:r>
            <a:r>
              <a:rPr lang="en-US" spc="390" dirty="0" smtClean="0"/>
              <a:t>:</a:t>
            </a:r>
            <a:r>
              <a:rPr lang="en-US" spc="114" dirty="0" smtClean="0"/>
              <a:t>Trigger </a:t>
            </a:r>
            <a:r>
              <a:rPr lang="en-US" spc="240" dirty="0" err="1" smtClean="0"/>
              <a:t>tidak</a:t>
            </a:r>
            <a:r>
              <a:rPr lang="en-US" spc="240" dirty="0" smtClean="0"/>
              <a:t> </a:t>
            </a:r>
            <a:r>
              <a:rPr lang="en-US" spc="235" dirty="0" err="1" smtClean="0"/>
              <a:t>perlu</a:t>
            </a:r>
            <a:r>
              <a:rPr lang="en-US" spc="235" dirty="0" smtClean="0"/>
              <a:t> </a:t>
            </a:r>
            <a:r>
              <a:rPr lang="en-US" spc="305" dirty="0" err="1" smtClean="0"/>
              <a:t>dibuat</a:t>
            </a:r>
            <a:r>
              <a:rPr lang="en-US" spc="305" dirty="0" smtClean="0"/>
              <a:t>,  </a:t>
            </a:r>
            <a:r>
              <a:rPr lang="en-US" spc="200" dirty="0" err="1" smtClean="0"/>
              <a:t>jika</a:t>
            </a:r>
            <a:r>
              <a:rPr lang="en-US" spc="190" dirty="0" smtClean="0"/>
              <a:t> </a:t>
            </a:r>
            <a:r>
              <a:rPr lang="en-US" spc="390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461258"/>
            <a:ext cx="7239000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587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330" algn="l"/>
                <a:tab pos="354965" algn="l"/>
              </a:tabLst>
            </a:pPr>
            <a:r>
              <a:rPr lang="en-US" dirty="0" err="1" smtClean="0">
                <a:latin typeface="Times New Roman"/>
                <a:cs typeface="Times New Roman"/>
              </a:rPr>
              <a:t>Fungsionalitas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Times New Roman"/>
                <a:cs typeface="Times New Roman"/>
              </a:rPr>
              <a:t>yang </a:t>
            </a:r>
            <a:r>
              <a:rPr lang="en-US" dirty="0" err="1" smtClean="0">
                <a:latin typeface="Times New Roman"/>
                <a:cs typeface="Times New Roman"/>
              </a:rPr>
              <a:t>diperlukan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suatu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ada</a:t>
            </a:r>
            <a:r>
              <a:rPr lang="en-US" spc="-114" dirty="0" smtClean="0">
                <a:latin typeface="Times New Roman"/>
                <a:cs typeface="Times New Roman"/>
              </a:rPr>
              <a:t> </a:t>
            </a:r>
            <a:r>
              <a:rPr lang="en-US" spc="5" dirty="0" err="1" smtClean="0">
                <a:latin typeface="Times New Roman"/>
                <a:cs typeface="Times New Roman"/>
              </a:rPr>
              <a:t>pada</a:t>
            </a:r>
            <a:r>
              <a:rPr lang="en-US" spc="5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Oracle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Times New Roman"/>
                <a:cs typeface="Times New Roman"/>
              </a:rPr>
              <a:t>server</a:t>
            </a:r>
            <a:endParaRPr lang="en-US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330" algn="l"/>
                <a:tab pos="354965" algn="l"/>
              </a:tabLst>
            </a:pPr>
            <a:r>
              <a:rPr lang="en-US" dirty="0" err="1" smtClean="0">
                <a:latin typeface="Times New Roman"/>
                <a:cs typeface="Times New Roman"/>
              </a:rPr>
              <a:t>Duplikat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atau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5" dirty="0" err="1" smtClean="0">
                <a:latin typeface="Times New Roman"/>
                <a:cs typeface="Times New Roman"/>
              </a:rPr>
              <a:t>sama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5" dirty="0" err="1" smtClean="0">
                <a:latin typeface="Times New Roman"/>
                <a:cs typeface="Times New Roman"/>
              </a:rPr>
              <a:t>dengan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fungsi</a:t>
            </a:r>
            <a:r>
              <a:rPr lang="en-US" dirty="0" smtClean="0">
                <a:latin typeface="Times New Roman"/>
                <a:cs typeface="Times New Roman"/>
              </a:rPr>
              <a:t> trigger</a:t>
            </a:r>
            <a:r>
              <a:rPr lang="en-US" spc="-200" dirty="0" smtClean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Times New Roman"/>
                <a:cs typeface="Times New Roman"/>
              </a:rPr>
              <a:t>yang  </a:t>
            </a:r>
            <a:r>
              <a:rPr lang="en-US" spc="-5" dirty="0" smtClean="0">
                <a:latin typeface="Times New Roman"/>
                <a:cs typeface="Times New Roman"/>
              </a:rPr>
              <a:t>lain.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8380" y="3243808"/>
            <a:ext cx="335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14" dirty="0" err="1" smtClean="0"/>
              <a:t>Komponen</a:t>
            </a:r>
            <a:r>
              <a:rPr lang="en-US" spc="114" dirty="0" smtClean="0"/>
              <a:t> </a:t>
            </a:r>
            <a:r>
              <a:rPr lang="en-US" spc="195" dirty="0" err="1" smtClean="0"/>
              <a:t>penulisan</a:t>
            </a:r>
            <a:r>
              <a:rPr lang="en-US" spc="245" dirty="0" smtClean="0"/>
              <a:t> </a:t>
            </a:r>
            <a:r>
              <a:rPr lang="en-US" spc="110" dirty="0" smtClean="0"/>
              <a:t>Trigger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3613267"/>
            <a:ext cx="8686800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Trigger </a:t>
            </a:r>
            <a:r>
              <a:rPr lang="en-US" sz="2000" spc="-10" dirty="0" smtClean="0">
                <a:latin typeface="Times New Roman"/>
                <a:cs typeface="Times New Roman"/>
              </a:rPr>
              <a:t>timing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har char="–"/>
              <a:tabLst>
                <a:tab pos="756920" algn="l"/>
              </a:tabLst>
            </a:pPr>
            <a:r>
              <a:rPr lang="en-US" sz="2000" dirty="0" err="1" smtClean="0">
                <a:latin typeface="Times New Roman"/>
                <a:cs typeface="Times New Roman"/>
              </a:rPr>
              <a:t>Untuk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tabel</a:t>
            </a:r>
            <a:r>
              <a:rPr lang="en-US" sz="2000" spc="-5" dirty="0" smtClean="0">
                <a:latin typeface="Times New Roman"/>
                <a:cs typeface="Times New Roman"/>
              </a:rPr>
              <a:t> : </a:t>
            </a:r>
            <a:r>
              <a:rPr lang="en-US" sz="2000" dirty="0" smtClean="0">
                <a:latin typeface="Times New Roman"/>
                <a:cs typeface="Times New Roman"/>
              </a:rPr>
              <a:t>BEFORE,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AFTER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Char char="–"/>
              <a:tabLst>
                <a:tab pos="756920" algn="l"/>
              </a:tabLst>
            </a:pPr>
            <a:r>
              <a:rPr lang="en-US" sz="2000" dirty="0" err="1" smtClean="0">
                <a:latin typeface="Times New Roman"/>
                <a:cs typeface="Times New Roman"/>
              </a:rPr>
              <a:t>Untuk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view : </a:t>
            </a:r>
            <a:r>
              <a:rPr lang="en-US" sz="2000" dirty="0" smtClean="0">
                <a:latin typeface="Times New Roman"/>
                <a:cs typeface="Times New Roman"/>
              </a:rPr>
              <a:t>INSTEAD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4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Trigger </a:t>
            </a:r>
            <a:r>
              <a:rPr lang="en-US" sz="2000" spc="-10" dirty="0" smtClean="0">
                <a:latin typeface="Times New Roman"/>
                <a:cs typeface="Times New Roman"/>
              </a:rPr>
              <a:t>event </a:t>
            </a:r>
            <a:r>
              <a:rPr lang="en-US" sz="2000" spc="-5" dirty="0" smtClean="0">
                <a:latin typeface="Times New Roman"/>
                <a:cs typeface="Times New Roman"/>
              </a:rPr>
              <a:t>: </a:t>
            </a:r>
            <a:r>
              <a:rPr lang="en-US" sz="2000" dirty="0" smtClean="0">
                <a:latin typeface="Times New Roman"/>
                <a:cs typeface="Times New Roman"/>
              </a:rPr>
              <a:t>INSERT, UPDATE </a:t>
            </a:r>
            <a:r>
              <a:rPr lang="en-US" sz="2000" spc="-10" dirty="0" err="1" smtClean="0">
                <a:latin typeface="Times New Roman"/>
                <a:cs typeface="Times New Roman"/>
              </a:rPr>
              <a:t>atau</a:t>
            </a:r>
            <a:r>
              <a:rPr lang="en-US" sz="2000" spc="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DELETE</a:t>
            </a:r>
          </a:p>
          <a:p>
            <a:pPr marL="354965" marR="687705" indent="-342265">
              <a:lnSpc>
                <a:spcPts val="324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 err="1" smtClean="0">
                <a:latin typeface="Times New Roman"/>
                <a:cs typeface="Times New Roman"/>
              </a:rPr>
              <a:t>Nama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tabel</a:t>
            </a:r>
            <a:r>
              <a:rPr lang="en-US" sz="2000" spc="-5" dirty="0" smtClean="0">
                <a:latin typeface="Times New Roman"/>
                <a:cs typeface="Times New Roman"/>
              </a:rPr>
              <a:t> : </a:t>
            </a:r>
            <a:r>
              <a:rPr lang="en-US" sz="2000" spc="-5" dirty="0" err="1" smtClean="0">
                <a:latin typeface="Times New Roman"/>
                <a:cs typeface="Times New Roman"/>
              </a:rPr>
              <a:t>yaitu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nama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tabel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atau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view </a:t>
            </a:r>
            <a:r>
              <a:rPr lang="en-US" sz="2000" dirty="0" smtClean="0">
                <a:latin typeface="Times New Roman"/>
                <a:cs typeface="Times New Roman"/>
              </a:rPr>
              <a:t>yang  </a:t>
            </a:r>
            <a:r>
              <a:rPr lang="en-US" sz="2000" spc="-5" dirty="0" err="1" smtClean="0">
                <a:latin typeface="Times New Roman"/>
                <a:cs typeface="Times New Roman"/>
              </a:rPr>
              <a:t>berhubungan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dengan</a:t>
            </a:r>
            <a:r>
              <a:rPr lang="en-US" sz="2000" spc="6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trigger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err="1" smtClean="0">
                <a:latin typeface="Times New Roman"/>
                <a:cs typeface="Times New Roman"/>
              </a:rPr>
              <a:t>Tipe</a:t>
            </a:r>
            <a:r>
              <a:rPr lang="en-US" sz="2000" spc="-5" dirty="0" smtClean="0">
                <a:latin typeface="Times New Roman"/>
                <a:cs typeface="Times New Roman"/>
              </a:rPr>
              <a:t> trigger : </a:t>
            </a:r>
            <a:r>
              <a:rPr lang="en-US" sz="2000" spc="-5" dirty="0" err="1" smtClean="0">
                <a:latin typeface="Times New Roman"/>
                <a:cs typeface="Times New Roman"/>
              </a:rPr>
              <a:t>Baris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err="1" smtClean="0">
                <a:latin typeface="Times New Roman"/>
                <a:cs typeface="Times New Roman"/>
              </a:rPr>
              <a:t>atau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Pernyataan</a:t>
            </a:r>
            <a:r>
              <a:rPr lang="en-US" sz="2000" spc="1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(statement)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err="1" smtClean="0">
                <a:latin typeface="Times New Roman"/>
                <a:cs typeface="Times New Roman"/>
              </a:rPr>
              <a:t>klausa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WHEN </a:t>
            </a:r>
            <a:r>
              <a:rPr lang="en-US" sz="2000" spc="-5" dirty="0" smtClean="0">
                <a:latin typeface="Times New Roman"/>
                <a:cs typeface="Times New Roman"/>
              </a:rPr>
              <a:t>: </a:t>
            </a:r>
            <a:r>
              <a:rPr lang="en-US" sz="2000" spc="-10" dirty="0" err="1" smtClean="0">
                <a:latin typeface="Times New Roman"/>
                <a:cs typeface="Times New Roman"/>
              </a:rPr>
              <a:t>untuk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kondisi</a:t>
            </a:r>
            <a:r>
              <a:rPr lang="en-US" sz="2000" spc="6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pembatasan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 marR="615315" indent="-342265">
              <a:lnSpc>
                <a:spcPts val="324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trigger </a:t>
            </a:r>
            <a:r>
              <a:rPr lang="en-US" sz="2000" dirty="0" smtClean="0">
                <a:latin typeface="Times New Roman"/>
                <a:cs typeface="Times New Roman"/>
              </a:rPr>
              <a:t>body </a:t>
            </a:r>
            <a:r>
              <a:rPr lang="en-US" sz="2000" spc="-5" dirty="0" smtClean="0">
                <a:latin typeface="Times New Roman"/>
                <a:cs typeface="Times New Roman"/>
              </a:rPr>
              <a:t>: </a:t>
            </a:r>
            <a:r>
              <a:rPr lang="en-US" sz="2000" spc="-5" dirty="0" err="1" smtClean="0">
                <a:latin typeface="Times New Roman"/>
                <a:cs typeface="Times New Roman"/>
              </a:rPr>
              <a:t>bagian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prosedur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yang </a:t>
            </a:r>
            <a:r>
              <a:rPr lang="en-US" sz="2000" spc="-10" dirty="0" err="1" smtClean="0">
                <a:latin typeface="Times New Roman"/>
                <a:cs typeface="Times New Roman"/>
              </a:rPr>
              <a:t>dituliskan</a:t>
            </a:r>
            <a:r>
              <a:rPr lang="en-US" sz="2000" spc="-10" dirty="0" smtClean="0">
                <a:latin typeface="Times New Roman"/>
                <a:cs typeface="Times New Roman"/>
              </a:rPr>
              <a:t>  </a:t>
            </a:r>
            <a:r>
              <a:rPr lang="en-US" sz="2000" spc="-5" dirty="0" err="1" smtClean="0">
                <a:latin typeface="Times New Roman"/>
                <a:cs typeface="Times New Roman"/>
              </a:rPr>
              <a:t>pada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trigger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Basis </a:t>
            </a:r>
            <a:r>
              <a:rPr spc="-70" dirty="0"/>
              <a:t>Data</a:t>
            </a:r>
            <a:r>
              <a:rPr spc="-145" dirty="0"/>
              <a:t> </a:t>
            </a:r>
            <a:r>
              <a:rPr spc="-65" dirty="0"/>
              <a:t>Lanjut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3628" y="938231"/>
            <a:ext cx="70999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50" dirty="0">
                <a:latin typeface="Times New Roman"/>
                <a:cs typeface="Times New Roman"/>
              </a:rPr>
              <a:t>Ilustrasi </a:t>
            </a:r>
            <a:r>
              <a:rPr sz="4400" spc="225" dirty="0">
                <a:latin typeface="Times New Roman"/>
                <a:cs typeface="Times New Roman"/>
              </a:rPr>
              <a:t>penggunaan</a:t>
            </a:r>
            <a:r>
              <a:rPr sz="4400" spc="160" dirty="0">
                <a:latin typeface="Times New Roman"/>
                <a:cs typeface="Times New Roman"/>
              </a:rPr>
              <a:t> </a:t>
            </a:r>
            <a:r>
              <a:rPr sz="4400" spc="114" dirty="0">
                <a:latin typeface="Times New Roman"/>
                <a:cs typeface="Times New Roman"/>
              </a:rPr>
              <a:t>Trigger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2526" y="2100637"/>
            <a:ext cx="6050917" cy="3143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86427" y="5382767"/>
            <a:ext cx="4658995" cy="1333500"/>
          </a:xfrm>
          <a:custGeom>
            <a:avLst/>
            <a:gdLst/>
            <a:ahLst/>
            <a:cxnLst/>
            <a:rect l="l" t="t" r="r" b="b"/>
            <a:pathLst>
              <a:path w="4658995" h="1333500">
                <a:moveTo>
                  <a:pt x="4658868" y="1333500"/>
                </a:moveTo>
                <a:lnTo>
                  <a:pt x="0" y="1333500"/>
                </a:lnTo>
                <a:lnTo>
                  <a:pt x="0" y="0"/>
                </a:lnTo>
                <a:lnTo>
                  <a:pt x="4658868" y="0"/>
                </a:lnTo>
                <a:lnTo>
                  <a:pt x="4658868" y="4572"/>
                </a:ln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lnTo>
                  <a:pt x="10668" y="1322832"/>
                </a:lnTo>
                <a:lnTo>
                  <a:pt x="4572" y="1322832"/>
                </a:lnTo>
                <a:lnTo>
                  <a:pt x="10668" y="1328928"/>
                </a:lnTo>
                <a:lnTo>
                  <a:pt x="4658868" y="1328928"/>
                </a:lnTo>
                <a:lnTo>
                  <a:pt x="4658868" y="1333500"/>
                </a:lnTo>
                <a:close/>
              </a:path>
              <a:path w="4658995" h="1333500">
                <a:moveTo>
                  <a:pt x="10668" y="9144"/>
                </a:move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4658995" h="1333500">
                <a:moveTo>
                  <a:pt x="4648200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4648200" y="4572"/>
                </a:lnTo>
                <a:lnTo>
                  <a:pt x="4648200" y="9144"/>
                </a:lnTo>
                <a:close/>
              </a:path>
              <a:path w="4658995" h="1333500">
                <a:moveTo>
                  <a:pt x="4648200" y="1328928"/>
                </a:moveTo>
                <a:lnTo>
                  <a:pt x="4648200" y="4572"/>
                </a:lnTo>
                <a:lnTo>
                  <a:pt x="4652772" y="9144"/>
                </a:lnTo>
                <a:lnTo>
                  <a:pt x="4658868" y="9144"/>
                </a:lnTo>
                <a:lnTo>
                  <a:pt x="4658868" y="1322832"/>
                </a:lnTo>
                <a:lnTo>
                  <a:pt x="4652772" y="1322832"/>
                </a:lnTo>
                <a:lnTo>
                  <a:pt x="4648200" y="1328928"/>
                </a:lnTo>
                <a:close/>
              </a:path>
              <a:path w="4658995" h="1333500">
                <a:moveTo>
                  <a:pt x="4658868" y="9144"/>
                </a:moveTo>
                <a:lnTo>
                  <a:pt x="4652772" y="9144"/>
                </a:lnTo>
                <a:lnTo>
                  <a:pt x="4648200" y="4572"/>
                </a:lnTo>
                <a:lnTo>
                  <a:pt x="4658868" y="4572"/>
                </a:lnTo>
                <a:lnTo>
                  <a:pt x="4658868" y="9144"/>
                </a:lnTo>
                <a:close/>
              </a:path>
              <a:path w="4658995" h="1333500">
                <a:moveTo>
                  <a:pt x="10668" y="1328928"/>
                </a:moveTo>
                <a:lnTo>
                  <a:pt x="4572" y="1322832"/>
                </a:lnTo>
                <a:lnTo>
                  <a:pt x="10668" y="1322832"/>
                </a:lnTo>
                <a:lnTo>
                  <a:pt x="10668" y="1328928"/>
                </a:lnTo>
                <a:close/>
              </a:path>
              <a:path w="4658995" h="1333500">
                <a:moveTo>
                  <a:pt x="4648200" y="1328928"/>
                </a:moveTo>
                <a:lnTo>
                  <a:pt x="10668" y="1328928"/>
                </a:lnTo>
                <a:lnTo>
                  <a:pt x="10668" y="1322832"/>
                </a:lnTo>
                <a:lnTo>
                  <a:pt x="4648200" y="1322832"/>
                </a:lnTo>
                <a:lnTo>
                  <a:pt x="4648200" y="1328928"/>
                </a:lnTo>
                <a:close/>
              </a:path>
              <a:path w="4658995" h="1333500">
                <a:moveTo>
                  <a:pt x="4658868" y="1328928"/>
                </a:moveTo>
                <a:lnTo>
                  <a:pt x="4648200" y="1328928"/>
                </a:lnTo>
                <a:lnTo>
                  <a:pt x="4652772" y="1322832"/>
                </a:lnTo>
                <a:lnTo>
                  <a:pt x="4658868" y="1322832"/>
                </a:lnTo>
                <a:lnTo>
                  <a:pt x="4658868" y="1328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9735" y="5406604"/>
            <a:ext cx="44869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latin typeface="Times New Roman"/>
                <a:cs typeface="Times New Roman"/>
              </a:rPr>
              <a:t>database </a:t>
            </a:r>
            <a:r>
              <a:rPr sz="1600" spc="5" dirty="0">
                <a:latin typeface="Times New Roman"/>
                <a:cs typeface="Times New Roman"/>
              </a:rPr>
              <a:t>trigger </a:t>
            </a:r>
            <a:r>
              <a:rPr sz="1600" spc="-210" dirty="0">
                <a:latin typeface="Times New Roman"/>
                <a:cs typeface="Times New Roman"/>
              </a:rPr>
              <a:t>CHECK_SAL </a:t>
            </a:r>
            <a:r>
              <a:rPr sz="1600" spc="10" dirty="0">
                <a:latin typeface="Times New Roman"/>
                <a:cs typeface="Times New Roman"/>
              </a:rPr>
              <a:t>memeriksa </a:t>
            </a:r>
            <a:r>
              <a:rPr sz="1600" spc="-30" dirty="0">
                <a:latin typeface="Times New Roman"/>
                <a:cs typeface="Times New Roman"/>
              </a:rPr>
              <a:t>nilai </a:t>
            </a:r>
            <a:r>
              <a:rPr sz="1600" spc="-40" dirty="0">
                <a:latin typeface="Times New Roman"/>
                <a:cs typeface="Times New Roman"/>
              </a:rPr>
              <a:t>gaji</a:t>
            </a:r>
            <a:r>
              <a:rPr sz="1600" spc="-240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pada  </a:t>
            </a:r>
            <a:r>
              <a:rPr sz="1600" spc="45" dirty="0">
                <a:latin typeface="Times New Roman"/>
                <a:cs typeface="Times New Roman"/>
              </a:rPr>
              <a:t>saat </a:t>
            </a:r>
            <a:r>
              <a:rPr sz="1600" spc="40" dirty="0">
                <a:latin typeface="Times New Roman"/>
                <a:cs typeface="Times New Roman"/>
              </a:rPr>
              <a:t>suatu </a:t>
            </a:r>
            <a:r>
              <a:rPr sz="1600" spc="-25" dirty="0">
                <a:latin typeface="Times New Roman"/>
                <a:cs typeface="Times New Roman"/>
              </a:rPr>
              <a:t>aplikasi </a:t>
            </a:r>
            <a:r>
              <a:rPr sz="1600" spc="30" dirty="0">
                <a:latin typeface="Times New Roman"/>
                <a:cs typeface="Times New Roman"/>
              </a:rPr>
              <a:t>mencoba </a:t>
            </a:r>
            <a:r>
              <a:rPr sz="1600" spc="20" dirty="0">
                <a:latin typeface="Times New Roman"/>
                <a:cs typeface="Times New Roman"/>
              </a:rPr>
              <a:t>untuk </a:t>
            </a:r>
            <a:r>
              <a:rPr sz="1600" spc="10" dirty="0">
                <a:latin typeface="Times New Roman"/>
                <a:cs typeface="Times New Roman"/>
              </a:rPr>
              <a:t>memasukkan </a:t>
            </a:r>
            <a:r>
              <a:rPr sz="1600" spc="5" dirty="0">
                <a:latin typeface="Times New Roman"/>
                <a:cs typeface="Times New Roman"/>
              </a:rPr>
              <a:t>baris  </a:t>
            </a:r>
            <a:r>
              <a:rPr sz="1600" spc="35" dirty="0">
                <a:latin typeface="Times New Roman"/>
                <a:cs typeface="Times New Roman"/>
              </a:rPr>
              <a:t>baru </a:t>
            </a:r>
            <a:r>
              <a:rPr sz="1600" spc="-20" dirty="0">
                <a:latin typeface="Times New Roman"/>
                <a:cs typeface="Times New Roman"/>
              </a:rPr>
              <a:t>ke </a:t>
            </a:r>
            <a:r>
              <a:rPr sz="1600" spc="20" dirty="0">
                <a:latin typeface="Times New Roman"/>
                <a:cs typeface="Times New Roman"/>
              </a:rPr>
              <a:t>dalam </a:t>
            </a:r>
            <a:r>
              <a:rPr sz="1600" spc="35" dirty="0">
                <a:latin typeface="Times New Roman"/>
                <a:cs typeface="Times New Roman"/>
              </a:rPr>
              <a:t>table </a:t>
            </a:r>
            <a:r>
              <a:rPr sz="1600" spc="-180" dirty="0">
                <a:latin typeface="Times New Roman"/>
                <a:cs typeface="Times New Roman"/>
              </a:rPr>
              <a:t>EMPLOYEES. </a:t>
            </a:r>
            <a:r>
              <a:rPr sz="1600" spc="-65" dirty="0">
                <a:latin typeface="Times New Roman"/>
                <a:cs typeface="Times New Roman"/>
              </a:rPr>
              <a:t>Nilai </a:t>
            </a:r>
            <a:r>
              <a:rPr sz="1600" spc="-20" dirty="0">
                <a:latin typeface="Times New Roman"/>
                <a:cs typeface="Times New Roman"/>
              </a:rPr>
              <a:t>yang </a:t>
            </a:r>
            <a:r>
              <a:rPr sz="1600" spc="25" dirty="0">
                <a:latin typeface="Times New Roman"/>
                <a:cs typeface="Times New Roman"/>
              </a:rPr>
              <a:t>terletak  </a:t>
            </a:r>
            <a:r>
              <a:rPr sz="1600" spc="40" dirty="0">
                <a:latin typeface="Times New Roman"/>
                <a:cs typeface="Times New Roman"/>
              </a:rPr>
              <a:t>pada </a:t>
            </a:r>
            <a:r>
              <a:rPr sz="1600" spc="5" dirty="0">
                <a:latin typeface="Times New Roman"/>
                <a:cs typeface="Times New Roman"/>
              </a:rPr>
              <a:t>jangkauan </a:t>
            </a:r>
            <a:r>
              <a:rPr sz="1600" dirty="0">
                <a:latin typeface="Times New Roman"/>
                <a:cs typeface="Times New Roman"/>
              </a:rPr>
              <a:t>diluar kategori </a:t>
            </a:r>
            <a:r>
              <a:rPr sz="1600" spc="15" dirty="0">
                <a:latin typeface="Times New Roman"/>
                <a:cs typeface="Times New Roman"/>
              </a:rPr>
              <a:t>pekerjaan </a:t>
            </a:r>
            <a:r>
              <a:rPr sz="1600" spc="10" dirty="0">
                <a:latin typeface="Times New Roman"/>
                <a:cs typeface="Times New Roman"/>
              </a:rPr>
              <a:t>akan  </a:t>
            </a:r>
            <a:r>
              <a:rPr sz="1600" dirty="0">
                <a:latin typeface="Times New Roman"/>
                <a:cs typeface="Times New Roman"/>
              </a:rPr>
              <a:t>diabaikan.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762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5680" y="938231"/>
            <a:ext cx="53841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29" dirty="0"/>
              <a:t>KOMPONEN</a:t>
            </a:r>
            <a:r>
              <a:rPr sz="2000" spc="200" dirty="0"/>
              <a:t> </a:t>
            </a:r>
            <a:r>
              <a:rPr sz="2000" spc="-200" dirty="0"/>
              <a:t>TRIGGER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2349887" y="1258832"/>
            <a:ext cx="2732405" cy="247054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865"/>
              </a:spcBef>
              <a:buChar char="•"/>
              <a:tabLst>
                <a:tab pos="354330" algn="l"/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trigger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timing</a:t>
            </a:r>
          </a:p>
          <a:p>
            <a:pPr marL="354330" indent="-341630">
              <a:lnSpc>
                <a:spcPct val="100000"/>
              </a:lnSpc>
              <a:spcBef>
                <a:spcPts val="770"/>
              </a:spcBef>
              <a:buChar char="•"/>
              <a:tabLst>
                <a:tab pos="354330" algn="l"/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trigger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event</a:t>
            </a:r>
            <a:endParaRPr sz="2000" dirty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770"/>
              </a:spcBef>
              <a:buChar char="•"/>
              <a:tabLst>
                <a:tab pos="354330" algn="l"/>
                <a:tab pos="354965" algn="l"/>
              </a:tabLst>
            </a:pPr>
            <a:r>
              <a:rPr sz="2000" spc="5" dirty="0">
                <a:latin typeface="Times New Roman"/>
                <a:cs typeface="Times New Roman"/>
              </a:rPr>
              <a:t>nama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tabel</a:t>
            </a:r>
          </a:p>
          <a:p>
            <a:pPr marL="354330" indent="-341630">
              <a:lnSpc>
                <a:spcPct val="100000"/>
              </a:lnSpc>
              <a:spcBef>
                <a:spcPts val="765"/>
              </a:spcBef>
              <a:buChar char="•"/>
              <a:tabLst>
                <a:tab pos="354330" algn="l"/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tipe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trigger</a:t>
            </a:r>
          </a:p>
          <a:p>
            <a:pPr marL="354330" indent="-341630">
              <a:lnSpc>
                <a:spcPct val="100000"/>
              </a:lnSpc>
              <a:spcBef>
                <a:spcPts val="770"/>
              </a:spcBef>
              <a:buChar char="•"/>
              <a:tabLst>
                <a:tab pos="354330" algn="l"/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klausa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</a:p>
          <a:p>
            <a:pPr marL="354330" indent="-341630">
              <a:lnSpc>
                <a:spcPct val="100000"/>
              </a:lnSpc>
              <a:spcBef>
                <a:spcPts val="765"/>
              </a:spcBef>
              <a:buChar char="•"/>
              <a:tabLst>
                <a:tab pos="354330" algn="l"/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trigger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body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6499" y="938231"/>
            <a:ext cx="2018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pc="215" dirty="0" smtClean="0"/>
              <a:t>Trigger</a:t>
            </a:r>
            <a:r>
              <a:rPr lang="en-US" sz="2000" spc="130" dirty="0" smtClean="0"/>
              <a:t> </a:t>
            </a:r>
            <a:r>
              <a:rPr lang="en-US" sz="2000" spc="240" dirty="0" smtClean="0"/>
              <a:t>timing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027762" y="1321817"/>
            <a:ext cx="5029200" cy="29264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865"/>
              </a:spcBef>
              <a:buChar char="•"/>
              <a:tabLst>
                <a:tab pos="354330" algn="l"/>
                <a:tab pos="354965" algn="l"/>
              </a:tabLst>
            </a:pPr>
            <a:r>
              <a:rPr lang="en-US" sz="2000" spc="5" dirty="0" err="1" smtClean="0">
                <a:latin typeface="Times New Roman"/>
                <a:cs typeface="Times New Roman"/>
              </a:rPr>
              <a:t>Adalah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waktu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err="1" smtClean="0">
                <a:latin typeface="Times New Roman"/>
                <a:cs typeface="Times New Roman"/>
              </a:rPr>
              <a:t>kapan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trigger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diaktifkan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pPr marL="354330" indent="-341630">
              <a:lnSpc>
                <a:spcPct val="100000"/>
              </a:lnSpc>
              <a:spcBef>
                <a:spcPts val="770"/>
              </a:spcBef>
              <a:buChar char="•"/>
              <a:tabLst>
                <a:tab pos="354330" algn="l"/>
                <a:tab pos="354965" algn="l"/>
              </a:tabLst>
            </a:pPr>
            <a:r>
              <a:rPr lang="en-US" sz="2000" spc="5" dirty="0" smtClean="0">
                <a:latin typeface="Times New Roman"/>
                <a:cs typeface="Times New Roman"/>
              </a:rPr>
              <a:t>Ada </a:t>
            </a:r>
            <a:r>
              <a:rPr lang="en-US" sz="2000" spc="-10" dirty="0" err="1" smtClean="0">
                <a:latin typeface="Times New Roman"/>
                <a:cs typeface="Times New Roman"/>
              </a:rPr>
              <a:t>tiga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macam</a:t>
            </a:r>
            <a:r>
              <a:rPr lang="en-US" sz="2000" dirty="0" smtClean="0">
                <a:latin typeface="Times New Roman"/>
                <a:cs typeface="Times New Roman"/>
              </a:rPr>
              <a:t> trigger timing, </a:t>
            </a:r>
            <a:r>
              <a:rPr lang="en-US" sz="2000" dirty="0" err="1" smtClean="0">
                <a:latin typeface="Times New Roman"/>
                <a:cs typeface="Times New Roman"/>
              </a:rPr>
              <a:t>yaitu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8190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BEFORE </a:t>
            </a:r>
            <a:r>
              <a:rPr lang="en-US" sz="2000" spc="-5" dirty="0" smtClean="0">
                <a:latin typeface="Times New Roman"/>
                <a:cs typeface="Times New Roman"/>
              </a:rPr>
              <a:t>: trigger </a:t>
            </a:r>
            <a:r>
              <a:rPr lang="en-US" sz="2000" spc="-5" dirty="0" err="1" smtClean="0">
                <a:latin typeface="Times New Roman"/>
                <a:cs typeface="Times New Roman"/>
              </a:rPr>
              <a:t>dijalankan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err="1" smtClean="0">
                <a:latin typeface="Times New Roman"/>
                <a:cs typeface="Times New Roman"/>
              </a:rPr>
              <a:t>sebelum</a:t>
            </a:r>
            <a:r>
              <a:rPr lang="en-US" sz="2000" spc="-10" dirty="0" smtClean="0">
                <a:latin typeface="Times New Roman"/>
                <a:cs typeface="Times New Roman"/>
              </a:rPr>
              <a:t> DML event  </a:t>
            </a:r>
            <a:r>
              <a:rPr lang="en-US" sz="2000" dirty="0" err="1" smtClean="0">
                <a:latin typeface="Times New Roman"/>
                <a:cs typeface="Times New Roman"/>
              </a:rPr>
              <a:t>pada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err="1" smtClean="0">
                <a:latin typeface="Times New Roman"/>
                <a:cs typeface="Times New Roman"/>
              </a:rPr>
              <a:t>tabel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56285" marR="43815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8190" algn="l"/>
              </a:tabLst>
            </a:pPr>
            <a:r>
              <a:rPr lang="en-US" sz="2000" spc="-15" dirty="0" smtClean="0">
                <a:latin typeface="Times New Roman"/>
                <a:cs typeface="Times New Roman"/>
              </a:rPr>
              <a:t>AFTER </a:t>
            </a:r>
            <a:r>
              <a:rPr lang="en-US" sz="2000" spc="-5" dirty="0" smtClean="0">
                <a:latin typeface="Times New Roman"/>
                <a:cs typeface="Times New Roman"/>
              </a:rPr>
              <a:t>: trigger </a:t>
            </a:r>
            <a:r>
              <a:rPr lang="en-US" sz="2000" spc="-5" dirty="0" err="1" smtClean="0">
                <a:latin typeface="Times New Roman"/>
                <a:cs typeface="Times New Roman"/>
              </a:rPr>
              <a:t>dijalankan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err="1" smtClean="0">
                <a:latin typeface="Times New Roman"/>
                <a:cs typeface="Times New Roman"/>
              </a:rPr>
              <a:t>setelah</a:t>
            </a:r>
            <a:r>
              <a:rPr lang="en-US" sz="2000" spc="-10" dirty="0" smtClean="0">
                <a:latin typeface="Times New Roman"/>
                <a:cs typeface="Times New Roman"/>
              </a:rPr>
              <a:t> DML </a:t>
            </a:r>
            <a:r>
              <a:rPr lang="en-US" sz="2000" spc="-5" dirty="0" smtClean="0">
                <a:latin typeface="Times New Roman"/>
                <a:cs typeface="Times New Roman"/>
              </a:rPr>
              <a:t>event  </a:t>
            </a:r>
            <a:r>
              <a:rPr lang="en-US" sz="2000" dirty="0" err="1" smtClean="0">
                <a:latin typeface="Times New Roman"/>
                <a:cs typeface="Times New Roman"/>
              </a:rPr>
              <a:t>pada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err="1" smtClean="0">
                <a:latin typeface="Times New Roman"/>
                <a:cs typeface="Times New Roman"/>
              </a:rPr>
              <a:t>tabel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56285" marR="47244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8190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INSTEAD OF </a:t>
            </a:r>
            <a:r>
              <a:rPr lang="en-US" sz="2000" spc="-5" dirty="0" smtClean="0">
                <a:latin typeface="Times New Roman"/>
                <a:cs typeface="Times New Roman"/>
              </a:rPr>
              <a:t>: trigger </a:t>
            </a:r>
            <a:r>
              <a:rPr lang="en-US" sz="2000" spc="-5" dirty="0" err="1" smtClean="0">
                <a:latin typeface="Times New Roman"/>
                <a:cs typeface="Times New Roman"/>
              </a:rPr>
              <a:t>dijalankan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pada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sebuah</a:t>
            </a:r>
            <a:r>
              <a:rPr lang="en-US" sz="2000" spc="-5" dirty="0" smtClean="0">
                <a:latin typeface="Times New Roman"/>
                <a:cs typeface="Times New Roman"/>
              </a:rPr>
              <a:t>  view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1381" y="3904212"/>
            <a:ext cx="1902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15" dirty="0" smtClean="0"/>
              <a:t>Trigger</a:t>
            </a:r>
            <a:r>
              <a:rPr lang="en-US" spc="130" dirty="0" smtClean="0"/>
              <a:t> </a:t>
            </a:r>
            <a:r>
              <a:rPr lang="en-US" spc="440" dirty="0" smtClean="0"/>
              <a:t>event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4248259"/>
            <a:ext cx="9829800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Trigger </a:t>
            </a:r>
            <a:r>
              <a:rPr lang="en-US" sz="2000" spc="-5" dirty="0" smtClean="0">
                <a:latin typeface="Times New Roman"/>
                <a:cs typeface="Times New Roman"/>
              </a:rPr>
              <a:t>event </a:t>
            </a:r>
            <a:r>
              <a:rPr lang="en-US" sz="2000" spc="-5" dirty="0" err="1" smtClean="0">
                <a:latin typeface="Times New Roman"/>
                <a:cs typeface="Times New Roman"/>
              </a:rPr>
              <a:t>ada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3 </a:t>
            </a:r>
            <a:r>
              <a:rPr lang="en-US" sz="2000" dirty="0" err="1" smtClean="0">
                <a:latin typeface="Times New Roman"/>
                <a:cs typeface="Times New Roman"/>
              </a:rPr>
              <a:t>kemungkinan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INSERT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spc="-10" dirty="0" smtClean="0">
                <a:latin typeface="Times New Roman"/>
                <a:cs typeface="Times New Roman"/>
              </a:rPr>
              <a:t>UPDATE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spc="-5" dirty="0" smtClean="0">
                <a:latin typeface="Times New Roman"/>
                <a:cs typeface="Times New Roman"/>
              </a:rPr>
              <a:t>DELETE.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marR="269240" indent="-342900">
              <a:lnSpc>
                <a:spcPts val="292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err="1" smtClean="0">
                <a:latin typeface="Times New Roman"/>
                <a:cs typeface="Times New Roman"/>
              </a:rPr>
              <a:t>Pada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saat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trigger </a:t>
            </a:r>
            <a:r>
              <a:rPr lang="en-US" sz="2000" spc="-5" dirty="0" smtClean="0">
                <a:latin typeface="Times New Roman"/>
                <a:cs typeface="Times New Roman"/>
              </a:rPr>
              <a:t>event UPDATE, </a:t>
            </a:r>
            <a:r>
              <a:rPr lang="en-US" sz="2000" dirty="0" err="1" smtClean="0">
                <a:latin typeface="Times New Roman"/>
                <a:cs typeface="Times New Roman"/>
              </a:rPr>
              <a:t>kita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dapat</a:t>
            </a:r>
            <a:r>
              <a:rPr lang="en-US" sz="2000" spc="-5" dirty="0" smtClean="0">
                <a:latin typeface="Times New Roman"/>
                <a:cs typeface="Times New Roman"/>
              </a:rPr>
              <a:t>  </a:t>
            </a:r>
            <a:r>
              <a:rPr lang="en-US" sz="2000" spc="-5" dirty="0" err="1" smtClean="0">
                <a:latin typeface="Times New Roman"/>
                <a:cs typeface="Times New Roman"/>
              </a:rPr>
              <a:t>memasukkan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daftar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err="1" smtClean="0">
                <a:latin typeface="Times New Roman"/>
                <a:cs typeface="Times New Roman"/>
              </a:rPr>
              <a:t>kolom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untuk</a:t>
            </a:r>
            <a:r>
              <a:rPr lang="en-US" sz="2000" dirty="0" smtClean="0">
                <a:latin typeface="Times New Roman"/>
                <a:cs typeface="Times New Roman"/>
              </a:rPr>
              <a:t>  </a:t>
            </a:r>
            <a:r>
              <a:rPr lang="en-US" sz="2000" dirty="0" err="1" smtClean="0">
                <a:latin typeface="Times New Roman"/>
                <a:cs typeface="Times New Roman"/>
              </a:rPr>
              <a:t>mengidentifikasi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err="1" smtClean="0">
                <a:latin typeface="Times New Roman"/>
                <a:cs typeface="Times New Roman"/>
              </a:rPr>
              <a:t>kolom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mana</a:t>
            </a:r>
            <a:r>
              <a:rPr lang="en-US" sz="2000" spc="-5" dirty="0" smtClean="0">
                <a:latin typeface="Times New Roman"/>
                <a:cs typeface="Times New Roman"/>
              </a:rPr>
              <a:t> yang </a:t>
            </a:r>
            <a:r>
              <a:rPr lang="en-US" sz="2000" dirty="0" err="1" smtClean="0">
                <a:latin typeface="Times New Roman"/>
                <a:cs typeface="Times New Roman"/>
              </a:rPr>
              <a:t>berubah</a:t>
            </a:r>
            <a:r>
              <a:rPr lang="en-US" sz="2000" spc="-135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err="1" smtClean="0">
                <a:latin typeface="Times New Roman"/>
                <a:cs typeface="Times New Roman"/>
              </a:rPr>
              <a:t>untuk</a:t>
            </a:r>
            <a:r>
              <a:rPr lang="en-US" sz="2000" spc="5" dirty="0" smtClean="0">
                <a:latin typeface="Times New Roman"/>
                <a:cs typeface="Times New Roman"/>
              </a:rPr>
              <a:t>  </a:t>
            </a:r>
            <a:r>
              <a:rPr lang="en-US" sz="2000" spc="-5" dirty="0" err="1" smtClean="0">
                <a:latin typeface="Times New Roman"/>
                <a:cs typeface="Times New Roman"/>
              </a:rPr>
              <a:t>mengaktifkan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sebuah</a:t>
            </a:r>
            <a:r>
              <a:rPr lang="en-US" sz="2000" dirty="0" smtClean="0">
                <a:latin typeface="Times New Roman"/>
                <a:cs typeface="Times New Roman"/>
              </a:rPr>
              <a:t> trigger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dirty="0" err="1" smtClean="0">
                <a:latin typeface="Times New Roman"/>
                <a:cs typeface="Times New Roman"/>
              </a:rPr>
              <a:t>contoh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>
              <a:lnSpc>
                <a:spcPts val="2860"/>
              </a:lnSpc>
            </a:pPr>
            <a:r>
              <a:rPr lang="en-US" sz="2000" spc="-5" dirty="0" smtClean="0">
                <a:latin typeface="Times New Roman"/>
                <a:cs typeface="Times New Roman"/>
              </a:rPr>
              <a:t>: </a:t>
            </a:r>
            <a:r>
              <a:rPr lang="en-US" sz="2000" spc="-10" dirty="0" smtClean="0">
                <a:latin typeface="Times New Roman"/>
                <a:cs typeface="Times New Roman"/>
              </a:rPr>
              <a:t>UPDATE OF </a:t>
            </a:r>
            <a:r>
              <a:rPr lang="en-US" sz="2000" spc="-5" dirty="0" smtClean="0">
                <a:latin typeface="Times New Roman"/>
                <a:cs typeface="Times New Roman"/>
              </a:rPr>
              <a:t>salary </a:t>
            </a:r>
            <a:r>
              <a:rPr lang="en-US" sz="2000" dirty="0" smtClean="0">
                <a:latin typeface="Times New Roman"/>
                <a:cs typeface="Times New Roman"/>
              </a:rPr>
              <a:t>...</a:t>
            </a:r>
            <a:r>
              <a:rPr lang="en-US" sz="2000" spc="6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).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r>
              <a:rPr lang="en-US" sz="2000" dirty="0" err="1" smtClean="0">
                <a:latin typeface="Times New Roman"/>
                <a:cs typeface="Times New Roman"/>
              </a:rPr>
              <a:t>Jika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tidak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ditentukan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spc="-10" dirty="0" err="1" smtClean="0">
                <a:latin typeface="Times New Roman"/>
                <a:cs typeface="Times New Roman"/>
              </a:rPr>
              <a:t>maka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perubahannya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akan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berlaku</a:t>
            </a:r>
            <a:r>
              <a:rPr lang="en-US" sz="2000" spc="-5" dirty="0" smtClean="0">
                <a:latin typeface="Times New Roman"/>
                <a:cs typeface="Times New Roman"/>
              </a:rPr>
              <a:t>  </a:t>
            </a:r>
            <a:r>
              <a:rPr lang="en-US" sz="2000" dirty="0" err="1" smtClean="0">
                <a:latin typeface="Times New Roman"/>
                <a:cs typeface="Times New Roman"/>
              </a:rPr>
              <a:t>untuk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semua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kolom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pada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semua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baris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8874" y="938231"/>
            <a:ext cx="31000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54" dirty="0"/>
              <a:t>Tipe</a:t>
            </a:r>
            <a:r>
              <a:rPr sz="4400" spc="114" dirty="0"/>
              <a:t> </a:t>
            </a:r>
            <a:r>
              <a:rPr sz="4400" spc="295" dirty="0"/>
              <a:t>trigger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3189" y="1983420"/>
            <a:ext cx="7809230" cy="42570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Tipe trigger ada </a:t>
            </a:r>
            <a:r>
              <a:rPr sz="3000" dirty="0">
                <a:latin typeface="Times New Roman"/>
                <a:cs typeface="Times New Roman"/>
              </a:rPr>
              <a:t>2 </a:t>
            </a:r>
            <a:r>
              <a:rPr sz="3000" spc="-10" dirty="0">
                <a:latin typeface="Times New Roman"/>
                <a:cs typeface="Times New Roman"/>
              </a:rPr>
              <a:t>macam, yaitu</a:t>
            </a:r>
            <a:r>
              <a:rPr sz="3000" spc="1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marL="756285" marR="381635" lvl="1" indent="-287020">
              <a:lnSpc>
                <a:spcPts val="281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Statement : trigger </a:t>
            </a:r>
            <a:r>
              <a:rPr sz="2600" dirty="0">
                <a:latin typeface="Times New Roman"/>
                <a:cs typeface="Times New Roman"/>
              </a:rPr>
              <a:t>dijalankan </a:t>
            </a:r>
            <a:r>
              <a:rPr sz="2600" spc="-5" dirty="0">
                <a:latin typeface="Times New Roman"/>
                <a:cs typeface="Times New Roman"/>
              </a:rPr>
              <a:t>sekali saja pada </a:t>
            </a:r>
            <a:r>
              <a:rPr sz="2600" dirty="0">
                <a:latin typeface="Times New Roman"/>
                <a:cs typeface="Times New Roman"/>
              </a:rPr>
              <a:t>saat  </a:t>
            </a:r>
            <a:r>
              <a:rPr sz="2600" spc="-5" dirty="0">
                <a:latin typeface="Times New Roman"/>
                <a:cs typeface="Times New Roman"/>
              </a:rPr>
              <a:t>terjadi sebuah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event.</a:t>
            </a:r>
            <a:endParaRPr sz="2600">
              <a:latin typeface="Times New Roman"/>
              <a:cs typeface="Times New Roman"/>
            </a:endParaRPr>
          </a:p>
          <a:p>
            <a:pPr marL="756285">
              <a:lnSpc>
                <a:spcPts val="2610"/>
              </a:lnSpc>
            </a:pPr>
            <a:r>
              <a:rPr sz="2600" spc="-5" dirty="0">
                <a:latin typeface="Times New Roman"/>
                <a:cs typeface="Times New Roman"/>
              </a:rPr>
              <a:t>Statement </a:t>
            </a:r>
            <a:r>
              <a:rPr sz="2600" dirty="0">
                <a:latin typeface="Times New Roman"/>
                <a:cs typeface="Times New Roman"/>
              </a:rPr>
              <a:t>trigger juga </a:t>
            </a:r>
            <a:r>
              <a:rPr sz="2600" spc="-5" dirty="0">
                <a:latin typeface="Times New Roman"/>
                <a:cs typeface="Times New Roman"/>
              </a:rPr>
              <a:t>dijalankan sekali,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meskipun</a:t>
            </a:r>
            <a:endParaRPr sz="2600">
              <a:latin typeface="Times New Roman"/>
              <a:cs typeface="Times New Roman"/>
            </a:endParaRPr>
          </a:p>
          <a:p>
            <a:pPr marL="756285" marR="2369185">
              <a:lnSpc>
                <a:spcPts val="2810"/>
              </a:lnSpc>
              <a:spcBef>
                <a:spcPts val="195"/>
              </a:spcBef>
            </a:pPr>
            <a:r>
              <a:rPr sz="2600" dirty="0">
                <a:latin typeface="Times New Roman"/>
                <a:cs typeface="Times New Roman"/>
              </a:rPr>
              <a:t>tidak </a:t>
            </a:r>
            <a:r>
              <a:rPr sz="2600" spc="5" dirty="0">
                <a:latin typeface="Times New Roman"/>
                <a:cs typeface="Times New Roman"/>
              </a:rPr>
              <a:t>ada </a:t>
            </a:r>
            <a:r>
              <a:rPr sz="2600" dirty="0">
                <a:latin typeface="Times New Roman"/>
                <a:cs typeface="Times New Roman"/>
              </a:rPr>
              <a:t>satupun baris </a:t>
            </a:r>
            <a:r>
              <a:rPr sz="2600" spc="5" dirty="0">
                <a:latin typeface="Times New Roman"/>
                <a:cs typeface="Times New Roman"/>
              </a:rPr>
              <a:t>yang  </a:t>
            </a:r>
            <a:r>
              <a:rPr sz="2600" dirty="0">
                <a:latin typeface="Times New Roman"/>
                <a:cs typeface="Times New Roman"/>
              </a:rPr>
              <a:t>dipengaruhi </a:t>
            </a:r>
            <a:r>
              <a:rPr sz="2600" spc="-5" dirty="0">
                <a:latin typeface="Times New Roman"/>
                <a:cs typeface="Times New Roman"/>
              </a:rPr>
              <a:t>oleh </a:t>
            </a:r>
            <a:r>
              <a:rPr sz="2600" dirty="0">
                <a:latin typeface="Times New Roman"/>
                <a:cs typeface="Times New Roman"/>
              </a:rPr>
              <a:t>event </a:t>
            </a:r>
            <a:r>
              <a:rPr sz="2600" spc="-5" dirty="0">
                <a:latin typeface="Times New Roman"/>
                <a:cs typeface="Times New Roman"/>
              </a:rPr>
              <a:t>yang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terjadi</a:t>
            </a:r>
            <a:endParaRPr sz="2600">
              <a:latin typeface="Times New Roman"/>
              <a:cs typeface="Times New Roman"/>
            </a:endParaRPr>
          </a:p>
          <a:p>
            <a:pPr marL="756285" marR="817244" lvl="1" indent="-287020">
              <a:lnSpc>
                <a:spcPts val="281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Row </a:t>
            </a:r>
            <a:r>
              <a:rPr sz="2600" spc="-5" dirty="0">
                <a:latin typeface="Times New Roman"/>
                <a:cs typeface="Times New Roman"/>
              </a:rPr>
              <a:t>: </a:t>
            </a:r>
            <a:r>
              <a:rPr sz="2600" dirty="0">
                <a:latin typeface="Times New Roman"/>
                <a:cs typeface="Times New Roman"/>
              </a:rPr>
              <a:t>trigger </a:t>
            </a:r>
            <a:r>
              <a:rPr sz="2600" spc="-5" dirty="0">
                <a:latin typeface="Times New Roman"/>
                <a:cs typeface="Times New Roman"/>
              </a:rPr>
              <a:t>dijalankan </a:t>
            </a:r>
            <a:r>
              <a:rPr sz="2600" dirty="0">
                <a:latin typeface="Times New Roman"/>
                <a:cs typeface="Times New Roman"/>
              </a:rPr>
              <a:t>pada </a:t>
            </a:r>
            <a:r>
              <a:rPr sz="2600" spc="-5" dirty="0">
                <a:latin typeface="Times New Roman"/>
                <a:cs typeface="Times New Roman"/>
              </a:rPr>
              <a:t>setiap baris </a:t>
            </a:r>
            <a:r>
              <a:rPr sz="2600" spc="5" dirty="0">
                <a:latin typeface="Times New Roman"/>
                <a:cs typeface="Times New Roman"/>
              </a:rPr>
              <a:t>yang  </a:t>
            </a:r>
            <a:r>
              <a:rPr sz="2600" dirty="0">
                <a:latin typeface="Times New Roman"/>
                <a:cs typeface="Times New Roman"/>
              </a:rPr>
              <a:t>dipengaruhi </a:t>
            </a:r>
            <a:r>
              <a:rPr sz="2600" spc="-5" dirty="0">
                <a:latin typeface="Times New Roman"/>
                <a:cs typeface="Times New Roman"/>
              </a:rPr>
              <a:t>oleh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terjadinya</a:t>
            </a:r>
            <a:endParaRPr sz="2600">
              <a:latin typeface="Times New Roman"/>
              <a:cs typeface="Times New Roman"/>
            </a:endParaRPr>
          </a:p>
          <a:p>
            <a:pPr marL="756285">
              <a:lnSpc>
                <a:spcPts val="2610"/>
              </a:lnSpc>
            </a:pPr>
            <a:r>
              <a:rPr sz="2600" dirty="0">
                <a:latin typeface="Times New Roman"/>
                <a:cs typeface="Times New Roman"/>
              </a:rPr>
              <a:t>sebuah </a:t>
            </a:r>
            <a:r>
              <a:rPr sz="2600" spc="-5" dirty="0">
                <a:latin typeface="Times New Roman"/>
                <a:cs typeface="Times New Roman"/>
              </a:rPr>
              <a:t>event. </a:t>
            </a:r>
            <a:r>
              <a:rPr sz="2600" dirty="0">
                <a:latin typeface="Times New Roman"/>
                <a:cs typeface="Times New Roman"/>
              </a:rPr>
              <a:t>Row </a:t>
            </a:r>
            <a:r>
              <a:rPr sz="2600" spc="-5" dirty="0">
                <a:latin typeface="Times New Roman"/>
                <a:cs typeface="Times New Roman"/>
              </a:rPr>
              <a:t>trigger </a:t>
            </a:r>
            <a:r>
              <a:rPr sz="2600" dirty="0">
                <a:latin typeface="Times New Roman"/>
                <a:cs typeface="Times New Roman"/>
              </a:rPr>
              <a:t>tidak dijalankan </a:t>
            </a:r>
            <a:r>
              <a:rPr sz="2600" spc="-5" dirty="0">
                <a:latin typeface="Times New Roman"/>
                <a:cs typeface="Times New Roman"/>
              </a:rPr>
              <a:t>jika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event</a:t>
            </a:r>
            <a:endParaRPr sz="2600">
              <a:latin typeface="Times New Roman"/>
              <a:cs typeface="Times New Roman"/>
            </a:endParaRPr>
          </a:p>
          <a:p>
            <a:pPr marL="756285">
              <a:lnSpc>
                <a:spcPts val="2810"/>
              </a:lnSpc>
            </a:pPr>
            <a:r>
              <a:rPr sz="2600" dirty="0">
                <a:latin typeface="Times New Roman"/>
                <a:cs typeface="Times New Roman"/>
              </a:rPr>
              <a:t>dari </a:t>
            </a:r>
            <a:r>
              <a:rPr sz="2600" spc="-5" dirty="0">
                <a:latin typeface="Times New Roman"/>
                <a:cs typeface="Times New Roman"/>
              </a:rPr>
              <a:t>trigger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tidak</a:t>
            </a:r>
            <a:endParaRPr sz="2600">
              <a:latin typeface="Times New Roman"/>
              <a:cs typeface="Times New Roman"/>
            </a:endParaRPr>
          </a:p>
          <a:p>
            <a:pPr marL="756285">
              <a:lnSpc>
                <a:spcPts val="2965"/>
              </a:lnSpc>
            </a:pPr>
            <a:r>
              <a:rPr sz="2600" dirty="0">
                <a:latin typeface="Times New Roman"/>
                <a:cs typeface="Times New Roman"/>
              </a:rPr>
              <a:t>berpengaruh pada </a:t>
            </a:r>
            <a:r>
              <a:rPr sz="2600" spc="-5" dirty="0">
                <a:latin typeface="Times New Roman"/>
                <a:cs typeface="Times New Roman"/>
              </a:rPr>
              <a:t>satu baris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pun.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6084" y="938231"/>
            <a:ext cx="33216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15" dirty="0"/>
              <a:t>Trigger</a:t>
            </a:r>
            <a:r>
              <a:rPr sz="4400" spc="140" dirty="0"/>
              <a:t> </a:t>
            </a:r>
            <a:r>
              <a:rPr sz="4400" spc="275" dirty="0"/>
              <a:t>body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3045" y="2076675"/>
            <a:ext cx="7578090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330" algn="l"/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Trigger body mendefinisikan tindakan </a:t>
            </a:r>
            <a:r>
              <a:rPr sz="3200" spc="5" dirty="0">
                <a:latin typeface="Times New Roman"/>
                <a:cs typeface="Times New Roman"/>
              </a:rPr>
              <a:t>yang  </a:t>
            </a:r>
            <a:r>
              <a:rPr sz="3200" dirty="0">
                <a:latin typeface="Times New Roman"/>
                <a:cs typeface="Times New Roman"/>
              </a:rPr>
              <a:t>perlu dikerjakan </a:t>
            </a:r>
            <a:r>
              <a:rPr sz="3200" spc="5" dirty="0">
                <a:latin typeface="Times New Roman"/>
                <a:cs typeface="Times New Roman"/>
              </a:rPr>
              <a:t>pada </a:t>
            </a:r>
            <a:r>
              <a:rPr sz="3200" dirty="0">
                <a:latin typeface="Times New Roman"/>
                <a:cs typeface="Times New Roman"/>
              </a:rPr>
              <a:t>saat terjadinya event  </a:t>
            </a:r>
            <a:r>
              <a:rPr sz="3200" spc="5" dirty="0">
                <a:latin typeface="Times New Roman"/>
                <a:cs typeface="Times New Roman"/>
              </a:rPr>
              <a:t>yang </a:t>
            </a:r>
            <a:r>
              <a:rPr sz="3200" dirty="0">
                <a:latin typeface="Times New Roman"/>
                <a:cs typeface="Times New Roman"/>
              </a:rPr>
              <a:t>mengakibatkan sebuah </a:t>
            </a:r>
            <a:r>
              <a:rPr sz="3200" spc="-5" dirty="0">
                <a:latin typeface="Times New Roman"/>
                <a:cs typeface="Times New Roman"/>
              </a:rPr>
              <a:t>trigger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menjadi  aktif.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0" marR="5080" indent="-159448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CONTOH </a:t>
            </a:r>
            <a:r>
              <a:rPr spc="-240" dirty="0"/>
              <a:t>PEMBUATAN  </a:t>
            </a:r>
            <a:r>
              <a:rPr spc="-190" dirty="0"/>
              <a:t>TRIGGER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045" y="2076675"/>
            <a:ext cx="77895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330" algn="l"/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Contoh </a:t>
            </a:r>
            <a:r>
              <a:rPr sz="3200" spc="5" dirty="0">
                <a:latin typeface="Times New Roman"/>
                <a:cs typeface="Times New Roman"/>
              </a:rPr>
              <a:t>berikut </a:t>
            </a:r>
            <a:r>
              <a:rPr sz="3200" dirty="0">
                <a:latin typeface="Times New Roman"/>
                <a:cs typeface="Times New Roman"/>
              </a:rPr>
              <a:t>ini akan mengaktifkan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sebuah  trigger </a:t>
            </a:r>
            <a:r>
              <a:rPr sz="3200" spc="5" dirty="0">
                <a:latin typeface="Times New Roman"/>
                <a:cs typeface="Times New Roman"/>
              </a:rPr>
              <a:t>pada </a:t>
            </a:r>
            <a:r>
              <a:rPr sz="3200" dirty="0">
                <a:latin typeface="Times New Roman"/>
                <a:cs typeface="Times New Roman"/>
              </a:rPr>
              <a:t>saat </a:t>
            </a:r>
            <a:r>
              <a:rPr sz="3200" spc="5" dirty="0">
                <a:latin typeface="Times New Roman"/>
                <a:cs typeface="Times New Roman"/>
              </a:rPr>
              <a:t>dilakukan perintah </a:t>
            </a:r>
            <a:r>
              <a:rPr sz="3200" spc="-5" dirty="0">
                <a:latin typeface="Times New Roman"/>
                <a:cs typeface="Times New Roman"/>
              </a:rPr>
              <a:t>DML  </a:t>
            </a:r>
            <a:r>
              <a:rPr sz="3200" dirty="0">
                <a:latin typeface="Times New Roman"/>
                <a:cs typeface="Times New Roman"/>
              </a:rPr>
              <a:t>untuk menyisipkan baris baru ke dalam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tabel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8525" y="4184903"/>
            <a:ext cx="6723660" cy="1970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5288" y="785842"/>
            <a:ext cx="561721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0" marR="5080" indent="-1670685">
              <a:lnSpc>
                <a:spcPct val="100000"/>
              </a:lnSpc>
              <a:spcBef>
                <a:spcPts val="100"/>
              </a:spcBef>
            </a:pPr>
            <a:r>
              <a:rPr sz="4400" spc="-135" dirty="0"/>
              <a:t>CONTOH </a:t>
            </a:r>
            <a:r>
              <a:rPr sz="4400" spc="-250" dirty="0"/>
              <a:t>PEMBUATAN  </a:t>
            </a:r>
            <a:r>
              <a:rPr sz="4400" spc="-200" dirty="0"/>
              <a:t>TRIGGER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330" algn="l"/>
                <a:tab pos="354965" algn="l"/>
              </a:tabLst>
            </a:pPr>
            <a:r>
              <a:rPr dirty="0"/>
              <a:t>Jika </a:t>
            </a:r>
            <a:r>
              <a:rPr spc="5" dirty="0"/>
              <a:t>perubahan </a:t>
            </a:r>
            <a:r>
              <a:rPr dirty="0"/>
              <a:t>dilakukan </a:t>
            </a:r>
            <a:r>
              <a:rPr spc="5" dirty="0"/>
              <a:t>pada </a:t>
            </a:r>
            <a:r>
              <a:rPr dirty="0"/>
              <a:t>lebih dari</a:t>
            </a:r>
            <a:r>
              <a:rPr spc="-200" dirty="0"/>
              <a:t> </a:t>
            </a:r>
            <a:r>
              <a:rPr spc="5" dirty="0"/>
              <a:t>satu  </a:t>
            </a:r>
            <a:r>
              <a:rPr dirty="0"/>
              <a:t>baris </a:t>
            </a:r>
            <a:r>
              <a:rPr spc="5" dirty="0"/>
              <a:t>pada </a:t>
            </a:r>
            <a:r>
              <a:rPr dirty="0"/>
              <a:t>tabel, </a:t>
            </a:r>
            <a:r>
              <a:rPr spc="-5" dirty="0"/>
              <a:t>misal </a:t>
            </a:r>
            <a:r>
              <a:rPr spc="5" dirty="0"/>
              <a:t>pada </a:t>
            </a:r>
            <a:r>
              <a:rPr dirty="0"/>
              <a:t>perintah berikut</a:t>
            </a:r>
            <a:r>
              <a:rPr spc="-145" dirty="0"/>
              <a:t> </a:t>
            </a:r>
            <a:r>
              <a:rPr spc="-5" dirty="0"/>
              <a:t>:</a:t>
            </a:r>
          </a:p>
          <a:p>
            <a:pPr marL="756285" marR="3439795" indent="-287020">
              <a:lnSpc>
                <a:spcPct val="100000"/>
              </a:lnSpc>
              <a:spcBef>
                <a:spcPts val="680"/>
              </a:spcBef>
            </a:pPr>
            <a:r>
              <a:rPr sz="2800" spc="-5" dirty="0"/>
              <a:t>– </a:t>
            </a:r>
            <a:r>
              <a:rPr sz="2800" spc="-10" dirty="0"/>
              <a:t>UPDATE </a:t>
            </a:r>
            <a:r>
              <a:rPr sz="2800" spc="-5" dirty="0"/>
              <a:t>employees  SET salary = salary *</a:t>
            </a:r>
            <a:r>
              <a:rPr sz="2800" spc="-25" dirty="0"/>
              <a:t> </a:t>
            </a:r>
            <a:r>
              <a:rPr sz="2800" spc="-5" dirty="0"/>
              <a:t>1.1</a:t>
            </a:r>
            <a:endParaRPr sz="2800"/>
          </a:p>
          <a:p>
            <a:pPr marL="756285">
              <a:lnSpc>
                <a:spcPct val="100000"/>
              </a:lnSpc>
            </a:pPr>
            <a:r>
              <a:rPr sz="2800" spc="-10" dirty="0"/>
              <a:t>WHERE </a:t>
            </a:r>
            <a:r>
              <a:rPr sz="2800" spc="-5" dirty="0"/>
              <a:t>department_id =</a:t>
            </a:r>
            <a:r>
              <a:rPr sz="2800" spc="20" dirty="0"/>
              <a:t> </a:t>
            </a:r>
            <a:r>
              <a:rPr sz="2800" spc="-5" dirty="0"/>
              <a:t>30;</a:t>
            </a:r>
            <a:endParaRPr sz="2800"/>
          </a:p>
          <a:p>
            <a:pPr marL="355600" marR="304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330" algn="l"/>
                <a:tab pos="354965" algn="l"/>
              </a:tabLst>
            </a:pPr>
            <a:r>
              <a:rPr spc="5" dirty="0"/>
              <a:t>Maka </a:t>
            </a:r>
            <a:r>
              <a:rPr spc="-5" dirty="0"/>
              <a:t>ilustrasi </a:t>
            </a:r>
            <a:r>
              <a:rPr dirty="0"/>
              <a:t>dari trigger </a:t>
            </a:r>
            <a:r>
              <a:rPr spc="-5" dirty="0"/>
              <a:t>timing </a:t>
            </a:r>
            <a:r>
              <a:rPr spc="5" dirty="0"/>
              <a:t>untuk</a:t>
            </a:r>
            <a:r>
              <a:rPr spc="-114" dirty="0"/>
              <a:t> </a:t>
            </a:r>
            <a:r>
              <a:rPr dirty="0"/>
              <a:t>event  tersebut:</a:t>
            </a:r>
          </a:p>
        </p:txBody>
      </p:sp>
      <p:sp>
        <p:nvSpPr>
          <p:cNvPr id="5" name="object 5"/>
          <p:cNvSpPr/>
          <p:nvPr/>
        </p:nvSpPr>
        <p:spPr>
          <a:xfrm>
            <a:off x="2790444" y="4953000"/>
            <a:ext cx="6429756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84086"/>
            <a:ext cx="914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2925" algn="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Basis </a:t>
            </a:r>
            <a:r>
              <a:rPr sz="2400" spc="-70" dirty="0">
                <a:latin typeface="Times New Roman"/>
                <a:cs typeface="Times New Roman"/>
              </a:rPr>
              <a:t>Data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Lanjut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1925" y="817795"/>
            <a:ext cx="615061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0" marR="5080" indent="-1937385">
              <a:lnSpc>
                <a:spcPct val="100000"/>
              </a:lnSpc>
              <a:spcBef>
                <a:spcPts val="100"/>
              </a:spcBef>
            </a:pPr>
            <a:r>
              <a:rPr sz="4400" spc="235" dirty="0"/>
              <a:t>Sintak </a:t>
            </a:r>
            <a:r>
              <a:rPr sz="4400" spc="-409" dirty="0"/>
              <a:t>DML </a:t>
            </a:r>
            <a:r>
              <a:rPr sz="4400" spc="-204" dirty="0"/>
              <a:t>STATEMENT  </a:t>
            </a:r>
            <a:r>
              <a:rPr sz="4400" spc="-200" dirty="0"/>
              <a:t>TRIGGER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3045" y="2381458"/>
            <a:ext cx="665670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330" algn="l"/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CREATE [OR REPLACE]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TRIGGER  trigger_name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timing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event1 [OR </a:t>
            </a:r>
            <a:r>
              <a:rPr sz="3200" spc="5" dirty="0">
                <a:latin typeface="Times New Roman"/>
                <a:cs typeface="Times New Roman"/>
              </a:rPr>
              <a:t>event2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event3]</a:t>
            </a:r>
            <a:endParaRPr sz="3200">
              <a:latin typeface="Times New Roman"/>
              <a:cs typeface="Times New Roman"/>
            </a:endParaRPr>
          </a:p>
          <a:p>
            <a:pPr marL="355600" marR="3724275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table_name  trigger_body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1041</Words>
  <Application>Microsoft Office PowerPoint</Application>
  <PresentationFormat>Custom</PresentationFormat>
  <Paragraphs>138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Times New Roman</vt:lpstr>
      <vt:lpstr>Office Theme</vt:lpstr>
      <vt:lpstr>Apa itu Trigger?</vt:lpstr>
      <vt:lpstr>Trigger perlu dibuat saat</vt:lpstr>
      <vt:lpstr>Basis Data Lanjut</vt:lpstr>
      <vt:lpstr>KOMPONEN TRIGGER</vt:lpstr>
      <vt:lpstr>Tipe trigger</vt:lpstr>
      <vt:lpstr>Trigger body</vt:lpstr>
      <vt:lpstr>CONTOH PEMBUATAN  TRIGGER</vt:lpstr>
      <vt:lpstr>CONTOH PEMBUATAN  TRIGGER</vt:lpstr>
      <vt:lpstr>Sintak DML STATEMENT  TRIGGER</vt:lpstr>
      <vt:lpstr>Contoh pembuatan DML  Statement trigger</vt:lpstr>
      <vt:lpstr>Basis Data Lanjut</vt:lpstr>
      <vt:lpstr>Basis Data Lanjut</vt:lpstr>
      <vt:lpstr>Sintak ROW TRIGGER</vt:lpstr>
      <vt:lpstr>Contoh pembuatan row  trigger</vt:lpstr>
      <vt:lpstr>MENGGUNAKAN OLD DAN  NEW QUALIFIERS</vt:lpstr>
      <vt:lpstr>Basis Data Lanjut</vt:lpstr>
      <vt:lpstr>PENGGUNAAN KLAUSA  WHEN PADA TRIGGER</vt:lpstr>
      <vt:lpstr>Perlu diperhatikan</vt:lpstr>
      <vt:lpstr>Basis Data Lanjut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- 8Database Trigger.ppt [Compatibility Mode]</dc:title>
  <dc:creator>iwanarif</dc:creator>
  <cp:lastModifiedBy>Windows User</cp:lastModifiedBy>
  <cp:revision>4</cp:revision>
  <dcterms:created xsi:type="dcterms:W3CDTF">2018-12-19T22:30:57Z</dcterms:created>
  <dcterms:modified xsi:type="dcterms:W3CDTF">2018-12-20T01:41:09Z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2018-10-24T00:00:00Z</vt:filetime>
  </property>
  <property fmtid="{D5CDD505-2E9C-101B-9397-08002B2CF9AE}" pid="3" name="LastSaved">
    <vt:filetime>2018-12-19T00:00:00Z</vt:filetime>
  </property>
</Properties>
</file>