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6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3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18" r:id="rId50"/>
    <p:sldId id="306" r:id="rId51"/>
    <p:sldId id="307" r:id="rId52"/>
    <p:sldId id="308" r:id="rId53"/>
    <p:sldId id="309" r:id="rId54"/>
    <p:sldId id="317" r:id="rId55"/>
    <p:sldId id="310" r:id="rId56"/>
    <p:sldId id="311" r:id="rId57"/>
    <p:sldId id="312" r:id="rId58"/>
    <p:sldId id="313" r:id="rId59"/>
    <p:sldId id="305" r:id="rId60"/>
    <p:sldId id="321" r:id="rId61"/>
    <p:sldId id="320" r:id="rId62"/>
    <p:sldId id="322" r:id="rId63"/>
    <p:sldId id="327" r:id="rId64"/>
    <p:sldId id="323" r:id="rId65"/>
    <p:sldId id="319" r:id="rId66"/>
    <p:sldId id="314" r:id="rId67"/>
    <p:sldId id="315" r:id="rId68"/>
    <p:sldId id="316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93527-C79B-40A4-81F8-6998AFCF7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95EE19-EC67-4536-8071-ADE53F08F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E46F68-7A3A-4F30-BE8D-C097D071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391-5464-4C6C-B094-968E3CF43B43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91C7B5-A69D-46B5-9362-369AE378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2BDA57-9AD1-417D-B67C-47DBCF3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B4A7-58BC-4695-8F34-188B85217C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446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F2DC9-3900-498D-A423-82CD86E5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60E9299-FFBA-401A-8519-689093C84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DDC455-F697-4466-BE96-4E49A2D6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391-5464-4C6C-B094-968E3CF43B43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BAC436-232D-428E-B3F5-6C6F0AEE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E5D221-D525-426F-9D8A-57865F70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B4A7-58BC-4695-8F34-188B85217C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59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E24D4F-6E76-4D1C-AB3A-3BEBD1399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A825866-96C6-4EAD-80AA-FF0A11CF2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53AC90-4ED5-4F70-9BBA-82219527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391-5464-4C6C-B094-968E3CF43B43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446869-9CE7-4B60-85CB-0CF35ED5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CADCC8-81F3-4CAB-B01A-BB679DB3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B4A7-58BC-4695-8F34-188B85217C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73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AA85F-682C-4C02-A4BC-7F321BB2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330F3D-6733-45DF-80AC-CA8D52DB7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C2AD13-054E-4EAD-91B3-FA1D604F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391-5464-4C6C-B094-968E3CF43B43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8C61A3-33B1-4C32-8192-51E58E3F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9802C9-737D-4784-B108-ABD106C7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B4A7-58BC-4695-8F34-188B85217C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14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07CCE-6E96-4432-A415-943AE85A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19036F8-A84C-478B-9737-41513E3CF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678E25-B26E-41F8-B7AD-AA437AE1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391-5464-4C6C-B094-968E3CF43B43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79F412-BCF4-47FD-B77F-815BF60B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D25749A-1D76-4E71-AEF2-06028724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B4A7-58BC-4695-8F34-188B85217C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746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6BFB5-5BD2-4097-80B4-0F58D333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6C98E9-B7E1-4266-919E-647007BBD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A2DE2A2-D0C9-41C5-B52F-A9BFC73F1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A0C488-50F5-4B71-86F1-467C8B31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391-5464-4C6C-B094-968E3CF43B43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649C41-E070-4B34-9562-61FABC0F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BB13644-35CA-4452-A1BB-94CBA5F3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B4A7-58BC-4695-8F34-188B85217C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895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1EABA-3626-446F-824D-AE8979DE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502276C-AC08-4380-BC9C-275FF10F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D5A7923-3D24-41E9-8113-E795F19C8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D6D6352-9EFB-4380-8F02-0CCA06F1F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0F49FC6-9661-41CD-880B-CB280EAD0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6A2A6E4-69F0-48D0-82E4-30D4A748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391-5464-4C6C-B094-968E3CF43B43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17E67F6-0808-42D1-9F95-49D202C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1C05837-4384-4EE5-B41D-29A201A7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B4A7-58BC-4695-8F34-188B85217C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25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60BD7-393A-4F1D-81BB-CD316DBC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8EC3A19-1C92-4C02-AC45-41698C6B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391-5464-4C6C-B094-968E3CF43B43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598FB74-D2FD-47DA-841A-D80A06F7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86F30C3-4A2B-4EAF-BBB3-1775170D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B4A7-58BC-4695-8F34-188B85217C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410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6C145BD-53DE-4807-8E02-92397F3D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391-5464-4C6C-B094-968E3CF43B43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95EF8E1-6F69-4620-847A-7A639787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4387B4A-5D3A-45A8-8AB7-6B181FFC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B4A7-58BC-4695-8F34-188B85217C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51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7D7B4-7959-4F68-A817-65C4E431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26B6E0-8388-41A4-996C-35A8FB33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C08C8F2-2D38-496F-8AFD-A4F566E8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AC1937-4B49-4219-8195-AFFABF3D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391-5464-4C6C-B094-968E3CF43B43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D39A323-4890-415D-BAC3-74B6CE32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3811705-E62B-4840-B6D1-A408CFC8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B4A7-58BC-4695-8F34-188B85217C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15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9405-74A4-446C-8D86-A7AF4931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E0AA1AB-F116-4ECF-8722-22FC539CB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0C4FBE-4FC9-409D-A26C-A98D3B170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7C858E-6BD0-4E2E-9198-A57070F3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9391-5464-4C6C-B094-968E3CF43B43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88146C-D25D-4AF7-A024-1DEB6F8C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5629437-9D8B-40C6-8198-0ED2B07E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B4A7-58BC-4695-8F34-188B85217C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407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59B3427-2D09-4456-B641-BA1BD78A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23E41F5-F7C3-41D2-8FBF-95B82452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69738C-DC9A-46AE-891B-9F20B0CF1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9391-5464-4C6C-B094-968E3CF43B43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D483B7-2F2F-4D2B-B90F-DF50EC1D3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BCFAE8-AC83-4983-ACAA-6AD174372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EB4A7-58BC-4695-8F34-188B85217C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629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57693-DF7C-4D43-A74C-678CED852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B0F2C0-B0D9-4D94-AC4A-F9676AACA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806DFB-AA89-44E1-A43A-95C0D55F6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10"/>
            <a:ext cx="12191999" cy="68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8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337C7-753C-4E2F-AE44-E555FC36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- Links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1794CF-AB67-4C78-A4CF-8B81E387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São </a:t>
            </a:r>
            <a:r>
              <a:rPr lang="pt-PT" dirty="0" err="1"/>
              <a:t>definos</a:t>
            </a:r>
            <a:r>
              <a:rPr lang="pt-PT" dirty="0"/>
              <a:t> pela &lt;a&gt; </a:t>
            </a:r>
            <a:r>
              <a:rPr lang="pt-PT" dirty="0" err="1"/>
              <a:t>tag</a:t>
            </a:r>
            <a:r>
              <a:rPr lang="pt-PT" dirty="0"/>
              <a:t> (“</a:t>
            </a:r>
            <a:r>
              <a:rPr lang="pt-PT" dirty="0" err="1"/>
              <a:t>anchor</a:t>
            </a:r>
            <a:r>
              <a:rPr lang="pt-PT" dirty="0"/>
              <a:t> </a:t>
            </a:r>
            <a:r>
              <a:rPr lang="pt-PT" dirty="0" err="1"/>
              <a:t>tag</a:t>
            </a:r>
            <a:r>
              <a:rPr lang="pt-PT" dirty="0"/>
              <a:t>”), usa o atributo “</a:t>
            </a:r>
            <a:r>
              <a:rPr lang="pt-PT" dirty="0" err="1"/>
              <a:t>href</a:t>
            </a:r>
            <a:r>
              <a:rPr lang="pt-PT" dirty="0"/>
              <a:t>”, o conteúdo que está dentro dela quando é clicado leva-nos a outra página</a:t>
            </a:r>
          </a:p>
          <a:p>
            <a:r>
              <a:rPr lang="pt-PT" dirty="0"/>
              <a:t>Exemplo: &lt;a&gt; </a:t>
            </a:r>
            <a:r>
              <a:rPr lang="pt-PT" dirty="0" err="1"/>
              <a:t>href</a:t>
            </a:r>
            <a:r>
              <a:rPr lang="pt-PT" dirty="0"/>
              <a:t>=</a:t>
            </a:r>
            <a:r>
              <a:rPr lang="pt-PT" dirty="0">
                <a:hlinkClick r:id="rId2"/>
              </a:rPr>
              <a:t>“https://www.google.com</a:t>
            </a:r>
            <a:r>
              <a:rPr lang="pt-PT" dirty="0"/>
              <a:t>”&gt;Google&lt;/a&gt;</a:t>
            </a:r>
          </a:p>
          <a:p>
            <a:r>
              <a:rPr lang="pt-PT" dirty="0"/>
              <a:t>Obrigatório estar entre aspas e ter o </a:t>
            </a:r>
            <a:r>
              <a:rPr lang="pt-PT" dirty="0">
                <a:hlinkClick r:id="rId3" invalidUrl="https:///"/>
              </a:rPr>
              <a:t>https://</a:t>
            </a:r>
            <a:endParaRPr lang="pt-PT" dirty="0"/>
          </a:p>
          <a:p>
            <a:r>
              <a:rPr lang="pt-PT" dirty="0"/>
              <a:t>Pode ser um link para outro ficheiro HTML de um diretório</a:t>
            </a:r>
          </a:p>
        </p:txBody>
      </p:sp>
    </p:spTree>
    <p:extLst>
      <p:ext uri="{BB962C8B-B14F-4D97-AF65-F5344CB8AC3E}">
        <p14:creationId xmlns:p14="http://schemas.microsoft.com/office/powerpoint/2010/main" val="240446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0A312-9CDF-4058-9797-F9E61DB8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- Imagens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D45BC8-A9F8-4389-8261-6F05EF1CF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São definidas pela &lt;</a:t>
            </a:r>
            <a:r>
              <a:rPr lang="pt-PT" dirty="0" err="1"/>
              <a:t>img</a:t>
            </a:r>
            <a:r>
              <a:rPr lang="pt-PT" dirty="0"/>
              <a:t>&gt; </a:t>
            </a:r>
            <a:r>
              <a:rPr lang="pt-PT" dirty="0" err="1"/>
              <a:t>tag</a:t>
            </a:r>
            <a:r>
              <a:rPr lang="pt-PT" dirty="0"/>
              <a:t> e não contém </a:t>
            </a:r>
            <a:r>
              <a:rPr lang="pt-PT" dirty="0" err="1"/>
              <a:t>tag</a:t>
            </a:r>
            <a:r>
              <a:rPr lang="pt-PT" dirty="0"/>
              <a:t> de finalização</a:t>
            </a:r>
          </a:p>
          <a:p>
            <a:r>
              <a:rPr lang="pt-PT" dirty="0"/>
              <a:t>Constituída pelos seguintes atributos: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“</a:t>
            </a:r>
            <a:r>
              <a:rPr lang="pt-PT" dirty="0" err="1"/>
              <a:t>src</a:t>
            </a:r>
            <a:r>
              <a:rPr lang="pt-PT" dirty="0"/>
              <a:t>” (obrigatória) – indica o ficheiro fonte da </a:t>
            </a:r>
            <a:r>
              <a:rPr lang="pt-PT" dirty="0" err="1"/>
              <a:t>image</a:t>
            </a:r>
            <a:r>
              <a:rPr lang="pt-PT" dirty="0"/>
              <a:t>, pode ser uma imagem ou um ficheiro que esteja no diretório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“</a:t>
            </a:r>
            <a:r>
              <a:rPr lang="pt-PT" dirty="0" err="1"/>
              <a:t>alternative</a:t>
            </a:r>
            <a:r>
              <a:rPr lang="pt-PT" dirty="0"/>
              <a:t> texto” (opcional)	 - palavras que descrevem a imagem, aparecem quando se passa o rato por cima da imagem e são através destas palavras que os motores de pesquisa se guiam para mostrar as imagens numa pesquisa</a:t>
            </a:r>
          </a:p>
          <a:p>
            <a:r>
              <a:rPr lang="pt-PT" dirty="0"/>
              <a:t>Exemplo: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=“cat.jpeg" alt=“</a:t>
            </a:r>
            <a:r>
              <a:rPr lang="en-US" dirty="0" err="1"/>
              <a:t>gato</a:t>
            </a:r>
            <a:r>
              <a:rPr lang="en-US" dirty="0"/>
              <a:t>”&gt;</a:t>
            </a:r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604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2AA8C-E0B0-4BA2-A902-746EDEE3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- Botões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9C4C9D-F632-4D5F-B154-4961F80F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São definidos pela &lt;</a:t>
            </a:r>
            <a:r>
              <a:rPr lang="pt-PT" dirty="0" err="1"/>
              <a:t>button</a:t>
            </a:r>
            <a:r>
              <a:rPr lang="pt-PT" dirty="0"/>
              <a:t>&gt; </a:t>
            </a:r>
            <a:r>
              <a:rPr lang="pt-PT" dirty="0" err="1"/>
              <a:t>tag</a:t>
            </a:r>
            <a:endParaRPr lang="pt-PT" dirty="0"/>
          </a:p>
          <a:p>
            <a:r>
              <a:rPr lang="pt-PT" dirty="0"/>
              <a:t>Exemplo: </a:t>
            </a:r>
            <a:r>
              <a:rPr lang="en-US" dirty="0"/>
              <a:t>&lt;button type="button"&gt;</a:t>
            </a:r>
            <a:r>
              <a:rPr lang="en-US" dirty="0" err="1"/>
              <a:t>Clica</a:t>
            </a:r>
            <a:r>
              <a:rPr lang="en-US" dirty="0"/>
              <a:t>-me!&lt;/button&gt;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07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E668C-4A82-4565-B0D3-5FA9AA82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- Listas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2ED41B-1F9B-46FD-8F14-E8A7DA1B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Existem dois tipos de listas:</a:t>
            </a:r>
          </a:p>
          <a:p>
            <a:pPr lvl="1"/>
            <a:r>
              <a:rPr lang="pt-PT" dirty="0"/>
              <a:t>Listas não ordenadas &lt;</a:t>
            </a:r>
            <a:r>
              <a:rPr lang="pt-PT" dirty="0" err="1"/>
              <a:t>ul</a:t>
            </a:r>
            <a:r>
              <a:rPr lang="pt-PT" dirty="0"/>
              <a:t>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Listas ordenadas &lt;</a:t>
            </a:r>
            <a:r>
              <a:rPr lang="pt-PT" dirty="0" err="1"/>
              <a:t>ol</a:t>
            </a:r>
            <a:r>
              <a:rPr lang="pt-PT" dirty="0"/>
              <a:t>&gt;</a:t>
            </a:r>
          </a:p>
          <a:p>
            <a:r>
              <a:rPr lang="pt-PT" dirty="0"/>
              <a:t>Os elementos das listas são definidos &lt;li&gt;</a:t>
            </a:r>
          </a:p>
        </p:txBody>
      </p:sp>
    </p:spTree>
    <p:extLst>
      <p:ext uri="{BB962C8B-B14F-4D97-AF65-F5344CB8AC3E}">
        <p14:creationId xmlns:p14="http://schemas.microsoft.com/office/powerpoint/2010/main" val="291277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DDE26-9B23-4C2E-A818-D6B165CA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– Quebras de linha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427416-D46F-4F53-A1C1-A14A9B30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São usadas para fazer mudanças de linhas em </a:t>
            </a:r>
            <a:r>
              <a:rPr lang="pt-PT" dirty="0" err="1"/>
              <a:t>headers</a:t>
            </a:r>
            <a:r>
              <a:rPr lang="pt-PT" dirty="0"/>
              <a:t> e parágrafos</a:t>
            </a:r>
          </a:p>
          <a:p>
            <a:r>
              <a:rPr lang="pt-PT" dirty="0"/>
              <a:t>São representadas por &lt;</a:t>
            </a:r>
            <a:r>
              <a:rPr lang="pt-PT" dirty="0" err="1"/>
              <a:t>br</a:t>
            </a:r>
            <a:r>
              <a:rPr lang="pt-PT" dirty="0"/>
              <a:t>&gt; e não têm </a:t>
            </a:r>
            <a:r>
              <a:rPr lang="pt-PT" dirty="0" err="1"/>
              <a:t>tag</a:t>
            </a:r>
            <a:r>
              <a:rPr lang="pt-PT" dirty="0"/>
              <a:t> de finalização</a:t>
            </a:r>
          </a:p>
        </p:txBody>
      </p:sp>
    </p:spTree>
    <p:extLst>
      <p:ext uri="{BB962C8B-B14F-4D97-AF65-F5344CB8AC3E}">
        <p14:creationId xmlns:p14="http://schemas.microsoft.com/office/powerpoint/2010/main" val="139329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F7E2A-FAB1-446D-BAAE-3F661289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-  Comentários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BAA25B-F7F1-4FBE-9F78-D0B34A8F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usarmos comentários em HTML começamos o comentário com “&lt;!--”  e fechamo-lo com “--&gt;”</a:t>
            </a:r>
          </a:p>
          <a:p>
            <a:r>
              <a:rPr lang="pt-PT" dirty="0"/>
              <a:t>Pode ter várias linhas</a:t>
            </a:r>
          </a:p>
        </p:txBody>
      </p:sp>
    </p:spTree>
    <p:extLst>
      <p:ext uri="{BB962C8B-B14F-4D97-AF65-F5344CB8AC3E}">
        <p14:creationId xmlns:p14="http://schemas.microsoft.com/office/powerpoint/2010/main" val="1227598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09B67-97CD-42C9-BEC9-8AC82CC6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– Atributo “</a:t>
            </a:r>
            <a:r>
              <a:rPr lang="pt-PT" dirty="0" err="1"/>
              <a:t>style</a:t>
            </a:r>
            <a:r>
              <a:rPr lang="pt-PT" dirty="0"/>
              <a:t>”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2D8391-685F-438F-9A97-91FE7A84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Dentro das </a:t>
            </a:r>
            <a:r>
              <a:rPr lang="pt-PT" dirty="0" err="1"/>
              <a:t>tags</a:t>
            </a:r>
            <a:r>
              <a:rPr lang="pt-PT" dirty="0"/>
              <a:t> podemos usar o atributo “</a:t>
            </a:r>
            <a:r>
              <a:rPr lang="pt-PT" dirty="0" err="1"/>
              <a:t>style</a:t>
            </a:r>
            <a:r>
              <a:rPr lang="pt-PT" dirty="0"/>
              <a:t>” para mudar o estilo do </a:t>
            </a:r>
            <a:r>
              <a:rPr lang="pt-PT" dirty="0" err="1"/>
              <a:t>contéudo</a:t>
            </a:r>
            <a:r>
              <a:rPr lang="pt-PT" dirty="0"/>
              <a:t> do elemento</a:t>
            </a:r>
          </a:p>
          <a:p>
            <a:r>
              <a:rPr lang="pt-PT" dirty="0"/>
              <a:t>Exemplo: &lt;p </a:t>
            </a:r>
            <a:r>
              <a:rPr lang="pt-PT" dirty="0" err="1"/>
              <a:t>style</a:t>
            </a:r>
            <a:r>
              <a:rPr lang="pt-PT" dirty="0"/>
              <a:t>=“color=</a:t>
            </a:r>
            <a:r>
              <a:rPr lang="pt-PT" dirty="0" err="1"/>
              <a:t>blue</a:t>
            </a:r>
            <a:r>
              <a:rPr lang="pt-PT" dirty="0"/>
              <a:t>”&gt;Este texto é azul!&lt;/p&gt;</a:t>
            </a:r>
          </a:p>
          <a:p>
            <a:r>
              <a:rPr lang="pt-PT" dirty="0"/>
              <a:t>É errado usar, o estilo dos nossos elementos deve vir do ficheiro CSS</a:t>
            </a:r>
          </a:p>
        </p:txBody>
      </p:sp>
    </p:spTree>
    <p:extLst>
      <p:ext uri="{BB962C8B-B14F-4D97-AF65-F5344CB8AC3E}">
        <p14:creationId xmlns:p14="http://schemas.microsoft.com/office/powerpoint/2010/main" val="324422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93A10-9460-4649-9AC3-00FF522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- &lt;</a:t>
            </a:r>
            <a:r>
              <a:rPr lang="pt-PT" dirty="0" err="1"/>
              <a:t>style</a:t>
            </a:r>
            <a:r>
              <a:rPr lang="pt-PT" dirty="0"/>
              <a:t>&gt; </a:t>
            </a:r>
            <a:r>
              <a:rPr lang="pt-PT" dirty="0" err="1"/>
              <a:t>tag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6EF46C-78FB-4585-9A93-15F0C2A5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Apesar de não ser correto  pois o estilo do HTML deve ser feito num ficheiro CSS, podemos também criar o estilo dos elementos dentro do próprio HTML usando &lt;</a:t>
            </a:r>
            <a:r>
              <a:rPr lang="pt-PT" dirty="0" err="1"/>
              <a:t>style</a:t>
            </a:r>
            <a:r>
              <a:rPr lang="pt-PT" dirty="0"/>
              <a:t>&gt;</a:t>
            </a:r>
          </a:p>
          <a:p>
            <a:r>
              <a:rPr lang="pt-PT" dirty="0"/>
              <a:t>Esta é uma </a:t>
            </a:r>
            <a:r>
              <a:rPr lang="pt-PT" dirty="0" err="1"/>
              <a:t>tag</a:t>
            </a:r>
            <a:r>
              <a:rPr lang="pt-PT" dirty="0"/>
              <a:t> que se põe dentro da </a:t>
            </a:r>
            <a:r>
              <a:rPr lang="pt-PT" dirty="0" err="1"/>
              <a:t>tag</a:t>
            </a:r>
            <a:r>
              <a:rPr lang="pt-PT" dirty="0"/>
              <a:t> &lt;</a:t>
            </a:r>
            <a:r>
              <a:rPr lang="pt-PT" dirty="0" err="1"/>
              <a:t>head</a:t>
            </a:r>
            <a:r>
              <a:rPr lang="pt-P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1945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FCE15-6229-44EC-B00F-2CD3A52C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-  &lt;</a:t>
            </a:r>
            <a:r>
              <a:rPr lang="pt-PT" dirty="0" err="1"/>
              <a:t>div</a:t>
            </a:r>
            <a:r>
              <a:rPr lang="pt-PT" dirty="0"/>
              <a:t>&gt; </a:t>
            </a:r>
            <a:r>
              <a:rPr lang="pt-PT" dirty="0" err="1"/>
              <a:t>tag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45D868-B45E-40AE-880E-8E6733B9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Esta </a:t>
            </a:r>
            <a:r>
              <a:rPr lang="pt-PT" dirty="0" err="1"/>
              <a:t>tag</a:t>
            </a:r>
            <a:r>
              <a:rPr lang="pt-PT" dirty="0"/>
              <a:t> serve para agrupar elementos</a:t>
            </a:r>
          </a:p>
          <a:p>
            <a:r>
              <a:rPr lang="pt-PT" dirty="0"/>
              <a:t>Por exemplo, se num website tivermos um conjunto de vários textos que queremos dar o mesmo estilo, podemos agrupa-los dentro da &lt;</a:t>
            </a:r>
            <a:r>
              <a:rPr lang="pt-PT" dirty="0" err="1"/>
              <a:t>div</a:t>
            </a:r>
            <a:r>
              <a:rPr lang="pt-PT" dirty="0"/>
              <a:t>&gt; </a:t>
            </a:r>
            <a:r>
              <a:rPr lang="pt-PT" dirty="0" err="1"/>
              <a:t>tag</a:t>
            </a:r>
            <a:r>
              <a:rPr lang="pt-PT" dirty="0"/>
              <a:t>, de modo que quando os modificamos, modificamos todos de uma vez</a:t>
            </a:r>
          </a:p>
        </p:txBody>
      </p:sp>
    </p:spTree>
    <p:extLst>
      <p:ext uri="{BB962C8B-B14F-4D97-AF65-F5344CB8AC3E}">
        <p14:creationId xmlns:p14="http://schemas.microsoft.com/office/powerpoint/2010/main" val="391083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36E01-CD98-47E3-83C9-BD73DCA0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– Atributo “</a:t>
            </a:r>
            <a:r>
              <a:rPr lang="pt-PT" dirty="0" err="1"/>
              <a:t>class</a:t>
            </a:r>
            <a:r>
              <a:rPr lang="pt-PT" dirty="0"/>
              <a:t>”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85C843-4F7B-4C57-ADC5-5690DEDC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É usado para definir estilos iguais para elementos que contém o mesmo nome de “</a:t>
            </a:r>
            <a:r>
              <a:rPr lang="pt-PT" dirty="0" err="1"/>
              <a:t>class</a:t>
            </a:r>
            <a:r>
              <a:rPr lang="pt-PT" dirty="0"/>
              <a:t>”, ou seja, todos os elementos que tiverem “</a:t>
            </a:r>
            <a:r>
              <a:rPr lang="pt-PT" dirty="0" err="1"/>
              <a:t>class</a:t>
            </a:r>
            <a:r>
              <a:rPr lang="pt-PT" dirty="0"/>
              <a:t>=x” vão todos ter o mesmo estilo descrito em x</a:t>
            </a:r>
          </a:p>
          <a:p>
            <a:r>
              <a:rPr lang="pt-PT" dirty="0"/>
              <a:t>O estilo delas é feito no ficheiro CSS</a:t>
            </a:r>
          </a:p>
          <a:p>
            <a:r>
              <a:rPr lang="pt-PT" dirty="0"/>
              <a:t>Um elemento pode ter mais que uma </a:t>
            </a:r>
            <a:r>
              <a:rPr lang="pt-PT" dirty="0" err="1"/>
              <a:t>class</a:t>
            </a:r>
            <a:r>
              <a:rPr lang="pt-PT" dirty="0"/>
              <a:t>:</a:t>
            </a:r>
          </a:p>
          <a:p>
            <a:pPr marL="457200" lvl="1" indent="0">
              <a:buNone/>
            </a:pPr>
            <a:r>
              <a:rPr lang="en-US" dirty="0"/>
              <a:t>&lt;p class=“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"&gt;Este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classes,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e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.&lt;/p&gt;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8238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 - Wikipedia">
            <a:extLst>
              <a:ext uri="{FF2B5EF4-FFF2-40B4-BE49-F238E27FC236}">
                <a16:creationId xmlns:a16="http://schemas.microsoft.com/office/drawing/2014/main" id="{1C7BEE5F-F2F0-4433-AC62-4C974E2C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873" y="2792380"/>
            <a:ext cx="3041779" cy="304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replace and add HTML text elements with CSS | The ...">
            <a:extLst>
              <a:ext uri="{FF2B5EF4-FFF2-40B4-BE49-F238E27FC236}">
                <a16:creationId xmlns:a16="http://schemas.microsoft.com/office/drawing/2014/main" id="{7C59EC52-5B9C-4D41-B545-030DCAE85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61" y="2588079"/>
            <a:ext cx="2461272" cy="345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Logo Design Using CSS3 â HTML5, CSS3, JQuery Tips ...">
            <a:extLst>
              <a:ext uri="{FF2B5EF4-FFF2-40B4-BE49-F238E27FC236}">
                <a16:creationId xmlns:a16="http://schemas.microsoft.com/office/drawing/2014/main" id="{82F41CDE-8002-4B83-8F8F-042F4515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16" b="93617" l="10000" r="90000">
                        <a14:foregroundMark x1="55833" y1="40039" x2="55833" y2="40039"/>
                        <a14:foregroundMark x1="49500" y1="41199" x2="67667" y2="41199"/>
                        <a14:foregroundMark x1="47000" y1="58607" x2="60667" y2="58221"/>
                        <a14:foregroundMark x1="60667" y1="58221" x2="65000" y2="58221"/>
                        <a14:foregroundMark x1="46667" y1="78530" x2="60333" y2="78917"/>
                        <a14:foregroundMark x1="60333" y1="78917" x2="64333" y2="63443"/>
                        <a14:foregroundMark x1="64333" y1="63443" x2="63833" y2="63250"/>
                        <a14:foregroundMark x1="36500" y1="5416" x2="36500" y2="12379"/>
                        <a14:foregroundMark x1="45333" y1="5416" x2="45333" y2="12766"/>
                        <a14:foregroundMark x1="61500" y1="6770" x2="61500" y2="13540"/>
                        <a14:foregroundMark x1="67000" y1="6383" x2="67000" y2="14507"/>
                        <a14:foregroundMark x1="44000" y1="91103" x2="55500" y2="93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944" y="698242"/>
            <a:ext cx="3530111" cy="304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09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333AD-B01A-4F5E-95F8-0A47A5A7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– Atributo “id”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73AB59-77A9-4E2B-B1B7-83C71107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Especifica um id único para um elemento HTML e tal como o atributo “</a:t>
            </a:r>
            <a:r>
              <a:rPr lang="pt-PT" dirty="0" err="1"/>
              <a:t>class</a:t>
            </a:r>
            <a:r>
              <a:rPr lang="pt-PT" dirty="0"/>
              <a:t>” define um estilo para esse elemento</a:t>
            </a:r>
          </a:p>
          <a:p>
            <a:r>
              <a:rPr lang="pt-PT" dirty="0"/>
              <a:t>É também muito útil para mudar o elemento dentro do JavaScript</a:t>
            </a:r>
          </a:p>
        </p:txBody>
      </p:sp>
    </p:spTree>
    <p:extLst>
      <p:ext uri="{BB962C8B-B14F-4D97-AF65-F5344CB8AC3E}">
        <p14:creationId xmlns:p14="http://schemas.microsoft.com/office/powerpoint/2010/main" val="3217222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FEE32-7685-409E-83B7-7F9C6440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- Formulários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C6A54984-F73C-4334-8E0F-6C94C7C89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Em HTML existem elementos próprios para formulários cuja informação é posta pelo cliente</a:t>
            </a:r>
          </a:p>
          <a:p>
            <a:r>
              <a:rPr lang="pt-PT" dirty="0"/>
              <a:t>Os elementos do formulário ficam dentro da &lt;</a:t>
            </a:r>
            <a:r>
              <a:rPr lang="pt-PT" dirty="0" err="1"/>
              <a:t>form</a:t>
            </a:r>
            <a:r>
              <a:rPr lang="pt-PT" dirty="0"/>
              <a:t>&gt;</a:t>
            </a:r>
          </a:p>
          <a:p>
            <a:r>
              <a:rPr lang="pt-PT" dirty="0"/>
              <a:t>Cada elemento é representado pela </a:t>
            </a:r>
            <a:r>
              <a:rPr lang="pt-PT" dirty="0" err="1"/>
              <a:t>tag</a:t>
            </a:r>
            <a:r>
              <a:rPr lang="pt-PT" dirty="0"/>
              <a:t> &lt;input&gt; (exceção de alguns, por exemplo, “</a:t>
            </a:r>
            <a:r>
              <a:rPr lang="pt-PT" dirty="0" err="1"/>
              <a:t>select</a:t>
            </a:r>
            <a:r>
              <a:rPr lang="pt-PT" dirty="0"/>
              <a:t>” que é representado pela própria </a:t>
            </a:r>
            <a:r>
              <a:rPr lang="pt-PT" dirty="0" err="1"/>
              <a:t>tag</a:t>
            </a:r>
            <a:r>
              <a:rPr lang="pt-PT" dirty="0"/>
              <a:t> &lt;</a:t>
            </a:r>
            <a:r>
              <a:rPr lang="pt-PT" dirty="0" err="1"/>
              <a:t>select</a:t>
            </a:r>
            <a:r>
              <a:rPr lang="pt-PT" dirty="0"/>
              <a:t>&gt;). Pode ser demonstrado de várias maneiras dependendo do valor do atributo “</a:t>
            </a:r>
            <a:r>
              <a:rPr lang="pt-PT" dirty="0" err="1"/>
              <a:t>type</a:t>
            </a:r>
            <a:r>
              <a:rPr lang="pt-PT" dirty="0"/>
              <a:t>”: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&lt;input </a:t>
            </a:r>
            <a:r>
              <a:rPr lang="pt-PT" dirty="0" err="1"/>
              <a:t>type</a:t>
            </a:r>
            <a:r>
              <a:rPr lang="pt-PT" dirty="0"/>
              <a:t>="</a:t>
            </a:r>
            <a:r>
              <a:rPr lang="pt-PT" dirty="0" err="1"/>
              <a:t>text</a:t>
            </a:r>
            <a:r>
              <a:rPr lang="pt-PT" dirty="0"/>
              <a:t>"&gt; define um input de texto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&lt;input </a:t>
            </a:r>
            <a:r>
              <a:rPr lang="pt-PT" dirty="0" err="1"/>
              <a:t>type</a:t>
            </a:r>
            <a:r>
              <a:rPr lang="pt-PT" dirty="0"/>
              <a:t>="password"&gt; define um input de texto mas ele não aparece no ecrã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&lt;input </a:t>
            </a:r>
            <a:r>
              <a:rPr lang="pt-PT" dirty="0" err="1"/>
              <a:t>type</a:t>
            </a:r>
            <a:r>
              <a:rPr lang="pt-PT" dirty="0"/>
              <a:t>="radio"&gt; define uma opção que é selecionada por uma “bolinha”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&lt;input </a:t>
            </a:r>
            <a:r>
              <a:rPr lang="pt-PT" dirty="0" err="1"/>
              <a:t>type</a:t>
            </a:r>
            <a:r>
              <a:rPr lang="pt-PT" dirty="0"/>
              <a:t>="</a:t>
            </a:r>
            <a:r>
              <a:rPr lang="pt-PT" dirty="0" err="1"/>
              <a:t>submit</a:t>
            </a:r>
            <a:r>
              <a:rPr lang="pt-PT" dirty="0"/>
              <a:t>"&gt; define um botão para submeter informação numa base de dados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&lt;input </a:t>
            </a:r>
            <a:r>
              <a:rPr lang="pt-PT" dirty="0" err="1"/>
              <a:t>type</a:t>
            </a:r>
            <a:r>
              <a:rPr lang="pt-PT" dirty="0"/>
              <a:t>="</a:t>
            </a:r>
            <a:r>
              <a:rPr lang="pt-PT" dirty="0" err="1"/>
              <a:t>reset</a:t>
            </a:r>
            <a:r>
              <a:rPr lang="pt-PT" dirty="0"/>
              <a:t>"&gt;  define um botão que quando clicado, o formulário volta ao seu estado inicial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&lt;input </a:t>
            </a:r>
            <a:r>
              <a:rPr lang="pt-PT" dirty="0" err="1"/>
              <a:t>type</a:t>
            </a:r>
            <a:r>
              <a:rPr lang="pt-PT" dirty="0"/>
              <a:t>="</a:t>
            </a:r>
            <a:r>
              <a:rPr lang="pt-PT" dirty="0" err="1"/>
              <a:t>checkbox</a:t>
            </a:r>
            <a:r>
              <a:rPr lang="pt-PT" dirty="0"/>
              <a:t>"&gt; define uma listas de várias opções que podem ser selecionadas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&lt;input type="date“ &gt; define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seleção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data</a:t>
            </a:r>
            <a:endParaRPr lang="pt-PT" dirty="0"/>
          </a:p>
          <a:p>
            <a:r>
              <a:rPr lang="pt-PT" dirty="0"/>
              <a:t>Quando submetidos podem ser usados para outros elementos ou até mesmo serem guardados numa base de dados</a:t>
            </a:r>
          </a:p>
          <a:p>
            <a:r>
              <a:rPr lang="pt-PT" dirty="0"/>
              <a:t>Com o atributo “</a:t>
            </a:r>
            <a:r>
              <a:rPr lang="pt-PT" dirty="0" err="1"/>
              <a:t>value</a:t>
            </a:r>
            <a:r>
              <a:rPr lang="pt-PT" dirty="0"/>
              <a:t>” da </a:t>
            </a:r>
            <a:r>
              <a:rPr lang="pt-PT" dirty="0" err="1"/>
              <a:t>tag</a:t>
            </a:r>
            <a:r>
              <a:rPr lang="pt-PT" dirty="0"/>
              <a:t> &lt;input&gt; conseguimos já pôr um valor predefinido.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058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B7AB050B-C0E6-4560-8CF3-2EE7F9AF1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3" r="86701" b="42305"/>
          <a:stretch/>
        </p:blipFill>
        <p:spPr>
          <a:xfrm>
            <a:off x="4495426" y="442509"/>
            <a:ext cx="3201148" cy="5972981"/>
          </a:xfrm>
        </p:spPr>
      </p:pic>
    </p:spTree>
    <p:extLst>
      <p:ext uri="{BB962C8B-B14F-4D97-AF65-F5344CB8AC3E}">
        <p14:creationId xmlns:p14="http://schemas.microsoft.com/office/powerpoint/2010/main" val="4050081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EA4D7-6D1B-434D-B20A-9B4451CE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- SVG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F39A7F-91CA-4FDA-8044-F4BB201F6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É um elemento que dentro dele vai estar uma figura definida através de vários atributos e </a:t>
            </a:r>
            <a:r>
              <a:rPr lang="pt-PT" dirty="0" err="1"/>
              <a:t>tags</a:t>
            </a:r>
            <a:r>
              <a:rPr lang="pt-PT" dirty="0"/>
              <a:t>.</a:t>
            </a:r>
          </a:p>
          <a:p>
            <a:r>
              <a:rPr lang="pt-PT" dirty="0"/>
              <a:t>Exemplo: 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width="400" height="100"&gt;</a:t>
            </a:r>
          </a:p>
          <a:p>
            <a:pPr marL="457200" lvl="1" indent="0">
              <a:buNone/>
            </a:pPr>
            <a:r>
              <a:rPr lang="en-US" dirty="0"/>
              <a:t>  	&lt;</a:t>
            </a:r>
            <a:r>
              <a:rPr lang="en-US" dirty="0" err="1"/>
              <a:t>rect</a:t>
            </a:r>
            <a:r>
              <a:rPr lang="en-US" dirty="0"/>
              <a:t> width="400" height="100" style="</a:t>
            </a:r>
            <a:r>
              <a:rPr lang="en-US" dirty="0" err="1"/>
              <a:t>fill:rgb</a:t>
            </a:r>
            <a:r>
              <a:rPr lang="en-US" dirty="0"/>
              <a:t>(0,0,255);stroke-	width:10;stroke:rgb(0,0,0)" /&gt;</a:t>
            </a:r>
          </a:p>
          <a:p>
            <a:pPr marL="457200" lvl="1" indent="0">
              <a:buNone/>
            </a:pP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endParaRPr lang="pt-PT" dirty="0"/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034AD222-AD49-403C-90B8-634FE4A90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578" r="72701" b="23911"/>
          <a:stretch/>
        </p:blipFill>
        <p:spPr>
          <a:xfrm>
            <a:off x="6096000" y="4510370"/>
            <a:ext cx="5257800" cy="146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04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5AC8F-B5D6-44BC-9B10-B3444B36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– </a:t>
            </a:r>
            <a:r>
              <a:rPr lang="pt-PT" dirty="0" err="1"/>
              <a:t>Cascading</a:t>
            </a:r>
            <a:r>
              <a:rPr lang="pt-PT" dirty="0"/>
              <a:t> </a:t>
            </a:r>
            <a:r>
              <a:rPr lang="pt-PT" dirty="0" err="1"/>
              <a:t>Style</a:t>
            </a:r>
            <a:r>
              <a:rPr lang="pt-PT" dirty="0"/>
              <a:t> </a:t>
            </a:r>
            <a:r>
              <a:rPr lang="pt-PT" dirty="0" err="1"/>
              <a:t>Sheets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3978B4-4185-44FE-A98E-75BC5636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Descreve como os elementos vão ser demonstrados no ecrã</a:t>
            </a:r>
          </a:p>
          <a:p>
            <a:r>
              <a:rPr lang="pt-PT" dirty="0"/>
              <a:t>O ficheiro é importado dentro da &lt;</a:t>
            </a:r>
            <a:r>
              <a:rPr lang="pt-PT" dirty="0" err="1"/>
              <a:t>head</a:t>
            </a:r>
            <a:r>
              <a:rPr lang="pt-PT" dirty="0"/>
              <a:t>&gt; do HTML</a:t>
            </a:r>
          </a:p>
          <a:p>
            <a:pPr marL="457200" lvl="1" indent="0">
              <a:buNone/>
            </a:pPr>
            <a:r>
              <a:rPr lang="pt-PT" dirty="0"/>
              <a:t>&lt;link </a:t>
            </a:r>
            <a:r>
              <a:rPr lang="pt-PT" dirty="0" err="1"/>
              <a:t>rel</a:t>
            </a:r>
            <a:r>
              <a:rPr lang="pt-PT" dirty="0"/>
              <a:t>="</a:t>
            </a:r>
            <a:r>
              <a:rPr lang="pt-PT" dirty="0" err="1"/>
              <a:t>stylesheet</a:t>
            </a:r>
            <a:r>
              <a:rPr lang="pt-PT" dirty="0"/>
              <a:t>" </a:t>
            </a:r>
            <a:r>
              <a:rPr lang="pt-PT" dirty="0" err="1"/>
              <a:t>type</a:t>
            </a:r>
            <a:r>
              <a:rPr lang="pt-PT" dirty="0"/>
              <a:t>="</a:t>
            </a:r>
            <a:r>
              <a:rPr lang="pt-PT" dirty="0" err="1"/>
              <a:t>text</a:t>
            </a:r>
            <a:r>
              <a:rPr lang="pt-PT" dirty="0"/>
              <a:t>/</a:t>
            </a:r>
            <a:r>
              <a:rPr lang="pt-PT" dirty="0" err="1"/>
              <a:t>css</a:t>
            </a:r>
            <a:r>
              <a:rPr lang="pt-PT" dirty="0"/>
              <a:t>" </a:t>
            </a:r>
            <a:r>
              <a:rPr lang="pt-PT" dirty="0" err="1"/>
              <a:t>href</a:t>
            </a:r>
            <a:r>
              <a:rPr lang="pt-PT" dirty="0"/>
              <a:t>="mystyle.css"&gt;&lt;</a:t>
            </a:r>
            <a:r>
              <a:rPr lang="pt-PT" dirty="0" err="1"/>
              <a:t>style</a:t>
            </a:r>
            <a:r>
              <a:rPr lang="pt-PT" dirty="0"/>
              <a:t>&gt;</a:t>
            </a:r>
          </a:p>
          <a:p>
            <a:r>
              <a:rPr lang="pt-PT" dirty="0"/>
              <a:t>Comentários escrevem-se dentro de /* */</a:t>
            </a:r>
          </a:p>
          <a:p>
            <a:pPr marL="457200" lvl="1" indent="0">
              <a:buNone/>
            </a:pPr>
            <a:endParaRPr lang="pt-PT" dirty="0"/>
          </a:p>
        </p:txBody>
      </p:sp>
      <p:pic>
        <p:nvPicPr>
          <p:cNvPr id="4" name="Picture 4" descr="How to replace and add HTML text elements with CSS | The ...">
            <a:extLst>
              <a:ext uri="{FF2B5EF4-FFF2-40B4-BE49-F238E27FC236}">
                <a16:creationId xmlns:a16="http://schemas.microsoft.com/office/drawing/2014/main" id="{0E573088-3AEC-409B-BC7B-59382143C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989" y="3042493"/>
            <a:ext cx="2461272" cy="345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474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6142-7F59-4BA9-970B-B209717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– Seletores dos elementos HTML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AE09C6-7146-41DF-82F2-DE865EFCB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modificar os elementos simplesmente escrevemos o nome deles e entre chavetas pomos as propriedades que queremos mudar:</a:t>
            </a:r>
          </a:p>
          <a:p>
            <a:pPr marL="457200" lvl="1" indent="0">
              <a:buNone/>
            </a:pPr>
            <a:r>
              <a:rPr lang="pt-PT" dirty="0"/>
              <a:t>	body {</a:t>
            </a:r>
          </a:p>
          <a:p>
            <a:pPr marL="457200" lvl="1" indent="0">
              <a:buNone/>
            </a:pPr>
            <a:r>
              <a:rPr lang="pt-PT" dirty="0"/>
              <a:t>  		background-color: </a:t>
            </a:r>
            <a:r>
              <a:rPr lang="pt-PT" dirty="0" err="1"/>
              <a:t>lightblue</a:t>
            </a:r>
            <a:r>
              <a:rPr lang="pt-PT" dirty="0"/>
              <a:t>;</a:t>
            </a:r>
          </a:p>
          <a:p>
            <a:pPr marL="457200" lvl="1" indent="0">
              <a:buNone/>
            </a:pPr>
            <a:r>
              <a:rPr lang="pt-PT" dirty="0"/>
              <a:t>	}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	</a:t>
            </a:r>
            <a:r>
              <a:rPr lang="en-US" dirty="0"/>
              <a:t>h1 {</a:t>
            </a:r>
          </a:p>
          <a:p>
            <a:pPr marL="457200" lvl="1" indent="0">
              <a:buNone/>
            </a:pPr>
            <a:r>
              <a:rPr lang="en-US" dirty="0"/>
              <a:t>  		color: maroon;</a:t>
            </a:r>
          </a:p>
          <a:p>
            <a:pPr marL="457200" lvl="1" indent="0">
              <a:buNone/>
            </a:pPr>
            <a:r>
              <a:rPr lang="en-US" dirty="0"/>
              <a:t> 		 margin-left: 40px;</a:t>
            </a:r>
          </a:p>
          <a:p>
            <a:pPr marL="457200" lvl="1" indent="0">
              <a:buNone/>
            </a:pPr>
            <a:r>
              <a:rPr lang="en-US" dirty="0"/>
              <a:t>	}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18175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07EE0-E150-4C3A-8C20-1DC95851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– Propriedades comuns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8A7E06-F223-48CE-93CC-409A9BB6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pt-PT" dirty="0"/>
              <a:t>São sempre escritas em minúsculas: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background-color : mudar a cor da área ocupada pelo elemento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Background-imagem: imagem que vai aparecer na área ocupada pelo elemento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color: mudar a cor do texto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 err="1"/>
              <a:t>text-align</a:t>
            </a:r>
            <a:r>
              <a:rPr lang="pt-PT" dirty="0"/>
              <a:t>: mudar o alinhamento do texto (</a:t>
            </a:r>
            <a:r>
              <a:rPr lang="pt-PT" dirty="0" err="1"/>
              <a:t>left</a:t>
            </a:r>
            <a:r>
              <a:rPr lang="pt-PT" dirty="0"/>
              <a:t>/</a:t>
            </a:r>
            <a:r>
              <a:rPr lang="pt-PT" dirty="0" err="1"/>
              <a:t>center</a:t>
            </a:r>
            <a:r>
              <a:rPr lang="pt-PT" dirty="0"/>
              <a:t>/</a:t>
            </a:r>
            <a:r>
              <a:rPr lang="pt-PT" dirty="0" err="1"/>
              <a:t>right</a:t>
            </a:r>
            <a:r>
              <a:rPr lang="pt-PT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 err="1"/>
              <a:t>font-family</a:t>
            </a:r>
            <a:r>
              <a:rPr lang="pt-PT" dirty="0"/>
              <a:t>:  a família de fontes que vai ter o texto, se a primeira fonte não for suportada pelo browser, usar a segunda fonte mencionada e o mesmo se esta também não for suportada. </a:t>
            </a:r>
          </a:p>
          <a:p>
            <a:pPr lvl="2"/>
            <a:r>
              <a:rPr lang="pt-PT" dirty="0"/>
              <a:t>A última fonte chama-se de </a:t>
            </a:r>
            <a:r>
              <a:rPr lang="pt-PT" dirty="0" err="1"/>
              <a:t>sans-serif</a:t>
            </a:r>
            <a:r>
              <a:rPr lang="pt-PT" dirty="0"/>
              <a:t> e representa uma fonte genérica que o browser suporta.</a:t>
            </a:r>
          </a:p>
          <a:p>
            <a:pPr lvl="2"/>
            <a:r>
              <a:rPr lang="pt-PT" dirty="0"/>
              <a:t>Se o nome da fonte for mais que uma palavra, escrever a fonte entre aspas (“Times New </a:t>
            </a:r>
            <a:r>
              <a:rPr lang="pt-PT" dirty="0" err="1"/>
              <a:t>Roman</a:t>
            </a:r>
            <a:r>
              <a:rPr lang="pt-PT" dirty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 err="1"/>
              <a:t>font-size</a:t>
            </a:r>
            <a:r>
              <a:rPr lang="pt-PT" dirty="0"/>
              <a:t>: tamanho do texto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 err="1"/>
              <a:t>opacity</a:t>
            </a:r>
            <a:r>
              <a:rPr lang="pt-PT" dirty="0"/>
              <a:t>: define a opacidade do elemento (opacity:0; o elemento não aparece)</a:t>
            </a:r>
          </a:p>
        </p:txBody>
      </p:sp>
    </p:spTree>
    <p:extLst>
      <p:ext uri="{BB962C8B-B14F-4D97-AF65-F5344CB8AC3E}">
        <p14:creationId xmlns:p14="http://schemas.microsoft.com/office/powerpoint/2010/main" val="2181252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72FAB-E771-4304-A60C-96BC7CC1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– Seletor de id e </a:t>
            </a:r>
            <a:r>
              <a:rPr lang="pt-PT" dirty="0" err="1"/>
              <a:t>class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5BD38F-90A4-46AF-B745-06D4DB868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4215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Como dito previamente, os elementos representados por </a:t>
            </a:r>
            <a:r>
              <a:rPr lang="pt-PT" dirty="0" err="1"/>
              <a:t>id’s</a:t>
            </a:r>
            <a:r>
              <a:rPr lang="pt-PT" dirty="0"/>
              <a:t> e </a:t>
            </a:r>
            <a:r>
              <a:rPr lang="pt-PT" dirty="0" err="1"/>
              <a:t>class’s</a:t>
            </a:r>
            <a:r>
              <a:rPr lang="pt-PT" dirty="0"/>
              <a:t> podem ser modificados em </a:t>
            </a:r>
            <a:r>
              <a:rPr lang="pt-PT" dirty="0" err="1"/>
              <a:t>css</a:t>
            </a:r>
            <a:r>
              <a:rPr lang="pt-PT" dirty="0"/>
              <a:t> (aliás é para isso que existem)</a:t>
            </a:r>
          </a:p>
          <a:p>
            <a:r>
              <a:rPr lang="pt-PT" dirty="0"/>
              <a:t>Seletor de id (#):</a:t>
            </a:r>
          </a:p>
          <a:p>
            <a:pPr marL="457200" lvl="1" indent="0">
              <a:buNone/>
            </a:pPr>
            <a:r>
              <a:rPr lang="es-ES" dirty="0"/>
              <a:t>#titulo{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text-align</a:t>
            </a:r>
            <a:r>
              <a:rPr lang="es-ES" dirty="0"/>
              <a:t>: center;</a:t>
            </a:r>
          </a:p>
          <a:p>
            <a:pPr marL="457200" lvl="1" indent="0">
              <a:buNone/>
            </a:pPr>
            <a:r>
              <a:rPr lang="es-ES" dirty="0"/>
              <a:t>  color: red;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  <a:endParaRPr lang="pt-PT" dirty="0"/>
          </a:p>
          <a:p>
            <a:r>
              <a:rPr lang="pt-PT" dirty="0"/>
              <a:t>Seletor de </a:t>
            </a:r>
            <a:r>
              <a:rPr lang="pt-PT" dirty="0" err="1"/>
              <a:t>class</a:t>
            </a:r>
            <a:r>
              <a:rPr lang="pt-PT" dirty="0"/>
              <a:t> (.):</a:t>
            </a:r>
          </a:p>
          <a:p>
            <a:pPr marL="457200" lvl="1" indent="0">
              <a:buNone/>
            </a:pPr>
            <a:r>
              <a:rPr lang="es-ES" dirty="0"/>
              <a:t>.texto{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text-align</a:t>
            </a:r>
            <a:r>
              <a:rPr lang="es-ES" dirty="0"/>
              <a:t>: </a:t>
            </a:r>
            <a:r>
              <a:rPr lang="es-ES" dirty="0" err="1"/>
              <a:t>left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  color: </a:t>
            </a:r>
            <a:r>
              <a:rPr lang="es-ES" dirty="0" err="1"/>
              <a:t>black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659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C4051-33E5-48CE-A034-5BA91E87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-  Mais seletores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8EB05E-9A1A-464E-A97E-B592820C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783"/>
          </a:xfrm>
        </p:spPr>
        <p:txBody>
          <a:bodyPr>
            <a:normAutofit/>
          </a:bodyPr>
          <a:lstStyle/>
          <a:p>
            <a:r>
              <a:rPr lang="pt-PT" sz="2200" dirty="0"/>
              <a:t>Podemos selecionar modificar as propriedades de um só elemento de uma certa classe:</a:t>
            </a:r>
          </a:p>
          <a:p>
            <a:pPr marL="457200" lvl="1" indent="0">
              <a:buNone/>
            </a:pPr>
            <a:r>
              <a:rPr lang="pt-PT" sz="2200" dirty="0"/>
              <a:t>.texto-vermelho h2{</a:t>
            </a:r>
          </a:p>
          <a:p>
            <a:pPr marL="457200" lvl="1" indent="0">
              <a:buNone/>
            </a:pPr>
            <a:r>
              <a:rPr lang="pt-PT" sz="2200" dirty="0"/>
              <a:t>	color: </a:t>
            </a:r>
            <a:r>
              <a:rPr lang="pt-PT" sz="2200" dirty="0" err="1"/>
              <a:t>yellow</a:t>
            </a:r>
            <a:r>
              <a:rPr lang="pt-PT" sz="2200" dirty="0"/>
              <a:t>;</a:t>
            </a:r>
          </a:p>
          <a:p>
            <a:pPr marL="457200" lvl="1" indent="0">
              <a:buNone/>
            </a:pPr>
            <a:r>
              <a:rPr lang="pt-PT" sz="2200" dirty="0"/>
              <a:t>}</a:t>
            </a:r>
          </a:p>
          <a:p>
            <a:r>
              <a:rPr lang="pt-PT" sz="2200" dirty="0"/>
              <a:t>Podemos selecionar mais que um elemento:</a:t>
            </a:r>
          </a:p>
          <a:p>
            <a:pPr marL="457200" lvl="1" indent="0">
              <a:buNone/>
            </a:pPr>
            <a:r>
              <a:rPr lang="pt-PT" sz="2200" dirty="0"/>
              <a:t>h1,h2,.texto{</a:t>
            </a:r>
          </a:p>
          <a:p>
            <a:pPr marL="914400" lvl="2" indent="0">
              <a:buNone/>
            </a:pPr>
            <a:r>
              <a:rPr lang="pt-PT" sz="2200" dirty="0"/>
              <a:t>Font-</a:t>
            </a:r>
            <a:r>
              <a:rPr lang="pt-PT" sz="2200" dirty="0" err="1"/>
              <a:t>size</a:t>
            </a:r>
            <a:r>
              <a:rPr lang="pt-PT" sz="2200" dirty="0"/>
              <a:t>: 40px;</a:t>
            </a:r>
          </a:p>
          <a:p>
            <a:pPr marL="457200" lvl="1" indent="0">
              <a:buNone/>
            </a:pPr>
            <a:r>
              <a:rPr lang="pt-PT" sz="2200" dirty="0"/>
              <a:t>}</a:t>
            </a:r>
          </a:p>
          <a:p>
            <a:r>
              <a:rPr lang="pt-PT" sz="2200" dirty="0"/>
              <a:t>Existe também um seletor universal (*), que modifica todos os elementos da página</a:t>
            </a:r>
          </a:p>
          <a:p>
            <a:pPr marL="457200" lvl="1" indent="0">
              <a:buNone/>
            </a:pPr>
            <a:r>
              <a:rPr lang="pt-PT" sz="2200" dirty="0"/>
              <a:t>*{</a:t>
            </a:r>
          </a:p>
          <a:p>
            <a:pPr marL="457200" lvl="1" indent="0">
              <a:buNone/>
            </a:pPr>
            <a:r>
              <a:rPr lang="pt-PT" sz="2200" dirty="0"/>
              <a:t>	</a:t>
            </a:r>
            <a:r>
              <a:rPr lang="pt-PT" sz="2200" dirty="0" err="1"/>
              <a:t>font-family</a:t>
            </a:r>
            <a:r>
              <a:rPr lang="pt-PT" sz="2200" dirty="0"/>
              <a:t>: </a:t>
            </a:r>
            <a:r>
              <a:rPr lang="pt-PT" sz="2200" dirty="0" err="1"/>
              <a:t>Arial</a:t>
            </a:r>
            <a:r>
              <a:rPr lang="pt-PT" sz="2200" dirty="0"/>
              <a:t>, </a:t>
            </a:r>
            <a:r>
              <a:rPr lang="pt-PT" sz="2200" dirty="0" err="1"/>
              <a:t>sans-serif</a:t>
            </a:r>
            <a:r>
              <a:rPr lang="pt-PT" sz="2200" dirty="0"/>
              <a:t>;</a:t>
            </a:r>
          </a:p>
          <a:p>
            <a:pPr marL="457200" lvl="1" indent="0">
              <a:buNone/>
            </a:pPr>
            <a:r>
              <a:rPr lang="pt-PT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715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E324E-71B0-42E0-A4C9-E16D2A28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– Valores das cores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17880C-6DF2-4CA3-A536-BAEBB6D6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Hexadecimal – #RRGGBB (RR-</a:t>
            </a:r>
            <a:r>
              <a:rPr lang="pt-PT" dirty="0" err="1"/>
              <a:t>red</a:t>
            </a:r>
            <a:r>
              <a:rPr lang="pt-PT" dirty="0"/>
              <a:t>, g-green, b-</a:t>
            </a:r>
            <a:r>
              <a:rPr lang="pt-PT" dirty="0" err="1"/>
              <a:t>blue</a:t>
            </a:r>
            <a:r>
              <a:rPr lang="pt-PT" dirty="0"/>
              <a:t>), estando os valores entre 00 e FF:</a:t>
            </a:r>
          </a:p>
          <a:p>
            <a:pPr marL="457200" lvl="1" indent="0">
              <a:buNone/>
            </a:pPr>
            <a:r>
              <a:rPr lang="pt-PT" dirty="0"/>
              <a:t>Background-color: #0000ff ; (vai ter cor azul) </a:t>
            </a:r>
          </a:p>
          <a:p>
            <a:r>
              <a:rPr lang="pt-PT" dirty="0"/>
              <a:t>RBG – </a:t>
            </a:r>
            <a:r>
              <a:rPr lang="pt-PT" dirty="0" err="1"/>
              <a:t>rgb</a:t>
            </a:r>
            <a:r>
              <a:rPr lang="pt-PT" dirty="0"/>
              <a:t>(</a:t>
            </a:r>
            <a:r>
              <a:rPr lang="pt-PT" dirty="0" err="1"/>
              <a:t>red</a:t>
            </a:r>
            <a:r>
              <a:rPr lang="pt-PT" dirty="0"/>
              <a:t>, green, </a:t>
            </a:r>
            <a:r>
              <a:rPr lang="pt-PT" dirty="0" err="1"/>
              <a:t>blue</a:t>
            </a:r>
            <a:r>
              <a:rPr lang="pt-PT" dirty="0"/>
              <a:t>), podendo cada um ir de 0 a 255 ou uma percentagem:</a:t>
            </a:r>
          </a:p>
          <a:p>
            <a:pPr marL="457200" lvl="1" indent="0">
              <a:buNone/>
            </a:pPr>
            <a:r>
              <a:rPr lang="pt-PT" dirty="0"/>
              <a:t>Background-color: </a:t>
            </a:r>
            <a:r>
              <a:rPr lang="pt-PT" dirty="0" err="1"/>
              <a:t>rgb</a:t>
            </a:r>
            <a:r>
              <a:rPr lang="pt-PT" dirty="0"/>
              <a:t>(0%, 0%, 100%); (igual a </a:t>
            </a:r>
            <a:r>
              <a:rPr lang="pt-PT" dirty="0" err="1"/>
              <a:t>rgb</a:t>
            </a:r>
            <a:r>
              <a:rPr lang="pt-PT" dirty="0"/>
              <a:t>(0, 0, 255) )</a:t>
            </a:r>
          </a:p>
          <a:p>
            <a:r>
              <a:rPr lang="pt-PT" dirty="0"/>
              <a:t>RBG – </a:t>
            </a:r>
            <a:r>
              <a:rPr lang="pt-PT" dirty="0" err="1"/>
              <a:t>rgba</a:t>
            </a:r>
            <a:r>
              <a:rPr lang="pt-PT" dirty="0"/>
              <a:t>(</a:t>
            </a:r>
            <a:r>
              <a:rPr lang="pt-PT" dirty="0" err="1"/>
              <a:t>red,green,blue,alpha</a:t>
            </a:r>
            <a:r>
              <a:rPr lang="pt-PT" dirty="0"/>
              <a:t>), sendo </a:t>
            </a:r>
            <a:r>
              <a:rPr lang="pt-PT" dirty="0" err="1"/>
              <a:t>alpha</a:t>
            </a:r>
            <a:r>
              <a:rPr lang="pt-PT" dirty="0"/>
              <a:t> o valor de opacidade</a:t>
            </a:r>
          </a:p>
          <a:p>
            <a:pPr marL="457200" lvl="1" indent="0">
              <a:buNone/>
            </a:pPr>
            <a:r>
              <a:rPr lang="pt-PT" dirty="0"/>
              <a:t>Background-color: </a:t>
            </a:r>
            <a:r>
              <a:rPr lang="pt-PT" dirty="0" err="1"/>
              <a:t>rgb</a:t>
            </a:r>
            <a:r>
              <a:rPr lang="pt-PT" dirty="0"/>
              <a:t>(0%, 0%, 100%,0.5);</a:t>
            </a:r>
          </a:p>
        </p:txBody>
      </p:sp>
    </p:spTree>
    <p:extLst>
      <p:ext uri="{BB962C8B-B14F-4D97-AF65-F5344CB8AC3E}">
        <p14:creationId xmlns:p14="http://schemas.microsoft.com/office/powerpoint/2010/main" val="108745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98ECA-E705-4649-8A77-52E8279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– </a:t>
            </a:r>
            <a:r>
              <a:rPr lang="pt-PT" dirty="0" err="1"/>
              <a:t>Hyper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Markup</a:t>
            </a:r>
            <a:r>
              <a:rPr lang="pt-PT" dirty="0"/>
              <a:t> </a:t>
            </a:r>
            <a:r>
              <a:rPr lang="pt-PT" dirty="0" err="1"/>
              <a:t>Language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FDFABE-0172-4EA4-895E-B320CFDD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Descreve a estrutura de uma página web</a:t>
            </a:r>
          </a:p>
          <a:p>
            <a:r>
              <a:rPr lang="pt-PT" dirty="0"/>
              <a:t>Consiste num conjunto de elementos que “dizem” ao browser como demonstrar o conteúdo</a:t>
            </a:r>
          </a:p>
          <a:p>
            <a:r>
              <a:rPr lang="pt-PT" dirty="0"/>
              <a:t>A esses elementos os chamados de </a:t>
            </a:r>
            <a:r>
              <a:rPr lang="pt-PT" b="1" dirty="0" err="1"/>
              <a:t>tags</a:t>
            </a:r>
            <a:r>
              <a:rPr lang="pt-PT" dirty="0"/>
              <a:t>.</a:t>
            </a:r>
          </a:p>
        </p:txBody>
      </p:sp>
      <p:pic>
        <p:nvPicPr>
          <p:cNvPr id="4" name="Picture 6" descr="HTML5 Logo Design Using CSS3 â HTML5, CSS3, JQuery Tips ...">
            <a:extLst>
              <a:ext uri="{FF2B5EF4-FFF2-40B4-BE49-F238E27FC236}">
                <a16:creationId xmlns:a16="http://schemas.microsoft.com/office/drawing/2014/main" id="{AB95D501-846B-4DC5-83ED-E33E16848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29" b="94391" l="10000" r="90000">
                        <a14:foregroundMark x1="47667" y1="40812" x2="60167" y2="40812"/>
                        <a14:foregroundMark x1="45833" y1="58994" x2="60833" y2="58994"/>
                        <a14:foregroundMark x1="60833" y1="58994" x2="65167" y2="58607"/>
                        <a14:foregroundMark x1="64000" y1="40812" x2="64000" y2="40812"/>
                        <a14:foregroundMark x1="64000" y1="40812" x2="53167" y2="40812"/>
                        <a14:foregroundMark x1="63333" y1="57834" x2="63667" y2="75629"/>
                        <a14:foregroundMark x1="63333" y1="72534" x2="46833" y2="79691"/>
                        <a14:foregroundMark x1="41000" y1="89555" x2="53833" y2="94391"/>
                        <a14:foregroundMark x1="66833" y1="5029" x2="66833" y2="12379"/>
                        <a14:foregroundMark x1="61667" y1="6190" x2="62333" y2="13926"/>
                        <a14:foregroundMark x1="60167" y1="40039" x2="65833" y2="40039"/>
                        <a14:foregroundMark x1="45167" y1="5029" x2="45167" y2="11992"/>
                        <a14:foregroundMark x1="29667" y1="6190" x2="29667" y2="13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864" y="3270121"/>
            <a:ext cx="3530111" cy="304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183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5BD11-2B05-4DCA-A80A-EE851243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- Bordas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15816E-11E7-4D67-A8CF-34788ECA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propriedade “</a:t>
            </a:r>
            <a:r>
              <a:rPr lang="pt-PT" dirty="0" err="1"/>
              <a:t>border-style</a:t>
            </a:r>
            <a:r>
              <a:rPr lang="pt-PT" dirty="0"/>
              <a:t>” permite-nos decorar a borda da área ocupada pelo elemento</a:t>
            </a:r>
          </a:p>
        </p:txBody>
      </p:sp>
      <p:pic>
        <p:nvPicPr>
          <p:cNvPr id="5" name="Imagem 4" descr="Uma imagem com captura de ecrã, computador, monitor, portátil&#10;&#10;Descrição gerada automaticamente">
            <a:extLst>
              <a:ext uri="{FF2B5EF4-FFF2-40B4-BE49-F238E27FC236}">
                <a16:creationId xmlns:a16="http://schemas.microsoft.com/office/drawing/2014/main" id="{BA4E78E6-0306-4651-8977-25FB9C42D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0" t="9599" r="25100" b="75347"/>
          <a:stretch/>
        </p:blipFill>
        <p:spPr>
          <a:xfrm>
            <a:off x="1601532" y="3063240"/>
            <a:ext cx="8988935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17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3EE77-312A-4BC4-B2BE-5E9D50A5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– </a:t>
            </a:r>
            <a:r>
              <a:rPr lang="pt-PT" dirty="0" err="1"/>
              <a:t>Propiedades</a:t>
            </a:r>
            <a:r>
              <a:rPr lang="pt-PT" dirty="0"/>
              <a:t> das Bordas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7ED6A7-FBAE-4EB8-BC11-BCE43BC59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Propriedade</a:t>
            </a:r>
            <a:r>
              <a:rPr lang="en-US" dirty="0"/>
              <a:t> “border-style”:</a:t>
            </a:r>
          </a:p>
          <a:p>
            <a:pPr lvl="1"/>
            <a:r>
              <a:rPr lang="en-US" sz="2000" dirty="0"/>
              <a:t>dotted –</a:t>
            </a:r>
            <a:r>
              <a:rPr lang="en-US" sz="2000" dirty="0" err="1"/>
              <a:t>pontinhos</a:t>
            </a:r>
            <a:endParaRPr lang="en-US" sz="2000" dirty="0"/>
          </a:p>
          <a:p>
            <a:pPr lvl="1"/>
            <a:r>
              <a:rPr lang="en-US" sz="2000" dirty="0"/>
              <a:t>dashed – </a:t>
            </a:r>
            <a:r>
              <a:rPr lang="en-US" sz="2000" dirty="0" err="1"/>
              <a:t>traços</a:t>
            </a:r>
            <a:endParaRPr lang="en-US" sz="2000" dirty="0"/>
          </a:p>
          <a:p>
            <a:pPr lvl="1"/>
            <a:r>
              <a:rPr lang="en-US" sz="2000" dirty="0"/>
              <a:t>solid – </a:t>
            </a:r>
            <a:r>
              <a:rPr lang="en-US" sz="2000" dirty="0" err="1"/>
              <a:t>linha</a:t>
            </a:r>
            <a:r>
              <a:rPr lang="en-US" sz="2000" dirty="0"/>
              <a:t> </a:t>
            </a:r>
            <a:r>
              <a:rPr lang="en-US" sz="2000" dirty="0" err="1"/>
              <a:t>contínua</a:t>
            </a:r>
            <a:endParaRPr lang="en-US" sz="2000" dirty="0"/>
          </a:p>
          <a:p>
            <a:pPr lvl="1"/>
            <a:r>
              <a:rPr lang="en-US" sz="2000" dirty="0"/>
              <a:t>double – </a:t>
            </a:r>
            <a:r>
              <a:rPr lang="en-US" sz="2000" dirty="0" err="1"/>
              <a:t>duas</a:t>
            </a:r>
            <a:r>
              <a:rPr lang="en-US" sz="2000" dirty="0"/>
              <a:t> </a:t>
            </a:r>
            <a:r>
              <a:rPr lang="en-US" sz="2000" dirty="0" err="1"/>
              <a:t>linhas</a:t>
            </a:r>
            <a:r>
              <a:rPr lang="en-US" sz="2000" dirty="0"/>
              <a:t> </a:t>
            </a:r>
            <a:r>
              <a:rPr lang="en-US" sz="2000" dirty="0" err="1"/>
              <a:t>contínuas</a:t>
            </a:r>
            <a:endParaRPr lang="en-US" sz="2000" dirty="0"/>
          </a:p>
          <a:p>
            <a:pPr lvl="1"/>
            <a:r>
              <a:rPr lang="en-US" sz="2000" dirty="0"/>
              <a:t>groove – </a:t>
            </a:r>
            <a:r>
              <a:rPr lang="en-US" sz="2000" dirty="0" err="1"/>
              <a:t>efeito</a:t>
            </a:r>
            <a:r>
              <a:rPr lang="en-US" sz="2000" dirty="0"/>
              <a:t> “3D groove”</a:t>
            </a:r>
          </a:p>
          <a:p>
            <a:pPr lvl="1"/>
            <a:r>
              <a:rPr lang="en-US" sz="2000" dirty="0"/>
              <a:t>none – </a:t>
            </a:r>
            <a:r>
              <a:rPr lang="en-US" sz="2000" dirty="0" err="1"/>
              <a:t>sem</a:t>
            </a:r>
            <a:r>
              <a:rPr lang="en-US" sz="2000" dirty="0"/>
              <a:t> </a:t>
            </a:r>
            <a:r>
              <a:rPr lang="en-US" sz="2000" dirty="0" err="1"/>
              <a:t>borda</a:t>
            </a:r>
            <a:endParaRPr lang="en-US" sz="2000" dirty="0"/>
          </a:p>
          <a:p>
            <a:r>
              <a:rPr lang="en-US" dirty="0" err="1"/>
              <a:t>Propriedade</a:t>
            </a:r>
            <a:r>
              <a:rPr lang="en-US" dirty="0"/>
              <a:t> “border-width” (</a:t>
            </a:r>
            <a:r>
              <a:rPr lang="en-US" dirty="0" err="1"/>
              <a:t>grossura</a:t>
            </a:r>
            <a:r>
              <a:rPr lang="en-US" dirty="0"/>
              <a:t> da </a:t>
            </a:r>
            <a:r>
              <a:rPr lang="en-US" dirty="0" err="1"/>
              <a:t>borda</a:t>
            </a:r>
            <a:r>
              <a:rPr lang="en-US" dirty="0"/>
              <a:t>):</a:t>
            </a:r>
          </a:p>
          <a:p>
            <a:pPr lvl="1"/>
            <a:r>
              <a:rPr lang="en-US" sz="2000" dirty="0"/>
              <a:t>border-width:20px</a:t>
            </a:r>
          </a:p>
          <a:p>
            <a:pPr lvl="1"/>
            <a:r>
              <a:rPr lang="en-US" sz="2000" dirty="0" err="1"/>
              <a:t>Border-width:medium</a:t>
            </a:r>
            <a:endParaRPr lang="en-US" sz="2000" dirty="0"/>
          </a:p>
          <a:p>
            <a:r>
              <a:rPr lang="en-US" dirty="0" err="1"/>
              <a:t>Propriedade</a:t>
            </a:r>
            <a:r>
              <a:rPr lang="en-US" dirty="0"/>
              <a:t> “border-color” (</a:t>
            </a:r>
            <a:r>
              <a:rPr lang="en-US" dirty="0" err="1"/>
              <a:t>cor</a:t>
            </a:r>
            <a:r>
              <a:rPr lang="en-US" dirty="0"/>
              <a:t> da </a:t>
            </a:r>
            <a:r>
              <a:rPr lang="en-US" dirty="0" err="1"/>
              <a:t>borda</a:t>
            </a:r>
            <a:r>
              <a:rPr lang="en-US" dirty="0"/>
              <a:t>):</a:t>
            </a:r>
          </a:p>
          <a:p>
            <a:pPr lvl="1"/>
            <a:r>
              <a:rPr lang="en-US" sz="2000" dirty="0" err="1"/>
              <a:t>border-color:blue</a:t>
            </a:r>
            <a:endParaRPr lang="en-US" sz="2000" dirty="0"/>
          </a:p>
          <a:p>
            <a:r>
              <a:rPr lang="en-US" dirty="0" err="1"/>
              <a:t>Propriedade</a:t>
            </a:r>
            <a:r>
              <a:rPr lang="en-US" dirty="0"/>
              <a:t> “border-radius” (</a:t>
            </a:r>
            <a:r>
              <a:rPr lang="en-US" dirty="0" err="1"/>
              <a:t>curva</a:t>
            </a:r>
            <a:r>
              <a:rPr lang="en-US" dirty="0"/>
              <a:t> dos cantos da </a:t>
            </a:r>
            <a:r>
              <a:rPr lang="en-US" dirty="0" err="1"/>
              <a:t>borda</a:t>
            </a:r>
            <a:r>
              <a:rPr lang="en-US" dirty="0"/>
              <a:t>):</a:t>
            </a:r>
          </a:p>
          <a:p>
            <a:pPr lvl="1"/>
            <a:r>
              <a:rPr lang="en-US" sz="2000" dirty="0"/>
              <a:t>Border-radius:50%;</a:t>
            </a:r>
          </a:p>
          <a:p>
            <a:pPr lvl="1"/>
            <a:r>
              <a:rPr lang="en-US" sz="2000" dirty="0"/>
              <a:t>Border-radius:3px;</a:t>
            </a:r>
          </a:p>
        </p:txBody>
      </p:sp>
    </p:spTree>
    <p:extLst>
      <p:ext uri="{BB962C8B-B14F-4D97-AF65-F5344CB8AC3E}">
        <p14:creationId xmlns:p14="http://schemas.microsoft.com/office/powerpoint/2010/main" val="348919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BE27D-4193-4A81-AF36-3E76F8CE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– Modificar bordas individualmente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B895E6-CDBE-4831-A4F3-29B0A3AFE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Podemos modificar cada borda individualmente usando as propriedades de cada:</a:t>
            </a:r>
          </a:p>
          <a:p>
            <a:pPr lvl="1"/>
            <a:r>
              <a:rPr lang="pt-PT" dirty="0" err="1"/>
              <a:t>border-left</a:t>
            </a:r>
            <a:endParaRPr lang="pt-PT" dirty="0"/>
          </a:p>
          <a:p>
            <a:pPr lvl="1"/>
            <a:r>
              <a:rPr lang="pt-PT" dirty="0" err="1"/>
              <a:t>border-right</a:t>
            </a:r>
            <a:endParaRPr lang="pt-PT" dirty="0"/>
          </a:p>
          <a:p>
            <a:pPr lvl="1"/>
            <a:r>
              <a:rPr lang="pt-PT" dirty="0" err="1"/>
              <a:t>border</a:t>
            </a:r>
            <a:r>
              <a:rPr lang="pt-PT" dirty="0"/>
              <a:t>-top</a:t>
            </a:r>
          </a:p>
          <a:p>
            <a:pPr lvl="1"/>
            <a:r>
              <a:rPr lang="pt-PT" dirty="0" err="1"/>
              <a:t>border-bottom</a:t>
            </a:r>
            <a:r>
              <a:rPr lang="pt-PT" dirty="0"/>
              <a:t> </a:t>
            </a:r>
          </a:p>
          <a:p>
            <a:r>
              <a:rPr lang="pt-PT" dirty="0"/>
              <a:t>Ou usar as propriedades com short-cut:</a:t>
            </a:r>
          </a:p>
          <a:p>
            <a:pPr lvl="1"/>
            <a:r>
              <a:rPr lang="en-US" dirty="0"/>
              <a:t>border-color: red green blue yellow;</a:t>
            </a:r>
          </a:p>
          <a:p>
            <a:pPr lvl="2"/>
            <a:r>
              <a:rPr lang="en-US" dirty="0" err="1"/>
              <a:t>border-top:red</a:t>
            </a:r>
            <a:r>
              <a:rPr lang="en-US" dirty="0"/>
              <a:t>; </a:t>
            </a:r>
            <a:r>
              <a:rPr lang="en-US" dirty="0" err="1"/>
              <a:t>border-right:green</a:t>
            </a:r>
            <a:r>
              <a:rPr lang="en-US" dirty="0"/>
              <a:t>; </a:t>
            </a:r>
            <a:r>
              <a:rPr lang="en-US" dirty="0" err="1"/>
              <a:t>border-bottom:blue</a:t>
            </a:r>
            <a:r>
              <a:rPr lang="en-US" dirty="0"/>
              <a:t>; </a:t>
            </a:r>
            <a:r>
              <a:rPr lang="en-US" dirty="0" err="1"/>
              <a:t>border-left:yellow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Border-color:red</a:t>
            </a:r>
            <a:r>
              <a:rPr lang="en-US" dirty="0"/>
              <a:t> green blue;</a:t>
            </a:r>
          </a:p>
          <a:p>
            <a:pPr lvl="2"/>
            <a:r>
              <a:rPr lang="en-US" dirty="0" err="1"/>
              <a:t>border-top:red</a:t>
            </a:r>
            <a:r>
              <a:rPr lang="en-US" dirty="0"/>
              <a:t>; border-left/</a:t>
            </a:r>
            <a:r>
              <a:rPr lang="en-US" dirty="0" err="1"/>
              <a:t>right:green</a:t>
            </a:r>
            <a:r>
              <a:rPr lang="en-US" dirty="0"/>
              <a:t>; </a:t>
            </a:r>
            <a:r>
              <a:rPr lang="en-US" dirty="0" err="1"/>
              <a:t>border-bottom:blue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Border-color:red</a:t>
            </a:r>
            <a:r>
              <a:rPr lang="en-US" dirty="0"/>
              <a:t> green;</a:t>
            </a:r>
          </a:p>
          <a:p>
            <a:pPr lvl="2"/>
            <a:r>
              <a:rPr lang="en-US" dirty="0"/>
              <a:t>border-top/</a:t>
            </a:r>
            <a:r>
              <a:rPr lang="en-US" dirty="0" err="1"/>
              <a:t>bottom:red</a:t>
            </a:r>
            <a:r>
              <a:rPr lang="en-US" dirty="0"/>
              <a:t>; border-left/</a:t>
            </a:r>
            <a:r>
              <a:rPr lang="en-US" dirty="0" err="1"/>
              <a:t>right:green</a:t>
            </a:r>
            <a:r>
              <a:rPr lang="en-US" dirty="0"/>
              <a:t>;</a:t>
            </a:r>
          </a:p>
          <a:p>
            <a:r>
              <a:rPr lang="en-US" dirty="0"/>
              <a:t>Short-cut que </a:t>
            </a:r>
            <a:r>
              <a:rPr lang="en-US" dirty="0" err="1"/>
              <a:t>modifica</a:t>
            </a:r>
            <a:r>
              <a:rPr lang="en-US" dirty="0"/>
              <a:t> a border-width, border-color, border-style:</a:t>
            </a:r>
          </a:p>
          <a:p>
            <a:pPr lvl="1"/>
            <a:r>
              <a:rPr lang="en-US" dirty="0"/>
              <a:t>border: 6px solid red; (</a:t>
            </a:r>
            <a:r>
              <a:rPr lang="en-US" dirty="0" err="1"/>
              <a:t>obrigatório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por a border-style)</a:t>
            </a:r>
          </a:p>
        </p:txBody>
      </p:sp>
    </p:spTree>
    <p:extLst>
      <p:ext uri="{BB962C8B-B14F-4D97-AF65-F5344CB8AC3E}">
        <p14:creationId xmlns:p14="http://schemas.microsoft.com/office/powerpoint/2010/main" val="4222261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0088D-9881-4F5E-88EB-30B6A202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- </a:t>
            </a:r>
            <a:r>
              <a:rPr lang="pt-PT" dirty="0" err="1"/>
              <a:t>Outline</a:t>
            </a:r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EF5DEE5D-F0C2-4E9B-9773-A022ED887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Podemos ter uma segunda borda que contém as mesmas propriedades de cor, grossura e estilo, mas também tem uma propriedade denominada de “</a:t>
            </a:r>
            <a:r>
              <a:rPr lang="pt-PT" dirty="0" err="1"/>
              <a:t>outline</a:t>
            </a:r>
            <a:r>
              <a:rPr lang="pt-PT" dirty="0"/>
              <a:t>-offset”, que é o espaço entre a borda principal e esta segunda, medido em </a:t>
            </a:r>
            <a:r>
              <a:rPr lang="pt-PT" dirty="0" err="1"/>
              <a:t>px</a:t>
            </a:r>
            <a:r>
              <a:rPr lang="pt-PT" dirty="0"/>
              <a:t> (se for igual a zero, vai estar a contornar a bordar principal)</a:t>
            </a:r>
          </a:p>
          <a:p>
            <a:pPr lvl="1"/>
            <a:r>
              <a:rPr lang="pt-PT" dirty="0"/>
              <a:t>Neste exemplo a </a:t>
            </a:r>
            <a:r>
              <a:rPr lang="pt-PT" dirty="0" err="1"/>
              <a:t>outline</a:t>
            </a:r>
            <a:r>
              <a:rPr lang="pt-PT" dirty="0"/>
              <a:t>-offset: 15px; </a:t>
            </a:r>
          </a:p>
        </p:txBody>
      </p:sp>
      <p:pic>
        <p:nvPicPr>
          <p:cNvPr id="9" name="Imagem 8" descr="Uma imagem com captura de ecrã, computador, portátil&#10;&#10;Descrição gerada automaticamente">
            <a:extLst>
              <a:ext uri="{FF2B5EF4-FFF2-40B4-BE49-F238E27FC236}">
                <a16:creationId xmlns:a16="http://schemas.microsoft.com/office/drawing/2014/main" id="{5AB6BF96-6462-497C-876C-357F3DC1D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0" t="22755" r="22000" b="67645"/>
          <a:stretch/>
        </p:blipFill>
        <p:spPr>
          <a:xfrm>
            <a:off x="1417319" y="4406105"/>
            <a:ext cx="9936481" cy="17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48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391AC-6DCE-4631-85B6-B61A77BF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- Margens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BA8D19-A250-49E1-83DF-05E56833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Usadas para criar espaço à volta do elemento fora das bordas</a:t>
            </a:r>
          </a:p>
          <a:p>
            <a:r>
              <a:rPr lang="pt-PT" dirty="0"/>
              <a:t>Podemos criar usar “</a:t>
            </a:r>
            <a:r>
              <a:rPr lang="pt-PT" dirty="0" err="1"/>
              <a:t>margin</a:t>
            </a:r>
            <a:r>
              <a:rPr lang="pt-PT" dirty="0"/>
              <a:t>” para modificar as margens todas ou podemos usar “</a:t>
            </a:r>
            <a:r>
              <a:rPr lang="pt-PT" dirty="0" err="1"/>
              <a:t>margin</a:t>
            </a:r>
            <a:r>
              <a:rPr lang="pt-PT" dirty="0"/>
              <a:t>-top”,</a:t>
            </a:r>
            <a:r>
              <a:rPr lang="pt-PT" dirty="0" err="1"/>
              <a:t>etc</a:t>
            </a:r>
            <a:r>
              <a:rPr lang="pt-PT" dirty="0"/>
              <a:t> para modificar individualmente</a:t>
            </a:r>
          </a:p>
          <a:p>
            <a:pPr lvl="1"/>
            <a:r>
              <a:rPr lang="pt-PT" dirty="0" err="1"/>
              <a:t>Margin</a:t>
            </a:r>
            <a:r>
              <a:rPr lang="pt-PT" dirty="0"/>
              <a:t>: auto; (o conteúdo do elemento é centrado)</a:t>
            </a:r>
          </a:p>
          <a:p>
            <a:pPr lvl="1"/>
            <a:r>
              <a:rPr lang="pt-PT" dirty="0" err="1"/>
              <a:t>Margin</a:t>
            </a:r>
            <a:r>
              <a:rPr lang="pt-PT" dirty="0"/>
              <a:t>: 2px; (podemos usar também cm)</a:t>
            </a:r>
          </a:p>
          <a:p>
            <a:pPr lvl="1"/>
            <a:r>
              <a:rPr lang="pt-PT" dirty="0"/>
              <a:t>Margin:50%; (a margem vai ser 50% do comprimento do próprio elemento)</a:t>
            </a:r>
          </a:p>
          <a:p>
            <a:pPr lvl="1"/>
            <a:r>
              <a:rPr lang="pt-PT" dirty="0" err="1"/>
              <a:t>Margi:inherit</a:t>
            </a:r>
            <a:r>
              <a:rPr lang="pt-PT" dirty="0"/>
              <a:t> (a margem do elemento vai ser igual à margem do elemento que o contém, o elemento pai)</a:t>
            </a:r>
          </a:p>
          <a:p>
            <a:r>
              <a:rPr lang="pt-PT" dirty="0"/>
              <a:t>Valores negativos podem ser usados</a:t>
            </a:r>
          </a:p>
          <a:p>
            <a:r>
              <a:rPr lang="pt-PT" dirty="0"/>
              <a:t>Existe o short-cut margin:25px 50px 75px 100px; (processo igual às bordas)</a:t>
            </a:r>
          </a:p>
        </p:txBody>
      </p:sp>
    </p:spTree>
    <p:extLst>
      <p:ext uri="{BB962C8B-B14F-4D97-AF65-F5344CB8AC3E}">
        <p14:creationId xmlns:p14="http://schemas.microsoft.com/office/powerpoint/2010/main" val="3765618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E7497-7D6D-4203-8409-FC0DD1F4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– Altura e Largura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9A5C98-4D29-434C-A1C2-CA0FE31F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altura e largura de um elemento são definidos pelas propriedades “</a:t>
            </a:r>
            <a:r>
              <a:rPr lang="pt-PT" dirty="0" err="1"/>
              <a:t>height</a:t>
            </a:r>
            <a:r>
              <a:rPr lang="pt-PT" dirty="0"/>
              <a:t>” e “</a:t>
            </a:r>
            <a:r>
              <a:rPr lang="pt-PT" dirty="0" err="1"/>
              <a:t>width</a:t>
            </a:r>
            <a:r>
              <a:rPr lang="pt-PT" dirty="0"/>
              <a:t>” respetivamente</a:t>
            </a:r>
          </a:p>
          <a:p>
            <a:pPr lvl="1"/>
            <a:r>
              <a:rPr lang="pt-PT" dirty="0"/>
              <a:t>auto (o browser calcula a altura e a largura )</a:t>
            </a:r>
          </a:p>
          <a:p>
            <a:pPr lvl="1"/>
            <a:r>
              <a:rPr lang="pt-PT" dirty="0" err="1"/>
              <a:t>px</a:t>
            </a:r>
            <a:r>
              <a:rPr lang="pt-PT" dirty="0"/>
              <a:t>, cm, %</a:t>
            </a:r>
          </a:p>
          <a:p>
            <a:pPr lvl="1"/>
            <a:r>
              <a:rPr lang="pt-PT" dirty="0" err="1"/>
              <a:t>Initial</a:t>
            </a:r>
            <a:r>
              <a:rPr lang="pt-PT" dirty="0"/>
              <a:t> (volta a ter o tamanho e </a:t>
            </a:r>
            <a:r>
              <a:rPr lang="pt-PT" dirty="0" err="1"/>
              <a:t>width</a:t>
            </a:r>
            <a:r>
              <a:rPr lang="pt-PT" dirty="0"/>
              <a:t> </a:t>
            </a:r>
            <a:r>
              <a:rPr lang="pt-PT" dirty="0" err="1"/>
              <a:t>default</a:t>
            </a:r>
            <a:r>
              <a:rPr lang="pt-PT" dirty="0"/>
              <a:t>)</a:t>
            </a:r>
          </a:p>
          <a:p>
            <a:pPr lvl="1"/>
            <a:r>
              <a:rPr lang="pt-PT" dirty="0" err="1"/>
              <a:t>Inherit</a:t>
            </a:r>
            <a:r>
              <a:rPr lang="pt-PT" dirty="0"/>
              <a:t> (a altura e largura são iguais ao elemento pai)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473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6D744-F77A-4C21-A5DD-3BEE30AA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- </a:t>
            </a:r>
            <a:r>
              <a:rPr lang="pt-PT" dirty="0" err="1"/>
              <a:t>Padding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9746AE-2D84-4D01-8083-877659EC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estrutura desta propriedade é igual à das margens, porém em vez de criar espaço fora da borda, criar espaço dentro da borda.</a:t>
            </a:r>
          </a:p>
          <a:p>
            <a:r>
              <a:rPr lang="pt-PT" dirty="0"/>
              <a:t>Valores negativos não são permitidos</a:t>
            </a:r>
          </a:p>
          <a:p>
            <a:r>
              <a:rPr lang="pt-PT" dirty="0"/>
              <a:t>O valor do </a:t>
            </a:r>
            <a:r>
              <a:rPr lang="pt-PT" dirty="0" err="1"/>
              <a:t>padding</a:t>
            </a:r>
            <a:r>
              <a:rPr lang="pt-PT" dirty="0"/>
              <a:t> é adicionado ao valor da </a:t>
            </a:r>
            <a:r>
              <a:rPr lang="pt-PT" dirty="0" err="1"/>
              <a:t>width</a:t>
            </a:r>
            <a:r>
              <a:rPr lang="pt-PT" dirty="0"/>
              <a:t> do elemento (só a </a:t>
            </a:r>
            <a:r>
              <a:rPr lang="pt-PT" dirty="0" err="1"/>
              <a:t>width</a:t>
            </a:r>
            <a:r>
              <a:rPr lang="pt-PT" dirty="0"/>
              <a:t> tem esta reação)</a:t>
            </a:r>
          </a:p>
          <a:p>
            <a:pPr lvl="1"/>
            <a:r>
              <a:rPr lang="pt-PT" dirty="0"/>
              <a:t>Se por exemplo padding:25px; e width:300px; então o valor da </a:t>
            </a:r>
            <a:r>
              <a:rPr lang="pt-PT" dirty="0" err="1"/>
              <a:t>width</a:t>
            </a:r>
            <a:r>
              <a:rPr lang="pt-PT" dirty="0"/>
              <a:t> não vai 300px, mas som 350px (300px + padding-left:25px + padding-right:25px)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7932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64E20-A497-450A-B69E-4731F2C3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-  Modelo Caixa</a:t>
            </a:r>
          </a:p>
        </p:txBody>
      </p:sp>
      <p:pic>
        <p:nvPicPr>
          <p:cNvPr id="1026" name="Picture 2" descr="Resultado de imagem para box model">
            <a:extLst>
              <a:ext uri="{FF2B5EF4-FFF2-40B4-BE49-F238E27FC236}">
                <a16:creationId xmlns:a16="http://schemas.microsoft.com/office/drawing/2014/main" id="{F5B0C898-8184-4D00-B839-56614A01A6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553" y="1516622"/>
            <a:ext cx="7244893" cy="52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493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B06D7-4A80-40F1-B1DE-8A163F67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– Propriedades de Texto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741038-A637-4F74-B5C6-EB83FE09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lang="pt-PT" dirty="0" err="1"/>
              <a:t>Text-align</a:t>
            </a:r>
            <a:r>
              <a:rPr lang="pt-PT" dirty="0"/>
              <a:t>: </a:t>
            </a:r>
            <a:r>
              <a:rPr lang="pt-PT" dirty="0" err="1"/>
              <a:t>justify</a:t>
            </a:r>
            <a:r>
              <a:rPr lang="pt-PT" dirty="0"/>
              <a:t>; distribui o texto uniformemente entre o tamanho do elemento</a:t>
            </a:r>
          </a:p>
          <a:p>
            <a:r>
              <a:rPr lang="pt-PT" dirty="0" err="1"/>
              <a:t>Text-decoration</a:t>
            </a:r>
            <a:r>
              <a:rPr lang="pt-PT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 err="1"/>
              <a:t>Overline</a:t>
            </a:r>
            <a:endParaRPr lang="pt-PT" dirty="0"/>
          </a:p>
          <a:p>
            <a:pPr marL="914400" lvl="1" indent="-457200">
              <a:buFont typeface="+mj-lt"/>
              <a:buAutoNum type="arabicPeriod"/>
            </a:pPr>
            <a:r>
              <a:rPr lang="pt-PT" dirty="0" err="1"/>
              <a:t>Line-through</a:t>
            </a:r>
            <a:endParaRPr lang="pt-PT" dirty="0"/>
          </a:p>
          <a:p>
            <a:pPr marL="914400" lvl="1" indent="-457200">
              <a:buFont typeface="+mj-lt"/>
              <a:buAutoNum type="arabicPeriod"/>
            </a:pPr>
            <a:r>
              <a:rPr lang="pt-PT" dirty="0" err="1"/>
              <a:t>Underline</a:t>
            </a:r>
            <a:endParaRPr lang="pt-PT" dirty="0"/>
          </a:p>
          <a:p>
            <a:r>
              <a:rPr lang="pt-PT" dirty="0" err="1"/>
              <a:t>Text-transform</a:t>
            </a:r>
            <a:r>
              <a:rPr lang="pt-PT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 err="1"/>
              <a:t>Uppercase</a:t>
            </a:r>
            <a:r>
              <a:rPr lang="pt-PT" dirty="0"/>
              <a:t> – põe as letras do texto todas em maiúsculas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 err="1"/>
              <a:t>Lowercase</a:t>
            </a:r>
            <a:r>
              <a:rPr lang="pt-PT" dirty="0"/>
              <a:t> – põe as letras do texto todas em minúsculas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Capitalize – todas as palavras do texto começam com letra maiúscula</a:t>
            </a:r>
          </a:p>
          <a:p>
            <a:r>
              <a:rPr lang="pt-PT" dirty="0" err="1"/>
              <a:t>Text-indent</a:t>
            </a:r>
            <a:r>
              <a:rPr lang="pt-PT" dirty="0"/>
              <a:t> , criar um parágrafo no inicio do texto</a:t>
            </a:r>
          </a:p>
          <a:p>
            <a:r>
              <a:rPr lang="pt-PT" dirty="0"/>
              <a:t>Font-</a:t>
            </a:r>
            <a:r>
              <a:rPr lang="pt-PT" dirty="0" err="1"/>
              <a:t>weight</a:t>
            </a:r>
            <a:r>
              <a:rPr lang="pt-PT" dirty="0"/>
              <a:t>, engrossa as letras do texto</a:t>
            </a:r>
          </a:p>
          <a:p>
            <a:r>
              <a:rPr lang="pt-PT" dirty="0" err="1"/>
              <a:t>Letter</a:t>
            </a:r>
            <a:r>
              <a:rPr lang="pt-PT" dirty="0"/>
              <a:t>/</a:t>
            </a:r>
            <a:r>
              <a:rPr lang="pt-PT" dirty="0" err="1"/>
              <a:t>word-spacing</a:t>
            </a:r>
            <a:r>
              <a:rPr lang="pt-PT" dirty="0"/>
              <a:t> , criar espaço entre as letras/palavras medido por </a:t>
            </a:r>
            <a:r>
              <a:rPr lang="pt-PT" dirty="0" err="1"/>
              <a:t>px</a:t>
            </a:r>
            <a:r>
              <a:rPr lang="pt-PT" dirty="0"/>
              <a:t> (pode ser negativo)</a:t>
            </a:r>
          </a:p>
          <a:p>
            <a:r>
              <a:rPr lang="pt-PT" dirty="0" err="1"/>
              <a:t>Text-shadow</a:t>
            </a:r>
            <a:r>
              <a:rPr lang="pt-PT" dirty="0"/>
              <a:t>, acrescenta uma sombra ao texto</a:t>
            </a:r>
          </a:p>
          <a:p>
            <a:pPr lvl="1"/>
            <a:r>
              <a:rPr lang="pt-PT" dirty="0" err="1"/>
              <a:t>Text-shadow</a:t>
            </a:r>
            <a:r>
              <a:rPr lang="pt-PT" dirty="0"/>
              <a:t>: 2px 5px (2px para direita, 5px para baixo) </a:t>
            </a:r>
          </a:p>
        </p:txBody>
      </p:sp>
    </p:spTree>
    <p:extLst>
      <p:ext uri="{BB962C8B-B14F-4D97-AF65-F5344CB8AC3E}">
        <p14:creationId xmlns:p14="http://schemas.microsoft.com/office/powerpoint/2010/main" val="2999189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351FB-B86C-4590-A4B4-7650AA45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– Personalizar um link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12B90C-1AB8-4DA9-BD83-EF637228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Links podem ser personalizados usando os seguintes seletores</a:t>
            </a:r>
          </a:p>
          <a:p>
            <a:pPr lvl="1"/>
            <a:r>
              <a:rPr lang="pt-PT" dirty="0"/>
              <a:t>a:link , link por visitar</a:t>
            </a:r>
          </a:p>
          <a:p>
            <a:pPr lvl="1"/>
            <a:r>
              <a:rPr lang="pt-PT" dirty="0"/>
              <a:t>a:visited, link que foi visitado</a:t>
            </a:r>
          </a:p>
          <a:p>
            <a:pPr lvl="1"/>
            <a:r>
              <a:rPr lang="pt-PT" dirty="0"/>
              <a:t>a:hover, link quando o rato está em cima dele</a:t>
            </a:r>
          </a:p>
          <a:p>
            <a:pPr lvl="1"/>
            <a:r>
              <a:rPr lang="pt-PT" dirty="0"/>
              <a:t>a:active, link no momento em que é clicado</a:t>
            </a:r>
          </a:p>
          <a:p>
            <a:r>
              <a:rPr lang="pt-PT" dirty="0"/>
              <a:t>Assim podemos tirar o </a:t>
            </a:r>
            <a:r>
              <a:rPr lang="pt-PT" dirty="0" err="1"/>
              <a:t>underline</a:t>
            </a:r>
            <a:r>
              <a:rPr lang="pt-PT" dirty="0"/>
              <a:t> </a:t>
            </a:r>
            <a:r>
              <a:rPr lang="pt-PT" dirty="0" err="1"/>
              <a:t>default</a:t>
            </a:r>
            <a:r>
              <a:rPr lang="pt-PT" dirty="0"/>
              <a:t> que contém, tal como as cores em cada estado</a:t>
            </a:r>
          </a:p>
        </p:txBody>
      </p:sp>
    </p:spTree>
    <p:extLst>
      <p:ext uri="{BB962C8B-B14F-4D97-AF65-F5344CB8AC3E}">
        <p14:creationId xmlns:p14="http://schemas.microsoft.com/office/powerpoint/2010/main" val="397944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9B609-0306-4616-9A86-CD93E5E6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- </a:t>
            </a:r>
            <a:r>
              <a:rPr lang="pt-PT" dirty="0" err="1"/>
              <a:t>Tags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F37830-F9D7-48FC-AFC7-8176BA6FE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&lt;</a:t>
            </a:r>
            <a:r>
              <a:rPr lang="pt-PT" dirty="0" err="1"/>
              <a:t>NomedaTag</a:t>
            </a:r>
            <a:r>
              <a:rPr lang="pt-PT" dirty="0"/>
              <a:t>&gt;Conteúdo&lt;/</a:t>
            </a:r>
            <a:r>
              <a:rPr lang="pt-PT" dirty="0" err="1"/>
              <a:t>NomedaTag</a:t>
            </a:r>
            <a:r>
              <a:rPr lang="pt-PT" dirty="0"/>
              <a:t>&gt;</a:t>
            </a:r>
          </a:p>
          <a:p>
            <a:r>
              <a:rPr lang="pt-PT" dirty="0"/>
              <a:t>A primeira </a:t>
            </a:r>
            <a:r>
              <a:rPr lang="pt-PT" dirty="0" err="1"/>
              <a:t>tag</a:t>
            </a:r>
            <a:r>
              <a:rPr lang="pt-PT" dirty="0"/>
              <a:t> é a que começa e a segunda finaliza.</a:t>
            </a:r>
          </a:p>
          <a:p>
            <a:r>
              <a:rPr lang="pt-PT" dirty="0"/>
              <a:t>São todas escritas em letra minúscula</a:t>
            </a:r>
          </a:p>
          <a:p>
            <a:r>
              <a:rPr lang="pt-PT" dirty="0"/>
              <a:t>Existem também atributos que fazem parte da estrutura de algumas </a:t>
            </a:r>
            <a:r>
              <a:rPr lang="pt-PT" dirty="0" err="1"/>
              <a:t>tags</a:t>
            </a:r>
            <a:endParaRPr lang="pt-PT" dirty="0"/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Por exemplo, na </a:t>
            </a:r>
            <a:r>
              <a:rPr lang="pt-PT" dirty="0" err="1"/>
              <a:t>tag</a:t>
            </a:r>
            <a:r>
              <a:rPr lang="pt-PT" dirty="0"/>
              <a:t> para imagens é obrigatório definir a fonte da imagem usando o atributo “</a:t>
            </a:r>
            <a:r>
              <a:rPr lang="pt-PT" dirty="0" err="1"/>
              <a:t>src</a:t>
            </a:r>
            <a:r>
              <a:rPr lang="pt-PT" dirty="0"/>
              <a:t>”: &lt;</a:t>
            </a:r>
            <a:r>
              <a:rPr lang="pt-PT" dirty="0" err="1"/>
              <a:t>img</a:t>
            </a:r>
            <a:r>
              <a:rPr lang="pt-PT" dirty="0"/>
              <a:t> </a:t>
            </a:r>
            <a:r>
              <a:rPr lang="pt-PT" dirty="0" err="1"/>
              <a:t>src</a:t>
            </a:r>
            <a:r>
              <a:rPr lang="pt-PT" dirty="0"/>
              <a:t>=“dcc.jpg”&gt;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6778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47BC3-DD7B-46EB-8E66-9F327A2A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– Propriedade display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17DC6A-D99F-4203-8494-E27EF779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110"/>
          </a:xfrm>
        </p:spPr>
        <p:txBody>
          <a:bodyPr/>
          <a:lstStyle/>
          <a:p>
            <a:r>
              <a:rPr lang="pt-PT" dirty="0"/>
              <a:t>A propriedade de “display” definida como “</a:t>
            </a:r>
            <a:r>
              <a:rPr lang="pt-PT" dirty="0" err="1"/>
              <a:t>inline</a:t>
            </a:r>
            <a:r>
              <a:rPr lang="pt-PT" dirty="0"/>
              <a:t>” é bastante útil para pormos elementos alinhados horizontalmente.</a:t>
            </a:r>
          </a:p>
          <a:p>
            <a:r>
              <a:rPr lang="pt-PT" dirty="0"/>
              <a:t>Por exemplo, se eu quiser por os elementos de uma lista alinhados na horizontal basta adicionar esta propriedade aos </a:t>
            </a:r>
            <a:r>
              <a:rPr lang="pt-PT" dirty="0" err="1"/>
              <a:t>items</a:t>
            </a:r>
            <a:r>
              <a:rPr lang="pt-PT" dirty="0"/>
              <a:t> da lista</a:t>
            </a:r>
          </a:p>
          <a:p>
            <a:pPr marL="457200" lvl="1" indent="0">
              <a:buNone/>
            </a:pPr>
            <a:r>
              <a:rPr lang="pt-PT" sz="2000" dirty="0"/>
              <a:t>li {</a:t>
            </a:r>
          </a:p>
          <a:p>
            <a:pPr marL="914400" lvl="2" indent="0">
              <a:buNone/>
            </a:pPr>
            <a:r>
              <a:rPr lang="pt-PT" dirty="0" err="1"/>
              <a:t>display:inline</a:t>
            </a:r>
            <a:r>
              <a:rPr lang="pt-PT" dirty="0"/>
              <a:t>;</a:t>
            </a:r>
          </a:p>
          <a:p>
            <a:pPr marL="457200" lvl="1" indent="0">
              <a:buNone/>
            </a:pPr>
            <a:r>
              <a:rPr lang="pt-PT" sz="2000" dirty="0"/>
              <a:t>}</a:t>
            </a:r>
          </a:p>
          <a:p>
            <a:r>
              <a:rPr lang="pt-PT" sz="2400" dirty="0"/>
              <a:t>Quando a propriedade é posta em “</a:t>
            </a:r>
            <a:r>
              <a:rPr lang="pt-PT" sz="2400" dirty="0" err="1"/>
              <a:t>block</a:t>
            </a:r>
            <a:r>
              <a:rPr lang="pt-PT" sz="2400" dirty="0"/>
              <a:t>” conseguimos retirar sobreposição de elementos</a:t>
            </a:r>
          </a:p>
          <a:p>
            <a:r>
              <a:rPr lang="pt-PT" sz="2400" dirty="0"/>
              <a:t>Temos também a opção “</a:t>
            </a:r>
            <a:r>
              <a:rPr lang="pt-PT" sz="2400" dirty="0" err="1"/>
              <a:t>none</a:t>
            </a:r>
            <a:r>
              <a:rPr lang="pt-PT" sz="2400" dirty="0"/>
              <a:t>” que faz o elemento desaparecer</a:t>
            </a:r>
          </a:p>
          <a:p>
            <a:r>
              <a:rPr lang="pt-PT" sz="2400" dirty="0"/>
              <a:t>“</a:t>
            </a:r>
            <a:r>
              <a:rPr lang="pt-PT" sz="2400" dirty="0" err="1"/>
              <a:t>flex</a:t>
            </a:r>
            <a:r>
              <a:rPr lang="pt-PT" sz="2400" dirty="0"/>
              <a:t>” é também usado para pôr os elementos alinhados e o tamanho deles fica mais flexível (responsivo)</a:t>
            </a:r>
          </a:p>
        </p:txBody>
      </p:sp>
    </p:spTree>
    <p:extLst>
      <p:ext uri="{BB962C8B-B14F-4D97-AF65-F5344CB8AC3E}">
        <p14:creationId xmlns:p14="http://schemas.microsoft.com/office/powerpoint/2010/main" val="59388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94823-441C-43A5-889C-CFBFD656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CSS – Outras propriedades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894DA7-E73F-49FF-B542-73FA8300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pt-PT" dirty="0" err="1"/>
              <a:t>position</a:t>
            </a:r>
            <a:endParaRPr lang="pt-PT" dirty="0"/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“</a:t>
            </a:r>
            <a:r>
              <a:rPr lang="pt-PT" dirty="0" err="1"/>
              <a:t>default</a:t>
            </a:r>
            <a:r>
              <a:rPr lang="pt-PT" dirty="0"/>
              <a:t>” é já o estado normal dos elementos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“</a:t>
            </a:r>
            <a:r>
              <a:rPr lang="pt-PT" dirty="0" err="1"/>
              <a:t>fixed</a:t>
            </a:r>
            <a:r>
              <a:rPr lang="pt-PT" dirty="0"/>
              <a:t>” o elemento não mantém se na sua posição definida, mesmo fazendo </a:t>
            </a:r>
            <a:r>
              <a:rPr lang="pt-PT" dirty="0" err="1"/>
              <a:t>scroll</a:t>
            </a:r>
            <a:r>
              <a:rPr lang="pt-PT" dirty="0"/>
              <a:t> na página</a:t>
            </a:r>
          </a:p>
          <a:p>
            <a:r>
              <a:rPr lang="pt-PT" dirty="0" err="1"/>
              <a:t>float</a:t>
            </a:r>
            <a:endParaRPr lang="pt-PT" dirty="0"/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“</a:t>
            </a:r>
            <a:r>
              <a:rPr lang="pt-PT" dirty="0" err="1"/>
              <a:t>right</a:t>
            </a:r>
            <a:r>
              <a:rPr lang="pt-PT" dirty="0"/>
              <a:t>” o elemento vai para a direita dentro da </a:t>
            </a:r>
            <a:r>
              <a:rPr lang="pt-PT" dirty="0" err="1"/>
              <a:t>width</a:t>
            </a:r>
            <a:r>
              <a:rPr lang="pt-PT" dirty="0"/>
              <a:t> do elemento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“</a:t>
            </a:r>
            <a:r>
              <a:rPr lang="pt-PT" dirty="0" err="1"/>
              <a:t>left</a:t>
            </a:r>
            <a:r>
              <a:rPr lang="pt-PT" dirty="0"/>
              <a:t>” o elemento vai para a esquerda  dentro da </a:t>
            </a:r>
            <a:r>
              <a:rPr lang="pt-PT" dirty="0" err="1"/>
              <a:t>width</a:t>
            </a:r>
            <a:r>
              <a:rPr lang="pt-PT" dirty="0"/>
              <a:t> do elemento</a:t>
            </a:r>
          </a:p>
          <a:p>
            <a:r>
              <a:rPr lang="pt-PT" dirty="0"/>
              <a:t>z-</a:t>
            </a:r>
            <a:r>
              <a:rPr lang="pt-PT" dirty="0" err="1"/>
              <a:t>index</a:t>
            </a:r>
            <a:endParaRPr lang="pt-PT" dirty="0"/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Quando temos elementos sobrepostos e queremos que um esteja mais à frente ou atrás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Por exemplo, usado se quero uma imagem atrás de um texto (z-índex da imagem seria , por exemplo, -1)</a:t>
            </a:r>
          </a:p>
          <a:p>
            <a:r>
              <a:rPr lang="pt-PT" dirty="0" err="1"/>
              <a:t>Justify-content</a:t>
            </a:r>
            <a:endParaRPr lang="pt-PT" dirty="0"/>
          </a:p>
          <a:p>
            <a:pPr lvl="1"/>
            <a:r>
              <a:rPr lang="pt-PT" dirty="0"/>
              <a:t>Dá-nos mais opções de display dos elementos, por exemplo, “</a:t>
            </a:r>
            <a:r>
              <a:rPr lang="pt-PT" dirty="0" err="1"/>
              <a:t>space-around</a:t>
            </a:r>
            <a:r>
              <a:rPr lang="pt-PT" dirty="0"/>
              <a:t>” cria um espaço igualmente distribuído à volta dos elementos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60487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EC38A-AD72-464F-B632-BDB1059B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F31B37-C8C7-445D-828A-DB718545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Define o comportamento ou ação dos elementos HTML</a:t>
            </a:r>
          </a:p>
          <a:p>
            <a:r>
              <a:rPr lang="pt-PT" dirty="0"/>
              <a:t>Podemos código JS em HTML dentro de &lt;script&gt;&lt;/script&gt; </a:t>
            </a:r>
            <a:r>
              <a:rPr lang="pt-PT" dirty="0" err="1"/>
              <a:t>tags</a:t>
            </a:r>
            <a:r>
              <a:rPr lang="pt-PT" dirty="0"/>
              <a:t> mas também podemos importar o ficheiro por uma questão de organização</a:t>
            </a:r>
          </a:p>
          <a:p>
            <a:pPr marL="457200" lvl="1" indent="0">
              <a:buNone/>
            </a:pPr>
            <a:r>
              <a:rPr lang="pt-PT" dirty="0"/>
              <a:t>&lt;script </a:t>
            </a:r>
            <a:r>
              <a:rPr lang="pt-PT" dirty="0" err="1"/>
              <a:t>src</a:t>
            </a:r>
            <a:r>
              <a:rPr lang="pt-PT" dirty="0"/>
              <a:t>="myScript1.js"&gt;&lt;/script&gt;</a:t>
            </a:r>
          </a:p>
          <a:p>
            <a:r>
              <a:rPr lang="pt-PT" dirty="0"/>
              <a:t>A consola do browser é um instrumento fundamental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pic>
        <p:nvPicPr>
          <p:cNvPr id="4" name="Picture 2" descr="JavaScript - Wikipedia">
            <a:extLst>
              <a:ext uri="{FF2B5EF4-FFF2-40B4-BE49-F238E27FC236}">
                <a16:creationId xmlns:a16="http://schemas.microsoft.com/office/drawing/2014/main" id="{7FBE097B-B100-4967-8875-F83CAC56F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513" y="3451096"/>
            <a:ext cx="3041779" cy="304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058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41BAB-AA6D-4B77-B0E4-7EF78A1F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– Dispor informação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5E0E0C-28AF-41D4-8F6B-269747C7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Em JavaScript temos várias maneiras de dispor informação que nos é útil e para até sabermos se o nosso código está a funcionar</a:t>
            </a:r>
          </a:p>
          <a:p>
            <a:pPr lvl="1"/>
            <a:r>
              <a:rPr lang="pt-PT" dirty="0"/>
              <a:t>Console.log()</a:t>
            </a:r>
          </a:p>
          <a:p>
            <a:pPr lvl="1"/>
            <a:r>
              <a:rPr lang="pt-PT" dirty="0" err="1"/>
              <a:t>Window.alert</a:t>
            </a:r>
            <a:r>
              <a:rPr lang="pt-PT" dirty="0"/>
              <a:t>()</a:t>
            </a:r>
          </a:p>
          <a:p>
            <a:pPr lvl="1"/>
            <a:r>
              <a:rPr lang="pt-PT" dirty="0" err="1"/>
              <a:t>innerHTML</a:t>
            </a:r>
            <a:r>
              <a:rPr lang="pt-PT" dirty="0"/>
              <a:t> (este mexe mesmo os próprios elementos HTML)</a:t>
            </a:r>
          </a:p>
        </p:txBody>
      </p:sp>
    </p:spTree>
    <p:extLst>
      <p:ext uri="{BB962C8B-B14F-4D97-AF65-F5344CB8AC3E}">
        <p14:creationId xmlns:p14="http://schemas.microsoft.com/office/powerpoint/2010/main" val="1246779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E85A1-A48E-408A-A8A5-6E952D79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- </a:t>
            </a:r>
            <a:r>
              <a:rPr lang="pt-PT" dirty="0" err="1"/>
              <a:t>getElementById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C5AC68-CA7C-4318-8A9C-9FCCB414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 queremos modificar um elemento HTML, selecionamo-lo pelo seu Id (ou </a:t>
            </a:r>
            <a:r>
              <a:rPr lang="pt-PT" dirty="0" err="1"/>
              <a:t>class</a:t>
            </a:r>
            <a:r>
              <a:rPr lang="pt-PT" dirty="0"/>
              <a:t>, porém alguns browsers não suportam esta função)</a:t>
            </a:r>
          </a:p>
          <a:p>
            <a:r>
              <a:rPr lang="pt-PT" dirty="0"/>
              <a:t>Por exemplo, se tenho um elemento cujo id=“</a:t>
            </a:r>
            <a:r>
              <a:rPr lang="pt-PT" dirty="0" err="1"/>
              <a:t>descricao</a:t>
            </a:r>
            <a:r>
              <a:rPr lang="pt-PT" dirty="0"/>
              <a:t>” e quero inserir-lhe texto: </a:t>
            </a:r>
          </a:p>
          <a:p>
            <a:pPr marL="457200" lvl="1" indent="0">
              <a:buNone/>
            </a:pPr>
            <a:r>
              <a:rPr lang="pt-PT" dirty="0" err="1"/>
              <a:t>document.getElementById</a:t>
            </a:r>
            <a:r>
              <a:rPr lang="pt-PT" dirty="0"/>
              <a:t>(“</a:t>
            </a:r>
            <a:r>
              <a:rPr lang="pt-PT" dirty="0" err="1"/>
              <a:t>descricao</a:t>
            </a:r>
            <a:r>
              <a:rPr lang="pt-PT" dirty="0"/>
              <a:t>”).</a:t>
            </a:r>
            <a:r>
              <a:rPr lang="pt-PT" dirty="0" err="1"/>
              <a:t>innerHTML</a:t>
            </a:r>
            <a:r>
              <a:rPr lang="pt-PT" dirty="0"/>
              <a:t> =*texto*</a:t>
            </a:r>
          </a:p>
          <a:p>
            <a:r>
              <a:rPr lang="pt-PT" dirty="0"/>
              <a:t>Posso mudar o elemento quantas vezes quiser</a:t>
            </a:r>
          </a:p>
          <a:p>
            <a:r>
              <a:rPr lang="pt-PT" dirty="0"/>
              <a:t>A ultima mudança posta vai ser a que é disposta no ecrã</a:t>
            </a:r>
          </a:p>
        </p:txBody>
      </p:sp>
    </p:spTree>
    <p:extLst>
      <p:ext uri="{BB962C8B-B14F-4D97-AF65-F5344CB8AC3E}">
        <p14:creationId xmlns:p14="http://schemas.microsoft.com/office/powerpoint/2010/main" val="226217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C8E76-171A-4FC5-B21D-A7BC2971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– Variáveis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2ECFEF-CBEC-42BA-A05C-E8763326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Para definir uma variável global usamos “var”</a:t>
            </a:r>
          </a:p>
          <a:p>
            <a:pPr lvl="1"/>
            <a:r>
              <a:rPr lang="pt-PT" dirty="0"/>
              <a:t>var x;</a:t>
            </a:r>
          </a:p>
          <a:p>
            <a:pPr lvl="1"/>
            <a:r>
              <a:rPr lang="pt-PT" dirty="0"/>
              <a:t>var y;</a:t>
            </a:r>
          </a:p>
          <a:p>
            <a:r>
              <a:rPr lang="pt-PT" dirty="0"/>
              <a:t>Para definir uma variável local usamos “</a:t>
            </a:r>
            <a:r>
              <a:rPr lang="pt-PT" dirty="0" err="1"/>
              <a:t>let</a:t>
            </a:r>
            <a:r>
              <a:rPr lang="pt-PT" dirty="0"/>
              <a:t>”</a:t>
            </a:r>
          </a:p>
          <a:p>
            <a:r>
              <a:rPr lang="pt-PT" dirty="0"/>
              <a:t>Se for uma variável que NUNCA será mudada, usamos “</a:t>
            </a:r>
            <a:r>
              <a:rPr lang="pt-PT" dirty="0" err="1"/>
              <a:t>const</a:t>
            </a:r>
            <a:r>
              <a:rPr lang="pt-PT" dirty="0"/>
              <a:t>”</a:t>
            </a:r>
          </a:p>
          <a:p>
            <a:r>
              <a:rPr lang="pt-PT" dirty="0"/>
              <a:t>Variáveis sem atribuição têm valor </a:t>
            </a:r>
            <a:r>
              <a:rPr lang="pt-PT" dirty="0" err="1"/>
              <a:t>default</a:t>
            </a:r>
            <a:r>
              <a:rPr lang="pt-PT" dirty="0"/>
              <a:t> de “</a:t>
            </a:r>
            <a:r>
              <a:rPr lang="pt-PT" dirty="0" err="1"/>
              <a:t>undefined</a:t>
            </a:r>
            <a:r>
              <a:rPr lang="pt-PT" dirty="0"/>
              <a:t>”</a:t>
            </a:r>
          </a:p>
          <a:p>
            <a:pPr lvl="1"/>
            <a:r>
              <a:rPr lang="pt-PT" dirty="0"/>
              <a:t>var x = “Workshop”;</a:t>
            </a:r>
          </a:p>
          <a:p>
            <a:pPr lvl="1"/>
            <a:r>
              <a:rPr lang="pt-PT" dirty="0"/>
              <a:t>var y = 123, x=45;</a:t>
            </a:r>
          </a:p>
          <a:p>
            <a:pPr lvl="1"/>
            <a:r>
              <a:rPr lang="pt-PT" dirty="0"/>
              <a:t>var z; (z=</a:t>
            </a:r>
            <a:r>
              <a:rPr lang="pt-PT" dirty="0" err="1"/>
              <a:t>undefined</a:t>
            </a:r>
            <a:r>
              <a:rPr lang="pt-PT" dirty="0"/>
              <a:t>)</a:t>
            </a:r>
          </a:p>
          <a:p>
            <a:r>
              <a:rPr lang="pt-PT" dirty="0"/>
              <a:t>Podemos atribuir inteiros, </a:t>
            </a:r>
            <a:r>
              <a:rPr lang="pt-PT" dirty="0" err="1"/>
              <a:t>floats</a:t>
            </a:r>
            <a:r>
              <a:rPr lang="pt-PT" dirty="0"/>
              <a:t>, </a:t>
            </a:r>
            <a:r>
              <a:rPr lang="pt-PT" dirty="0" err="1"/>
              <a:t>strings</a:t>
            </a:r>
            <a:r>
              <a:rPr lang="pt-PT" dirty="0"/>
              <a:t> as vezes que quisermos, a última atribuição vai ser a atribuição da variável</a:t>
            </a:r>
          </a:p>
        </p:txBody>
      </p:sp>
    </p:spTree>
    <p:extLst>
      <p:ext uri="{BB962C8B-B14F-4D97-AF65-F5344CB8AC3E}">
        <p14:creationId xmlns:p14="http://schemas.microsoft.com/office/powerpoint/2010/main" val="1774406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26963-0208-45BF-A95D-E672C50E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- Comentários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A39846-507D-4D33-8EB4-9861851CA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//comentário de uma só linha</a:t>
            </a:r>
          </a:p>
          <a:p>
            <a:r>
              <a:rPr lang="pt-PT" dirty="0"/>
              <a:t>/*comentário</a:t>
            </a:r>
          </a:p>
          <a:p>
            <a:pPr marL="0" indent="0">
              <a:buNone/>
            </a:pPr>
            <a:r>
              <a:rPr lang="pt-PT" dirty="0"/>
              <a:t>       de várias linhas*/</a:t>
            </a:r>
          </a:p>
        </p:txBody>
      </p:sp>
    </p:spTree>
    <p:extLst>
      <p:ext uri="{BB962C8B-B14F-4D97-AF65-F5344CB8AC3E}">
        <p14:creationId xmlns:p14="http://schemas.microsoft.com/office/powerpoint/2010/main" val="27822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EF1F2-8735-4E42-BF16-759FE7D1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-  </a:t>
            </a:r>
            <a:r>
              <a:rPr lang="pt-PT" dirty="0" err="1"/>
              <a:t>Arimétricas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382549-1EE8-47B3-B931-BD91BE30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57927"/>
          </a:xfrm>
        </p:spPr>
        <p:txBody>
          <a:bodyPr numCol="2">
            <a:normAutofit fontScale="92500" lnSpcReduction="20000"/>
          </a:bodyPr>
          <a:lstStyle/>
          <a:p>
            <a:r>
              <a:rPr lang="pt-PT" sz="3200" dirty="0"/>
              <a:t>Conseguimos atribuir somas (+), divisões (/), substrações (-), multiplicações (*) e “</a:t>
            </a:r>
            <a:r>
              <a:rPr lang="pt-PT" sz="3200" dirty="0" err="1"/>
              <a:t>mod</a:t>
            </a:r>
            <a:r>
              <a:rPr lang="pt-PT" sz="3200" dirty="0"/>
              <a:t>” (%) a uma variável</a:t>
            </a:r>
          </a:p>
          <a:p>
            <a:pPr lvl="1"/>
            <a:r>
              <a:rPr lang="pt-PT" sz="2600" dirty="0"/>
              <a:t>var x = 5 + 5;</a:t>
            </a:r>
          </a:p>
          <a:p>
            <a:pPr lvl="1"/>
            <a:r>
              <a:rPr lang="pt-PT" sz="2600" dirty="0"/>
              <a:t>var y = 10%2; (y=0)</a:t>
            </a:r>
          </a:p>
          <a:p>
            <a:r>
              <a:rPr lang="pt-PT" sz="3200" dirty="0"/>
              <a:t>Podemos também unir palavras usando ‘+’</a:t>
            </a:r>
          </a:p>
          <a:p>
            <a:pPr lvl="1"/>
            <a:r>
              <a:rPr lang="pt-PT" sz="2600" dirty="0"/>
              <a:t>var frase = “</a:t>
            </a:r>
            <a:r>
              <a:rPr lang="pt-PT" sz="2600" dirty="0" err="1"/>
              <a:t>Hello</a:t>
            </a:r>
            <a:r>
              <a:rPr lang="pt-PT" sz="2600" dirty="0"/>
              <a:t>” + “ “ + “</a:t>
            </a:r>
            <a:r>
              <a:rPr lang="pt-PT" sz="2600" dirty="0" err="1"/>
              <a:t>World</a:t>
            </a:r>
            <a:r>
              <a:rPr lang="pt-PT" sz="2600" dirty="0"/>
              <a:t>” + “!”;</a:t>
            </a:r>
          </a:p>
          <a:p>
            <a:pPr lvl="1"/>
            <a:r>
              <a:rPr lang="pt-PT" sz="2600" dirty="0"/>
              <a:t>Se misturarmos palavras e números teremos uma frase</a:t>
            </a:r>
          </a:p>
          <a:p>
            <a:pPr lvl="2"/>
            <a:r>
              <a:rPr lang="pt-PT" sz="2600" dirty="0"/>
              <a:t>var numero = “5” + 2 + 3; (numero=“523”)</a:t>
            </a:r>
          </a:p>
          <a:p>
            <a:pPr lvl="2"/>
            <a:r>
              <a:rPr lang="pt-PT" sz="2600" dirty="0"/>
              <a:t>var numero = 2 + 3 + "5"; (numero=“55”);</a:t>
            </a:r>
          </a:p>
          <a:p>
            <a:r>
              <a:rPr lang="pt-PT" sz="3200" dirty="0"/>
              <a:t>Exponencial (**) </a:t>
            </a:r>
          </a:p>
          <a:p>
            <a:pPr lvl="1"/>
            <a:r>
              <a:rPr lang="pt-PT" sz="2600" dirty="0"/>
              <a:t>var x = 2**2 (x=4)</a:t>
            </a:r>
          </a:p>
          <a:p>
            <a:r>
              <a:rPr lang="pt-PT" sz="3200" dirty="0"/>
              <a:t>Incrementação e </a:t>
            </a:r>
            <a:r>
              <a:rPr lang="pt-PT" sz="3200" dirty="0" err="1"/>
              <a:t>decrementação</a:t>
            </a:r>
            <a:endParaRPr lang="pt-PT" sz="3200" dirty="0"/>
          </a:p>
          <a:p>
            <a:pPr lvl="1"/>
            <a:r>
              <a:rPr lang="pt-PT" sz="2600" dirty="0"/>
              <a:t>var x = 0;</a:t>
            </a:r>
          </a:p>
          <a:p>
            <a:pPr lvl="1"/>
            <a:r>
              <a:rPr lang="pt-PT" sz="2600" dirty="0"/>
              <a:t>x++; (x=1)</a:t>
            </a:r>
          </a:p>
          <a:p>
            <a:pPr lvl="1"/>
            <a:r>
              <a:rPr lang="pt-PT" sz="2600" dirty="0"/>
              <a:t>x--; (x=0)</a:t>
            </a:r>
          </a:p>
          <a:p>
            <a:r>
              <a:rPr lang="pt-PT" sz="3200" dirty="0"/>
              <a:t>Outras maneiras de atribuição</a:t>
            </a:r>
          </a:p>
          <a:p>
            <a:pPr lvl="1"/>
            <a:r>
              <a:rPr lang="pt-PT" sz="2600" dirty="0"/>
              <a:t>var x=0;</a:t>
            </a:r>
          </a:p>
          <a:p>
            <a:pPr lvl="1"/>
            <a:r>
              <a:rPr lang="pt-PT" sz="2600" dirty="0"/>
              <a:t>x+= 2; (x=2)</a:t>
            </a:r>
          </a:p>
          <a:p>
            <a:pPr lvl="1"/>
            <a:r>
              <a:rPr lang="pt-PT" sz="2600" dirty="0"/>
              <a:t>x*=2; (x=4)</a:t>
            </a:r>
          </a:p>
          <a:p>
            <a:pPr lvl="1"/>
            <a:r>
              <a:rPr lang="pt-PT" sz="2600" dirty="0"/>
              <a:t>x **=2 (x=16)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89559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90081-F1CE-48C9-A757-2F68601F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– Tipos de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F04733-D292-4E11-A7C4-3D5CD7E9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3091"/>
          </a:xfrm>
        </p:spPr>
        <p:txBody>
          <a:bodyPr numCol="2">
            <a:normAutofit/>
          </a:bodyPr>
          <a:lstStyle/>
          <a:p>
            <a:r>
              <a:rPr lang="pt-PT" dirty="0" err="1"/>
              <a:t>Numeros</a:t>
            </a:r>
            <a:endParaRPr lang="pt-PT" dirty="0"/>
          </a:p>
          <a:p>
            <a:pPr lvl="1"/>
            <a:r>
              <a:rPr lang="pt-PT" dirty="0"/>
              <a:t>Var x = 16</a:t>
            </a:r>
          </a:p>
          <a:p>
            <a:pPr lvl="1"/>
            <a:r>
              <a:rPr lang="pt-PT" dirty="0"/>
              <a:t>Var y = 4.5;</a:t>
            </a:r>
          </a:p>
          <a:p>
            <a:pPr lvl="1"/>
            <a:r>
              <a:rPr lang="pt-PT" dirty="0"/>
              <a:t>Var z = 23e3; (z=23000)</a:t>
            </a:r>
          </a:p>
          <a:p>
            <a:r>
              <a:rPr lang="pt-PT" dirty="0" err="1"/>
              <a:t>Characteres</a:t>
            </a:r>
            <a:r>
              <a:rPr lang="pt-PT" dirty="0"/>
              <a:t>/</a:t>
            </a:r>
            <a:r>
              <a:rPr lang="pt-PT" dirty="0" err="1"/>
              <a:t>Strings</a:t>
            </a:r>
            <a:endParaRPr lang="pt-PT" dirty="0"/>
          </a:p>
          <a:p>
            <a:pPr lvl="1"/>
            <a:r>
              <a:rPr lang="pt-PT" dirty="0"/>
              <a:t>Var x = ‘A’</a:t>
            </a:r>
          </a:p>
          <a:p>
            <a:pPr lvl="1"/>
            <a:r>
              <a:rPr lang="pt-PT" dirty="0"/>
              <a:t>Var y = “Olá!”</a:t>
            </a:r>
          </a:p>
          <a:p>
            <a:r>
              <a:rPr lang="pt-PT" dirty="0" err="1"/>
              <a:t>Boleanos</a:t>
            </a:r>
            <a:endParaRPr lang="pt-PT" dirty="0"/>
          </a:p>
          <a:p>
            <a:pPr lvl="1"/>
            <a:r>
              <a:rPr lang="pt-PT" dirty="0"/>
              <a:t>Var t = </a:t>
            </a:r>
            <a:r>
              <a:rPr lang="pt-PT" dirty="0" err="1"/>
              <a:t>true</a:t>
            </a:r>
            <a:endParaRPr lang="pt-PT" dirty="0"/>
          </a:p>
          <a:p>
            <a:pPr lvl="1"/>
            <a:r>
              <a:rPr lang="pt-PT" dirty="0"/>
              <a:t>Var f = false</a:t>
            </a:r>
          </a:p>
          <a:p>
            <a:r>
              <a:rPr lang="pt-PT" dirty="0" err="1"/>
              <a:t>Arrays</a:t>
            </a:r>
            <a:r>
              <a:rPr lang="pt-PT" dirty="0"/>
              <a:t> (Listas)</a:t>
            </a:r>
          </a:p>
          <a:p>
            <a:pPr lvl="1"/>
            <a:r>
              <a:rPr lang="pt-PT" dirty="0"/>
              <a:t>Var </a:t>
            </a:r>
            <a:r>
              <a:rPr lang="pt-PT" dirty="0" err="1"/>
              <a:t>numerosLista</a:t>
            </a:r>
            <a:r>
              <a:rPr lang="pt-PT" dirty="0"/>
              <a:t> = [1,4,5,3];</a:t>
            </a:r>
          </a:p>
          <a:p>
            <a:r>
              <a:rPr lang="pt-PT" dirty="0"/>
              <a:t>Para sabermos o tipo de um de uma variável usamos </a:t>
            </a:r>
            <a:r>
              <a:rPr lang="pt-PT" dirty="0" err="1"/>
              <a:t>typeof</a:t>
            </a:r>
            <a:endParaRPr lang="pt-PT" dirty="0"/>
          </a:p>
          <a:p>
            <a:pPr lvl="1"/>
            <a:r>
              <a:rPr lang="pt-PT" dirty="0" err="1"/>
              <a:t>Typeof</a:t>
            </a:r>
            <a:r>
              <a:rPr lang="pt-PT" dirty="0"/>
              <a:t> “Joana” //”</a:t>
            </a:r>
            <a:r>
              <a:rPr lang="pt-PT" dirty="0" err="1"/>
              <a:t>string</a:t>
            </a:r>
            <a:r>
              <a:rPr lang="pt-PT" dirty="0"/>
              <a:t>”</a:t>
            </a:r>
          </a:p>
          <a:p>
            <a:pPr lvl="1"/>
            <a:r>
              <a:rPr lang="pt-PT" dirty="0" err="1"/>
              <a:t>Typeof</a:t>
            </a:r>
            <a:r>
              <a:rPr lang="pt-PT" dirty="0"/>
              <a:t> 3.14 //”</a:t>
            </a:r>
            <a:r>
              <a:rPr lang="pt-PT" dirty="0" err="1"/>
              <a:t>number</a:t>
            </a:r>
            <a:r>
              <a:rPr lang="pt-PT" dirty="0"/>
              <a:t>”</a:t>
            </a:r>
          </a:p>
          <a:p>
            <a:pPr lvl="1"/>
            <a:r>
              <a:rPr lang="pt-PT" dirty="0" err="1"/>
              <a:t>Typeof</a:t>
            </a:r>
            <a:r>
              <a:rPr lang="pt-PT" dirty="0"/>
              <a:t> </a:t>
            </a:r>
            <a:r>
              <a:rPr lang="pt-PT" dirty="0" err="1"/>
              <a:t>true</a:t>
            </a:r>
            <a:r>
              <a:rPr lang="pt-PT" dirty="0"/>
              <a:t> //”</a:t>
            </a:r>
            <a:r>
              <a:rPr lang="pt-PT" dirty="0" err="1"/>
              <a:t>boolean</a:t>
            </a:r>
            <a:r>
              <a:rPr lang="pt-PT" dirty="0"/>
              <a:t>”</a:t>
            </a:r>
          </a:p>
          <a:p>
            <a:pPr lvl="1"/>
            <a:r>
              <a:rPr lang="pt-PT" dirty="0" err="1"/>
              <a:t>Typeof</a:t>
            </a:r>
            <a:r>
              <a:rPr lang="pt-PT" dirty="0"/>
              <a:t> false //”</a:t>
            </a:r>
            <a:r>
              <a:rPr lang="pt-PT" dirty="0" err="1"/>
              <a:t>boolean</a:t>
            </a:r>
            <a:r>
              <a:rPr lang="pt-PT" dirty="0"/>
              <a:t>”</a:t>
            </a:r>
          </a:p>
          <a:p>
            <a:pPr lvl="1"/>
            <a:r>
              <a:rPr lang="pt-PT" dirty="0" err="1"/>
              <a:t>Typeof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</a:t>
            </a:r>
            <a:r>
              <a:rPr lang="pt-PT" dirty="0" err="1"/>
              <a:t>funcao</a:t>
            </a:r>
            <a:r>
              <a:rPr lang="pt-PT" dirty="0"/>
              <a:t>(){} //”</a:t>
            </a:r>
            <a:r>
              <a:rPr lang="pt-PT" dirty="0" err="1"/>
              <a:t>function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8076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5EBDC-76C4-4001-B8AA-8486CD17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- Objetos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0638AC-C5FA-483E-969D-AEBF2252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objeto é uma coleção de propriedades e uma propriedade é uma associação entre um nome (chave) e um valor</a:t>
            </a:r>
          </a:p>
          <a:p>
            <a:pPr marL="457200" lvl="1" indent="0">
              <a:buNone/>
            </a:pPr>
            <a:r>
              <a:rPr lang="en-US" dirty="0"/>
              <a:t>var </a:t>
            </a:r>
            <a:r>
              <a:rPr lang="en-US" dirty="0" err="1"/>
              <a:t>carro</a:t>
            </a:r>
            <a:r>
              <a:rPr lang="en-US" dirty="0"/>
              <a:t> = {</a:t>
            </a:r>
            <a:r>
              <a:rPr lang="en-US" dirty="0" err="1"/>
              <a:t>tipo</a:t>
            </a:r>
            <a:r>
              <a:rPr lang="en-US" dirty="0"/>
              <a:t>:"Fiat", modelo:"500", </a:t>
            </a:r>
            <a:r>
              <a:rPr lang="en-US" dirty="0" err="1"/>
              <a:t>cor</a:t>
            </a:r>
            <a:r>
              <a:rPr lang="en-US" dirty="0"/>
              <a:t>:“</a:t>
            </a:r>
            <a:r>
              <a:rPr lang="en-US" dirty="0" err="1"/>
              <a:t>branco</a:t>
            </a:r>
            <a:r>
              <a:rPr lang="en-US" dirty="0"/>
              <a:t>"};</a:t>
            </a:r>
          </a:p>
          <a:p>
            <a:pPr marL="457200" lvl="1" indent="0">
              <a:buNone/>
            </a:pPr>
            <a:r>
              <a:rPr lang="en-US" dirty="0"/>
              <a:t>var </a:t>
            </a:r>
            <a:r>
              <a:rPr lang="en-US" dirty="0" err="1"/>
              <a:t>corCarro</a:t>
            </a:r>
            <a:r>
              <a:rPr lang="en-US" dirty="0"/>
              <a:t> = </a:t>
            </a:r>
            <a:r>
              <a:rPr lang="en-US" dirty="0" err="1"/>
              <a:t>carro.cor</a:t>
            </a:r>
            <a:r>
              <a:rPr lang="en-US" dirty="0"/>
              <a:t>;		var </a:t>
            </a:r>
            <a:r>
              <a:rPr lang="en-US" dirty="0" err="1"/>
              <a:t>corCarro</a:t>
            </a:r>
            <a:r>
              <a:rPr lang="en-US" dirty="0"/>
              <a:t> = </a:t>
            </a:r>
            <a:r>
              <a:rPr lang="en-US" dirty="0" err="1"/>
              <a:t>carro</a:t>
            </a:r>
            <a:r>
              <a:rPr lang="en-US" dirty="0"/>
              <a:t>[“</a:t>
            </a:r>
            <a:r>
              <a:rPr lang="en-US" dirty="0" err="1"/>
              <a:t>cor</a:t>
            </a:r>
            <a:r>
              <a:rPr lang="en-US" dirty="0"/>
              <a:t>”];</a:t>
            </a:r>
          </a:p>
        </p:txBody>
      </p:sp>
    </p:spTree>
    <p:extLst>
      <p:ext uri="{BB962C8B-B14F-4D97-AF65-F5344CB8AC3E}">
        <p14:creationId xmlns:p14="http://schemas.microsoft.com/office/powerpoint/2010/main" val="284108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055F4-1AC3-4E5B-81C0-DA570FEB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- </a:t>
            </a:r>
            <a:r>
              <a:rPr lang="pt-PT" dirty="0" err="1"/>
              <a:t>Tags</a:t>
            </a:r>
            <a:r>
              <a:rPr lang="pt-PT" dirty="0"/>
              <a:t> Fundamentais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A5BEEB-2089-47C3-AAC2-CD537CD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8807"/>
          </a:xfrm>
        </p:spPr>
        <p:txBody>
          <a:bodyPr>
            <a:normAutofit fontScale="92500"/>
          </a:bodyPr>
          <a:lstStyle/>
          <a:p>
            <a:r>
              <a:rPr lang="pt-PT" dirty="0"/>
              <a:t>&lt;!DOCTYPE </a:t>
            </a:r>
            <a:r>
              <a:rPr lang="pt-PT" dirty="0" err="1"/>
              <a:t>html</a:t>
            </a:r>
            <a:r>
              <a:rPr lang="pt-PT" dirty="0"/>
              <a:t>&gt; - define que o documento é um documento HTML5 (é só uma </a:t>
            </a:r>
            <a:r>
              <a:rPr lang="pt-PT" dirty="0" err="1"/>
              <a:t>tag</a:t>
            </a:r>
            <a:r>
              <a:rPr lang="pt-PT" dirty="0"/>
              <a:t> que começa, não existe &lt;/!DOCTYPE </a:t>
            </a:r>
            <a:r>
              <a:rPr lang="pt-PT" dirty="0" err="1"/>
              <a:t>html</a:t>
            </a:r>
            <a:r>
              <a:rPr lang="pt-PT" dirty="0"/>
              <a:t>&gt; )</a:t>
            </a:r>
          </a:p>
          <a:p>
            <a:r>
              <a:rPr lang="pt-PT" dirty="0"/>
              <a:t>&lt;</a:t>
            </a:r>
            <a:r>
              <a:rPr lang="pt-PT" dirty="0" err="1"/>
              <a:t>html</a:t>
            </a:r>
            <a:r>
              <a:rPr lang="pt-PT" dirty="0"/>
              <a:t>&gt; - é o elemento raiz de uma página </a:t>
            </a:r>
            <a:r>
              <a:rPr lang="pt-PT" dirty="0" err="1"/>
              <a:t>html</a:t>
            </a:r>
            <a:r>
              <a:rPr lang="pt-PT" dirty="0"/>
              <a:t>, tudo (exceto a </a:t>
            </a:r>
            <a:r>
              <a:rPr lang="pt-PT" dirty="0" err="1"/>
              <a:t>tag</a:t>
            </a:r>
            <a:r>
              <a:rPr lang="pt-PT" dirty="0"/>
              <a:t> anterior) é posto dentro dela.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É nela que podemos definir também a linguagem do ficheiro (&lt;</a:t>
            </a:r>
            <a:r>
              <a:rPr lang="pt-PT" dirty="0" err="1"/>
              <a:t>html</a:t>
            </a:r>
            <a:r>
              <a:rPr lang="pt-PT" dirty="0"/>
              <a:t> </a:t>
            </a:r>
            <a:r>
              <a:rPr lang="pt-PT" dirty="0" err="1"/>
              <a:t>lang</a:t>
            </a:r>
            <a:r>
              <a:rPr lang="pt-PT" dirty="0"/>
              <a:t>="</a:t>
            </a:r>
            <a:r>
              <a:rPr lang="pt-PT" dirty="0" err="1"/>
              <a:t>pt</a:t>
            </a:r>
            <a:r>
              <a:rPr lang="pt-PT" dirty="0"/>
              <a:t>"&gt;)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Definir a linguagem no ficheiro é importante para os motores de busca</a:t>
            </a:r>
          </a:p>
          <a:p>
            <a:r>
              <a:rPr lang="pt-PT" dirty="0"/>
              <a:t>&lt;</a:t>
            </a:r>
            <a:r>
              <a:rPr lang="pt-PT" dirty="0" err="1"/>
              <a:t>head</a:t>
            </a:r>
            <a:r>
              <a:rPr lang="pt-PT" dirty="0"/>
              <a:t>&gt; - contém informação sobre a página não visível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&lt;</a:t>
            </a:r>
            <a:r>
              <a:rPr lang="pt-PT" dirty="0" err="1"/>
              <a:t>Title</a:t>
            </a:r>
            <a:r>
              <a:rPr lang="pt-PT" dirty="0"/>
              <a:t>&gt; - título da página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Importação do ficheiro CSS e JavaScript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Ícone da página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/>
              <a:t>Tipos de caracteres no ficheiro, exemplo: &lt;meta </a:t>
            </a:r>
            <a:r>
              <a:rPr lang="pt-PT" dirty="0" err="1"/>
              <a:t>charset</a:t>
            </a:r>
            <a:r>
              <a:rPr lang="pt-PT" dirty="0"/>
              <a:t>="UTF-8"&gt;</a:t>
            </a:r>
          </a:p>
          <a:p>
            <a:r>
              <a:rPr lang="pt-PT" dirty="0"/>
              <a:t>&lt;body&gt; - elemento que contém o conteúdo visível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3622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E6805-F153-462B-89B9-C0A3B0B8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– Mais sobre </a:t>
            </a:r>
            <a:r>
              <a:rPr lang="pt-PT" dirty="0" err="1"/>
              <a:t>Strings</a:t>
            </a:r>
            <a:r>
              <a:rPr lang="pt-PT" dirty="0"/>
              <a:t>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237EAD-A55A-4322-A98B-86A398C9E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0515600" cy="5414210"/>
          </a:xfrm>
        </p:spPr>
        <p:txBody>
          <a:bodyPr>
            <a:normAutofit fontScale="92500" lnSpcReduction="10000"/>
          </a:bodyPr>
          <a:lstStyle/>
          <a:p>
            <a:r>
              <a:rPr lang="pt-PT" sz="2900" dirty="0"/>
              <a:t>Usamos </a:t>
            </a:r>
            <a:r>
              <a:rPr lang="pt-PT" sz="2900" dirty="0" err="1"/>
              <a:t>String.length</a:t>
            </a:r>
            <a:r>
              <a:rPr lang="pt-PT" sz="2900" dirty="0"/>
              <a:t> para saber quantos caracteres tem a </a:t>
            </a:r>
            <a:r>
              <a:rPr lang="pt-PT" sz="2900" dirty="0" err="1"/>
              <a:t>string</a:t>
            </a:r>
            <a:endParaRPr lang="pt-PT" sz="2900" dirty="0"/>
          </a:p>
          <a:p>
            <a:pPr marL="457200" lvl="1" indent="0">
              <a:buNone/>
            </a:pPr>
            <a:r>
              <a:rPr lang="pt-PT" sz="2600" dirty="0"/>
              <a:t>var </a:t>
            </a:r>
            <a:r>
              <a:rPr lang="pt-PT" sz="2600" dirty="0" err="1"/>
              <a:t>txt</a:t>
            </a:r>
            <a:r>
              <a:rPr lang="pt-PT" sz="2600" dirty="0"/>
              <a:t> = "ABCDEFGHIJKLMNOPQRSTUVWXYZ";</a:t>
            </a:r>
            <a:br>
              <a:rPr lang="pt-PT" sz="2600" dirty="0"/>
            </a:br>
            <a:r>
              <a:rPr lang="pt-PT" sz="2600" dirty="0"/>
              <a:t>var tamanho = </a:t>
            </a:r>
            <a:r>
              <a:rPr lang="pt-PT" sz="2600" dirty="0" err="1"/>
              <a:t>txt.length</a:t>
            </a:r>
            <a:r>
              <a:rPr lang="pt-PT" sz="2600" dirty="0"/>
              <a:t>; (tamanho=26)</a:t>
            </a:r>
          </a:p>
          <a:p>
            <a:r>
              <a:rPr lang="pt-PT" sz="2900" dirty="0"/>
              <a:t>Para termos aspas dentro de uma </a:t>
            </a:r>
            <a:r>
              <a:rPr lang="pt-PT" sz="2900" dirty="0" err="1"/>
              <a:t>string</a:t>
            </a:r>
            <a:r>
              <a:rPr lang="pt-PT" sz="2900" dirty="0"/>
              <a:t> usamos \”</a:t>
            </a:r>
          </a:p>
          <a:p>
            <a:pPr marL="457200" lvl="1" indent="0">
              <a:buNone/>
            </a:pPr>
            <a:r>
              <a:rPr lang="en-US" sz="2600" dirty="0"/>
              <a:t>var x = "We are the so-called \"Vikings\" from the north.";</a:t>
            </a:r>
          </a:p>
          <a:p>
            <a:r>
              <a:rPr lang="en-US" sz="2900" dirty="0"/>
              <a:t>Podemos </a:t>
            </a:r>
            <a:r>
              <a:rPr lang="en-US" sz="2900" dirty="0" err="1"/>
              <a:t>aceder</a:t>
            </a:r>
            <a:r>
              <a:rPr lang="en-US" sz="2900" dirty="0"/>
              <a:t> a um character da string </a:t>
            </a:r>
            <a:r>
              <a:rPr lang="en-US" sz="2900" dirty="0" err="1"/>
              <a:t>também</a:t>
            </a:r>
            <a:r>
              <a:rPr lang="en-US" sz="2900" dirty="0"/>
              <a:t>, </a:t>
            </a:r>
            <a:r>
              <a:rPr lang="en-US" sz="2900" dirty="0" err="1"/>
              <a:t>basta</a:t>
            </a:r>
            <a:r>
              <a:rPr lang="en-US" sz="2900" dirty="0"/>
              <a:t> </a:t>
            </a:r>
            <a:r>
              <a:rPr lang="en-US" sz="2900" dirty="0" err="1"/>
              <a:t>usarmos</a:t>
            </a:r>
            <a:r>
              <a:rPr lang="en-US" sz="2900" dirty="0"/>
              <a:t> a string </a:t>
            </a:r>
            <a:r>
              <a:rPr lang="en-US" sz="2900" dirty="0" err="1"/>
              <a:t>como</a:t>
            </a:r>
            <a:r>
              <a:rPr lang="en-US" sz="2900" dirty="0"/>
              <a:t> se fosse um array</a:t>
            </a:r>
          </a:p>
          <a:p>
            <a:pPr lvl="1"/>
            <a:r>
              <a:rPr lang="en-US" sz="2600" dirty="0"/>
              <a:t>Var </a:t>
            </a:r>
            <a:r>
              <a:rPr lang="en-US" sz="2600" dirty="0" err="1"/>
              <a:t>nome</a:t>
            </a:r>
            <a:r>
              <a:rPr lang="en-US" sz="2600" dirty="0"/>
              <a:t> = “</a:t>
            </a:r>
            <a:r>
              <a:rPr lang="en-US" sz="2600" dirty="0" err="1"/>
              <a:t>Anabela</a:t>
            </a:r>
            <a:r>
              <a:rPr lang="en-US" sz="2600" dirty="0"/>
              <a:t>”</a:t>
            </a:r>
          </a:p>
          <a:p>
            <a:pPr lvl="1"/>
            <a:r>
              <a:rPr lang="en-US" sz="2600" dirty="0"/>
              <a:t>Var </a:t>
            </a:r>
            <a:r>
              <a:rPr lang="en-US" sz="2600" dirty="0" err="1"/>
              <a:t>primeiraLetra</a:t>
            </a:r>
            <a:r>
              <a:rPr lang="en-US" sz="2600" dirty="0"/>
              <a:t> = </a:t>
            </a:r>
            <a:r>
              <a:rPr lang="en-US" sz="2600" dirty="0" err="1"/>
              <a:t>nome</a:t>
            </a:r>
            <a:r>
              <a:rPr lang="en-US" sz="2600" dirty="0"/>
              <a:t>[0]; (</a:t>
            </a:r>
            <a:r>
              <a:rPr lang="en-US" sz="2600" dirty="0" err="1"/>
              <a:t>primeiraLetra</a:t>
            </a:r>
            <a:r>
              <a:rPr lang="en-US" sz="2600" dirty="0"/>
              <a:t> = ‘A’)</a:t>
            </a:r>
          </a:p>
          <a:p>
            <a:r>
              <a:rPr lang="en-US" sz="2900" dirty="0" err="1"/>
              <a:t>indexOf</a:t>
            </a:r>
            <a:r>
              <a:rPr lang="en-US" sz="2900" dirty="0"/>
              <a:t>() </a:t>
            </a:r>
            <a:r>
              <a:rPr lang="en-US" sz="2900" dirty="0" err="1"/>
              <a:t>retorna</a:t>
            </a:r>
            <a:r>
              <a:rPr lang="en-US" sz="2900" dirty="0"/>
              <a:t> a </a:t>
            </a:r>
            <a:r>
              <a:rPr lang="en-US" sz="2900" dirty="0" err="1"/>
              <a:t>posição</a:t>
            </a:r>
            <a:r>
              <a:rPr lang="en-US" sz="2900" dirty="0"/>
              <a:t> da </a:t>
            </a:r>
            <a:r>
              <a:rPr lang="en-US" sz="2900" dirty="0" err="1"/>
              <a:t>primeira</a:t>
            </a:r>
            <a:r>
              <a:rPr lang="en-US" sz="2900" dirty="0"/>
              <a:t> </a:t>
            </a:r>
            <a:r>
              <a:rPr lang="en-US" sz="2900" dirty="0" err="1"/>
              <a:t>ocorrência</a:t>
            </a:r>
            <a:r>
              <a:rPr lang="en-US" sz="2900" dirty="0"/>
              <a:t> de </a:t>
            </a:r>
            <a:r>
              <a:rPr lang="en-US" sz="2900" dirty="0" err="1"/>
              <a:t>uma</a:t>
            </a:r>
            <a:r>
              <a:rPr lang="en-US" sz="2900" dirty="0"/>
              <a:t> </a:t>
            </a:r>
            <a:r>
              <a:rPr lang="en-US" sz="2900" dirty="0" err="1"/>
              <a:t>letra</a:t>
            </a:r>
            <a:r>
              <a:rPr lang="en-US" sz="2900" dirty="0"/>
              <a:t>/</a:t>
            </a:r>
            <a:r>
              <a:rPr lang="en-US" sz="2900" dirty="0" err="1"/>
              <a:t>palavra</a:t>
            </a:r>
            <a:r>
              <a:rPr lang="en-US" sz="2900" dirty="0"/>
              <a:t> num </a:t>
            </a:r>
            <a:r>
              <a:rPr lang="en-US" sz="2900" dirty="0" err="1"/>
              <a:t>texto</a:t>
            </a:r>
            <a:r>
              <a:rPr lang="en-US" sz="2900" dirty="0"/>
              <a:t> (</a:t>
            </a:r>
            <a:r>
              <a:rPr lang="en-US" sz="2900" dirty="0" err="1"/>
              <a:t>lastIndexOf</a:t>
            </a:r>
            <a:r>
              <a:rPr lang="en-US" sz="2900" dirty="0"/>
              <a:t>() </a:t>
            </a:r>
            <a:r>
              <a:rPr lang="en-US" sz="2900" dirty="0" err="1"/>
              <a:t>retorna</a:t>
            </a:r>
            <a:r>
              <a:rPr lang="en-US" sz="2900" dirty="0"/>
              <a:t> a </a:t>
            </a:r>
            <a:r>
              <a:rPr lang="en-US" sz="2900" dirty="0" err="1"/>
              <a:t>segunda</a:t>
            </a:r>
            <a:r>
              <a:rPr lang="en-US" sz="2900" dirty="0"/>
              <a:t>). Se </a:t>
            </a:r>
            <a:r>
              <a:rPr lang="en-US" sz="2900" dirty="0" err="1"/>
              <a:t>não</a:t>
            </a:r>
            <a:r>
              <a:rPr lang="en-US" sz="2900" dirty="0"/>
              <a:t> for </a:t>
            </a:r>
            <a:r>
              <a:rPr lang="en-US" sz="2900" dirty="0" err="1"/>
              <a:t>encontrada</a:t>
            </a:r>
            <a:r>
              <a:rPr lang="en-US" sz="2900" dirty="0"/>
              <a:t>, </a:t>
            </a:r>
            <a:r>
              <a:rPr lang="en-US" sz="2900" dirty="0" err="1"/>
              <a:t>retorna</a:t>
            </a:r>
            <a:r>
              <a:rPr lang="en-US" sz="2900" dirty="0"/>
              <a:t> -1</a:t>
            </a:r>
          </a:p>
          <a:p>
            <a:pPr marL="457200" lvl="1" indent="0">
              <a:buNone/>
            </a:pPr>
            <a:r>
              <a:rPr lang="pt-PT" sz="2600" dirty="0"/>
              <a:t>var </a:t>
            </a:r>
            <a:r>
              <a:rPr lang="pt-PT" sz="2600" dirty="0" err="1"/>
              <a:t>str</a:t>
            </a:r>
            <a:r>
              <a:rPr lang="pt-PT" sz="2600" dirty="0"/>
              <a:t> = "Gosto muito do DCC“</a:t>
            </a:r>
          </a:p>
          <a:p>
            <a:pPr marL="457200" lvl="1" indent="0">
              <a:buNone/>
            </a:pPr>
            <a:r>
              <a:rPr lang="en-US" sz="2600" dirty="0"/>
              <a:t>var </a:t>
            </a:r>
            <a:r>
              <a:rPr lang="en-US" sz="2600" dirty="0" err="1"/>
              <a:t>indice</a:t>
            </a:r>
            <a:r>
              <a:rPr lang="en-US" sz="2600" dirty="0"/>
              <a:t> = </a:t>
            </a:r>
            <a:r>
              <a:rPr lang="en-US" sz="2600" dirty="0" err="1"/>
              <a:t>str.indexOf</a:t>
            </a:r>
            <a:r>
              <a:rPr lang="en-US" sz="2600" dirty="0"/>
              <a:t>(“DCC”) (</a:t>
            </a:r>
            <a:r>
              <a:rPr lang="en-US" sz="2600" dirty="0" err="1"/>
              <a:t>indice</a:t>
            </a:r>
            <a:r>
              <a:rPr lang="en-US" sz="2600" dirty="0"/>
              <a:t>=15)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83260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E70A1-BAFA-42DC-BFAA-9B336612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– Mais sobre </a:t>
            </a:r>
            <a:r>
              <a:rPr lang="pt-PT" dirty="0" err="1"/>
              <a:t>Strings</a:t>
            </a:r>
            <a:r>
              <a:rPr lang="pt-PT" dirty="0"/>
              <a:t>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CF7984-068A-4E6D-91A2-78560B0D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562728"/>
          </a:xfrm>
        </p:spPr>
        <p:txBody>
          <a:bodyPr>
            <a:normAutofit fontScale="92500" lnSpcReduction="20000"/>
          </a:bodyPr>
          <a:lstStyle/>
          <a:p>
            <a:r>
              <a:rPr lang="pt-PT" sz="2900" dirty="0" err="1"/>
              <a:t>Slice</a:t>
            </a:r>
            <a:r>
              <a:rPr lang="pt-PT" sz="2900" dirty="0"/>
              <a:t>() extrai uma parte de uma </a:t>
            </a:r>
            <a:r>
              <a:rPr lang="pt-PT" sz="2900" dirty="0" err="1"/>
              <a:t>string</a:t>
            </a:r>
            <a:r>
              <a:rPr lang="pt-PT" sz="2900" dirty="0"/>
              <a:t> e retorna a parte extraída. </a:t>
            </a:r>
          </a:p>
          <a:p>
            <a:pPr marL="457200" lvl="1" indent="0">
              <a:buNone/>
            </a:pPr>
            <a:r>
              <a:rPr lang="en-US" sz="2600" dirty="0"/>
              <a:t>var </a:t>
            </a:r>
            <a:r>
              <a:rPr lang="en-US" sz="2600" dirty="0" err="1"/>
              <a:t>fruta</a:t>
            </a:r>
            <a:r>
              <a:rPr lang="en-US" sz="2600" dirty="0"/>
              <a:t> = "</a:t>
            </a:r>
            <a:r>
              <a:rPr lang="en-US" sz="2600" dirty="0" err="1"/>
              <a:t>Maçã</a:t>
            </a:r>
            <a:r>
              <a:rPr lang="en-US" sz="2600" dirty="0"/>
              <a:t>, </a:t>
            </a:r>
            <a:r>
              <a:rPr lang="en-US" sz="2600" dirty="0" err="1"/>
              <a:t>Pêra</a:t>
            </a:r>
            <a:r>
              <a:rPr lang="en-US" sz="2600" dirty="0"/>
              <a:t>, </a:t>
            </a:r>
            <a:r>
              <a:rPr lang="en-US" sz="2600" dirty="0" err="1"/>
              <a:t>Laranja</a:t>
            </a:r>
            <a:r>
              <a:rPr lang="en-US" sz="2600" dirty="0"/>
              <a:t>“</a:t>
            </a:r>
          </a:p>
          <a:p>
            <a:pPr marL="457200" lvl="1" indent="0">
              <a:buNone/>
            </a:pPr>
            <a:r>
              <a:rPr lang="en-US" sz="2600" dirty="0"/>
              <a:t>var a = </a:t>
            </a:r>
            <a:r>
              <a:rPr lang="en-US" sz="2600" dirty="0" err="1"/>
              <a:t>fruta.slice</a:t>
            </a:r>
            <a:r>
              <a:rPr lang="en-US" sz="2600" dirty="0"/>
              <a:t>(6,10); (a=“</a:t>
            </a:r>
            <a:r>
              <a:rPr lang="en-US" sz="2600" dirty="0" err="1"/>
              <a:t>Pêra</a:t>
            </a:r>
            <a:r>
              <a:rPr lang="en-US" sz="2600" dirty="0"/>
              <a:t>”)</a:t>
            </a:r>
          </a:p>
          <a:p>
            <a:r>
              <a:rPr lang="en-US" sz="2900" dirty="0"/>
              <a:t>Replace() para </a:t>
            </a:r>
            <a:r>
              <a:rPr lang="en-US" sz="2900" dirty="0" err="1"/>
              <a:t>substituírmos</a:t>
            </a:r>
            <a:r>
              <a:rPr lang="en-US" sz="2900" dirty="0"/>
              <a:t> </a:t>
            </a:r>
            <a:r>
              <a:rPr lang="en-US" sz="2900" dirty="0" err="1"/>
              <a:t>valores</a:t>
            </a:r>
            <a:r>
              <a:rPr lang="en-US" sz="2900" dirty="0"/>
              <a:t> </a:t>
            </a:r>
            <a:r>
              <a:rPr lang="en-US" sz="2900" dirty="0" err="1"/>
              <a:t>numa</a:t>
            </a:r>
            <a:r>
              <a:rPr lang="en-US" sz="2900" dirty="0"/>
              <a:t> string por </a:t>
            </a:r>
            <a:r>
              <a:rPr lang="en-US" sz="2900" dirty="0" err="1"/>
              <a:t>outra</a:t>
            </a:r>
            <a:r>
              <a:rPr lang="en-US" sz="2900" dirty="0"/>
              <a:t> string (</a:t>
            </a:r>
            <a:r>
              <a:rPr lang="en-US" sz="2900" dirty="0" err="1"/>
              <a:t>só</a:t>
            </a:r>
            <a:r>
              <a:rPr lang="en-US" sz="2900" dirty="0"/>
              <a:t> </a:t>
            </a:r>
            <a:r>
              <a:rPr lang="en-US" sz="2900" dirty="0" err="1"/>
              <a:t>substitui</a:t>
            </a:r>
            <a:r>
              <a:rPr lang="en-US" sz="2900" dirty="0"/>
              <a:t> a </a:t>
            </a:r>
            <a:r>
              <a:rPr lang="en-US" sz="2900" dirty="0" err="1"/>
              <a:t>primeira</a:t>
            </a:r>
            <a:r>
              <a:rPr lang="en-US" sz="2900" dirty="0"/>
              <a:t> </a:t>
            </a:r>
            <a:r>
              <a:rPr lang="en-US" sz="2900" dirty="0" err="1"/>
              <a:t>vez</a:t>
            </a:r>
            <a:r>
              <a:rPr lang="en-US" sz="2900" dirty="0"/>
              <a:t> que </a:t>
            </a:r>
            <a:r>
              <a:rPr lang="en-US" sz="2900" dirty="0" err="1"/>
              <a:t>encontra</a:t>
            </a:r>
            <a:r>
              <a:rPr lang="en-US" sz="2900" dirty="0"/>
              <a:t> o valor)</a:t>
            </a:r>
          </a:p>
          <a:p>
            <a:pPr marL="457200" lvl="1" indent="0">
              <a:buNone/>
            </a:pPr>
            <a:r>
              <a:rPr lang="pt-PT" sz="2600" dirty="0" err="1"/>
              <a:t>str</a:t>
            </a:r>
            <a:r>
              <a:rPr lang="pt-PT" sz="2600" dirty="0"/>
              <a:t> = “Estudo Biologia";</a:t>
            </a:r>
            <a:br>
              <a:rPr lang="pt-PT" sz="2600" dirty="0"/>
            </a:br>
            <a:r>
              <a:rPr lang="pt-PT" sz="2600" dirty="0"/>
              <a:t>var n = </a:t>
            </a:r>
            <a:r>
              <a:rPr lang="pt-PT" sz="2600" dirty="0" err="1"/>
              <a:t>str.replace</a:t>
            </a:r>
            <a:r>
              <a:rPr lang="pt-PT" sz="2600" dirty="0"/>
              <a:t>(“Biologia", “Ciência dos Computadores")</a:t>
            </a:r>
          </a:p>
          <a:p>
            <a:r>
              <a:rPr lang="pt-PT" sz="2900" dirty="0"/>
              <a:t>Podemos transformar a </a:t>
            </a:r>
            <a:r>
              <a:rPr lang="pt-PT" sz="2900" dirty="0" err="1"/>
              <a:t>string</a:t>
            </a:r>
            <a:r>
              <a:rPr lang="pt-PT" sz="2900" dirty="0"/>
              <a:t> em maiúscula com </a:t>
            </a:r>
            <a:r>
              <a:rPr lang="pt-PT" sz="2900" dirty="0" err="1"/>
              <a:t>toUpperCase</a:t>
            </a:r>
            <a:r>
              <a:rPr lang="pt-PT" sz="2900" dirty="0"/>
              <a:t>() ou minúsculas com </a:t>
            </a:r>
            <a:r>
              <a:rPr lang="pt-PT" sz="2900" dirty="0" err="1"/>
              <a:t>toLowerCase</a:t>
            </a:r>
            <a:r>
              <a:rPr lang="pt-PT" sz="2900" dirty="0"/>
              <a:t>()</a:t>
            </a:r>
          </a:p>
          <a:p>
            <a:r>
              <a:rPr lang="pt-PT" sz="2900" dirty="0" err="1"/>
              <a:t>Concat</a:t>
            </a:r>
            <a:r>
              <a:rPr lang="pt-PT" sz="2900" dirty="0"/>
              <a:t>() faz o mesmo que ‘+’ ao juntar </a:t>
            </a:r>
            <a:r>
              <a:rPr lang="pt-PT" sz="2900" dirty="0" err="1"/>
              <a:t>strings</a:t>
            </a:r>
            <a:endParaRPr lang="pt-PT" sz="2900" dirty="0"/>
          </a:p>
          <a:p>
            <a:pPr marL="457200" lvl="1" indent="0">
              <a:buNone/>
            </a:pPr>
            <a:r>
              <a:rPr lang="pt-PT" sz="2600" dirty="0"/>
              <a:t>var </a:t>
            </a:r>
            <a:r>
              <a:rPr lang="pt-PT" sz="2600" dirty="0" err="1"/>
              <a:t>text</a:t>
            </a:r>
            <a:r>
              <a:rPr lang="pt-PT" sz="2600" dirty="0"/>
              <a:t> = "</a:t>
            </a:r>
            <a:r>
              <a:rPr lang="pt-PT" sz="2600" dirty="0" err="1"/>
              <a:t>Hello</a:t>
            </a:r>
            <a:r>
              <a:rPr lang="pt-PT" sz="2600" dirty="0"/>
              <a:t>" + " " + "</a:t>
            </a:r>
            <a:r>
              <a:rPr lang="pt-PT" sz="2600" dirty="0" err="1"/>
              <a:t>World</a:t>
            </a:r>
            <a:r>
              <a:rPr lang="pt-PT" sz="2600" dirty="0"/>
              <a:t>!";</a:t>
            </a:r>
          </a:p>
          <a:p>
            <a:pPr marL="457200" lvl="1" indent="0">
              <a:buNone/>
            </a:pPr>
            <a:r>
              <a:rPr lang="en-US" sz="2600" dirty="0"/>
              <a:t>var text = "Hello".</a:t>
            </a:r>
            <a:r>
              <a:rPr lang="en-US" sz="2600" dirty="0" err="1"/>
              <a:t>concat</a:t>
            </a:r>
            <a:r>
              <a:rPr lang="en-US" sz="2600" dirty="0"/>
              <a:t>(" ", "World!");</a:t>
            </a:r>
          </a:p>
          <a:p>
            <a:r>
              <a:rPr lang="en-US" sz="3000" dirty="0" err="1"/>
              <a:t>toString</a:t>
            </a:r>
            <a:r>
              <a:rPr lang="en-US" sz="3000" dirty="0"/>
              <a:t>() para transformer um </a:t>
            </a:r>
            <a:r>
              <a:rPr lang="en-US" sz="3000" dirty="0" err="1"/>
              <a:t>número</a:t>
            </a:r>
            <a:r>
              <a:rPr lang="en-US" sz="3000" dirty="0"/>
              <a:t> </a:t>
            </a:r>
            <a:r>
              <a:rPr lang="en-US" sz="3000" dirty="0" err="1"/>
              <a:t>numa</a:t>
            </a:r>
            <a:r>
              <a:rPr lang="en-US" sz="3000" dirty="0"/>
              <a:t> string</a:t>
            </a:r>
          </a:p>
          <a:p>
            <a:pPr lvl="1"/>
            <a:r>
              <a:rPr lang="en-US" sz="2600" dirty="0"/>
              <a:t>Var </a:t>
            </a:r>
            <a:r>
              <a:rPr lang="en-US" sz="2600" dirty="0" err="1"/>
              <a:t>numero</a:t>
            </a:r>
            <a:r>
              <a:rPr lang="en-US" sz="2600" dirty="0"/>
              <a:t> = 10;</a:t>
            </a:r>
          </a:p>
          <a:p>
            <a:pPr lvl="1"/>
            <a:r>
              <a:rPr lang="en-US" sz="2600" dirty="0"/>
              <a:t>Var string = </a:t>
            </a:r>
            <a:r>
              <a:rPr lang="en-US" sz="2600" dirty="0" err="1"/>
              <a:t>numero.toString</a:t>
            </a:r>
            <a:r>
              <a:rPr lang="en-US" sz="2600" dirty="0"/>
              <a:t>();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783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98F2A-3516-4E3C-A97D-7BEBE1CB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– Operadores de Comparação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D9D542-9F69-4926-910B-F96CA463D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PT" dirty="0"/>
              <a:t>== igual</a:t>
            </a:r>
          </a:p>
          <a:p>
            <a:r>
              <a:rPr lang="pt-PT" dirty="0"/>
              <a:t>=== igual e mesmo tipo</a:t>
            </a:r>
          </a:p>
          <a:p>
            <a:r>
              <a:rPr lang="pt-PT" dirty="0"/>
              <a:t>!= não igual</a:t>
            </a:r>
          </a:p>
          <a:p>
            <a:r>
              <a:rPr lang="pt-PT" dirty="0"/>
              <a:t>!== não igual ou não do mesmo tipo</a:t>
            </a:r>
          </a:p>
          <a:p>
            <a:r>
              <a:rPr lang="pt-PT" dirty="0"/>
              <a:t>&gt; maior que</a:t>
            </a:r>
          </a:p>
          <a:p>
            <a:r>
              <a:rPr lang="pt-PT" dirty="0"/>
              <a:t>&lt; menor que</a:t>
            </a:r>
          </a:p>
          <a:p>
            <a:r>
              <a:rPr lang="pt-PT" dirty="0"/>
              <a:t>&gt;= maior ou igual que (também existe &gt;== )</a:t>
            </a:r>
          </a:p>
          <a:p>
            <a:r>
              <a:rPr lang="pt-PT" dirty="0"/>
              <a:t>&lt;= menor ou igual que (também existe &lt;==)</a:t>
            </a:r>
          </a:p>
          <a:p>
            <a:r>
              <a:rPr lang="pt-PT" dirty="0"/>
              <a:t>“2” &lt; “12” retorna false, por está a comparar o 1 com o 2 e não o 12 com o 2.</a:t>
            </a:r>
          </a:p>
        </p:txBody>
      </p:sp>
    </p:spTree>
    <p:extLst>
      <p:ext uri="{BB962C8B-B14F-4D97-AF65-F5344CB8AC3E}">
        <p14:creationId xmlns:p14="http://schemas.microsoft.com/office/powerpoint/2010/main" val="15759305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ADF83-4621-4F75-848B-AF615CA9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- Condições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AB1429-FD69-4D89-94D1-AFAE7158A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239"/>
            <a:ext cx="10515600" cy="5200817"/>
          </a:xfrm>
        </p:spPr>
        <p:txBody>
          <a:bodyPr>
            <a:normAutofit/>
          </a:bodyPr>
          <a:lstStyle/>
          <a:p>
            <a:r>
              <a:rPr lang="pt-PT" dirty="0"/>
              <a:t>Quando queremos executar código se se verificar uma condição usamos as seguintes declarações:</a:t>
            </a:r>
          </a:p>
          <a:p>
            <a:endParaRPr lang="pt-PT" dirty="0"/>
          </a:p>
          <a:p>
            <a:pPr marL="914400" lvl="1" indent="-457200">
              <a:buFont typeface="+mj-lt"/>
              <a:buAutoNum type="arabicPeriod"/>
            </a:pPr>
            <a:r>
              <a:rPr lang="pt-PT" dirty="0" err="1"/>
              <a:t>If</a:t>
            </a:r>
            <a:r>
              <a:rPr lang="pt-PT" dirty="0"/>
              <a:t>(*condição*){*código*} – código é executado se a condição se verificar</a:t>
            </a:r>
          </a:p>
          <a:p>
            <a:pPr marL="914400" lvl="1" indent="-457200">
              <a:buFont typeface="+mj-lt"/>
              <a:buAutoNum type="arabicPeriod"/>
            </a:pPr>
            <a:endParaRPr lang="pt-PT" dirty="0"/>
          </a:p>
          <a:p>
            <a:pPr marL="914400" lvl="1" indent="-457200">
              <a:buFont typeface="+mj-lt"/>
              <a:buAutoNum type="arabicPeriod"/>
            </a:pPr>
            <a:r>
              <a:rPr lang="pt-PT" dirty="0" err="1"/>
              <a:t>If</a:t>
            </a:r>
            <a:r>
              <a:rPr lang="pt-PT" dirty="0"/>
              <a:t>(*condição*){*código1*} </a:t>
            </a:r>
            <a:r>
              <a:rPr lang="pt-PT" dirty="0" err="1"/>
              <a:t>else</a:t>
            </a:r>
            <a:r>
              <a:rPr lang="pt-PT" dirty="0"/>
              <a:t> {*código2*} – código2 é executado se a condição for falsa</a:t>
            </a:r>
          </a:p>
          <a:p>
            <a:pPr marL="914400" lvl="1" indent="-457200">
              <a:buFont typeface="+mj-lt"/>
              <a:buAutoNum type="arabicPeriod"/>
            </a:pPr>
            <a:endParaRPr lang="pt-PT" dirty="0"/>
          </a:p>
          <a:p>
            <a:pPr marL="914400" lvl="1" indent="-457200">
              <a:buFont typeface="+mj-lt"/>
              <a:buAutoNum type="arabicPeriod"/>
            </a:pPr>
            <a:r>
              <a:rPr lang="pt-PT" dirty="0" err="1"/>
              <a:t>else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(*condição*){*código*} - código é executado se a condição se verificar</a:t>
            </a:r>
          </a:p>
        </p:txBody>
      </p:sp>
    </p:spTree>
    <p:extLst>
      <p:ext uri="{BB962C8B-B14F-4D97-AF65-F5344CB8AC3E}">
        <p14:creationId xmlns:p14="http://schemas.microsoft.com/office/powerpoint/2010/main" val="3410072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B43F9-4EF4-4883-B4B3-83C3D5B6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- Condições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FDA787-8347-452E-A20F-6C98BE75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PT" sz="2400" dirty="0" err="1"/>
              <a:t>switch</a:t>
            </a:r>
            <a:r>
              <a:rPr lang="pt-PT" sz="2400" dirty="0"/>
              <a:t>(*expressão*){ </a:t>
            </a:r>
          </a:p>
          <a:p>
            <a:pPr marL="457200" lvl="1" indent="0">
              <a:buNone/>
            </a:pPr>
            <a:r>
              <a:rPr lang="pt-PT" dirty="0"/>
              <a:t>     case x:		se expressão == x então código1 executa</a:t>
            </a:r>
          </a:p>
          <a:p>
            <a:pPr marL="457200" lvl="1" indent="0">
              <a:buNone/>
            </a:pPr>
            <a:r>
              <a:rPr lang="pt-PT" dirty="0"/>
              <a:t>         *código1*</a:t>
            </a:r>
          </a:p>
          <a:p>
            <a:pPr marL="457200" lvl="1" indent="0">
              <a:buNone/>
            </a:pPr>
            <a:r>
              <a:rPr lang="pt-PT" dirty="0"/>
              <a:t>         break;</a:t>
            </a:r>
          </a:p>
          <a:p>
            <a:pPr marL="457200" lvl="1" indent="0">
              <a:buNone/>
            </a:pPr>
            <a:r>
              <a:rPr lang="pt-PT" dirty="0"/>
              <a:t>     case y:		se expressão == y então código2 executa</a:t>
            </a:r>
          </a:p>
          <a:p>
            <a:pPr marL="457200" lvl="1" indent="0">
              <a:buNone/>
            </a:pPr>
            <a:r>
              <a:rPr lang="pt-PT" dirty="0"/>
              <a:t>         *código2*</a:t>
            </a:r>
          </a:p>
          <a:p>
            <a:pPr marL="457200" lvl="1" indent="0">
              <a:buNone/>
            </a:pPr>
            <a:r>
              <a:rPr lang="pt-PT" dirty="0"/>
              <a:t>         break;</a:t>
            </a:r>
          </a:p>
          <a:p>
            <a:pPr marL="457200" lvl="1" indent="0">
              <a:buNone/>
            </a:pPr>
            <a:r>
              <a:rPr lang="pt-PT" dirty="0"/>
              <a:t>    </a:t>
            </a:r>
            <a:r>
              <a:rPr lang="pt-PT" dirty="0" err="1"/>
              <a:t>default</a:t>
            </a:r>
            <a:r>
              <a:rPr lang="pt-PT" dirty="0"/>
              <a:t>:</a:t>
            </a:r>
          </a:p>
          <a:p>
            <a:pPr marL="457200" lvl="1" indent="0">
              <a:buNone/>
            </a:pPr>
            <a:r>
              <a:rPr lang="pt-PT" dirty="0"/>
              <a:t>        *código 3*		se expressão!= x e expressão!=y então executa código3</a:t>
            </a:r>
          </a:p>
          <a:p>
            <a:pPr marL="0" indent="0">
              <a:buNone/>
            </a:pPr>
            <a:r>
              <a:rPr lang="pt-PT" sz="2400" dirty="0"/>
              <a:t>      }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70442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32FD8-B5C3-4E14-890F-A8F9F43D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- Ciclos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B74917-AE59-4A40-AF95-B339EFD1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repetição de vários pedaços de código usamos ciclos:</a:t>
            </a:r>
          </a:p>
          <a:p>
            <a:pPr lvl="1"/>
            <a:r>
              <a:rPr lang="pt-PT" dirty="0"/>
              <a:t>for(argumento1;argumento2;argumento3)</a:t>
            </a:r>
          </a:p>
          <a:p>
            <a:pPr lvl="2"/>
            <a:r>
              <a:rPr lang="pt-PT" sz="2400" dirty="0"/>
              <a:t>Argumento1 – é executado só uma vez antes de executar o pedaço de código (pode ser omitido)</a:t>
            </a:r>
          </a:p>
          <a:p>
            <a:pPr lvl="2"/>
            <a:r>
              <a:rPr lang="pt-PT" sz="2400" dirty="0"/>
              <a:t>Argumento2 – define a condição para execução do código</a:t>
            </a:r>
          </a:p>
          <a:p>
            <a:pPr lvl="2"/>
            <a:r>
              <a:rPr lang="pt-PT" sz="2400" dirty="0"/>
              <a:t>Argumento3 – é executado todas as vezes, depois do pedações de código ser executado</a:t>
            </a:r>
          </a:p>
          <a:p>
            <a:pPr lvl="2"/>
            <a:r>
              <a:rPr lang="pt-PT" sz="2400" dirty="0"/>
              <a:t>Exemplo: </a:t>
            </a:r>
          </a:p>
          <a:p>
            <a:pPr marL="1371600" lvl="3" indent="0">
              <a:buNone/>
            </a:pPr>
            <a:r>
              <a:rPr lang="pt-PT" sz="2200" dirty="0"/>
              <a:t>for(i=0; i &lt;5; i++){</a:t>
            </a:r>
          </a:p>
          <a:p>
            <a:pPr marL="1828800" lvl="4" indent="0">
              <a:buNone/>
            </a:pPr>
            <a:r>
              <a:rPr lang="pt-PT" sz="2200" dirty="0"/>
              <a:t>Console.log(“</a:t>
            </a:r>
            <a:r>
              <a:rPr lang="pt-PT" sz="2200" dirty="0" err="1"/>
              <a:t>Hello</a:t>
            </a:r>
            <a:r>
              <a:rPr lang="pt-PT" sz="2200" dirty="0"/>
              <a:t> </a:t>
            </a:r>
            <a:r>
              <a:rPr lang="pt-PT" sz="2200" dirty="0" err="1"/>
              <a:t>World</a:t>
            </a:r>
            <a:r>
              <a:rPr lang="pt-PT" sz="2200" dirty="0"/>
              <a:t>!”)</a:t>
            </a:r>
          </a:p>
          <a:p>
            <a:pPr marL="1371600" lvl="3" indent="0">
              <a:buNone/>
            </a:pPr>
            <a:r>
              <a:rPr lang="pt-PT" sz="22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114744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0535-288A-4E9B-8FD6-95C0141C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- Ciclos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301773-95A4-4D95-8979-3626C4D0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380"/>
          </a:xfrm>
        </p:spPr>
        <p:txBody>
          <a:bodyPr/>
          <a:lstStyle/>
          <a:p>
            <a:r>
              <a:rPr lang="pt-PT" dirty="0"/>
              <a:t>For/</a:t>
            </a:r>
            <a:r>
              <a:rPr lang="pt-PT" dirty="0" err="1"/>
              <a:t>of</a:t>
            </a:r>
            <a:r>
              <a:rPr lang="pt-PT" dirty="0"/>
              <a:t> e for/in fazem </a:t>
            </a:r>
            <a:r>
              <a:rPr lang="pt-PT" dirty="0" err="1"/>
              <a:t>loop</a:t>
            </a:r>
            <a:r>
              <a:rPr lang="pt-PT" dirty="0"/>
              <a:t> de um objeto</a:t>
            </a:r>
          </a:p>
          <a:p>
            <a:pPr marL="457200" lvl="1" indent="0">
              <a:buNone/>
            </a:pPr>
            <a:r>
              <a:rPr lang="pt-PT" dirty="0"/>
              <a:t>var lista = [1, 2, 3]</a:t>
            </a:r>
          </a:p>
          <a:p>
            <a:pPr marL="457200" lvl="1" indent="0">
              <a:buNone/>
            </a:pPr>
            <a:r>
              <a:rPr lang="pt-PT" dirty="0"/>
              <a:t>//imprime elementos        //imprime </a:t>
            </a:r>
            <a:r>
              <a:rPr lang="pt-PT" dirty="0" err="1"/>
              <a:t>index</a:t>
            </a:r>
            <a:endParaRPr lang="pt-PT" dirty="0"/>
          </a:p>
          <a:p>
            <a:pPr marL="457200" lvl="1" indent="0">
              <a:buNone/>
            </a:pPr>
            <a:r>
              <a:rPr lang="pt-PT" dirty="0"/>
              <a:t>for(</a:t>
            </a:r>
            <a:r>
              <a:rPr lang="pt-PT" dirty="0" err="1"/>
              <a:t>let</a:t>
            </a:r>
            <a:r>
              <a:rPr lang="pt-PT" dirty="0"/>
              <a:t> x </a:t>
            </a:r>
            <a:r>
              <a:rPr lang="pt-PT" dirty="0" err="1"/>
              <a:t>of</a:t>
            </a:r>
            <a:r>
              <a:rPr lang="pt-PT" dirty="0"/>
              <a:t> lista)		for(</a:t>
            </a:r>
            <a:r>
              <a:rPr lang="pt-PT" dirty="0" err="1"/>
              <a:t>let</a:t>
            </a:r>
            <a:r>
              <a:rPr lang="pt-PT" dirty="0"/>
              <a:t> x in lista)</a:t>
            </a:r>
          </a:p>
          <a:p>
            <a:pPr marL="914400" lvl="2" indent="0">
              <a:buNone/>
            </a:pPr>
            <a:r>
              <a:rPr lang="pt-PT" sz="2400" dirty="0"/>
              <a:t>Console.log(x); 		    console.log(x)</a:t>
            </a:r>
          </a:p>
          <a:p>
            <a:pPr marL="914400" lvl="2" indent="0">
              <a:buNone/>
            </a:pPr>
            <a:endParaRPr lang="pt-PT" sz="2400" dirty="0"/>
          </a:p>
          <a:p>
            <a:pPr marL="457200" lvl="1" indent="0">
              <a:buNone/>
            </a:pPr>
            <a:r>
              <a:rPr lang="en-US" dirty="0"/>
              <a:t>var person = {</a:t>
            </a:r>
            <a:r>
              <a:rPr lang="en-US" dirty="0" err="1"/>
              <a:t>fname</a:t>
            </a:r>
            <a:r>
              <a:rPr lang="en-US" dirty="0"/>
              <a:t>:"John", </a:t>
            </a:r>
            <a:r>
              <a:rPr lang="en-US" dirty="0" err="1"/>
              <a:t>lname</a:t>
            </a:r>
            <a:r>
              <a:rPr lang="en-US" dirty="0"/>
              <a:t>:"Doe", age:25};</a:t>
            </a:r>
          </a:p>
          <a:p>
            <a:pPr marL="457200" lvl="1" indent="0">
              <a:buNone/>
            </a:pPr>
            <a:r>
              <a:rPr lang="en-US" dirty="0"/>
              <a:t>//</a:t>
            </a:r>
            <a:r>
              <a:rPr lang="en-US" dirty="0" err="1"/>
              <a:t>imprimir</a:t>
            </a:r>
            <a:r>
              <a:rPr lang="en-US" dirty="0"/>
              <a:t> </a:t>
            </a:r>
            <a:r>
              <a:rPr lang="en-US" dirty="0" err="1"/>
              <a:t>nomeclaturas</a:t>
            </a:r>
            <a:r>
              <a:rPr lang="en-US" dirty="0"/>
              <a:t>		//</a:t>
            </a:r>
            <a:r>
              <a:rPr lang="en-US" dirty="0" err="1"/>
              <a:t>imprimir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endParaRPr lang="en-US" dirty="0"/>
          </a:p>
          <a:p>
            <a:pPr marL="457200" lvl="1" indent="0">
              <a:buNone/>
            </a:pPr>
            <a:r>
              <a:rPr lang="pt-PT" dirty="0"/>
              <a:t>for(</a:t>
            </a:r>
            <a:r>
              <a:rPr lang="pt-PT" dirty="0" err="1"/>
              <a:t>let</a:t>
            </a:r>
            <a:r>
              <a:rPr lang="pt-PT" dirty="0"/>
              <a:t> x in </a:t>
            </a:r>
            <a:r>
              <a:rPr lang="pt-PT" dirty="0" err="1"/>
              <a:t>person</a:t>
            </a:r>
            <a:r>
              <a:rPr lang="pt-PT" dirty="0"/>
              <a:t>)			for(</a:t>
            </a:r>
            <a:r>
              <a:rPr lang="pt-PT" dirty="0" err="1"/>
              <a:t>let</a:t>
            </a:r>
            <a:r>
              <a:rPr lang="pt-PT" dirty="0"/>
              <a:t> x in </a:t>
            </a:r>
            <a:r>
              <a:rPr lang="pt-PT" dirty="0" err="1"/>
              <a:t>person</a:t>
            </a:r>
            <a:r>
              <a:rPr lang="pt-PT" dirty="0"/>
              <a:t>)</a:t>
            </a:r>
          </a:p>
          <a:p>
            <a:pPr marL="914400" lvl="2" indent="0">
              <a:buNone/>
            </a:pPr>
            <a:r>
              <a:rPr lang="pt-PT" sz="2400" dirty="0"/>
              <a:t>console.log(x)			     console.log(</a:t>
            </a:r>
            <a:r>
              <a:rPr lang="pt-PT" sz="2400" dirty="0" err="1"/>
              <a:t>person</a:t>
            </a:r>
            <a:r>
              <a:rPr lang="pt-PT" sz="2400" dirty="0"/>
              <a:t>[x])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6620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3D3B-0E20-4E95-BE98-B8272360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- Ciclos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795675-ECC8-4B38-98B9-B150F08B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Temos também os </a:t>
            </a:r>
            <a:r>
              <a:rPr lang="pt-PT" dirty="0" err="1"/>
              <a:t>while</a:t>
            </a:r>
            <a:r>
              <a:rPr lang="pt-PT" dirty="0"/>
              <a:t> </a:t>
            </a:r>
            <a:r>
              <a:rPr lang="pt-PT" dirty="0" err="1"/>
              <a:t>loop</a:t>
            </a:r>
            <a:r>
              <a:rPr lang="pt-PT" dirty="0"/>
              <a:t> que executa o código enquanto a condição for verdade</a:t>
            </a:r>
          </a:p>
          <a:p>
            <a:pPr marL="457200" lvl="1" indent="0">
              <a:buNone/>
            </a:pPr>
            <a:r>
              <a:rPr lang="pt-PT" dirty="0" err="1"/>
              <a:t>While</a:t>
            </a:r>
            <a:r>
              <a:rPr lang="pt-PT" dirty="0"/>
              <a:t>(*condição*){}</a:t>
            </a:r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O do/</a:t>
            </a:r>
            <a:r>
              <a:rPr lang="pt-PT" dirty="0" err="1"/>
              <a:t>while</a:t>
            </a:r>
            <a:r>
              <a:rPr lang="pt-PT" dirty="0"/>
              <a:t> executa o pedaço de código antes de verificar a condição (vai executar sempre uma vez)</a:t>
            </a:r>
          </a:p>
          <a:p>
            <a:pPr marL="457200" lvl="1" indent="0">
              <a:buNone/>
            </a:pPr>
            <a:r>
              <a:rPr lang="pt-PT" dirty="0"/>
              <a:t>Do {</a:t>
            </a:r>
          </a:p>
          <a:p>
            <a:pPr marL="457200" lvl="1" indent="0">
              <a:buNone/>
            </a:pPr>
            <a:r>
              <a:rPr lang="pt-PT" dirty="0"/>
              <a:t>}</a:t>
            </a:r>
            <a:r>
              <a:rPr lang="pt-PT" dirty="0" err="1"/>
              <a:t>while</a:t>
            </a:r>
            <a:r>
              <a:rPr lang="pt-PT" dirty="0"/>
              <a:t>(*condição*);</a:t>
            </a:r>
          </a:p>
        </p:txBody>
      </p:sp>
    </p:spTree>
    <p:extLst>
      <p:ext uri="{BB962C8B-B14F-4D97-AF65-F5344CB8AC3E}">
        <p14:creationId xmlns:p14="http://schemas.microsoft.com/office/powerpoint/2010/main" val="3519660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8AA40-60DA-4C7E-BFD2-3464DC4B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– Break e continue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9A30B8-4962-4DCF-9526-1C6C5F0B2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break é usado para parar o ciclo</a:t>
            </a:r>
          </a:p>
          <a:p>
            <a:pPr marL="457200" lvl="1" indent="0">
              <a:buNone/>
            </a:pPr>
            <a:r>
              <a:rPr lang="en-US" dirty="0"/>
              <a:t>for (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 10;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 	if (</a:t>
            </a:r>
            <a:r>
              <a:rPr lang="en-US" dirty="0" err="1"/>
              <a:t>i</a:t>
            </a:r>
            <a:r>
              <a:rPr lang="en-US" dirty="0"/>
              <a:t> === 3) { break; }</a:t>
            </a:r>
            <a:br>
              <a:rPr lang="en-US" dirty="0"/>
            </a:br>
            <a:r>
              <a:rPr lang="en-US" dirty="0"/>
              <a:t> 	console.log(“Hello World!”);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pt-PT" dirty="0"/>
              <a:t>Continue é usado para continuar o ciclo</a:t>
            </a:r>
          </a:p>
          <a:p>
            <a:pPr marL="457200" lvl="1" indent="0">
              <a:buNone/>
            </a:pPr>
            <a:r>
              <a:rPr lang="en-US" dirty="0"/>
              <a:t>for (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 10;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 	if (</a:t>
            </a:r>
            <a:r>
              <a:rPr lang="en-US" dirty="0" err="1"/>
              <a:t>i</a:t>
            </a:r>
            <a:r>
              <a:rPr lang="en-US" dirty="0"/>
              <a:t> === 3) { continue; }</a:t>
            </a:r>
            <a:br>
              <a:rPr lang="en-US" dirty="0"/>
            </a:br>
            <a:r>
              <a:rPr lang="en-US" dirty="0"/>
              <a:t> 	console.log(“Hello World!”);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18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B2F93-50A1-4BC2-9BDA-AD841BC4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– Funções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C58A9D-88A6-4357-B072-CBCAABEA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funções de JavaScript têm a seguinte estrutura:</a:t>
            </a:r>
          </a:p>
          <a:p>
            <a:pPr marL="457200" lvl="1" indent="0">
              <a:buNone/>
            </a:pPr>
            <a:r>
              <a:rPr lang="pt-PT" dirty="0" err="1"/>
              <a:t>function</a:t>
            </a:r>
            <a:r>
              <a:rPr lang="pt-PT" dirty="0"/>
              <a:t> </a:t>
            </a:r>
            <a:r>
              <a:rPr lang="pt-PT" dirty="0" err="1"/>
              <a:t>nomeFuncao</a:t>
            </a:r>
            <a:r>
              <a:rPr lang="pt-PT" dirty="0"/>
              <a:t>(argumento1,argumento2,…){</a:t>
            </a:r>
          </a:p>
          <a:p>
            <a:pPr marL="457200" lvl="1" indent="0">
              <a:buNone/>
            </a:pPr>
            <a:r>
              <a:rPr lang="pt-PT" dirty="0"/>
              <a:t>	*código a executar*</a:t>
            </a:r>
          </a:p>
          <a:p>
            <a:pPr marL="457200" lvl="1" indent="0">
              <a:buNone/>
            </a:pPr>
            <a:r>
              <a:rPr lang="pt-PT" dirty="0"/>
              <a:t>}</a:t>
            </a:r>
          </a:p>
          <a:p>
            <a:r>
              <a:rPr lang="pt-PT" dirty="0"/>
              <a:t>Exemplo: Função que calcula o produto de dois valores</a:t>
            </a:r>
          </a:p>
          <a:p>
            <a:pPr marL="457200" lvl="1" indent="0">
              <a:buNone/>
            </a:pPr>
            <a:r>
              <a:rPr lang="pt-PT" dirty="0" err="1"/>
              <a:t>function</a:t>
            </a:r>
            <a:r>
              <a:rPr lang="pt-PT" dirty="0"/>
              <a:t> produto(</a:t>
            </a:r>
            <a:r>
              <a:rPr lang="pt-PT" dirty="0" err="1"/>
              <a:t>a,b</a:t>
            </a:r>
            <a:r>
              <a:rPr lang="pt-PT" dirty="0"/>
              <a:t>){</a:t>
            </a:r>
          </a:p>
          <a:p>
            <a:pPr marL="914400" lvl="2" indent="0">
              <a:buNone/>
            </a:pPr>
            <a:r>
              <a:rPr lang="pt-PT" dirty="0" err="1"/>
              <a:t>return</a:t>
            </a:r>
            <a:r>
              <a:rPr lang="pt-PT" dirty="0"/>
              <a:t> a*b;</a:t>
            </a:r>
          </a:p>
          <a:p>
            <a:pPr marL="457200" lvl="1" indent="0">
              <a:buNone/>
            </a:pPr>
            <a:r>
              <a:rPr lang="pt-PT" dirty="0"/>
              <a:t>}</a:t>
            </a:r>
          </a:p>
          <a:p>
            <a:pPr marL="457200" lvl="1" indent="0">
              <a:buNone/>
            </a:pPr>
            <a:r>
              <a:rPr lang="pt-PT" dirty="0"/>
              <a:t>var x = produto(4,3); (x=12)</a:t>
            </a:r>
          </a:p>
        </p:txBody>
      </p:sp>
    </p:spTree>
    <p:extLst>
      <p:ext uri="{BB962C8B-B14F-4D97-AF65-F5344CB8AC3E}">
        <p14:creationId xmlns:p14="http://schemas.microsoft.com/office/powerpoint/2010/main" val="38657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98B6B-42FD-4C57-98B6-C314DFB4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- </a:t>
            </a:r>
            <a:r>
              <a:rPr lang="pt-PT" dirty="0" err="1"/>
              <a:t>Headings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E9A463-53E2-4F00-8820-F047DE75C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Usados para títulos e subtítulos</a:t>
            </a:r>
          </a:p>
          <a:p>
            <a:r>
              <a:rPr lang="pt-PT" dirty="0"/>
              <a:t>Temos desde a &lt;h1&gt; até a &lt;h6&gt; tendo primeira o maior tamanho de texto e a ultima o menor.</a:t>
            </a:r>
          </a:p>
          <a:p>
            <a:r>
              <a:rPr lang="pt-PT" dirty="0"/>
              <a:t>Dizemos que a &lt;h1&gt; é a mais importante e a &lt;h6&gt; a menos importante</a:t>
            </a:r>
          </a:p>
          <a:p>
            <a:r>
              <a:rPr lang="pt-PT" dirty="0"/>
              <a:t>O conteúdo dentro delas não pode estar vazio</a:t>
            </a:r>
          </a:p>
        </p:txBody>
      </p:sp>
    </p:spTree>
    <p:extLst>
      <p:ext uri="{BB962C8B-B14F-4D97-AF65-F5344CB8AC3E}">
        <p14:creationId xmlns:p14="http://schemas.microsoft.com/office/powerpoint/2010/main" val="3277236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903E5-775B-442C-82E8-DAB317F8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– Métodos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BCAE44-5C5E-4C76-8835-CD4D5702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Podemos adicionar funções aos nossos objetos, que se denominam de métodos:</a:t>
            </a:r>
          </a:p>
          <a:p>
            <a:pPr marL="457200" lvl="1" indent="0">
              <a:buNone/>
            </a:pPr>
            <a:r>
              <a:rPr lang="pt-PT" dirty="0"/>
              <a:t>var </a:t>
            </a:r>
            <a:r>
              <a:rPr lang="pt-PT" dirty="0" err="1"/>
              <a:t>person</a:t>
            </a:r>
            <a:r>
              <a:rPr lang="pt-PT" dirty="0"/>
              <a:t> = {</a:t>
            </a:r>
          </a:p>
          <a:p>
            <a:pPr marL="457200" lvl="1" indent="0">
              <a:buNone/>
            </a:pPr>
            <a:r>
              <a:rPr lang="pt-PT" dirty="0"/>
              <a:t>  </a:t>
            </a:r>
            <a:r>
              <a:rPr lang="pt-PT" dirty="0" err="1"/>
              <a:t>primeiroNome</a:t>
            </a:r>
            <a:r>
              <a:rPr lang="pt-PT" dirty="0"/>
              <a:t>: "João",</a:t>
            </a:r>
          </a:p>
          <a:p>
            <a:pPr marL="457200" lvl="1" indent="0">
              <a:buNone/>
            </a:pPr>
            <a:r>
              <a:rPr lang="pt-PT" dirty="0"/>
              <a:t>  </a:t>
            </a:r>
            <a:r>
              <a:rPr lang="pt-PT" dirty="0" err="1"/>
              <a:t>ultimoNome</a:t>
            </a:r>
            <a:r>
              <a:rPr lang="pt-PT" dirty="0"/>
              <a:t>: “Dias",</a:t>
            </a:r>
          </a:p>
          <a:p>
            <a:pPr marL="457200" lvl="1" indent="0">
              <a:buNone/>
            </a:pPr>
            <a:r>
              <a:rPr lang="pt-PT" dirty="0"/>
              <a:t>  id       : 5566,</a:t>
            </a:r>
          </a:p>
          <a:p>
            <a:pPr marL="457200" lvl="1" indent="0">
              <a:buNone/>
            </a:pPr>
            <a:r>
              <a:rPr lang="pt-PT" dirty="0"/>
              <a:t>  </a:t>
            </a:r>
            <a:r>
              <a:rPr lang="pt-PT" dirty="0" err="1"/>
              <a:t>nomeCompleto</a:t>
            </a:r>
            <a:r>
              <a:rPr lang="pt-PT" dirty="0"/>
              <a:t> : </a:t>
            </a:r>
            <a:r>
              <a:rPr lang="pt-PT" dirty="0" err="1"/>
              <a:t>function</a:t>
            </a:r>
            <a:r>
              <a:rPr lang="pt-PT" dirty="0"/>
              <a:t>() {</a:t>
            </a:r>
          </a:p>
          <a:p>
            <a:pPr marL="457200" lvl="1" indent="0">
              <a:buNone/>
            </a:pPr>
            <a:r>
              <a:rPr lang="pt-PT" dirty="0"/>
              <a:t>    </a:t>
            </a:r>
            <a:r>
              <a:rPr lang="pt-PT" dirty="0" err="1"/>
              <a:t>return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. </a:t>
            </a:r>
            <a:r>
              <a:rPr lang="pt-PT" dirty="0" err="1"/>
              <a:t>primeiroNome</a:t>
            </a:r>
            <a:r>
              <a:rPr lang="pt-PT" dirty="0"/>
              <a:t> + " " + </a:t>
            </a:r>
            <a:r>
              <a:rPr lang="pt-PT" dirty="0" err="1"/>
              <a:t>this</a:t>
            </a:r>
            <a:r>
              <a:rPr lang="pt-PT" dirty="0"/>
              <a:t>. </a:t>
            </a:r>
            <a:r>
              <a:rPr lang="pt-PT" dirty="0" err="1"/>
              <a:t>ultimoNome</a:t>
            </a:r>
            <a:r>
              <a:rPr lang="pt-PT" dirty="0"/>
              <a:t>;</a:t>
            </a:r>
          </a:p>
          <a:p>
            <a:pPr marL="457200" lvl="1" indent="0">
              <a:buNone/>
            </a:pPr>
            <a:r>
              <a:rPr lang="pt-PT" dirty="0"/>
              <a:t>  }</a:t>
            </a:r>
          </a:p>
          <a:p>
            <a:pPr marL="457200" lvl="1" indent="0">
              <a:buNone/>
            </a:pPr>
            <a:r>
              <a:rPr lang="pt-PT" dirty="0"/>
              <a:t>};</a:t>
            </a:r>
          </a:p>
          <a:p>
            <a:r>
              <a:rPr lang="pt-PT" dirty="0"/>
              <a:t>“</a:t>
            </a:r>
            <a:r>
              <a:rPr lang="pt-PT" dirty="0" err="1"/>
              <a:t>this</a:t>
            </a:r>
            <a:r>
              <a:rPr lang="pt-PT" dirty="0"/>
              <a:t>” refere-se ao próprio objeto</a:t>
            </a:r>
          </a:p>
        </p:txBody>
      </p:sp>
    </p:spTree>
    <p:extLst>
      <p:ext uri="{BB962C8B-B14F-4D97-AF65-F5344CB8AC3E}">
        <p14:creationId xmlns:p14="http://schemas.microsoft.com/office/powerpoint/2010/main" val="21483138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48A4E-8008-44A1-80CE-D7A6743E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– Mais sobre </a:t>
            </a:r>
            <a:r>
              <a:rPr lang="pt-PT" dirty="0" err="1"/>
              <a:t>arrays</a:t>
            </a:r>
            <a:r>
              <a:rPr lang="pt-PT" dirty="0"/>
              <a:t>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BEF082-5AA0-45C2-9FD2-6981B6AD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Podemos usar o </a:t>
            </a:r>
            <a:r>
              <a:rPr lang="pt-PT" dirty="0" err="1"/>
              <a:t>length</a:t>
            </a:r>
            <a:r>
              <a:rPr lang="pt-PT" dirty="0"/>
              <a:t> para sabermos o comprimento de um </a:t>
            </a:r>
            <a:r>
              <a:rPr lang="pt-PT" dirty="0" err="1"/>
              <a:t>array</a:t>
            </a:r>
            <a:endParaRPr lang="pt-PT" dirty="0"/>
          </a:p>
          <a:p>
            <a:pPr marL="457200" lvl="1" indent="0">
              <a:buNone/>
            </a:pPr>
            <a:r>
              <a:rPr lang="pt-PT" dirty="0"/>
              <a:t>var lista = [1,2,3];</a:t>
            </a:r>
          </a:p>
          <a:p>
            <a:pPr marL="457200" lvl="1" indent="0">
              <a:buNone/>
            </a:pPr>
            <a:r>
              <a:rPr lang="pt-PT" dirty="0"/>
              <a:t>var x = </a:t>
            </a:r>
            <a:r>
              <a:rPr lang="pt-PT" dirty="0" err="1"/>
              <a:t>x.length</a:t>
            </a:r>
            <a:r>
              <a:rPr lang="pt-PT" dirty="0"/>
              <a:t>;</a:t>
            </a:r>
          </a:p>
          <a:p>
            <a:r>
              <a:rPr lang="pt-PT" dirty="0" err="1"/>
              <a:t>sort</a:t>
            </a:r>
            <a:r>
              <a:rPr lang="pt-PT" dirty="0"/>
              <a:t>() ordena o </a:t>
            </a:r>
            <a:r>
              <a:rPr lang="pt-PT" dirty="0" err="1"/>
              <a:t>array</a:t>
            </a:r>
            <a:r>
              <a:rPr lang="pt-PT" dirty="0"/>
              <a:t> por ordem crescente</a:t>
            </a:r>
          </a:p>
          <a:p>
            <a:r>
              <a:rPr lang="pt-PT" dirty="0"/>
              <a:t>Reverse() inverte a ordem dos elementos no </a:t>
            </a:r>
            <a:r>
              <a:rPr lang="pt-PT" dirty="0" err="1"/>
              <a:t>array</a:t>
            </a:r>
            <a:endParaRPr lang="pt-PT" dirty="0"/>
          </a:p>
          <a:p>
            <a:r>
              <a:rPr lang="pt-PT" dirty="0"/>
              <a:t>Existem 4 funções fundamentais para adicionar/remover elementos numa lista</a:t>
            </a:r>
          </a:p>
          <a:p>
            <a:pPr lvl="1"/>
            <a:r>
              <a:rPr lang="pt-PT" dirty="0"/>
              <a:t>Pop() remove o ultimo elemento de um </a:t>
            </a:r>
            <a:r>
              <a:rPr lang="pt-PT" dirty="0" err="1"/>
              <a:t>array</a:t>
            </a:r>
            <a:endParaRPr lang="pt-PT" dirty="0"/>
          </a:p>
          <a:p>
            <a:pPr lvl="1"/>
            <a:r>
              <a:rPr lang="pt-PT" dirty="0" err="1"/>
              <a:t>Push</a:t>
            </a:r>
            <a:r>
              <a:rPr lang="pt-PT" dirty="0"/>
              <a:t>() adiciona um elemento no fim do </a:t>
            </a:r>
            <a:r>
              <a:rPr lang="pt-PT" dirty="0" err="1"/>
              <a:t>array</a:t>
            </a:r>
            <a:endParaRPr lang="pt-PT" dirty="0"/>
          </a:p>
          <a:p>
            <a:pPr lvl="1"/>
            <a:r>
              <a:rPr lang="pt-PT" dirty="0" err="1"/>
              <a:t>Shift</a:t>
            </a:r>
            <a:r>
              <a:rPr lang="pt-PT" dirty="0"/>
              <a:t>() remove o primeiro elemento de um </a:t>
            </a:r>
            <a:r>
              <a:rPr lang="pt-PT" dirty="0" err="1"/>
              <a:t>array</a:t>
            </a:r>
            <a:endParaRPr lang="pt-PT" dirty="0"/>
          </a:p>
          <a:p>
            <a:pPr lvl="1"/>
            <a:r>
              <a:rPr lang="pt-PT" dirty="0" err="1"/>
              <a:t>Unshift</a:t>
            </a:r>
            <a:r>
              <a:rPr lang="pt-PT" dirty="0"/>
              <a:t>() adiciona um elemento no início do </a:t>
            </a:r>
            <a:r>
              <a:rPr lang="pt-PT" dirty="0" err="1"/>
              <a:t>array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26955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29AB7-4B60-4461-89BA-87EDD717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– Mais sobre </a:t>
            </a:r>
            <a:r>
              <a:rPr lang="pt-PT" dirty="0" err="1"/>
              <a:t>arrays</a:t>
            </a:r>
            <a:r>
              <a:rPr lang="pt-PT" dirty="0"/>
              <a:t>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913D0B-9D5C-4636-A8B3-3E5E0DB3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pt-PT" dirty="0" err="1"/>
              <a:t>Splice</a:t>
            </a:r>
            <a:r>
              <a:rPr lang="pt-PT" dirty="0"/>
              <a:t>() altera o conteúdo de uma lista, adicionando novos elementos enquanto remove elementos antigos</a:t>
            </a:r>
          </a:p>
          <a:p>
            <a:pPr lvl="1"/>
            <a:r>
              <a:rPr lang="pt-PT" dirty="0" err="1"/>
              <a:t>Array.splice</a:t>
            </a:r>
            <a:r>
              <a:rPr lang="pt-PT" dirty="0"/>
              <a:t>(agr1,agr2,agr3)</a:t>
            </a:r>
          </a:p>
          <a:p>
            <a:pPr lvl="2"/>
            <a:r>
              <a:rPr lang="pt-PT" dirty="0"/>
              <a:t>Agr1 – índice o qual deve iniciar a alterar a lista</a:t>
            </a:r>
          </a:p>
          <a:p>
            <a:pPr lvl="2"/>
            <a:r>
              <a:rPr lang="pt-PT" dirty="0"/>
              <a:t>Agr2 – número que indica quantos elementos devem ser removidos</a:t>
            </a:r>
          </a:p>
          <a:p>
            <a:pPr lvl="2"/>
            <a:r>
              <a:rPr lang="pt-PT" dirty="0"/>
              <a:t>Arg3 – lista de novos elementos a inserir</a:t>
            </a:r>
          </a:p>
          <a:p>
            <a:pPr marL="457200" lvl="1" indent="0">
              <a:buNone/>
            </a:pPr>
            <a:r>
              <a:rPr lang="pt-PT" dirty="0"/>
              <a:t>var peixes = [“</a:t>
            </a:r>
            <a:r>
              <a:rPr lang="pt-PT" dirty="0" err="1"/>
              <a:t>balão”,”aranha”,”palhaço</a:t>
            </a:r>
            <a:r>
              <a:rPr lang="pt-PT" dirty="0"/>
              <a:t>”];</a:t>
            </a:r>
          </a:p>
          <a:p>
            <a:pPr marL="457200" lvl="1" indent="0">
              <a:buNone/>
            </a:pPr>
            <a:r>
              <a:rPr lang="pt-PT" dirty="0" err="1"/>
              <a:t>peixes.splice</a:t>
            </a:r>
            <a:r>
              <a:rPr lang="pt-PT" dirty="0"/>
              <a:t>(1, 0, ”gato”); (peixes=[“balão”, “gato”, ”aranha”, ”palhaço”]; )</a:t>
            </a:r>
          </a:p>
          <a:p>
            <a:r>
              <a:rPr lang="pt-PT" dirty="0" err="1"/>
              <a:t>toString</a:t>
            </a:r>
            <a:r>
              <a:rPr lang="pt-PT" dirty="0"/>
              <a:t>() consegue converter um </a:t>
            </a:r>
            <a:r>
              <a:rPr lang="pt-PT" dirty="0" err="1"/>
              <a:t>array</a:t>
            </a:r>
            <a:r>
              <a:rPr lang="pt-PT" dirty="0"/>
              <a:t> numa </a:t>
            </a:r>
            <a:r>
              <a:rPr lang="pt-PT" dirty="0" err="1"/>
              <a:t>string</a:t>
            </a:r>
            <a:endParaRPr lang="pt-PT" dirty="0"/>
          </a:p>
          <a:p>
            <a:pPr marL="457200" lvl="1" indent="0">
              <a:buNone/>
            </a:pPr>
            <a:r>
              <a:rPr lang="pt-PT" dirty="0"/>
              <a:t>var peixes=[“balão”, “gato”, ”aranha”, ”palhaço”]; </a:t>
            </a:r>
          </a:p>
          <a:p>
            <a:pPr marL="457200" lvl="1" indent="0">
              <a:buNone/>
            </a:pPr>
            <a:r>
              <a:rPr lang="pt-PT" dirty="0"/>
              <a:t>var </a:t>
            </a:r>
            <a:r>
              <a:rPr lang="pt-PT" dirty="0" err="1"/>
              <a:t>peixesString</a:t>
            </a:r>
            <a:r>
              <a:rPr lang="pt-PT" dirty="0"/>
              <a:t> = </a:t>
            </a:r>
            <a:r>
              <a:rPr lang="pt-PT" dirty="0" err="1"/>
              <a:t>peixes.toString</a:t>
            </a:r>
            <a:r>
              <a:rPr lang="pt-PT" dirty="0"/>
              <a:t>() (</a:t>
            </a:r>
            <a:r>
              <a:rPr lang="pt-PT" dirty="0" err="1"/>
              <a:t>peixesString</a:t>
            </a:r>
            <a:r>
              <a:rPr lang="pt-PT" dirty="0"/>
              <a:t> = "</a:t>
            </a:r>
            <a:r>
              <a:rPr lang="pt-PT" dirty="0" err="1"/>
              <a:t>balão,gato,aranha,palhaço</a:t>
            </a:r>
            <a:r>
              <a:rPr lang="pt-PT" dirty="0"/>
              <a:t>"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09214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3F3DE-1698-4B81-BA0E-EFAA8E83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– Modificar todos os elementos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A92374-BFC8-4F65-8017-2F71AC1A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Outra maneira simples de modificarmos os elementos ou percorrermos (além o </a:t>
            </a:r>
            <a:r>
              <a:rPr lang="pt-PT" dirty="0" err="1"/>
              <a:t>cliclo</a:t>
            </a:r>
            <a:r>
              <a:rPr lang="pt-PT" dirty="0"/>
              <a:t> for/</a:t>
            </a:r>
            <a:r>
              <a:rPr lang="pt-PT" dirty="0" err="1"/>
              <a:t>of</a:t>
            </a:r>
            <a:r>
              <a:rPr lang="pt-PT" dirty="0"/>
              <a:t>) é usar o </a:t>
            </a:r>
            <a:r>
              <a:rPr lang="pt-PT" dirty="0" err="1"/>
              <a:t>for.Each</a:t>
            </a:r>
            <a:r>
              <a:rPr lang="pt-PT" dirty="0"/>
              <a:t>();</a:t>
            </a:r>
          </a:p>
          <a:p>
            <a:r>
              <a:rPr lang="pt-PT" dirty="0"/>
              <a:t>Exemplo: multiplicar todos os elementos por 2;</a:t>
            </a:r>
          </a:p>
          <a:p>
            <a:pPr marL="457200" lvl="1" indent="0">
              <a:buNone/>
            </a:pPr>
            <a:r>
              <a:rPr lang="pt-PT" dirty="0"/>
              <a:t>v</a:t>
            </a:r>
            <a:r>
              <a:rPr lang="pt-PT"/>
              <a:t>ar </a:t>
            </a:r>
            <a:r>
              <a:rPr lang="pt-PT" dirty="0"/>
              <a:t>lista = [2,4,8];</a:t>
            </a:r>
          </a:p>
          <a:p>
            <a:pPr marL="457200" lvl="1" indent="0">
              <a:buNone/>
            </a:pPr>
            <a:r>
              <a:rPr lang="pt-PT" u="sng" dirty="0" err="1"/>
              <a:t>lista</a:t>
            </a:r>
            <a:r>
              <a:rPr lang="pt-PT" dirty="0" err="1"/>
              <a:t>.forEach</a:t>
            </a:r>
            <a:r>
              <a:rPr lang="pt-PT" dirty="0"/>
              <a:t>(</a:t>
            </a:r>
            <a:r>
              <a:rPr lang="pt-PT" dirty="0" err="1"/>
              <a:t>function</a:t>
            </a:r>
            <a:r>
              <a:rPr lang="pt-PT" dirty="0"/>
              <a:t>(elemento){</a:t>
            </a:r>
          </a:p>
          <a:p>
            <a:pPr marL="914400" lvl="2" indent="0">
              <a:buNone/>
            </a:pPr>
            <a:r>
              <a:rPr lang="pt-PT" dirty="0"/>
              <a:t>elemento*2;</a:t>
            </a:r>
          </a:p>
          <a:p>
            <a:pPr marL="457200" lvl="1" indent="0">
              <a:buNone/>
            </a:pPr>
            <a:r>
              <a:rPr lang="pt-PT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567768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F586A-56E7-48FB-827D-CB6F2933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– Valores aleatórios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86F2D7-F68A-4C8C-9463-1207ADAC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pt-PT" dirty="0"/>
              <a:t>Para obtermos valores aleatórios usamos o </a:t>
            </a:r>
            <a:r>
              <a:rPr lang="pt-PT" dirty="0" err="1"/>
              <a:t>Math.random</a:t>
            </a:r>
            <a:r>
              <a:rPr lang="pt-PT" dirty="0"/>
              <a:t>()</a:t>
            </a:r>
          </a:p>
          <a:p>
            <a:pPr lvl="1"/>
            <a:r>
              <a:rPr lang="pt-PT" dirty="0"/>
              <a:t>Porém isto sozinho só nos devolve valores entre 0 (inclusive) e 1 (exclusive)</a:t>
            </a:r>
          </a:p>
          <a:p>
            <a:r>
              <a:rPr lang="pt-PT" dirty="0"/>
              <a:t>Para obtermos valores aleatórios entre dois valores x e y definido por nós:</a:t>
            </a:r>
          </a:p>
          <a:p>
            <a:pPr lvl="1"/>
            <a:r>
              <a:rPr lang="pt-PT" dirty="0"/>
              <a:t>var </a:t>
            </a:r>
            <a:r>
              <a:rPr lang="pt-PT" dirty="0" err="1"/>
              <a:t>max</a:t>
            </a:r>
            <a:r>
              <a:rPr lang="pt-PT" dirty="0"/>
              <a:t> = x;</a:t>
            </a:r>
          </a:p>
          <a:p>
            <a:pPr lvl="1"/>
            <a:r>
              <a:rPr lang="pt-PT" dirty="0"/>
              <a:t>Var min = y;</a:t>
            </a:r>
          </a:p>
          <a:p>
            <a:pPr lvl="1"/>
            <a:r>
              <a:rPr lang="pt-PT" dirty="0"/>
              <a:t>Var numero = </a:t>
            </a:r>
            <a:r>
              <a:rPr lang="pt-PT" dirty="0" err="1"/>
              <a:t>Math.random</a:t>
            </a:r>
            <a:r>
              <a:rPr lang="pt-PT" dirty="0"/>
              <a:t>() * (</a:t>
            </a:r>
            <a:r>
              <a:rPr lang="pt-PT" dirty="0" err="1"/>
              <a:t>max</a:t>
            </a:r>
            <a:r>
              <a:rPr lang="pt-PT" dirty="0"/>
              <a:t>-min) + min;</a:t>
            </a:r>
          </a:p>
          <a:p>
            <a:r>
              <a:rPr lang="pt-PT" dirty="0"/>
              <a:t>Para obtermos valores aleatórios inteiros entre dois valores x e y:</a:t>
            </a:r>
          </a:p>
          <a:p>
            <a:pPr lvl="1"/>
            <a:r>
              <a:rPr lang="pt-PT" dirty="0"/>
              <a:t>min= </a:t>
            </a:r>
            <a:r>
              <a:rPr lang="pt-PT" dirty="0" err="1"/>
              <a:t>Math.ceil</a:t>
            </a:r>
            <a:r>
              <a:rPr lang="pt-PT" dirty="0"/>
              <a:t>(min);</a:t>
            </a:r>
          </a:p>
          <a:p>
            <a:pPr lvl="1"/>
            <a:r>
              <a:rPr lang="pt-PT" dirty="0" err="1"/>
              <a:t>max</a:t>
            </a:r>
            <a:r>
              <a:rPr lang="pt-PT" dirty="0"/>
              <a:t>=</a:t>
            </a:r>
            <a:r>
              <a:rPr lang="pt-PT" dirty="0" err="1"/>
              <a:t>Math.floor</a:t>
            </a:r>
            <a:r>
              <a:rPr lang="pt-PT" dirty="0"/>
              <a:t>(</a:t>
            </a:r>
            <a:r>
              <a:rPr lang="pt-PT" dirty="0" err="1"/>
              <a:t>max</a:t>
            </a:r>
            <a:r>
              <a:rPr lang="pt-PT" dirty="0"/>
              <a:t>);</a:t>
            </a:r>
          </a:p>
          <a:p>
            <a:pPr lvl="1"/>
            <a:r>
              <a:rPr lang="pt-PT" dirty="0"/>
              <a:t>var numero = </a:t>
            </a:r>
            <a:r>
              <a:rPr lang="pt-PT" dirty="0" err="1"/>
              <a:t>Math.floor</a:t>
            </a:r>
            <a:r>
              <a:rPr lang="pt-PT" dirty="0"/>
              <a:t>(</a:t>
            </a:r>
            <a:r>
              <a:rPr lang="pt-PT" dirty="0" err="1"/>
              <a:t>Math.random</a:t>
            </a:r>
            <a:r>
              <a:rPr lang="pt-PT" dirty="0"/>
              <a:t>() * (</a:t>
            </a:r>
            <a:r>
              <a:rPr lang="pt-PT" dirty="0" err="1"/>
              <a:t>max</a:t>
            </a:r>
            <a:r>
              <a:rPr lang="pt-PT" dirty="0"/>
              <a:t>-min)) + min;</a:t>
            </a:r>
          </a:p>
        </p:txBody>
      </p:sp>
    </p:spTree>
    <p:extLst>
      <p:ext uri="{BB962C8B-B14F-4D97-AF65-F5344CB8AC3E}">
        <p14:creationId xmlns:p14="http://schemas.microsoft.com/office/powerpoint/2010/main" val="3631724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B5191-D6C2-43A0-B946-32E9A5F0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JavaScript - Eventos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2CB842-4C54-47FB-92C9-D1EB1E7C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evento HTML pode ser algo que o browser ou o cliente faz, por exemplo, carregar num botão.</a:t>
            </a:r>
          </a:p>
          <a:p>
            <a:r>
              <a:rPr lang="pt-PT" dirty="0"/>
              <a:t>Em JavaScript conseguimos determinar o que acontece.</a:t>
            </a:r>
          </a:p>
          <a:p>
            <a:r>
              <a:rPr lang="pt-PT" dirty="0"/>
              <a:t>Uma das maneiras mais comuns de se fazer um evento é adicionar o atributo “</a:t>
            </a:r>
            <a:r>
              <a:rPr lang="pt-PT" dirty="0" err="1"/>
              <a:t>onclick</a:t>
            </a:r>
            <a:r>
              <a:rPr lang="pt-PT" dirty="0"/>
              <a:t>” num elemento HTML</a:t>
            </a:r>
          </a:p>
          <a:p>
            <a:pPr marL="457200" lvl="1" indent="0">
              <a:buNone/>
            </a:pPr>
            <a:r>
              <a:rPr lang="en-US" dirty="0"/>
              <a:t>&lt;button onclick=“</a:t>
            </a:r>
            <a:r>
              <a:rPr lang="en-US" dirty="0" err="1"/>
              <a:t>window.alert</a:t>
            </a:r>
            <a:r>
              <a:rPr lang="en-US" dirty="0"/>
              <a:t>(“</a:t>
            </a:r>
            <a:r>
              <a:rPr lang="en-US" dirty="0" err="1"/>
              <a:t>Olá</a:t>
            </a:r>
            <a:r>
              <a:rPr lang="en-US" dirty="0"/>
              <a:t>”)"&gt;</a:t>
            </a:r>
            <a:r>
              <a:rPr lang="en-US" dirty="0" err="1"/>
              <a:t>Clica</a:t>
            </a:r>
            <a:r>
              <a:rPr lang="en-US" dirty="0"/>
              <a:t>-me&lt;/button&gt;</a:t>
            </a:r>
          </a:p>
          <a:p>
            <a:pPr marL="457200" lvl="1" indent="0">
              <a:buNone/>
            </a:pP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abrir</a:t>
            </a:r>
            <a:r>
              <a:rPr lang="en-US" dirty="0"/>
              <a:t> um alert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02589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9B2C2-67FD-4C64-888A-978DF57E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jQuery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43225D-8615-4EBC-9C8E-002D633BB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É uma das bibliotecas mais usadas criada para incompatibilidades de browsers e simplificar o HTML DOM.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B81A7B-CAA9-4FA4-9FCB-5D1EC669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59" y="2562637"/>
            <a:ext cx="4851705" cy="485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635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60FA1-1B32-44B8-BAF2-07655A5A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jQuery</a:t>
            </a:r>
            <a:r>
              <a:rPr lang="pt-PT" dirty="0"/>
              <a:t> – Obter elementos HTML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51DAAC-C653-49A7-9652-6753C313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/>
          <a:lstStyle/>
          <a:p>
            <a:r>
              <a:rPr lang="pt-PT" dirty="0"/>
              <a:t>Id</a:t>
            </a:r>
          </a:p>
          <a:p>
            <a:pPr lvl="1"/>
            <a:r>
              <a:rPr lang="pt-PT" dirty="0"/>
              <a:t>JavaScript: var </a:t>
            </a:r>
            <a:r>
              <a:rPr lang="pt-PT" dirty="0" err="1"/>
              <a:t>myElement</a:t>
            </a:r>
            <a:r>
              <a:rPr lang="pt-PT" dirty="0"/>
              <a:t> = </a:t>
            </a:r>
            <a:r>
              <a:rPr lang="pt-PT" dirty="0" err="1"/>
              <a:t>document.getElementById</a:t>
            </a:r>
            <a:r>
              <a:rPr lang="pt-PT" dirty="0"/>
              <a:t>(“titulo");</a:t>
            </a:r>
          </a:p>
          <a:p>
            <a:pPr lvl="1"/>
            <a:r>
              <a:rPr lang="pt-PT" dirty="0" err="1"/>
              <a:t>jQuery</a:t>
            </a:r>
            <a:r>
              <a:rPr lang="pt-PT" dirty="0"/>
              <a:t>: var </a:t>
            </a:r>
            <a:r>
              <a:rPr lang="pt-PT" dirty="0" err="1"/>
              <a:t>myElement</a:t>
            </a:r>
            <a:r>
              <a:rPr lang="pt-PT" dirty="0"/>
              <a:t> = $("#titulo");</a:t>
            </a:r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 err="1"/>
              <a:t>Tags</a:t>
            </a:r>
            <a:endParaRPr lang="pt-PT" dirty="0"/>
          </a:p>
          <a:p>
            <a:pPr lvl="1"/>
            <a:r>
              <a:rPr lang="pt-PT" dirty="0"/>
              <a:t>JavaScript: var </a:t>
            </a:r>
            <a:r>
              <a:rPr lang="pt-PT" dirty="0" err="1"/>
              <a:t>myElements</a:t>
            </a:r>
            <a:r>
              <a:rPr lang="pt-PT" dirty="0"/>
              <a:t> = </a:t>
            </a:r>
            <a:r>
              <a:rPr lang="pt-PT" dirty="0" err="1"/>
              <a:t>document.getElementsByTagName</a:t>
            </a:r>
            <a:r>
              <a:rPr lang="pt-PT" dirty="0"/>
              <a:t>("p");</a:t>
            </a:r>
          </a:p>
          <a:p>
            <a:pPr lvl="1"/>
            <a:r>
              <a:rPr lang="pt-PT" dirty="0" err="1"/>
              <a:t>jQuery</a:t>
            </a:r>
            <a:r>
              <a:rPr lang="pt-PT" dirty="0"/>
              <a:t>: var </a:t>
            </a:r>
            <a:r>
              <a:rPr lang="pt-PT" dirty="0" err="1"/>
              <a:t>myElements</a:t>
            </a:r>
            <a:r>
              <a:rPr lang="pt-PT" dirty="0"/>
              <a:t> = $("p");</a:t>
            </a:r>
          </a:p>
          <a:p>
            <a:r>
              <a:rPr lang="pt-PT" dirty="0" err="1"/>
              <a:t>Class</a:t>
            </a:r>
            <a:endParaRPr lang="pt-PT" dirty="0"/>
          </a:p>
          <a:p>
            <a:pPr lvl="1"/>
            <a:r>
              <a:rPr lang="pt-PT" dirty="0"/>
              <a:t>var </a:t>
            </a:r>
            <a:r>
              <a:rPr lang="pt-PT" dirty="0" err="1"/>
              <a:t>myElements</a:t>
            </a:r>
            <a:r>
              <a:rPr lang="pt-PT" dirty="0"/>
              <a:t> = </a:t>
            </a:r>
            <a:r>
              <a:rPr lang="pt-PT" dirty="0" err="1"/>
              <a:t>document.getElementsByClassName</a:t>
            </a:r>
            <a:r>
              <a:rPr lang="pt-PT" dirty="0"/>
              <a:t>("</a:t>
            </a:r>
            <a:r>
              <a:rPr lang="pt-PT" dirty="0" err="1"/>
              <a:t>intro</a:t>
            </a:r>
            <a:r>
              <a:rPr lang="pt-PT" dirty="0"/>
              <a:t>");</a:t>
            </a:r>
          </a:p>
          <a:p>
            <a:pPr lvl="1"/>
            <a:r>
              <a:rPr lang="pt-PT" dirty="0"/>
              <a:t>var </a:t>
            </a:r>
            <a:r>
              <a:rPr lang="pt-PT" dirty="0" err="1"/>
              <a:t>myElements</a:t>
            </a:r>
            <a:r>
              <a:rPr lang="pt-PT" dirty="0"/>
              <a:t> = $(".</a:t>
            </a:r>
            <a:r>
              <a:rPr lang="pt-PT" dirty="0" err="1"/>
              <a:t>intro</a:t>
            </a:r>
            <a:r>
              <a:rPr lang="pt-PT" dirty="0"/>
              <a:t>");</a:t>
            </a:r>
          </a:p>
          <a:p>
            <a:pPr lvl="1"/>
            <a:r>
              <a:rPr lang="pt-PT" dirty="0"/>
              <a:t>Elementos com uma classe: var </a:t>
            </a:r>
            <a:r>
              <a:rPr lang="pt-PT" dirty="0" err="1"/>
              <a:t>myElements</a:t>
            </a:r>
            <a:r>
              <a:rPr lang="pt-PT" dirty="0"/>
              <a:t> = $("</a:t>
            </a:r>
            <a:r>
              <a:rPr lang="pt-PT" dirty="0" err="1"/>
              <a:t>p.intro</a:t>
            </a:r>
            <a:r>
              <a:rPr lang="pt-PT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2153334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63259-5ACB-411D-A544-F8252C11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jQuery</a:t>
            </a:r>
            <a:r>
              <a:rPr lang="pt-PT" dirty="0"/>
              <a:t> – Definir o conteúdo de um elemento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0963B3-601E-45AD-80DF-B17892994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8807"/>
          </a:xfrm>
        </p:spPr>
        <p:txBody>
          <a:bodyPr>
            <a:normAutofit/>
          </a:bodyPr>
          <a:lstStyle/>
          <a:p>
            <a:r>
              <a:rPr lang="pt-PT" dirty="0"/>
              <a:t>Definir o conteúdo</a:t>
            </a:r>
          </a:p>
          <a:p>
            <a:pPr lvl="1"/>
            <a:r>
              <a:rPr lang="pt-PT" dirty="0" err="1"/>
              <a:t>myElement.text</a:t>
            </a:r>
            <a:r>
              <a:rPr lang="pt-PT" dirty="0"/>
              <a:t>("</a:t>
            </a:r>
            <a:r>
              <a:rPr lang="pt-PT" dirty="0" err="1"/>
              <a:t>Hello</a:t>
            </a:r>
            <a:r>
              <a:rPr lang="pt-PT" dirty="0"/>
              <a:t> </a:t>
            </a:r>
            <a:r>
              <a:rPr lang="pt-PT" dirty="0" err="1"/>
              <a:t>Sweden</a:t>
            </a:r>
            <a:r>
              <a:rPr lang="pt-PT" dirty="0"/>
              <a:t>!"); </a:t>
            </a:r>
          </a:p>
          <a:p>
            <a:r>
              <a:rPr lang="pt-PT" dirty="0"/>
              <a:t>Esconder um elemento</a:t>
            </a:r>
          </a:p>
          <a:p>
            <a:pPr lvl="1"/>
            <a:r>
              <a:rPr lang="pt-PT" dirty="0" err="1"/>
              <a:t>myElement.hide</a:t>
            </a:r>
            <a:r>
              <a:rPr lang="pt-PT" dirty="0"/>
              <a:t>();</a:t>
            </a:r>
          </a:p>
          <a:p>
            <a:r>
              <a:rPr lang="pt-PT" dirty="0"/>
              <a:t>Mostrar o elemento</a:t>
            </a:r>
          </a:p>
          <a:p>
            <a:pPr lvl="1"/>
            <a:r>
              <a:rPr lang="pt-PT" dirty="0" err="1"/>
              <a:t>myElement.show</a:t>
            </a:r>
            <a:r>
              <a:rPr lang="pt-PT" dirty="0"/>
              <a:t>();</a:t>
            </a:r>
          </a:p>
          <a:p>
            <a:r>
              <a:rPr lang="pt-PT" dirty="0"/>
              <a:t>Mudar o estilo do elemento</a:t>
            </a:r>
          </a:p>
          <a:p>
            <a:pPr lvl="1"/>
            <a:r>
              <a:rPr lang="pt-PT" dirty="0"/>
              <a:t>myElement.css("font-size","35px");</a:t>
            </a:r>
          </a:p>
          <a:p>
            <a:r>
              <a:rPr lang="pt-PT" dirty="0"/>
              <a:t>Remover um elemento</a:t>
            </a:r>
          </a:p>
          <a:p>
            <a:pPr lvl="1"/>
            <a:r>
              <a:rPr lang="pt-PT" dirty="0"/>
              <a:t>$("#id").remove(); (em JS: </a:t>
            </a:r>
            <a:r>
              <a:rPr lang="pt-PT" dirty="0" err="1"/>
              <a:t>element.parentNode.removeChild</a:t>
            </a:r>
            <a:r>
              <a:rPr lang="pt-PT" dirty="0"/>
              <a:t>(</a:t>
            </a:r>
            <a:r>
              <a:rPr lang="pt-PT" dirty="0" err="1"/>
              <a:t>element</a:t>
            </a:r>
            <a:r>
              <a:rPr lang="pt-PT" dirty="0"/>
              <a:t>); )</a:t>
            </a:r>
          </a:p>
        </p:txBody>
      </p:sp>
    </p:spTree>
    <p:extLst>
      <p:ext uri="{BB962C8B-B14F-4D97-AF65-F5344CB8AC3E}">
        <p14:creationId xmlns:p14="http://schemas.microsoft.com/office/powerpoint/2010/main" val="24097159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6F2E8-1292-426B-A3AC-548BC68C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Dominó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D9C1D5-EB15-43B9-9B95-BC55CD3F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pt-PT" dirty="0"/>
              <a:t>Para apresentarmos as peças vamos usar </a:t>
            </a:r>
            <a:r>
              <a:rPr lang="pt-PT" dirty="0" err="1"/>
              <a:t>String.fromCodePoint</a:t>
            </a:r>
            <a:r>
              <a:rPr lang="pt-PT" dirty="0"/>
              <a:t>();</a:t>
            </a:r>
          </a:p>
          <a:p>
            <a:pPr lvl="1"/>
            <a:r>
              <a:rPr lang="pt-PT" dirty="0"/>
              <a:t>🁓 = </a:t>
            </a:r>
            <a:r>
              <a:rPr lang="pt-PT" dirty="0" err="1"/>
              <a:t>String.fromCodePoint</a:t>
            </a:r>
            <a:r>
              <a:rPr lang="pt-PT" dirty="0"/>
              <a:t>(127025+4*7+6);</a:t>
            </a:r>
          </a:p>
          <a:p>
            <a:pPr lvl="1"/>
            <a:r>
              <a:rPr lang="pt-PT" dirty="0"/>
              <a:t>🂓= </a:t>
            </a:r>
            <a:r>
              <a:rPr lang="pt-PT" dirty="0" err="1"/>
              <a:t>String.fromCodePoint</a:t>
            </a:r>
            <a:r>
              <a:rPr lang="pt-PT" dirty="0"/>
              <a:t>(127075+6*7+6);</a:t>
            </a:r>
          </a:p>
          <a:p>
            <a:r>
              <a:rPr lang="pt-PT" dirty="0"/>
              <a:t>Jogador </a:t>
            </a:r>
            <a:r>
              <a:rPr lang="pt-PT" dirty="0" err="1"/>
              <a:t>vs</a:t>
            </a:r>
            <a:r>
              <a:rPr lang="pt-PT" dirty="0"/>
              <a:t> Jogador</a:t>
            </a:r>
          </a:p>
          <a:p>
            <a:pPr lvl="1"/>
            <a:r>
              <a:rPr lang="pt-PT" dirty="0"/>
              <a:t>Cada um com 7 peças</a:t>
            </a:r>
          </a:p>
          <a:p>
            <a:pPr lvl="1"/>
            <a:r>
              <a:rPr lang="pt-PT" dirty="0"/>
              <a:t>Joga primeiro quem tiver a maior peça</a:t>
            </a:r>
          </a:p>
          <a:p>
            <a:r>
              <a:rPr lang="pt-PT" dirty="0"/>
              <a:t>Monte vai ser as peças que sobram</a:t>
            </a:r>
          </a:p>
          <a:p>
            <a:r>
              <a:rPr lang="pt-PT" dirty="0"/>
              <a:t>Mensagem a indicar quem joga, se jogada é válida, se pode ir ao monte…</a:t>
            </a:r>
          </a:p>
          <a:p>
            <a:r>
              <a:rPr lang="pt-PT" dirty="0"/>
              <a:t>Jogo acaba quando um jogador já não tem peças (empate caso nenhum consegue jogar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703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F5FFD-8DA6-4239-BE5D-8FF8EC9C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- Parágrafos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23CDA3-0E64-482E-9292-A22C793D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Usados para textos</a:t>
            </a:r>
          </a:p>
          <a:p>
            <a:r>
              <a:rPr lang="pt-PT" dirty="0"/>
              <a:t>São definidos pela &lt;p&gt; </a:t>
            </a:r>
            <a:r>
              <a:rPr lang="pt-PT" dirty="0" err="1"/>
              <a:t>tag</a:t>
            </a:r>
            <a:endParaRPr lang="pt-PT" dirty="0"/>
          </a:p>
          <a:p>
            <a:r>
              <a:rPr lang="pt-PT" dirty="0"/>
              <a:t>O texto dentro delas aparece todo com um só espaço e sem mudança de linha</a:t>
            </a:r>
          </a:p>
          <a:p>
            <a:r>
              <a:rPr lang="pt-PT" dirty="0"/>
              <a:t>O seu conteúdo pode estar vazio</a:t>
            </a:r>
          </a:p>
        </p:txBody>
      </p:sp>
    </p:spTree>
    <p:extLst>
      <p:ext uri="{BB962C8B-B14F-4D97-AF65-F5344CB8AC3E}">
        <p14:creationId xmlns:p14="http://schemas.microsoft.com/office/powerpoint/2010/main" val="25413976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44CAD-DBCA-4CF9-A4D4-9A372E44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Dominó - 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9914CF-31FD-4DF5-AE44-DCF144283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pt-PT" dirty="0"/>
              <a:t>Título</a:t>
            </a:r>
          </a:p>
          <a:p>
            <a:r>
              <a:rPr lang="pt-PT" dirty="0"/>
              <a:t>Tabuleiro</a:t>
            </a:r>
          </a:p>
          <a:p>
            <a:pPr lvl="1"/>
            <a:r>
              <a:rPr lang="pt-PT" dirty="0"/>
              <a:t>Imprimir tabuleiro</a:t>
            </a:r>
          </a:p>
          <a:p>
            <a:r>
              <a:rPr lang="pt-PT" dirty="0"/>
              <a:t>Jogador</a:t>
            </a:r>
          </a:p>
          <a:p>
            <a:pPr lvl="1"/>
            <a:r>
              <a:rPr lang="pt-PT" dirty="0"/>
              <a:t>Ver quem joga primeiro (quem tem a maior peça)</a:t>
            </a:r>
          </a:p>
          <a:p>
            <a:pPr lvl="1"/>
            <a:r>
              <a:rPr lang="pt-PT" dirty="0"/>
              <a:t>Dar peças ao jogador</a:t>
            </a:r>
          </a:p>
          <a:p>
            <a:pPr lvl="1"/>
            <a:r>
              <a:rPr lang="pt-PT" dirty="0"/>
              <a:t>Imprimir peças do jogador</a:t>
            </a:r>
          </a:p>
          <a:p>
            <a:pPr lvl="1"/>
            <a:r>
              <a:rPr lang="pt-PT" dirty="0"/>
              <a:t>Meter peça do jogador no tabuleiro (atrás ou frente)</a:t>
            </a:r>
          </a:p>
          <a:p>
            <a:pPr lvl="1"/>
            <a:r>
              <a:rPr lang="pt-PT" dirty="0"/>
              <a:t>Ver se peça é válida</a:t>
            </a:r>
          </a:p>
          <a:p>
            <a:pPr lvl="1"/>
            <a:r>
              <a:rPr lang="pt-PT" dirty="0"/>
              <a:t>Remover peça jogado do jogador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66024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3249A-B51C-4FCF-9B26-D35CDF2F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Dominó - 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41D552-8A3B-498D-8CDB-7C5B07C1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Monte</a:t>
            </a:r>
          </a:p>
          <a:p>
            <a:pPr lvl="1"/>
            <a:r>
              <a:rPr lang="pt-PT" dirty="0"/>
              <a:t>Ir ao monte</a:t>
            </a:r>
          </a:p>
          <a:p>
            <a:pPr lvl="1"/>
            <a:r>
              <a:rPr lang="pt-PT" dirty="0"/>
              <a:t>Ver se tem alguma peça que pode jogar antes de ir ao monte</a:t>
            </a:r>
          </a:p>
          <a:p>
            <a:pPr lvl="1"/>
            <a:r>
              <a:rPr lang="pt-PT" dirty="0"/>
              <a:t>Ver se o jogador já tem 7 peças</a:t>
            </a:r>
          </a:p>
          <a:p>
            <a:pPr lvl="1"/>
            <a:r>
              <a:rPr lang="pt-PT" dirty="0"/>
              <a:t>Imprimir monte</a:t>
            </a:r>
          </a:p>
          <a:p>
            <a:r>
              <a:rPr lang="pt-PT" dirty="0"/>
              <a:t>Verificar se o jogador ganha</a:t>
            </a:r>
          </a:p>
          <a:p>
            <a:pPr lvl="1"/>
            <a:r>
              <a:rPr lang="pt-PT" dirty="0"/>
              <a:t>Se ganhar recomeçar o jogo</a:t>
            </a:r>
          </a:p>
        </p:txBody>
      </p:sp>
    </p:spTree>
    <p:extLst>
      <p:ext uri="{BB962C8B-B14F-4D97-AF65-F5344CB8AC3E}">
        <p14:creationId xmlns:p14="http://schemas.microsoft.com/office/powerpoint/2010/main" val="122270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737F0-FF32-4027-A9AA-D619FFCE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4A00DF-D80B-4B07-A02E-12E1DB92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076"/>
            <a:ext cx="7062216" cy="52694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sz="2000" dirty="0"/>
              <a:t>&lt;!DOCTYPE </a:t>
            </a:r>
            <a:r>
              <a:rPr lang="pt-PT" sz="2000" dirty="0" err="1"/>
              <a:t>html</a:t>
            </a:r>
            <a:r>
              <a:rPr lang="pt-PT" sz="2000" dirty="0"/>
              <a:t>&gt;</a:t>
            </a:r>
          </a:p>
          <a:p>
            <a:pPr marL="0" indent="0">
              <a:buNone/>
            </a:pPr>
            <a:r>
              <a:rPr lang="pt-PT" sz="2000" dirty="0"/>
              <a:t>&lt;</a:t>
            </a:r>
            <a:r>
              <a:rPr lang="pt-PT" sz="2000" dirty="0" err="1"/>
              <a:t>html</a:t>
            </a:r>
            <a:r>
              <a:rPr lang="pt-PT" sz="2000" dirty="0"/>
              <a:t>&gt;</a:t>
            </a:r>
          </a:p>
          <a:p>
            <a:pPr marL="0" indent="0">
              <a:buNone/>
            </a:pPr>
            <a:r>
              <a:rPr lang="pt-PT" sz="2000" dirty="0"/>
              <a:t>	&lt;</a:t>
            </a:r>
            <a:r>
              <a:rPr lang="pt-PT" sz="2000" dirty="0" err="1"/>
              <a:t>head</a:t>
            </a:r>
            <a:r>
              <a:rPr lang="pt-PT" sz="2000" dirty="0"/>
              <a:t>&gt;</a:t>
            </a:r>
          </a:p>
          <a:p>
            <a:pPr marL="0" indent="0">
              <a:buNone/>
            </a:pPr>
            <a:r>
              <a:rPr lang="pt-PT" sz="2000" dirty="0"/>
              <a:t>		&lt;</a:t>
            </a:r>
            <a:r>
              <a:rPr lang="pt-PT" sz="2000" dirty="0" err="1"/>
              <a:t>title</a:t>
            </a:r>
            <a:r>
              <a:rPr lang="pt-PT" sz="2000" dirty="0"/>
              <a:t>&gt;Uma simples página &lt;/</a:t>
            </a:r>
            <a:r>
              <a:rPr lang="pt-PT" sz="2000" dirty="0" err="1"/>
              <a:t>title</a:t>
            </a:r>
            <a:r>
              <a:rPr lang="pt-PT" sz="2000" dirty="0"/>
              <a:t>&gt;</a:t>
            </a:r>
          </a:p>
          <a:p>
            <a:pPr marL="0" indent="0">
              <a:buNone/>
            </a:pPr>
            <a:r>
              <a:rPr lang="pt-PT" sz="2000" dirty="0"/>
              <a:t>	&lt;/</a:t>
            </a:r>
            <a:r>
              <a:rPr lang="pt-PT" sz="2000" dirty="0" err="1"/>
              <a:t>head</a:t>
            </a:r>
            <a:r>
              <a:rPr lang="pt-PT" sz="2000" dirty="0"/>
              <a:t>&gt;</a:t>
            </a:r>
          </a:p>
          <a:p>
            <a:pPr marL="0" indent="0">
              <a:buNone/>
            </a:pPr>
            <a:r>
              <a:rPr lang="pt-PT" sz="2000" dirty="0"/>
              <a:t>	&lt;body&gt;</a:t>
            </a:r>
          </a:p>
          <a:p>
            <a:pPr marL="0" indent="0">
              <a:buNone/>
            </a:pPr>
            <a:r>
              <a:rPr lang="pt-PT" sz="2000" dirty="0"/>
              <a:t>		&lt;h1&gt;Sou uma </a:t>
            </a:r>
            <a:r>
              <a:rPr lang="pt-PT" sz="2000" dirty="0" err="1"/>
              <a:t>header</a:t>
            </a:r>
            <a:r>
              <a:rPr lang="pt-PT" sz="2000" dirty="0"/>
              <a:t> grande &lt;/h1&gt;</a:t>
            </a:r>
          </a:p>
          <a:p>
            <a:pPr marL="0" indent="0">
              <a:buNone/>
            </a:pPr>
            <a:r>
              <a:rPr lang="pt-PT" sz="2000" dirty="0"/>
              <a:t>		&lt;h6&gt;Sou uma </a:t>
            </a:r>
            <a:r>
              <a:rPr lang="pt-PT" sz="2000" dirty="0" err="1"/>
              <a:t>header</a:t>
            </a:r>
            <a:r>
              <a:rPr lang="pt-PT" sz="2000" dirty="0"/>
              <a:t> pequena&lt;/h6&gt;</a:t>
            </a:r>
          </a:p>
          <a:p>
            <a:pPr marL="0" indent="0">
              <a:buNone/>
            </a:pPr>
            <a:r>
              <a:rPr lang="pt-PT" sz="2000" dirty="0"/>
              <a:t>		&lt;p&gt;Sou usado para texto, mesmo que ponhas</a:t>
            </a:r>
          </a:p>
          <a:p>
            <a:pPr marL="0" indent="0">
              <a:buNone/>
            </a:pPr>
            <a:r>
              <a:rPr lang="pt-PT" sz="2000" dirty="0"/>
              <a:t>			mudanças de linhas e      espaços a mais</a:t>
            </a:r>
          </a:p>
          <a:p>
            <a:pPr marL="0" indent="0">
              <a:buNone/>
            </a:pPr>
            <a:r>
              <a:rPr lang="pt-PT" sz="2000" dirty="0"/>
              <a:t>			o texto vai</a:t>
            </a:r>
          </a:p>
          <a:p>
            <a:pPr marL="0" indent="0">
              <a:buNone/>
            </a:pPr>
            <a:r>
              <a:rPr lang="pt-PT" sz="2000" dirty="0"/>
              <a:t>			aparecer</a:t>
            </a:r>
          </a:p>
          <a:p>
            <a:pPr marL="0" indent="0">
              <a:buNone/>
            </a:pPr>
            <a:r>
              <a:rPr lang="pt-PT" sz="2000" dirty="0"/>
              <a:t>			todo seguido&lt;/p&gt;</a:t>
            </a:r>
          </a:p>
          <a:p>
            <a:pPr marL="0" indent="0">
              <a:buNone/>
            </a:pPr>
            <a:r>
              <a:rPr lang="pt-PT" sz="2000" dirty="0"/>
              <a:t>	&lt;/body&gt;</a:t>
            </a:r>
          </a:p>
          <a:p>
            <a:pPr marL="0" indent="0">
              <a:buNone/>
            </a:pPr>
            <a:r>
              <a:rPr lang="pt-PT" sz="2000" dirty="0"/>
              <a:t>&lt;/</a:t>
            </a:r>
            <a:r>
              <a:rPr lang="pt-PT" sz="2000" dirty="0" err="1"/>
              <a:t>html</a:t>
            </a:r>
            <a:r>
              <a:rPr lang="pt-PT" sz="2000" dirty="0"/>
              <a:t>&gt;</a:t>
            </a:r>
          </a:p>
        </p:txBody>
      </p:sp>
      <p:pic>
        <p:nvPicPr>
          <p:cNvPr id="6" name="Imagem 5" descr="Uma imagem com captura de ecrã, computador, portátil&#10;&#10;Descrição gerada automaticamente">
            <a:extLst>
              <a:ext uri="{FF2B5EF4-FFF2-40B4-BE49-F238E27FC236}">
                <a16:creationId xmlns:a16="http://schemas.microsoft.com/office/drawing/2014/main" id="{517BDA21-8882-4D1F-92AE-EF637F07F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1" r="51858" b="72072"/>
          <a:stretch/>
        </p:blipFill>
        <p:spPr>
          <a:xfrm>
            <a:off x="4291584" y="591848"/>
            <a:ext cx="7900416" cy="16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3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BB06A-2C9F-4057-AB2C-F8EE082D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HTML – Modificar texto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24916C-813C-4658-BF1A-6F92F17B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&lt;b&gt; - mete o conteúdo dentro dela em negrito</a:t>
            </a:r>
          </a:p>
          <a:p>
            <a:r>
              <a:rPr lang="pt-PT" dirty="0"/>
              <a:t>&lt;i&gt; -  mete o conteúdo dentro dela em itálico</a:t>
            </a:r>
          </a:p>
          <a:p>
            <a:r>
              <a:rPr lang="pt-PT" dirty="0"/>
              <a:t>&lt;</a:t>
            </a:r>
            <a:r>
              <a:rPr lang="pt-PT" dirty="0" err="1"/>
              <a:t>mark</a:t>
            </a:r>
            <a:r>
              <a:rPr lang="pt-PT" dirty="0"/>
              <a:t>&gt; - mete uma cor de fundo no texto “marcando-o”</a:t>
            </a:r>
          </a:p>
        </p:txBody>
      </p:sp>
    </p:spTree>
    <p:extLst>
      <p:ext uri="{BB962C8B-B14F-4D97-AF65-F5344CB8AC3E}">
        <p14:creationId xmlns:p14="http://schemas.microsoft.com/office/powerpoint/2010/main" val="3004817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5658</TotalTime>
  <Words>5174</Words>
  <Application>Microsoft Office PowerPoint</Application>
  <PresentationFormat>Ecrã Panorâmico</PresentationFormat>
  <Paragraphs>552</Paragraphs>
  <Slides>71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71</vt:i4>
      </vt:variant>
    </vt:vector>
  </HeadingPairs>
  <TitlesOfParts>
    <vt:vector size="7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HTML – Hyper Text Markup Language</vt:lpstr>
      <vt:lpstr>HTML - Tags</vt:lpstr>
      <vt:lpstr>HTML - Tags Fundamentais</vt:lpstr>
      <vt:lpstr>HTML - Headings</vt:lpstr>
      <vt:lpstr>HTML - Parágrafos</vt:lpstr>
      <vt:lpstr>Exemplo</vt:lpstr>
      <vt:lpstr>HTML – Modificar texto</vt:lpstr>
      <vt:lpstr>HTML - Links</vt:lpstr>
      <vt:lpstr>HTML - Imagens</vt:lpstr>
      <vt:lpstr>HTML - Botões</vt:lpstr>
      <vt:lpstr>HTML - Listas</vt:lpstr>
      <vt:lpstr>HTML – Quebras de linha</vt:lpstr>
      <vt:lpstr>HTML -  Comentários</vt:lpstr>
      <vt:lpstr>HTML – Atributo “style”</vt:lpstr>
      <vt:lpstr>HTML - &lt;style&gt; tag</vt:lpstr>
      <vt:lpstr>HTML -  &lt;div&gt; tag</vt:lpstr>
      <vt:lpstr>HTML – Atributo “class”</vt:lpstr>
      <vt:lpstr>HTML – Atributo “id” </vt:lpstr>
      <vt:lpstr>HTML - Formulários</vt:lpstr>
      <vt:lpstr>Apresentação do PowerPoint</vt:lpstr>
      <vt:lpstr>HTML - SVG</vt:lpstr>
      <vt:lpstr>CSS – Cascading Style Sheets</vt:lpstr>
      <vt:lpstr>CSS – Seletores dos elementos HTML</vt:lpstr>
      <vt:lpstr>CSS – Propriedades comuns </vt:lpstr>
      <vt:lpstr>CSS – Seletor de id e class</vt:lpstr>
      <vt:lpstr>CSS -  Mais seletores</vt:lpstr>
      <vt:lpstr>CSS – Valores das cores</vt:lpstr>
      <vt:lpstr>CSS - Bordas</vt:lpstr>
      <vt:lpstr>CSS – Propiedades das Bordas</vt:lpstr>
      <vt:lpstr>CSS – Modificar bordas individualmente</vt:lpstr>
      <vt:lpstr>CSS - Outline</vt:lpstr>
      <vt:lpstr>CSS - Margens</vt:lpstr>
      <vt:lpstr>CSS – Altura e Largura</vt:lpstr>
      <vt:lpstr>CSS - Padding</vt:lpstr>
      <vt:lpstr>CSS -  Modelo Caixa</vt:lpstr>
      <vt:lpstr>CSS – Propriedades de Texto</vt:lpstr>
      <vt:lpstr>CSS – Personalizar um link </vt:lpstr>
      <vt:lpstr>CSS – Propriedade display</vt:lpstr>
      <vt:lpstr>CSS – Outras propriedades</vt:lpstr>
      <vt:lpstr>JavaScript</vt:lpstr>
      <vt:lpstr>JavaScript – Dispor informação</vt:lpstr>
      <vt:lpstr>JavaScript - getElementById</vt:lpstr>
      <vt:lpstr>JavaScript – Variáveis</vt:lpstr>
      <vt:lpstr>JavaScript - Comentários</vt:lpstr>
      <vt:lpstr>JavaScript -  Arimétricas</vt:lpstr>
      <vt:lpstr>JavaScript – Tipos de data</vt:lpstr>
      <vt:lpstr>JavaScript - Objetos</vt:lpstr>
      <vt:lpstr>JavaScript – Mais sobre Strings…</vt:lpstr>
      <vt:lpstr>JavaScript – Mais sobre Strings…</vt:lpstr>
      <vt:lpstr>JavaScript – Operadores de Comparação</vt:lpstr>
      <vt:lpstr>JavaScript - Condições</vt:lpstr>
      <vt:lpstr>JavaScript - Condições</vt:lpstr>
      <vt:lpstr>JavaScript - Ciclos</vt:lpstr>
      <vt:lpstr>JavaScript - Ciclos</vt:lpstr>
      <vt:lpstr>JavaScript - Ciclos</vt:lpstr>
      <vt:lpstr>JavaScript – Break e continue</vt:lpstr>
      <vt:lpstr>JavaScript – Funções</vt:lpstr>
      <vt:lpstr>JavaScript – Métodos</vt:lpstr>
      <vt:lpstr>JavaScript – Mais sobre arrays…</vt:lpstr>
      <vt:lpstr>JavaScript – Mais sobre arrays…</vt:lpstr>
      <vt:lpstr>JavaScript – Modificar todos os elementos</vt:lpstr>
      <vt:lpstr>JavaScript – Valores aleatórios</vt:lpstr>
      <vt:lpstr>JavaScript - Eventos</vt:lpstr>
      <vt:lpstr>jQuery</vt:lpstr>
      <vt:lpstr>jQuery – Obter elementos HTML</vt:lpstr>
      <vt:lpstr>jQuery – Definir o conteúdo de um elemento</vt:lpstr>
      <vt:lpstr>Dominó</vt:lpstr>
      <vt:lpstr>Dominó - Estrutura</vt:lpstr>
      <vt:lpstr>Dominó - Estrutura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HTML CSS JavaScript</dc:title>
  <dc:creator>Ana Moreira</dc:creator>
  <cp:lastModifiedBy> </cp:lastModifiedBy>
  <cp:revision>96</cp:revision>
  <dcterms:created xsi:type="dcterms:W3CDTF">2019-11-01T16:20:25Z</dcterms:created>
  <dcterms:modified xsi:type="dcterms:W3CDTF">2019-11-06T11:10:27Z</dcterms:modified>
</cp:coreProperties>
</file>