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GB"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560" cy="5668560"/>
          </a:xfrm>
          <a:prstGeom prst="rect">
            <a:avLst/>
          </a:prstGeom>
          <a:solidFill>
            <a:srgbClr val="2c3e50"/>
          </a:solidFill>
          <a:ln w="10800">
            <a:noFill/>
          </a:ln>
        </p:spPr>
        <p:style>
          <a:lnRef idx="0"/>
          <a:fillRef idx="0"/>
          <a:effectRef idx="0"/>
          <a:fontRef idx="minor"/>
        </p:style>
      </p:sp>
      <p:sp>
        <p:nvSpPr>
          <p:cNvPr id="1" name=""/>
          <p:cNvSpPr/>
          <p:nvPr/>
        </p:nvSpPr>
        <p:spPr>
          <a:xfrm>
            <a:off x="0" y="0"/>
            <a:ext cx="10078560" cy="377856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5400000"/>
            <a:ext cx="10078560" cy="268560"/>
          </a:xfrm>
          <a:prstGeom prst="rect">
            <a:avLst/>
          </a:prstGeom>
          <a:solidFill>
            <a:srgbClr val="2c3e50"/>
          </a:solidFill>
          <a:ln w="10800">
            <a:noFill/>
          </a:ln>
        </p:spPr>
        <p:style>
          <a:lnRef idx="0"/>
          <a:fillRef idx="0"/>
          <a:effectRef idx="0"/>
          <a:fontRef idx="minor"/>
        </p:style>
      </p:sp>
      <p:sp>
        <p:nvSpPr>
          <p:cNvPr id="41" name=""/>
          <p:cNvSpPr/>
          <p:nvPr/>
        </p:nvSpPr>
        <p:spPr>
          <a:xfrm>
            <a:off x="0" y="0"/>
            <a:ext cx="10078560" cy="1213560"/>
          </a:xfrm>
          <a:prstGeom prst="rect">
            <a:avLst/>
          </a:prstGeom>
          <a:solidFill>
            <a:srgbClr val="2c3e50"/>
          </a:solidFill>
          <a:ln w="10800">
            <a:noFill/>
          </a:ln>
        </p:spPr>
        <p:style>
          <a:lnRef idx="0"/>
          <a:fillRef idx="0"/>
          <a:effectRef idx="0"/>
          <a:fontRef idx="minor"/>
        </p:style>
      </p:sp>
      <p:sp>
        <p:nvSpPr>
          <p:cNvPr id="42" name=""/>
          <p:cNvSpPr/>
          <p:nvPr/>
        </p:nvSpPr>
        <p:spPr>
          <a:xfrm>
            <a:off x="9315000" y="5175000"/>
            <a:ext cx="448560" cy="448560"/>
          </a:xfrm>
          <a:prstGeom prst="ellipse">
            <a:avLst/>
          </a:prstGeom>
          <a:solidFill>
            <a:srgbClr val="1abc9c"/>
          </a:solidFill>
          <a:ln w="10800">
            <a:solidFill>
              <a:srgbClr val="1abc9c"/>
            </a:solidFill>
            <a:round/>
          </a:ln>
        </p:spPr>
        <p:style>
          <a:lnRef idx="0"/>
          <a:fillRef idx="0"/>
          <a:effectRef idx="0"/>
          <a:fontRef idx="minor"/>
        </p:style>
      </p:sp>
      <p:sp>
        <p:nvSpPr>
          <p:cNvPr id="43" name=""/>
          <p:cNvSpPr/>
          <p:nvPr/>
        </p:nvSpPr>
        <p:spPr>
          <a:xfrm>
            <a:off x="9180000" y="5130000"/>
            <a:ext cx="718560" cy="53856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FC6C4F2-2906-42EF-A61B-E78E00F65A89}" type="slidenum">
              <a:rPr b="1" lang="en-GB" sz="1800" spc="-1" strike="noStrike">
                <a:solidFill>
                  <a:srgbClr val="ffffff"/>
                </a:solidFill>
                <a:latin typeface="Source Sans Pro Black"/>
                <a:ea typeface="DejaVu Sans"/>
              </a:rPr>
              <a:t>&lt;number&gt;</a:t>
            </a:fld>
            <a:endParaRPr b="0" lang="en-GB" sz="1800" spc="-1" strike="noStrike">
              <a:latin typeface="Arial"/>
            </a:endParaRPr>
          </a:p>
        </p:txBody>
      </p:sp>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0"/>
            <a:ext cx="10078560" cy="5668560"/>
          </a:xfrm>
          <a:prstGeom prst="rect">
            <a:avLst/>
          </a:prstGeom>
          <a:solidFill>
            <a:srgbClr val="2c3e50"/>
          </a:solidFill>
          <a:ln w="10800">
            <a:noFill/>
          </a:ln>
        </p:spPr>
        <p:style>
          <a:lnRef idx="0"/>
          <a:fillRef idx="0"/>
          <a:effectRef idx="0"/>
          <a:fontRef idx="minor"/>
        </p:style>
      </p:sp>
      <p:sp>
        <p:nvSpPr>
          <p:cNvPr id="83" name=""/>
          <p:cNvSpPr/>
          <p:nvPr/>
        </p:nvSpPr>
        <p:spPr>
          <a:xfrm>
            <a:off x="2520000" y="1350000"/>
            <a:ext cx="5038560" cy="188856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p:nvPr/>
        </p:nvSpPr>
        <p:spPr>
          <a:xfrm>
            <a:off x="360000" y="2835000"/>
            <a:ext cx="9358560" cy="7174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GB" sz="2700" spc="-1" strike="noStrike">
                <a:solidFill>
                  <a:srgbClr val="ffffff"/>
                </a:solidFill>
                <a:latin typeface="Source Sans Pro Black"/>
                <a:ea typeface="DejaVu Sans"/>
              </a:rPr>
              <a:t>MCB Case Study – Engineering Lead (Data) – Part 2</a:t>
            </a:r>
            <a:endParaRPr b="0" lang="en-GB" sz="2700" spc="-1" strike="noStrike">
              <a:latin typeface="Arial"/>
            </a:endParaRPr>
          </a:p>
        </p:txBody>
      </p:sp>
      <p:sp>
        <p:nvSpPr>
          <p:cNvPr id="123" name=""/>
          <p:cNvSpPr/>
          <p:nvPr/>
        </p:nvSpPr>
        <p:spPr>
          <a:xfrm>
            <a:off x="360000" y="3915000"/>
            <a:ext cx="9358560" cy="1483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2200" spc="-1" strike="noStrike">
                <a:solidFill>
                  <a:srgbClr val="ffffff"/>
                </a:solidFill>
                <a:latin typeface="Source Sans Pro"/>
                <a:ea typeface="DejaVu Sans"/>
              </a:rPr>
              <a:t>Nirantar Seewooruttun - 25</a:t>
            </a:r>
            <a:r>
              <a:rPr b="0" lang="en-GB" sz="2200" spc="-1" strike="noStrike" baseline="14000000">
                <a:solidFill>
                  <a:srgbClr val="ffffff"/>
                </a:solidFill>
                <a:latin typeface="Source Sans Pro"/>
                <a:ea typeface="DejaVu Sans"/>
              </a:rPr>
              <a:t>th</a:t>
            </a:r>
            <a:r>
              <a:rPr b="0" lang="en-GB" sz="2200" spc="-1" strike="noStrike">
                <a:solidFill>
                  <a:srgbClr val="ffffff"/>
                </a:solidFill>
                <a:latin typeface="Source Sans Pro"/>
                <a:ea typeface="DejaVu Sans"/>
              </a:rPr>
              <a:t> Nov 2021</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Contents</a:t>
            </a:r>
            <a:endParaRPr b="0" lang="en-GB" sz="2700" spc="-1" strike="noStrike">
              <a:latin typeface="Arial"/>
            </a:endParaRPr>
          </a:p>
        </p:txBody>
      </p:sp>
      <p:sp>
        <p:nvSpPr>
          <p:cNvPr id="125"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Case study</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Key stakeholders</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Challenges</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Gaps and Improvement Areas</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Azure Devops</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Team management</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Q&amp;A</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Case study</a:t>
            </a:r>
            <a:endParaRPr b="0" lang="en-GB" sz="2700" spc="-1" strike="noStrike">
              <a:latin typeface="Arial"/>
            </a:endParaRPr>
          </a:p>
        </p:txBody>
      </p:sp>
      <p:sp>
        <p:nvSpPr>
          <p:cNvPr id="127"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r>
              <a:rPr b="1" lang="en-GB" sz="2000" spc="-1" strike="noStrike">
                <a:solidFill>
                  <a:srgbClr val="2c3e50"/>
                </a:solidFill>
                <a:latin typeface="Source Sans Pro Semibold"/>
                <a:ea typeface="DejaVu Sans"/>
              </a:rPr>
              <a:t>The demand for data is growing in the bank for a range of use cases spanning from business intelligence, advanced analytics to regulatory reporting. There is thus a need to continuously improve the technology, processes and also the way enhancements are delivered (DevOps) so that the above use cases built on the enterprise data warehouse can scale without compromising on quality standards and time to market. However, the engineering improvements have been hard to implement due to a heavy backlog and this is not expected to decrease soon.</a:t>
            </a:r>
            <a:endParaRPr b="0" lang="en-GB" sz="2000" spc="-1" strike="noStrike">
              <a:latin typeface="CIDFont+F1"/>
              <a:ea typeface="CIDFont+F1"/>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Key stakeholders</a:t>
            </a:r>
            <a:endParaRPr b="0" lang="en-GB" sz="2700" spc="-1" strike="noStrike">
              <a:latin typeface="Arial"/>
            </a:endParaRPr>
          </a:p>
        </p:txBody>
      </p:sp>
      <p:sp>
        <p:nvSpPr>
          <p:cNvPr id="129"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Operational line management – Loans / Credit risk / Individual and Corporate</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Credit risk assessment team</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Regulatory control reports to financial bodies</a:t>
            </a:r>
            <a:endParaRPr b="0" lang="en-GB" sz="2400" spc="-1" strike="noStrike">
              <a:latin typeface="Arial"/>
            </a:endParaRPr>
          </a:p>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Data / Reporting / Analytics teams</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Challenges</a:t>
            </a:r>
            <a:endParaRPr b="0" lang="en-GB" sz="2700" spc="-1" strike="noStrike">
              <a:latin typeface="Arial"/>
            </a:endParaRPr>
          </a:p>
        </p:txBody>
      </p:sp>
      <p:sp>
        <p:nvSpPr>
          <p:cNvPr id="131"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Backlog can occur due to multiple reasons including :</a:t>
            </a:r>
            <a:endParaRPr b="0" lang="en-GB" sz="2400" spc="-1" strike="noStrike">
              <a:latin typeface="Arial"/>
            </a:endParaRPr>
          </a:p>
          <a:p>
            <a:pPr lvl="1" marL="432000" indent="-216000">
              <a:lnSpc>
                <a:spcPct val="100000"/>
              </a:lnSpc>
              <a:spcAft>
                <a:spcPts val="1057"/>
              </a:spcAft>
              <a:buClr>
                <a:srgbClr val="000000"/>
              </a:buClr>
              <a:buSzPct val="45000"/>
              <a:buFont typeface="Wingdings" charset="2"/>
              <a:buChar char=""/>
            </a:pPr>
            <a:r>
              <a:rPr b="1" lang="en-GB" sz="2000" spc="-1" strike="noStrike">
                <a:solidFill>
                  <a:srgbClr val="2c3e50"/>
                </a:solidFill>
                <a:latin typeface="Source Sans Pro Semibold"/>
                <a:ea typeface="DejaVu Sans"/>
              </a:rPr>
              <a:t>Growing reporting and analytics demand due to changing business situations. E.g COVID. Because of low business performance, there is an urgency of improving existing areas or find new business opportunities. </a:t>
            </a:r>
            <a:endParaRPr b="0" lang="en-GB" sz="2000" spc="-1" strike="noStrike">
              <a:latin typeface="Arial"/>
            </a:endParaRPr>
          </a:p>
          <a:p>
            <a:pPr lvl="1" marL="432000" indent="-216000">
              <a:lnSpc>
                <a:spcPct val="100000"/>
              </a:lnSpc>
              <a:spcAft>
                <a:spcPts val="1057"/>
              </a:spcAft>
              <a:buClr>
                <a:srgbClr val="000000"/>
              </a:buClr>
              <a:buSzPct val="45000"/>
              <a:buFont typeface="Wingdings" charset="2"/>
              <a:buChar char=""/>
            </a:pPr>
            <a:r>
              <a:rPr b="1" lang="en-GB" sz="2000" spc="-1" strike="noStrike">
                <a:solidFill>
                  <a:srgbClr val="2c3e50"/>
                </a:solidFill>
                <a:latin typeface="Source Sans Pro Semibold"/>
                <a:ea typeface="DejaVu Sans"/>
              </a:rPr>
              <a:t>Limited staff availability (shared responsibilities) and / or employee attrition and brain drain</a:t>
            </a:r>
            <a:endParaRPr b="0" lang="en-GB" sz="2000" spc="-1" strike="noStrike">
              <a:latin typeface="Arial"/>
            </a:endParaRPr>
          </a:p>
          <a:p>
            <a:pPr lvl="1" marL="432000" indent="-216000">
              <a:lnSpc>
                <a:spcPct val="100000"/>
              </a:lnSpc>
              <a:spcAft>
                <a:spcPts val="1057"/>
              </a:spcAft>
              <a:buClr>
                <a:srgbClr val="000000"/>
              </a:buClr>
              <a:buSzPct val="45000"/>
              <a:buFont typeface="Wingdings" charset="2"/>
              <a:buChar char=""/>
            </a:pPr>
            <a:r>
              <a:rPr b="1" lang="en-GB" sz="2000" spc="-1" strike="noStrike">
                <a:solidFill>
                  <a:srgbClr val="2c3e50"/>
                </a:solidFill>
                <a:latin typeface="Source Sans Pro Semibold"/>
                <a:ea typeface="DejaVu Sans"/>
              </a:rPr>
              <a:t>IT Methodologies → IT methodologies used to service the Bank’s requirements v/s Time to Market</a:t>
            </a:r>
            <a:endParaRPr b="0" lang="en-GB" sz="2000" spc="-1" strike="noStrike">
              <a:latin typeface="Arial"/>
            </a:endParaRPr>
          </a:p>
          <a:p>
            <a:pPr lvl="1" marL="432000" indent="-216000">
              <a:lnSpc>
                <a:spcPct val="100000"/>
              </a:lnSpc>
              <a:spcAft>
                <a:spcPts val="1057"/>
              </a:spcAft>
              <a:buClr>
                <a:srgbClr val="000000"/>
              </a:buClr>
              <a:buSzPct val="45000"/>
              <a:buFont typeface="Wingdings" charset="2"/>
              <a:buChar char=""/>
            </a:pPr>
            <a:r>
              <a:rPr b="1" lang="en-GB" sz="2000" spc="-1" strike="noStrike">
                <a:solidFill>
                  <a:srgbClr val="2c3e50"/>
                </a:solidFill>
                <a:latin typeface="Source Sans Pro Semibold"/>
                <a:ea typeface="DejaVu Sans"/>
              </a:rPr>
              <a:t>Deployment practices → Manual</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Gaps and Improvement areas</a:t>
            </a:r>
            <a:endParaRPr b="0" lang="en-GB" sz="2700" spc="-1" strike="noStrike">
              <a:latin typeface="Arial"/>
            </a:endParaRPr>
          </a:p>
        </p:txBody>
      </p:sp>
      <p:sp>
        <p:nvSpPr>
          <p:cNvPr id="133"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Gaps / Improvement areas:</a:t>
            </a:r>
            <a:endParaRPr b="0" lang="en-GB" sz="2400" spc="-1" strike="noStrike">
              <a:latin typeface="Arial"/>
            </a:endParaRPr>
          </a:p>
          <a:p>
            <a:pPr lvl="3" marL="864000" indent="-216000">
              <a:lnSpc>
                <a:spcPct val="100000"/>
              </a:lnSpc>
              <a:spcAft>
                <a:spcPts val="1057"/>
              </a:spcAft>
              <a:buClr>
                <a:srgbClr val="000000"/>
              </a:buClr>
              <a:buSzPct val="45000"/>
              <a:buFont typeface="Wingdings" charset="2"/>
              <a:buChar char=""/>
            </a:pPr>
            <a:r>
              <a:rPr b="1" lang="en-GB" sz="2400" spc="-1" strike="noStrike">
                <a:solidFill>
                  <a:srgbClr val="2c3e50"/>
                </a:solidFill>
                <a:latin typeface="Source Sans Pro Semibold"/>
                <a:ea typeface="DejaVu Sans"/>
              </a:rPr>
              <a:t>Source code control / Deployment</a:t>
            </a:r>
            <a:endParaRPr b="0" lang="en-GB" sz="2400" spc="-1" strike="noStrike">
              <a:latin typeface="Arial"/>
            </a:endParaRPr>
          </a:p>
          <a:p>
            <a:pPr lvl="3" marL="864000" indent="-216000">
              <a:lnSpc>
                <a:spcPct val="100000"/>
              </a:lnSpc>
              <a:spcAft>
                <a:spcPts val="1057"/>
              </a:spcAft>
              <a:buClr>
                <a:srgbClr val="000000"/>
              </a:buClr>
              <a:buSzPct val="45000"/>
              <a:buFont typeface="Wingdings" charset="2"/>
              <a:buChar char=""/>
            </a:pPr>
            <a:r>
              <a:rPr b="1" lang="en-GB" sz="2400" spc="-1" strike="noStrike">
                <a:solidFill>
                  <a:srgbClr val="2c3e50"/>
                </a:solidFill>
                <a:latin typeface="Source Sans Pro Semibold"/>
                <a:ea typeface="DejaVu Sans"/>
              </a:rPr>
              <a:t>Development plans and blueprinting.</a:t>
            </a:r>
            <a:endParaRPr b="0" lang="en-GB" sz="2400" spc="-1" strike="noStrike">
              <a:latin typeface="Arial"/>
            </a:endParaRPr>
          </a:p>
          <a:p>
            <a:pPr lvl="3" marL="864000" indent="-216000">
              <a:lnSpc>
                <a:spcPct val="100000"/>
              </a:lnSpc>
              <a:spcAft>
                <a:spcPts val="1057"/>
              </a:spcAft>
              <a:buClr>
                <a:srgbClr val="000000"/>
              </a:buClr>
              <a:buSzPct val="45000"/>
              <a:buFont typeface="Wingdings" charset="2"/>
              <a:buChar char=""/>
            </a:pPr>
            <a:r>
              <a:rPr b="1" lang="en-GB" sz="2400" spc="-1" strike="noStrike">
                <a:solidFill>
                  <a:srgbClr val="2c3e50"/>
                </a:solidFill>
                <a:latin typeface="Source Sans Pro Semibold"/>
                <a:ea typeface="DejaVu Sans"/>
              </a:rPr>
              <a:t>Code documentation and testing practices.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Azure Devops</a:t>
            </a:r>
            <a:endParaRPr b="0" lang="en-GB" sz="2700" spc="-1" strike="noStrike">
              <a:latin typeface="Arial"/>
            </a:endParaRPr>
          </a:p>
        </p:txBody>
      </p:sp>
      <p:sp>
        <p:nvSpPr>
          <p:cNvPr id="135" name=""/>
          <p:cNvSpPr/>
          <p:nvPr/>
        </p:nvSpPr>
        <p:spPr>
          <a:xfrm>
            <a:off x="360000" y="1485000"/>
            <a:ext cx="9358560" cy="3778560"/>
          </a:xfrm>
          <a:prstGeom prst="rect">
            <a:avLst/>
          </a:prstGeom>
          <a:noFill/>
          <a:ln w="0">
            <a:noFill/>
          </a:ln>
        </p:spPr>
        <p:style>
          <a:lnRef idx="0"/>
          <a:fillRef idx="0"/>
          <a:effectRef idx="0"/>
          <a:fontRef idx="minor"/>
        </p:style>
      </p:sp>
      <p:pic>
        <p:nvPicPr>
          <p:cNvPr id="136" name="" descr=""/>
          <p:cNvPicPr/>
          <p:nvPr/>
        </p:nvPicPr>
        <p:blipFill>
          <a:blip r:embed="rId1"/>
          <a:stretch/>
        </p:blipFill>
        <p:spPr>
          <a:xfrm>
            <a:off x="180000" y="1620000"/>
            <a:ext cx="6332400" cy="3561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Team Management</a:t>
            </a:r>
            <a:endParaRPr b="0" lang="en-GB" sz="2700" spc="-1" strike="noStrike">
              <a:latin typeface="Arial"/>
            </a:endParaRPr>
          </a:p>
        </p:txBody>
      </p:sp>
      <p:sp>
        <p:nvSpPr>
          <p:cNvPr id="138" name=""/>
          <p:cNvSpPr/>
          <p:nvPr/>
        </p:nvSpPr>
        <p:spPr>
          <a:xfrm>
            <a:off x="360000" y="1485000"/>
            <a:ext cx="9358560" cy="3778560"/>
          </a:xfrm>
          <a:prstGeom prst="rect">
            <a:avLst/>
          </a:prstGeom>
          <a:noFill/>
          <a:ln w="0">
            <a:noFill/>
          </a:ln>
        </p:spPr>
        <p:style>
          <a:lnRef idx="0"/>
          <a:fillRef idx="0"/>
          <a:effectRef idx="0"/>
          <a:fontRef idx="minor"/>
        </p:style>
      </p:sp>
      <p:pic>
        <p:nvPicPr>
          <p:cNvPr id="139" name="" descr=""/>
          <p:cNvPicPr/>
          <p:nvPr/>
        </p:nvPicPr>
        <p:blipFill>
          <a:blip r:embed="rId1"/>
          <a:stretch/>
        </p:blipFill>
        <p:spPr>
          <a:xfrm>
            <a:off x="540000" y="1620000"/>
            <a:ext cx="8280000" cy="3345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p:nvPr/>
        </p:nvSpPr>
        <p:spPr>
          <a:xfrm>
            <a:off x="360000" y="225720"/>
            <a:ext cx="935856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700" spc="-1" strike="noStrike">
                <a:solidFill>
                  <a:srgbClr val="ffffff"/>
                </a:solidFill>
                <a:latin typeface="Source Sans Pro Black"/>
                <a:ea typeface="DejaVu Sans"/>
              </a:rPr>
              <a:t>Questions</a:t>
            </a:r>
            <a:endParaRPr b="0" lang="en-GB" sz="2700" spc="-1" strike="noStrike">
              <a:latin typeface="Arial"/>
            </a:endParaRPr>
          </a:p>
        </p:txBody>
      </p:sp>
      <p:sp>
        <p:nvSpPr>
          <p:cNvPr id="141" name=""/>
          <p:cNvSpPr/>
          <p:nvPr/>
        </p:nvSpPr>
        <p:spPr>
          <a:xfrm>
            <a:off x="360000" y="1485000"/>
            <a:ext cx="9358560" cy="377856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Aft>
                <a:spcPts val="1057"/>
              </a:spcAft>
              <a:buClr>
                <a:srgbClr val="2c3e50"/>
              </a:buClr>
              <a:buSzPct val="45000"/>
              <a:buFont typeface="Wingdings" charset="2"/>
              <a:buChar char=""/>
            </a:pPr>
            <a:r>
              <a:rPr b="1" lang="en-GB" sz="2400" spc="-1" strike="noStrike">
                <a:solidFill>
                  <a:srgbClr val="2c3e50"/>
                </a:solidFill>
                <a:latin typeface="Source Sans Pro Semibold"/>
                <a:ea typeface="DejaVu Sans"/>
              </a:rPr>
              <a:t>Q&amp;A</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TotalTime>
  <Application>LibreOffice/7.1.7.2$Windows_X86_64 LibreOffice_project/c6a4e3954236145e2acb0b65f68614365aeee33f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2021-11-25T20:59:27Z</dcterms:created>
  <dc:creator/>
  <dc:description/>
  <dc:language>en-GB</dc:language>
  <cp:lastModifiedBy/>
  <dcterms:modified xsi:type="dcterms:W3CDTF">2021-11-25T23:53:50Z</dcterms:modified>
  <cp:revision>62</cp:revision>
  <dc:subject/>
  <dc:title>Midnightblue</dc:title>
</cp:coreProperties>
</file>

<file path=docProps/custom.xml><?xml version="1.0" encoding="utf-8"?>
<Properties xmlns="http://schemas.openxmlformats.org/officeDocument/2006/custom-properties" xmlns:vt="http://schemas.openxmlformats.org/officeDocument/2006/docPropsVTypes"/>
</file>