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621D9316-632C-44C0-BF21-5B7BA9D9C48A}" type="slidenum">
              <a:rPr b="1" lang="en-GB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2520000" y="1350000"/>
            <a:ext cx="5039280" cy="188928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MCB Case Study – Engineering Lead (Data)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Nirantar Seewooruttun - 25</a:t>
            </a:r>
            <a:r>
              <a:rPr b="0" lang="en-GB" sz="2200" spc="-1" strike="noStrike" baseline="14000000">
                <a:solidFill>
                  <a:srgbClr val="ffffff"/>
                </a:solidFill>
                <a:latin typeface="Source Sans Pro"/>
                <a:ea typeface="DejaVu Sans"/>
              </a:rPr>
              <a:t>th</a:t>
            </a:r>
            <a:r>
              <a:rPr b="0" lang="en-GB" sz="2200" spc="-1" strike="noStrike">
                <a:solidFill>
                  <a:srgbClr val="ffffff"/>
                </a:solidFill>
                <a:latin typeface="Source Sans Pro"/>
                <a:ea typeface="DejaVu Sans"/>
              </a:rPr>
              <a:t> Nov 2021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4 – Power BI reporting for Australia on : “</a:t>
            </a:r>
            <a:r>
              <a:rPr b="1" lang="en-GB" sz="20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Agricultural Land (sq. km)” KPI for current year = 2012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2320" y="1260000"/>
            <a:ext cx="10078920" cy="3859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5 – Reference Tables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REF_KPILIST → Configuration table for list of reporting KPIs. Only this list of KPI will goto reporting</a:t>
            </a:r>
            <a:endParaRPr b="0" lang="en-GB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REF_LogScripts → Scripts of all DB procedures are logged in this log table.</a:t>
            </a:r>
            <a:endParaRPr b="0" lang="en-GB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REF_PARAMETERS → Initializes the year from which to pull fact data on the data warehouse.</a:t>
            </a:r>
            <a:endParaRPr b="0" lang="en-GB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REF_REPORTING_COUNTRIES → Initializes the list of countries for reporting. Can be modified to include more countries.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6 - Data warehouse tables layout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8639280" cy="4338720"/>
          </a:xfrm>
          <a:prstGeom prst="rect">
            <a:avLst/>
          </a:prstGeom>
          <a:ln w="10800">
            <a:noFill/>
          </a:ln>
        </p:spPr>
      </p:pic>
      <p:sp>
        <p:nvSpPr>
          <p:cNvPr id="184" name=""/>
          <p:cNvSpPr/>
          <p:nvPr/>
        </p:nvSpPr>
        <p:spPr>
          <a:xfrm>
            <a:off x="6840000" y="720000"/>
            <a:ext cx="2339280" cy="899280"/>
          </a:xfrm>
          <a:prstGeom prst="wedgeRoundRectCallout">
            <a:avLst>
              <a:gd name="adj1" fmla="val -35189"/>
              <a:gd name="adj2" fmla="val 76148"/>
              <a:gd name="adj3" fmla="val 16667"/>
            </a:avLst>
          </a:prstGeom>
          <a:solidFill>
            <a:srgbClr val="dee6e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2 dimensions and</a:t>
            </a:r>
            <a:br/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1 fact table, 4 staging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And 4 reference tables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7 – Log Table</a:t>
            </a:r>
            <a:endParaRPr b="0" lang="en-GB" sz="27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73520" y="1440000"/>
            <a:ext cx="6665760" cy="37792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Contents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BI Architecture Diagram</a:t>
            </a:r>
            <a:endParaRPr b="0" lang="en-GB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ETL Process</a:t>
            </a:r>
            <a:endParaRPr b="0" lang="en-GB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Power BI Report Layout</a:t>
            </a:r>
            <a:endParaRPr b="0" lang="en-GB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Q&amp;A</a:t>
            </a:r>
            <a:endParaRPr b="0" lang="en-GB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Appendix 1 to 7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580000" y="4140000"/>
            <a:ext cx="4319280" cy="107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383d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Assumptions: 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1. Reporting will be conducted on WDI Data 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from 2010 onwards.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BI Architecture Diagram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620000" y="180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WDICountry.csv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620000" y="234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WDIData.csv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 rot="21590400">
            <a:off x="180360" y="1258920"/>
            <a:ext cx="2699280" cy="35532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Default files path →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C:\sampledata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620000" y="288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YearList.csv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60000" y="3420000"/>
            <a:ext cx="251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CPI2020_GlobalTablesTS_210125.csv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060000" y="1620000"/>
            <a:ext cx="1799280" cy="251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3420000" y="1260000"/>
            <a:ext cx="107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Staging Area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240000" y="180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STG_WDICOUNTRY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3240000" y="234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STG_WDIDATA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240000" y="288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STG_YEARS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240000" y="342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STG_CPIDATA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880000" y="1980000"/>
            <a:ext cx="36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2880000" y="2520000"/>
            <a:ext cx="36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2880000" y="3060000"/>
            <a:ext cx="36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2880000" y="3600000"/>
            <a:ext cx="36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5220000" y="1620000"/>
            <a:ext cx="1799280" cy="251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5580000" y="1260000"/>
            <a:ext cx="107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DWH Area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060000" y="4248000"/>
            <a:ext cx="39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Reference Tables – control loading of the data warehouse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5400000" y="180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DW_DIM_COUNTRY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5400000" y="342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DW_FACT_WDIDATA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400000" y="2340000"/>
            <a:ext cx="125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DW_DIM_TIME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4500000" y="1980000"/>
            <a:ext cx="900000" cy="36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 flipV="1">
            <a:off x="4500000" y="2520000"/>
            <a:ext cx="900000" cy="540000"/>
          </a:xfrm>
          <a:prstGeom prst="line">
            <a:avLst/>
          </a:prstGeom>
          <a:ln w="10800">
            <a:solidFill>
              <a:srgbClr val="1abc9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4500000" y="2520000"/>
            <a:ext cx="900000" cy="1080000"/>
          </a:xfrm>
          <a:prstGeom prst="line">
            <a:avLst/>
          </a:prstGeom>
          <a:ln w="10800">
            <a:solidFill>
              <a:srgbClr val="35526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4500000" y="3600000"/>
            <a:ext cx="900000" cy="360"/>
          </a:xfrm>
          <a:prstGeom prst="line">
            <a:avLst/>
          </a:prstGeom>
          <a:ln w="10800">
            <a:solidFill>
              <a:srgbClr val="35526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7920000" y="2340000"/>
            <a:ext cx="1799280" cy="107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POWER BI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7020000" y="2880000"/>
            <a:ext cx="900000" cy="360"/>
          </a:xfrm>
          <a:prstGeom prst="line">
            <a:avLst/>
          </a:prstGeom>
          <a:ln w="108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"/>
          <p:cNvSpPr/>
          <p:nvPr/>
        </p:nvSpPr>
        <p:spPr>
          <a:xfrm>
            <a:off x="8280000" y="1980000"/>
            <a:ext cx="1079280" cy="35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Reporting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68000" y="4680000"/>
            <a:ext cx="5925600" cy="6112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Notes: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Microsoft YaHei"/>
              </a:rPr>
              <a:t>→ </a:t>
            </a:r>
            <a:r>
              <a:rPr b="0" lang="en-GB" sz="13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Developed locally on SQLServer Express edition. Local schema name : </a:t>
            </a:r>
            <a:r>
              <a:rPr b="1" lang="en-GB" sz="13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DBO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</a:t>
            </a:r>
            <a:br/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2 views : 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VW_CPIDATA</a:t>
            </a: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and 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VW_WDIDATA</a:t>
            </a: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are used to extract data from staging area for DWH. </a:t>
            </a:r>
            <a:r>
              <a:rPr b="1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WDIDATA.csv</a:t>
            </a:r>
            <a:r>
              <a:rPr b="0" lang="en-GB" sz="1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was first unpivoted on years then pivoted on KPIs for reporting.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ETL Process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rot="21590400">
            <a:off x="180360" y="1258920"/>
            <a:ext cx="2699280" cy="355320"/>
          </a:xfrm>
          <a:prstGeom prst="rect">
            <a:avLst/>
          </a:prstGeom>
          <a:solidFill>
            <a:srgbClr val="ffffff"/>
          </a:solidFill>
          <a:ln w="1080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Default files path → </a:t>
            </a:r>
            <a:r>
              <a:rPr b="1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C:\sampledata</a:t>
            </a:r>
            <a:r>
              <a:rPr b="0" lang="en-GB" sz="14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2685240" cy="1313280"/>
          </a:xfrm>
          <a:prstGeom prst="rect">
            <a:avLst/>
          </a:prstGeom>
          <a:ln w="1080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22920" y="3246120"/>
            <a:ext cx="1656360" cy="713160"/>
          </a:xfrm>
          <a:prstGeom prst="rect">
            <a:avLst/>
          </a:prstGeom>
          <a:ln w="10800"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2950200" y="1763640"/>
            <a:ext cx="2809080" cy="3275640"/>
          </a:xfrm>
          <a:prstGeom prst="rect">
            <a:avLst/>
          </a:prstGeom>
          <a:ln w="10800">
            <a:noFill/>
          </a:ln>
        </p:spPr>
      </p:pic>
      <p:sp>
        <p:nvSpPr>
          <p:cNvPr id="162" name=""/>
          <p:cNvSpPr/>
          <p:nvPr/>
        </p:nvSpPr>
        <p:spPr>
          <a:xfrm>
            <a:off x="5580000" y="1620000"/>
            <a:ext cx="4319280" cy="341928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EXECUTE </a:t>
            </a:r>
            <a:r>
              <a:rPr b="1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SP_MAIN </a:t>
            </a:r>
            <a:r>
              <a:rPr b="0" lang="en-GB" sz="18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steps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SP_IMPORT_SOURCE_DATA : 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Pulls source files from C:\sampledata\ folder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And loads data to staging tables.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SP_DIMENSION_LOAD : Loads data from staging </a:t>
            </a:r>
            <a:br/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tables to dimension tables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SP_FACT_LOAD : Loads data from staging fact </a:t>
            </a:r>
            <a:br/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tables in final fact table.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-------------------------------------------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→ </a:t>
            </a:r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REF_LogScripts table logs all scripts executed on </a:t>
            </a:r>
            <a:br/>
            <a:r>
              <a:rPr b="0" lang="en-GB" sz="15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the data warehouse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Power BI Report Layout</a:t>
            </a:r>
            <a:endParaRPr b="0" lang="en-GB" sz="27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80000" y="1548360"/>
            <a:ext cx="7693920" cy="2950920"/>
          </a:xfrm>
          <a:prstGeom prst="rect">
            <a:avLst/>
          </a:prstGeom>
          <a:ln w="1080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7920000" y="1980000"/>
            <a:ext cx="1382040" cy="25192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2700000" y="1440000"/>
            <a:ext cx="467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GB" sz="2700" spc="-1" strike="noStrike">
                <a:solidFill>
                  <a:srgbClr val="2c3e50"/>
                </a:solidFill>
                <a:latin typeface="Source Sans Pro Black"/>
                <a:ea typeface="DejaVu Sans"/>
              </a:rPr>
              <a:t>Questions</a:t>
            </a:r>
            <a:endParaRPr b="0" lang="en-GB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1 – Test cases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List of countries in countries source data. → Finland manually added in SP_DIMENSION_IMPORT for the countries dimension : DW_DIM_COUNTRY </a:t>
            </a:r>
            <a:endParaRPr b="0" lang="en-GB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720000" y="2217240"/>
            <a:ext cx="5581080" cy="3047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2 – Source Data check for KPIs for one country - Australia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Data extract as per the source file: </a:t>
            </a:r>
            <a:endParaRPr b="0" lang="en-GB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SELECT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CountryCode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CountryName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IndicatorCode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IndicatorName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 YR2010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YR2011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YR2012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YR2013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YR2014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YR2015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YR2016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YR2017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YR2018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YR2019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YR2020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FROM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STG_WDIDATA 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WHERE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CountryCode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=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'AUS'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and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IndicatorCode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IN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(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'ER.FSH.PROD.MT'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'AG.LND.AGRI.K2'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'IC.REG.DURS'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'IC.BUS.NREG'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'SL.AGR.EMPL.ZS'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,</a:t>
            </a:r>
            <a:endParaRPr b="0" lang="en-GB" sz="9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'SL.EMP.SELF.ZS'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);</a:t>
            </a:r>
            <a:endParaRPr b="0" lang="en-GB" sz="95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980000" y="2520000"/>
            <a:ext cx="7841880" cy="1451520"/>
          </a:xfrm>
          <a:prstGeom prst="rect">
            <a:avLst/>
          </a:prstGeom>
          <a:ln w="1080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980000" y="3972240"/>
            <a:ext cx="7469280" cy="1243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Appendix 3 – DWH Data check for KPIs for one country – Australia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Data extract as per data warehouse : (Data warehouse initialized as from Yr. 2010)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SELECT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*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FROM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DW_FACT_WDIDATA </a:t>
            </a:r>
            <a:r>
              <a:rPr b="1" lang="en-GB" sz="950" spc="-1" strike="noStrike">
                <a:solidFill>
                  <a:srgbClr val="0000ff"/>
                </a:solidFill>
                <a:latin typeface="Consolas"/>
                <a:ea typeface="Consolas"/>
              </a:rPr>
              <a:t>where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countrycode 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=</a:t>
            </a:r>
            <a:r>
              <a:rPr b="1" lang="en-GB" sz="9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GB" sz="950" spc="-1" strike="noStrike">
                <a:solidFill>
                  <a:srgbClr val="ff0000"/>
                </a:solidFill>
                <a:latin typeface="Consolas"/>
                <a:ea typeface="Consolas"/>
              </a:rPr>
              <a:t>'AUS'</a:t>
            </a:r>
            <a:r>
              <a:rPr b="1" lang="en-GB" sz="950" spc="-1" strike="noStrike">
                <a:solidFill>
                  <a:srgbClr val="808080"/>
                </a:solidFill>
                <a:latin typeface="Consolas"/>
                <a:ea typeface="Consolas"/>
              </a:rPr>
              <a:t>;</a:t>
            </a:r>
            <a:endParaRPr b="0" lang="en-GB" sz="95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0" y="2340000"/>
            <a:ext cx="10078920" cy="24984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LibreOffice/7.1.7.2$Windows_X86_64 LibreOffice_project/c6a4e3954236145e2acb0b65f68614365aeee33f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2021-11-25T20:59:27Z</dcterms:created>
  <dc:creator/>
  <dc:description/>
  <dc:language>en-GB</dc:language>
  <cp:lastModifiedBy/>
  <dcterms:modified xsi:type="dcterms:W3CDTF">2021-11-25T22:27:24Z</dcterms:modified>
  <cp:revision>46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