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30426-125E-4F75-9EB4-903FCD1E38B6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4E7D2D-4394-40BD-A0AC-051A2EE5794B}">
      <dgm:prSet/>
      <dgm:spPr/>
      <dgm:t>
        <a:bodyPr/>
        <a:lstStyle/>
        <a:p>
          <a:r>
            <a:rPr lang="en-US"/>
            <a:t>Stakeholders can dynamically filter the data by year, product, or geography for custom views.</a:t>
          </a:r>
        </a:p>
      </dgm:t>
    </dgm:pt>
    <dgm:pt modelId="{4FE9D7A1-6418-480B-AE47-C831148B165F}" type="parTrans" cxnId="{F3E0C017-310C-4E07-98D1-93A2B71FE4D7}">
      <dgm:prSet/>
      <dgm:spPr/>
      <dgm:t>
        <a:bodyPr/>
        <a:lstStyle/>
        <a:p>
          <a:endParaRPr lang="en-US"/>
        </a:p>
      </dgm:t>
    </dgm:pt>
    <dgm:pt modelId="{140456B1-2921-460D-9D45-FE62F8585DDF}" type="sibTrans" cxnId="{F3E0C017-310C-4E07-98D1-93A2B71FE4D7}">
      <dgm:prSet/>
      <dgm:spPr/>
      <dgm:t>
        <a:bodyPr/>
        <a:lstStyle/>
        <a:p>
          <a:endParaRPr lang="en-US"/>
        </a:p>
      </dgm:t>
    </dgm:pt>
    <dgm:pt modelId="{1E37A1C5-8454-4710-B5E0-1F8B29F408B4}">
      <dgm:prSet/>
      <dgm:spPr/>
      <dgm:t>
        <a:bodyPr/>
        <a:lstStyle/>
        <a:p>
          <a:r>
            <a:rPr lang="en-US"/>
            <a:t>Real-time insights empower teams to drill into details or focus on specific KPIs as needed.</a:t>
          </a:r>
        </a:p>
      </dgm:t>
    </dgm:pt>
    <dgm:pt modelId="{C7C1C37F-7F81-4916-8F9E-947000120CDF}" type="parTrans" cxnId="{4B59E10F-C3BB-4E0A-B65E-215130154CF5}">
      <dgm:prSet/>
      <dgm:spPr/>
      <dgm:t>
        <a:bodyPr/>
        <a:lstStyle/>
        <a:p>
          <a:endParaRPr lang="en-US"/>
        </a:p>
      </dgm:t>
    </dgm:pt>
    <dgm:pt modelId="{69A038C2-75C2-42F8-978A-DD2AE5F41F16}" type="sibTrans" cxnId="{4B59E10F-C3BB-4E0A-B65E-215130154CF5}">
      <dgm:prSet/>
      <dgm:spPr/>
      <dgm:t>
        <a:bodyPr/>
        <a:lstStyle/>
        <a:p>
          <a:endParaRPr lang="en-US"/>
        </a:p>
      </dgm:t>
    </dgm:pt>
    <dgm:pt modelId="{C586693C-5DF6-4A2B-8BDD-81627DCF2B35}">
      <dgm:prSet/>
      <dgm:spPr/>
      <dgm:t>
        <a:bodyPr/>
        <a:lstStyle/>
        <a:p>
          <a:r>
            <a:rPr lang="en-US"/>
            <a:t>Consistent color theme and intuitive layout ensure clarity and accessibility in stakeholder meetings.</a:t>
          </a:r>
        </a:p>
      </dgm:t>
    </dgm:pt>
    <dgm:pt modelId="{1F730BE0-3836-48DC-9B2E-F188CCD41660}" type="parTrans" cxnId="{E6AB7D31-2672-44BE-93FD-EE69149A11A4}">
      <dgm:prSet/>
      <dgm:spPr/>
      <dgm:t>
        <a:bodyPr/>
        <a:lstStyle/>
        <a:p>
          <a:endParaRPr lang="en-US"/>
        </a:p>
      </dgm:t>
    </dgm:pt>
    <dgm:pt modelId="{5D271332-8D41-47E9-A29C-D41825B3A4E5}" type="sibTrans" cxnId="{E6AB7D31-2672-44BE-93FD-EE69149A11A4}">
      <dgm:prSet/>
      <dgm:spPr/>
      <dgm:t>
        <a:bodyPr/>
        <a:lstStyle/>
        <a:p>
          <a:endParaRPr lang="en-US"/>
        </a:p>
      </dgm:t>
    </dgm:pt>
    <dgm:pt modelId="{4145E7A3-80B4-444E-8EAD-DECB7C4DE045}" type="pres">
      <dgm:prSet presAssocID="{6BA30426-125E-4F75-9EB4-903FCD1E38B6}" presName="diagram" presStyleCnt="0">
        <dgm:presLayoutVars>
          <dgm:dir/>
          <dgm:resizeHandles val="exact"/>
        </dgm:presLayoutVars>
      </dgm:prSet>
      <dgm:spPr/>
    </dgm:pt>
    <dgm:pt modelId="{BF525775-03BA-4851-8B0C-F4A4A99A53A3}" type="pres">
      <dgm:prSet presAssocID="{FD4E7D2D-4394-40BD-A0AC-051A2EE5794B}" presName="node" presStyleLbl="node1" presStyleIdx="0" presStyleCnt="3">
        <dgm:presLayoutVars>
          <dgm:bulletEnabled val="1"/>
        </dgm:presLayoutVars>
      </dgm:prSet>
      <dgm:spPr/>
    </dgm:pt>
    <dgm:pt modelId="{3F64BA27-92FF-4E81-8982-96EEF72C4828}" type="pres">
      <dgm:prSet presAssocID="{140456B1-2921-460D-9D45-FE62F8585DDF}" presName="sibTrans" presStyleLbl="sibTrans2D1" presStyleIdx="0" presStyleCnt="2"/>
      <dgm:spPr/>
    </dgm:pt>
    <dgm:pt modelId="{E5000561-A703-45A6-B25F-4EA3A6CB0476}" type="pres">
      <dgm:prSet presAssocID="{140456B1-2921-460D-9D45-FE62F8585DDF}" presName="connectorText" presStyleLbl="sibTrans2D1" presStyleIdx="0" presStyleCnt="2"/>
      <dgm:spPr/>
    </dgm:pt>
    <dgm:pt modelId="{7DCE19CC-F7E2-4D5A-A4F0-F174BA52D26F}" type="pres">
      <dgm:prSet presAssocID="{1E37A1C5-8454-4710-B5E0-1F8B29F408B4}" presName="node" presStyleLbl="node1" presStyleIdx="1" presStyleCnt="3">
        <dgm:presLayoutVars>
          <dgm:bulletEnabled val="1"/>
        </dgm:presLayoutVars>
      </dgm:prSet>
      <dgm:spPr/>
    </dgm:pt>
    <dgm:pt modelId="{F609142C-135F-4127-8C18-FAF19187171D}" type="pres">
      <dgm:prSet presAssocID="{69A038C2-75C2-42F8-978A-DD2AE5F41F16}" presName="sibTrans" presStyleLbl="sibTrans2D1" presStyleIdx="1" presStyleCnt="2"/>
      <dgm:spPr/>
    </dgm:pt>
    <dgm:pt modelId="{39AFB474-A025-4159-8DA4-9B03A3F15A31}" type="pres">
      <dgm:prSet presAssocID="{69A038C2-75C2-42F8-978A-DD2AE5F41F16}" presName="connectorText" presStyleLbl="sibTrans2D1" presStyleIdx="1" presStyleCnt="2"/>
      <dgm:spPr/>
    </dgm:pt>
    <dgm:pt modelId="{779E6157-013C-41A0-9769-09ABEE1FA0AF}" type="pres">
      <dgm:prSet presAssocID="{C586693C-5DF6-4A2B-8BDD-81627DCF2B35}" presName="node" presStyleLbl="node1" presStyleIdx="2" presStyleCnt="3">
        <dgm:presLayoutVars>
          <dgm:bulletEnabled val="1"/>
        </dgm:presLayoutVars>
      </dgm:prSet>
      <dgm:spPr/>
    </dgm:pt>
  </dgm:ptLst>
  <dgm:cxnLst>
    <dgm:cxn modelId="{06C47D09-DA67-4A08-A6BB-43A75C1DD79A}" type="presOf" srcId="{C586693C-5DF6-4A2B-8BDD-81627DCF2B35}" destId="{779E6157-013C-41A0-9769-09ABEE1FA0AF}" srcOrd="0" destOrd="0" presId="urn:microsoft.com/office/officeart/2005/8/layout/process5"/>
    <dgm:cxn modelId="{4B59E10F-C3BB-4E0A-B65E-215130154CF5}" srcId="{6BA30426-125E-4F75-9EB4-903FCD1E38B6}" destId="{1E37A1C5-8454-4710-B5E0-1F8B29F408B4}" srcOrd="1" destOrd="0" parTransId="{C7C1C37F-7F81-4916-8F9E-947000120CDF}" sibTransId="{69A038C2-75C2-42F8-978A-DD2AE5F41F16}"/>
    <dgm:cxn modelId="{F3E0C017-310C-4E07-98D1-93A2B71FE4D7}" srcId="{6BA30426-125E-4F75-9EB4-903FCD1E38B6}" destId="{FD4E7D2D-4394-40BD-A0AC-051A2EE5794B}" srcOrd="0" destOrd="0" parTransId="{4FE9D7A1-6418-480B-AE47-C831148B165F}" sibTransId="{140456B1-2921-460D-9D45-FE62F8585DDF}"/>
    <dgm:cxn modelId="{2247A723-F9BC-4867-94F9-0A4BB52B1F83}" type="presOf" srcId="{1E37A1C5-8454-4710-B5E0-1F8B29F408B4}" destId="{7DCE19CC-F7E2-4D5A-A4F0-F174BA52D26F}" srcOrd="0" destOrd="0" presId="urn:microsoft.com/office/officeart/2005/8/layout/process5"/>
    <dgm:cxn modelId="{5C955326-3B79-4051-9C76-86EB93C4A1BF}" type="presOf" srcId="{140456B1-2921-460D-9D45-FE62F8585DDF}" destId="{E5000561-A703-45A6-B25F-4EA3A6CB0476}" srcOrd="1" destOrd="0" presId="urn:microsoft.com/office/officeart/2005/8/layout/process5"/>
    <dgm:cxn modelId="{E6AB7D31-2672-44BE-93FD-EE69149A11A4}" srcId="{6BA30426-125E-4F75-9EB4-903FCD1E38B6}" destId="{C586693C-5DF6-4A2B-8BDD-81627DCF2B35}" srcOrd="2" destOrd="0" parTransId="{1F730BE0-3836-48DC-9B2E-F188CCD41660}" sibTransId="{5D271332-8D41-47E9-A29C-D41825B3A4E5}"/>
    <dgm:cxn modelId="{37353867-EA55-4B37-AA13-20887718FFB2}" type="presOf" srcId="{6BA30426-125E-4F75-9EB4-903FCD1E38B6}" destId="{4145E7A3-80B4-444E-8EAD-DECB7C4DE045}" srcOrd="0" destOrd="0" presId="urn:microsoft.com/office/officeart/2005/8/layout/process5"/>
    <dgm:cxn modelId="{74F6BD82-3604-4DC3-86D9-BDCCA950AAD5}" type="presOf" srcId="{FD4E7D2D-4394-40BD-A0AC-051A2EE5794B}" destId="{BF525775-03BA-4851-8B0C-F4A4A99A53A3}" srcOrd="0" destOrd="0" presId="urn:microsoft.com/office/officeart/2005/8/layout/process5"/>
    <dgm:cxn modelId="{348B58B1-70A7-402C-8CB6-33FD5B9E30CA}" type="presOf" srcId="{140456B1-2921-460D-9D45-FE62F8585DDF}" destId="{3F64BA27-92FF-4E81-8982-96EEF72C4828}" srcOrd="0" destOrd="0" presId="urn:microsoft.com/office/officeart/2005/8/layout/process5"/>
    <dgm:cxn modelId="{6D8385B9-46B2-4B50-9616-9520556AEB44}" type="presOf" srcId="{69A038C2-75C2-42F8-978A-DD2AE5F41F16}" destId="{F609142C-135F-4127-8C18-FAF19187171D}" srcOrd="0" destOrd="0" presId="urn:microsoft.com/office/officeart/2005/8/layout/process5"/>
    <dgm:cxn modelId="{C105BDFB-68B6-42FC-89D4-EBB27BBC2711}" type="presOf" srcId="{69A038C2-75C2-42F8-978A-DD2AE5F41F16}" destId="{39AFB474-A025-4159-8DA4-9B03A3F15A31}" srcOrd="1" destOrd="0" presId="urn:microsoft.com/office/officeart/2005/8/layout/process5"/>
    <dgm:cxn modelId="{C22ADDFB-E69E-46E7-92C7-7E3381126676}" type="presParOf" srcId="{4145E7A3-80B4-444E-8EAD-DECB7C4DE045}" destId="{BF525775-03BA-4851-8B0C-F4A4A99A53A3}" srcOrd="0" destOrd="0" presId="urn:microsoft.com/office/officeart/2005/8/layout/process5"/>
    <dgm:cxn modelId="{75EAC48B-ED71-4550-9162-4EB58F988540}" type="presParOf" srcId="{4145E7A3-80B4-444E-8EAD-DECB7C4DE045}" destId="{3F64BA27-92FF-4E81-8982-96EEF72C4828}" srcOrd="1" destOrd="0" presId="urn:microsoft.com/office/officeart/2005/8/layout/process5"/>
    <dgm:cxn modelId="{88C29D5D-F6D6-4CE0-8E00-C48A86A92114}" type="presParOf" srcId="{3F64BA27-92FF-4E81-8982-96EEF72C4828}" destId="{E5000561-A703-45A6-B25F-4EA3A6CB0476}" srcOrd="0" destOrd="0" presId="urn:microsoft.com/office/officeart/2005/8/layout/process5"/>
    <dgm:cxn modelId="{24FD6A5F-BA9B-4D64-AE2E-493A1569A5E9}" type="presParOf" srcId="{4145E7A3-80B4-444E-8EAD-DECB7C4DE045}" destId="{7DCE19CC-F7E2-4D5A-A4F0-F174BA52D26F}" srcOrd="2" destOrd="0" presId="urn:microsoft.com/office/officeart/2005/8/layout/process5"/>
    <dgm:cxn modelId="{946EDDC8-6683-448B-A863-BB3DAD2BDAD7}" type="presParOf" srcId="{4145E7A3-80B4-444E-8EAD-DECB7C4DE045}" destId="{F609142C-135F-4127-8C18-FAF19187171D}" srcOrd="3" destOrd="0" presId="urn:microsoft.com/office/officeart/2005/8/layout/process5"/>
    <dgm:cxn modelId="{8667AF15-0097-4FEC-BEF4-C6CF3D960D35}" type="presParOf" srcId="{F609142C-135F-4127-8C18-FAF19187171D}" destId="{39AFB474-A025-4159-8DA4-9B03A3F15A31}" srcOrd="0" destOrd="0" presId="urn:microsoft.com/office/officeart/2005/8/layout/process5"/>
    <dgm:cxn modelId="{8C394B8B-47F3-467F-8A9B-BB2D82DD6191}" type="presParOf" srcId="{4145E7A3-80B4-444E-8EAD-DECB7C4DE045}" destId="{779E6157-013C-41A0-9769-09ABEE1FA0AF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A47D39-DCA9-40E3-A66A-CFCEC27B867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E547EE-FCC3-4832-980B-E655F05D9453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Focus investment and marketing on high-performing products and regions.</a:t>
          </a:r>
        </a:p>
      </dgm:t>
    </dgm:pt>
    <dgm:pt modelId="{59818450-A80D-4F3E-92C7-1575E761D80D}" type="parTrans" cxnId="{27FA9D0D-15D4-4277-BD74-C14F089229A9}">
      <dgm:prSet/>
      <dgm:spPr/>
      <dgm:t>
        <a:bodyPr/>
        <a:lstStyle/>
        <a:p>
          <a:endParaRPr lang="en-US"/>
        </a:p>
      </dgm:t>
    </dgm:pt>
    <dgm:pt modelId="{72AAEA51-F83A-47E3-B72C-655B6DB56506}" type="sibTrans" cxnId="{27FA9D0D-15D4-4277-BD74-C14F089229A9}">
      <dgm:prSet/>
      <dgm:spPr/>
      <dgm:t>
        <a:bodyPr/>
        <a:lstStyle/>
        <a:p>
          <a:endParaRPr lang="en-US"/>
        </a:p>
      </dgm:t>
    </dgm:pt>
    <dgm:pt modelId="{19C51870-CC9A-4911-868E-647369A44E4B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Analyze low-volume months/years to optimize sales cycles or promotions.</a:t>
          </a:r>
        </a:p>
      </dgm:t>
    </dgm:pt>
    <dgm:pt modelId="{97D666AD-B6BC-4BD6-906A-794BC87C69BE}" type="parTrans" cxnId="{2A4F39BC-2515-42C4-B79E-F511192B4A2D}">
      <dgm:prSet/>
      <dgm:spPr/>
      <dgm:t>
        <a:bodyPr/>
        <a:lstStyle/>
        <a:p>
          <a:endParaRPr lang="en-US"/>
        </a:p>
      </dgm:t>
    </dgm:pt>
    <dgm:pt modelId="{5B1466A3-1E6D-4055-A7C3-02661967D957}" type="sibTrans" cxnId="{2A4F39BC-2515-42C4-B79E-F511192B4A2D}">
      <dgm:prSet/>
      <dgm:spPr/>
      <dgm:t>
        <a:bodyPr/>
        <a:lstStyle/>
        <a:p>
          <a:endParaRPr lang="en-US"/>
        </a:p>
      </dgm:t>
    </dgm:pt>
    <dgm:pt modelId="{22AAD6C0-B48B-4CBF-A097-5664A70BD948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Harness geographic strengths while exploring new markets for strategic growth.</a:t>
          </a:r>
        </a:p>
      </dgm:t>
    </dgm:pt>
    <dgm:pt modelId="{CA86B723-2371-49CF-9E8C-4ABF75213A77}" type="parTrans" cxnId="{F35ACCE9-24AD-4998-9CB5-67C3ED83E1C5}">
      <dgm:prSet/>
      <dgm:spPr/>
      <dgm:t>
        <a:bodyPr/>
        <a:lstStyle/>
        <a:p>
          <a:endParaRPr lang="en-US"/>
        </a:p>
      </dgm:t>
    </dgm:pt>
    <dgm:pt modelId="{92A530C7-43D3-4B7E-88FE-F225FD59CBBC}" type="sibTrans" cxnId="{F35ACCE9-24AD-4998-9CB5-67C3ED83E1C5}">
      <dgm:prSet/>
      <dgm:spPr/>
      <dgm:t>
        <a:bodyPr/>
        <a:lstStyle/>
        <a:p>
          <a:endParaRPr lang="en-US"/>
        </a:p>
      </dgm:t>
    </dgm:pt>
    <dgm:pt modelId="{D82F296F-38D1-421A-9859-5464E9B2A8EA}" type="pres">
      <dgm:prSet presAssocID="{02A47D39-DCA9-40E3-A66A-CFCEC27B8678}" presName="root" presStyleCnt="0">
        <dgm:presLayoutVars>
          <dgm:dir/>
          <dgm:resizeHandles val="exact"/>
        </dgm:presLayoutVars>
      </dgm:prSet>
      <dgm:spPr/>
    </dgm:pt>
    <dgm:pt modelId="{8DD506A9-CC37-4039-9574-84F5337E5B14}" type="pres">
      <dgm:prSet presAssocID="{BDE547EE-FCC3-4832-980B-E655F05D9453}" presName="compNode" presStyleCnt="0"/>
      <dgm:spPr/>
    </dgm:pt>
    <dgm:pt modelId="{C02F2299-8078-4A60-9E8B-CFEA07CCAA6A}" type="pres">
      <dgm:prSet presAssocID="{BDE547EE-FCC3-4832-980B-E655F05D9453}" presName="iconBgRect" presStyleLbl="bgShp" presStyleIdx="0" presStyleCnt="3"/>
      <dgm:spPr/>
    </dgm:pt>
    <dgm:pt modelId="{2174963E-1DD2-4239-9B18-AC70713802FE}" type="pres">
      <dgm:prSet presAssocID="{BDE547EE-FCC3-4832-980B-E655F05D94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F57129F-C733-4969-B2BD-7A61F564D2F4}" type="pres">
      <dgm:prSet presAssocID="{BDE547EE-FCC3-4832-980B-E655F05D9453}" presName="spaceRect" presStyleCnt="0"/>
      <dgm:spPr/>
    </dgm:pt>
    <dgm:pt modelId="{B7C62AC0-D2AD-48FA-9858-DA904F1CBC38}" type="pres">
      <dgm:prSet presAssocID="{BDE547EE-FCC3-4832-980B-E655F05D9453}" presName="textRect" presStyleLbl="revTx" presStyleIdx="0" presStyleCnt="3">
        <dgm:presLayoutVars>
          <dgm:chMax val="1"/>
          <dgm:chPref val="1"/>
        </dgm:presLayoutVars>
      </dgm:prSet>
      <dgm:spPr/>
    </dgm:pt>
    <dgm:pt modelId="{0D93BE7F-4A77-4B43-B1D2-C44FD2B83147}" type="pres">
      <dgm:prSet presAssocID="{72AAEA51-F83A-47E3-B72C-655B6DB56506}" presName="sibTrans" presStyleCnt="0"/>
      <dgm:spPr/>
    </dgm:pt>
    <dgm:pt modelId="{A7C0A6DF-B810-4BE4-9C17-A3754478C96B}" type="pres">
      <dgm:prSet presAssocID="{19C51870-CC9A-4911-868E-647369A44E4B}" presName="compNode" presStyleCnt="0"/>
      <dgm:spPr/>
    </dgm:pt>
    <dgm:pt modelId="{68C6357F-3F42-4FB5-B71D-8ADA6171B030}" type="pres">
      <dgm:prSet presAssocID="{19C51870-CC9A-4911-868E-647369A44E4B}" presName="iconBgRect" presStyleLbl="bgShp" presStyleIdx="1" presStyleCnt="3"/>
      <dgm:spPr/>
    </dgm:pt>
    <dgm:pt modelId="{6A3851C0-3FF0-4AA9-8711-1B3F310CE9F1}" type="pres">
      <dgm:prSet presAssocID="{19C51870-CC9A-4911-868E-647369A44E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F5ECBBB-0406-4FD8-99A5-1A136941BB5C}" type="pres">
      <dgm:prSet presAssocID="{19C51870-CC9A-4911-868E-647369A44E4B}" presName="spaceRect" presStyleCnt="0"/>
      <dgm:spPr/>
    </dgm:pt>
    <dgm:pt modelId="{79E4C653-3743-465E-8063-1F396210C76E}" type="pres">
      <dgm:prSet presAssocID="{19C51870-CC9A-4911-868E-647369A44E4B}" presName="textRect" presStyleLbl="revTx" presStyleIdx="1" presStyleCnt="3">
        <dgm:presLayoutVars>
          <dgm:chMax val="1"/>
          <dgm:chPref val="1"/>
        </dgm:presLayoutVars>
      </dgm:prSet>
      <dgm:spPr/>
    </dgm:pt>
    <dgm:pt modelId="{AE89B0BE-409E-41A4-8DF1-7F417AF4ECEA}" type="pres">
      <dgm:prSet presAssocID="{5B1466A3-1E6D-4055-A7C3-02661967D957}" presName="sibTrans" presStyleCnt="0"/>
      <dgm:spPr/>
    </dgm:pt>
    <dgm:pt modelId="{11CBE48E-9D11-43B8-9F0A-786A79DCA8AE}" type="pres">
      <dgm:prSet presAssocID="{22AAD6C0-B48B-4CBF-A097-5664A70BD948}" presName="compNode" presStyleCnt="0"/>
      <dgm:spPr/>
    </dgm:pt>
    <dgm:pt modelId="{F915DD9C-52A3-461C-BE70-C30661BC4971}" type="pres">
      <dgm:prSet presAssocID="{22AAD6C0-B48B-4CBF-A097-5664A70BD948}" presName="iconBgRect" presStyleLbl="bgShp" presStyleIdx="2" presStyleCnt="3"/>
      <dgm:spPr/>
    </dgm:pt>
    <dgm:pt modelId="{84688F69-3CB3-404F-8247-B05B9EE81905}" type="pres">
      <dgm:prSet presAssocID="{22AAD6C0-B48B-4CBF-A097-5664A70BD9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DC322A4C-429D-4C25-9345-0E942F404265}" type="pres">
      <dgm:prSet presAssocID="{22AAD6C0-B48B-4CBF-A097-5664A70BD948}" presName="spaceRect" presStyleCnt="0"/>
      <dgm:spPr/>
    </dgm:pt>
    <dgm:pt modelId="{6D4A3F05-27C3-4480-B371-80F655682CA2}" type="pres">
      <dgm:prSet presAssocID="{22AAD6C0-B48B-4CBF-A097-5664A70BD9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046D04-A36E-4568-B750-086CFCB23A8C}" type="presOf" srcId="{BDE547EE-FCC3-4832-980B-E655F05D9453}" destId="{B7C62AC0-D2AD-48FA-9858-DA904F1CBC38}" srcOrd="0" destOrd="0" presId="urn:microsoft.com/office/officeart/2018/5/layout/IconCircleLabelList"/>
    <dgm:cxn modelId="{27FA9D0D-15D4-4277-BD74-C14F089229A9}" srcId="{02A47D39-DCA9-40E3-A66A-CFCEC27B8678}" destId="{BDE547EE-FCC3-4832-980B-E655F05D9453}" srcOrd="0" destOrd="0" parTransId="{59818450-A80D-4F3E-92C7-1575E761D80D}" sibTransId="{72AAEA51-F83A-47E3-B72C-655B6DB56506}"/>
    <dgm:cxn modelId="{6D1F682E-4960-4911-BB4D-D7C5729E4EDD}" type="presOf" srcId="{02A47D39-DCA9-40E3-A66A-CFCEC27B8678}" destId="{D82F296F-38D1-421A-9859-5464E9B2A8EA}" srcOrd="0" destOrd="0" presId="urn:microsoft.com/office/officeart/2018/5/layout/IconCircleLabelList"/>
    <dgm:cxn modelId="{6DFAE84C-A888-4710-866F-66C7DFE79C23}" type="presOf" srcId="{22AAD6C0-B48B-4CBF-A097-5664A70BD948}" destId="{6D4A3F05-27C3-4480-B371-80F655682CA2}" srcOrd="0" destOrd="0" presId="urn:microsoft.com/office/officeart/2018/5/layout/IconCircleLabelList"/>
    <dgm:cxn modelId="{2A4F39BC-2515-42C4-B79E-F511192B4A2D}" srcId="{02A47D39-DCA9-40E3-A66A-CFCEC27B8678}" destId="{19C51870-CC9A-4911-868E-647369A44E4B}" srcOrd="1" destOrd="0" parTransId="{97D666AD-B6BC-4BD6-906A-794BC87C69BE}" sibTransId="{5B1466A3-1E6D-4055-A7C3-02661967D957}"/>
    <dgm:cxn modelId="{F8D7E1DB-E616-4049-9FA1-C9C32132E16B}" type="presOf" srcId="{19C51870-CC9A-4911-868E-647369A44E4B}" destId="{79E4C653-3743-465E-8063-1F396210C76E}" srcOrd="0" destOrd="0" presId="urn:microsoft.com/office/officeart/2018/5/layout/IconCircleLabelList"/>
    <dgm:cxn modelId="{F35ACCE9-24AD-4998-9CB5-67C3ED83E1C5}" srcId="{02A47D39-DCA9-40E3-A66A-CFCEC27B8678}" destId="{22AAD6C0-B48B-4CBF-A097-5664A70BD948}" srcOrd="2" destOrd="0" parTransId="{CA86B723-2371-49CF-9E8C-4ABF75213A77}" sibTransId="{92A530C7-43D3-4B7E-88FE-F225FD59CBBC}"/>
    <dgm:cxn modelId="{ADB474CA-442A-495D-AE40-DA4E8FE2DDAA}" type="presParOf" srcId="{D82F296F-38D1-421A-9859-5464E9B2A8EA}" destId="{8DD506A9-CC37-4039-9574-84F5337E5B14}" srcOrd="0" destOrd="0" presId="urn:microsoft.com/office/officeart/2018/5/layout/IconCircleLabelList"/>
    <dgm:cxn modelId="{978ED218-668E-4E6A-A6BF-D554C22FD196}" type="presParOf" srcId="{8DD506A9-CC37-4039-9574-84F5337E5B14}" destId="{C02F2299-8078-4A60-9E8B-CFEA07CCAA6A}" srcOrd="0" destOrd="0" presId="urn:microsoft.com/office/officeart/2018/5/layout/IconCircleLabelList"/>
    <dgm:cxn modelId="{FD8EE5DD-7833-4C00-860F-360FB8E96491}" type="presParOf" srcId="{8DD506A9-CC37-4039-9574-84F5337E5B14}" destId="{2174963E-1DD2-4239-9B18-AC70713802FE}" srcOrd="1" destOrd="0" presId="urn:microsoft.com/office/officeart/2018/5/layout/IconCircleLabelList"/>
    <dgm:cxn modelId="{242931EF-FC12-436D-895F-4F754483E7F3}" type="presParOf" srcId="{8DD506A9-CC37-4039-9574-84F5337E5B14}" destId="{CF57129F-C733-4969-B2BD-7A61F564D2F4}" srcOrd="2" destOrd="0" presId="urn:microsoft.com/office/officeart/2018/5/layout/IconCircleLabelList"/>
    <dgm:cxn modelId="{2F261A4C-8817-4A2E-8543-5E195F9827E2}" type="presParOf" srcId="{8DD506A9-CC37-4039-9574-84F5337E5B14}" destId="{B7C62AC0-D2AD-48FA-9858-DA904F1CBC38}" srcOrd="3" destOrd="0" presId="urn:microsoft.com/office/officeart/2018/5/layout/IconCircleLabelList"/>
    <dgm:cxn modelId="{240E8275-8212-4F9B-B76E-A76CE59413AB}" type="presParOf" srcId="{D82F296F-38D1-421A-9859-5464E9B2A8EA}" destId="{0D93BE7F-4A77-4B43-B1D2-C44FD2B83147}" srcOrd="1" destOrd="0" presId="urn:microsoft.com/office/officeart/2018/5/layout/IconCircleLabelList"/>
    <dgm:cxn modelId="{9E6E866C-A317-4C2B-89C2-67C3710DD549}" type="presParOf" srcId="{D82F296F-38D1-421A-9859-5464E9B2A8EA}" destId="{A7C0A6DF-B810-4BE4-9C17-A3754478C96B}" srcOrd="2" destOrd="0" presId="urn:microsoft.com/office/officeart/2018/5/layout/IconCircleLabelList"/>
    <dgm:cxn modelId="{4E4DDB3E-7E2E-47FE-B56E-551C319FF40F}" type="presParOf" srcId="{A7C0A6DF-B810-4BE4-9C17-A3754478C96B}" destId="{68C6357F-3F42-4FB5-B71D-8ADA6171B030}" srcOrd="0" destOrd="0" presId="urn:microsoft.com/office/officeart/2018/5/layout/IconCircleLabelList"/>
    <dgm:cxn modelId="{2928B7C2-5E4F-4358-B037-FF1C233DD84E}" type="presParOf" srcId="{A7C0A6DF-B810-4BE4-9C17-A3754478C96B}" destId="{6A3851C0-3FF0-4AA9-8711-1B3F310CE9F1}" srcOrd="1" destOrd="0" presId="urn:microsoft.com/office/officeart/2018/5/layout/IconCircleLabelList"/>
    <dgm:cxn modelId="{C3218040-B45A-453A-9413-97D8DA4F4915}" type="presParOf" srcId="{A7C0A6DF-B810-4BE4-9C17-A3754478C96B}" destId="{5F5ECBBB-0406-4FD8-99A5-1A136941BB5C}" srcOrd="2" destOrd="0" presId="urn:microsoft.com/office/officeart/2018/5/layout/IconCircleLabelList"/>
    <dgm:cxn modelId="{4272EBFA-0E30-4039-8297-9D16D47A4586}" type="presParOf" srcId="{A7C0A6DF-B810-4BE4-9C17-A3754478C96B}" destId="{79E4C653-3743-465E-8063-1F396210C76E}" srcOrd="3" destOrd="0" presId="urn:microsoft.com/office/officeart/2018/5/layout/IconCircleLabelList"/>
    <dgm:cxn modelId="{FE9DFF6B-B6B0-4AAB-A931-143D8DCDE739}" type="presParOf" srcId="{D82F296F-38D1-421A-9859-5464E9B2A8EA}" destId="{AE89B0BE-409E-41A4-8DF1-7F417AF4ECEA}" srcOrd="3" destOrd="0" presId="urn:microsoft.com/office/officeart/2018/5/layout/IconCircleLabelList"/>
    <dgm:cxn modelId="{6428BDC1-C9A9-4DB8-BBD4-50498A44FE55}" type="presParOf" srcId="{D82F296F-38D1-421A-9859-5464E9B2A8EA}" destId="{11CBE48E-9D11-43B8-9F0A-786A79DCA8AE}" srcOrd="4" destOrd="0" presId="urn:microsoft.com/office/officeart/2018/5/layout/IconCircleLabelList"/>
    <dgm:cxn modelId="{4C10E533-4CA5-4E29-BD0E-765858E73CD3}" type="presParOf" srcId="{11CBE48E-9D11-43B8-9F0A-786A79DCA8AE}" destId="{F915DD9C-52A3-461C-BE70-C30661BC4971}" srcOrd="0" destOrd="0" presId="urn:microsoft.com/office/officeart/2018/5/layout/IconCircleLabelList"/>
    <dgm:cxn modelId="{224E26E4-D9FA-4C48-800B-DDC242B89666}" type="presParOf" srcId="{11CBE48E-9D11-43B8-9F0A-786A79DCA8AE}" destId="{84688F69-3CB3-404F-8247-B05B9EE81905}" srcOrd="1" destOrd="0" presId="urn:microsoft.com/office/officeart/2018/5/layout/IconCircleLabelList"/>
    <dgm:cxn modelId="{6FF9E40B-5556-428C-8525-BD28623B9FD1}" type="presParOf" srcId="{11CBE48E-9D11-43B8-9F0A-786A79DCA8AE}" destId="{DC322A4C-429D-4C25-9345-0E942F404265}" srcOrd="2" destOrd="0" presId="urn:microsoft.com/office/officeart/2018/5/layout/IconCircleLabelList"/>
    <dgm:cxn modelId="{40ACA926-A7A8-47F7-AC7F-76B2E3B19707}" type="presParOf" srcId="{11CBE48E-9D11-43B8-9F0A-786A79DCA8AE}" destId="{6D4A3F05-27C3-4480-B371-80F655682C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25775-03BA-4851-8B0C-F4A4A99A53A3}">
      <dsp:nvSpPr>
        <dsp:cNvPr id="0" name=""/>
        <dsp:cNvSpPr/>
      </dsp:nvSpPr>
      <dsp:spPr>
        <a:xfrm>
          <a:off x="9022" y="671965"/>
          <a:ext cx="2696773" cy="16180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Stakeholders can dynamically filter the data by year, product, or geography for custom views.</a:t>
          </a:r>
        </a:p>
      </dsp:txBody>
      <dsp:txXfrm>
        <a:off x="56413" y="719356"/>
        <a:ext cx="2601991" cy="1523282"/>
      </dsp:txXfrm>
    </dsp:sp>
    <dsp:sp modelId="{3F64BA27-92FF-4E81-8982-96EEF72C4828}">
      <dsp:nvSpPr>
        <dsp:cNvPr id="0" name=""/>
        <dsp:cNvSpPr/>
      </dsp:nvSpPr>
      <dsp:spPr>
        <a:xfrm>
          <a:off x="2943112" y="1146598"/>
          <a:ext cx="571716" cy="6687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943112" y="1280358"/>
        <a:ext cx="400201" cy="401279"/>
      </dsp:txXfrm>
    </dsp:sp>
    <dsp:sp modelId="{7DCE19CC-F7E2-4D5A-A4F0-F174BA52D26F}">
      <dsp:nvSpPr>
        <dsp:cNvPr id="0" name=""/>
        <dsp:cNvSpPr/>
      </dsp:nvSpPr>
      <dsp:spPr>
        <a:xfrm>
          <a:off x="3784506" y="671965"/>
          <a:ext cx="2696773" cy="16180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Real-time insights empower teams to drill into details or focus on specific KPIs as needed.</a:t>
          </a:r>
        </a:p>
      </dsp:txBody>
      <dsp:txXfrm>
        <a:off x="3831897" y="719356"/>
        <a:ext cx="2601991" cy="1523282"/>
      </dsp:txXfrm>
    </dsp:sp>
    <dsp:sp modelId="{F609142C-135F-4127-8C18-FAF19187171D}">
      <dsp:nvSpPr>
        <dsp:cNvPr id="0" name=""/>
        <dsp:cNvSpPr/>
      </dsp:nvSpPr>
      <dsp:spPr>
        <a:xfrm>
          <a:off x="6718596" y="1146598"/>
          <a:ext cx="571716" cy="6687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718596" y="1280358"/>
        <a:ext cx="400201" cy="401279"/>
      </dsp:txXfrm>
    </dsp:sp>
    <dsp:sp modelId="{779E6157-013C-41A0-9769-09ABEE1FA0AF}">
      <dsp:nvSpPr>
        <dsp:cNvPr id="0" name=""/>
        <dsp:cNvSpPr/>
      </dsp:nvSpPr>
      <dsp:spPr>
        <a:xfrm>
          <a:off x="7559989" y="671965"/>
          <a:ext cx="2696773" cy="16180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Consistent color theme and intuitive layout ensure clarity and accessibility in stakeholder meetings.</a:t>
          </a:r>
        </a:p>
      </dsp:txBody>
      <dsp:txXfrm>
        <a:off x="7607380" y="719356"/>
        <a:ext cx="2601991" cy="1523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F2299-8078-4A60-9E8B-CFEA07CCAA6A}">
      <dsp:nvSpPr>
        <dsp:cNvPr id="0" name=""/>
        <dsp:cNvSpPr/>
      </dsp:nvSpPr>
      <dsp:spPr>
        <a:xfrm>
          <a:off x="1053642" y="18497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4963E-1DD2-4239-9B18-AC70713802FE}">
      <dsp:nvSpPr>
        <dsp:cNvPr id="0" name=""/>
        <dsp:cNvSpPr/>
      </dsp:nvSpPr>
      <dsp:spPr>
        <a:xfrm>
          <a:off x="1411955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62AC0-D2AD-48FA-9858-DA904F1CBC38}">
      <dsp:nvSpPr>
        <dsp:cNvPr id="0" name=""/>
        <dsp:cNvSpPr/>
      </dsp:nvSpPr>
      <dsp:spPr>
        <a:xfrm>
          <a:off x="516174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 investment and marketing on high-performing products and regions.</a:t>
          </a:r>
        </a:p>
      </dsp:txBody>
      <dsp:txXfrm>
        <a:off x="516174" y="2223498"/>
        <a:ext cx="2756250" cy="720000"/>
      </dsp:txXfrm>
    </dsp:sp>
    <dsp:sp modelId="{68C6357F-3F42-4FB5-B71D-8ADA6171B030}">
      <dsp:nvSpPr>
        <dsp:cNvPr id="0" name=""/>
        <dsp:cNvSpPr/>
      </dsp:nvSpPr>
      <dsp:spPr>
        <a:xfrm>
          <a:off x="4292236" y="18497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851C0-3FF0-4AA9-8711-1B3F310CE9F1}">
      <dsp:nvSpPr>
        <dsp:cNvPr id="0" name=""/>
        <dsp:cNvSpPr/>
      </dsp:nvSpPr>
      <dsp:spPr>
        <a:xfrm>
          <a:off x="4650549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4C653-3743-465E-8063-1F396210C76E}">
      <dsp:nvSpPr>
        <dsp:cNvPr id="0" name=""/>
        <dsp:cNvSpPr/>
      </dsp:nvSpPr>
      <dsp:spPr>
        <a:xfrm>
          <a:off x="3754768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low-volume months/years to optimize sales cycles or promotions.</a:t>
          </a:r>
        </a:p>
      </dsp:txBody>
      <dsp:txXfrm>
        <a:off x="3754768" y="2223498"/>
        <a:ext cx="2756250" cy="720000"/>
      </dsp:txXfrm>
    </dsp:sp>
    <dsp:sp modelId="{F915DD9C-52A3-461C-BE70-C30661BC4971}">
      <dsp:nvSpPr>
        <dsp:cNvPr id="0" name=""/>
        <dsp:cNvSpPr/>
      </dsp:nvSpPr>
      <dsp:spPr>
        <a:xfrm>
          <a:off x="7530830" y="18497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88F69-3CB3-404F-8247-B05B9EE81905}">
      <dsp:nvSpPr>
        <dsp:cNvPr id="0" name=""/>
        <dsp:cNvSpPr/>
      </dsp:nvSpPr>
      <dsp:spPr>
        <a:xfrm>
          <a:off x="7889143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A3F05-27C3-4480-B371-80F655682CA2}">
      <dsp:nvSpPr>
        <dsp:cNvPr id="0" name=""/>
        <dsp:cNvSpPr/>
      </dsp:nvSpPr>
      <dsp:spPr>
        <a:xfrm>
          <a:off x="6993361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Harness geographic strengths while exploring new markets for strategic growth.</a:t>
          </a:r>
        </a:p>
      </dsp:txBody>
      <dsp:txXfrm>
        <a:off x="6993361" y="2223498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72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3935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60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52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53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8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F0EC4B-54ED-4041-B552-9BA760FA3DBA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3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2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5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37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DF2838-61BD-4552-A6C3-E3D6763C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876ED4-577B-4724-914E-42A0567A3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A35B073-543D-4B7C-85CE-3F6F3F51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C9C24B-A8AA-4E20-9A75-455D96E2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505B119-A4E9-4F97-9673-6F51C1C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F7589-360A-18E6-016D-A2B085CF6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rmAutofit/>
          </a:bodyPr>
          <a:lstStyle/>
          <a:p>
            <a:r>
              <a:rPr lang="en-IN" sz="4600" b="1">
                <a:solidFill>
                  <a:srgbClr val="FFFFFF"/>
                </a:solidFill>
              </a:rPr>
              <a:t>SIMPLE SALES DASHBOARD DESIGN </a:t>
            </a:r>
            <a:endParaRPr lang="en-IN" sz="46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66FE6-6E23-3EDF-FD42-E5F189119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Muntha Hanush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03, Oct, 2025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DF5FFB9-6D81-4F3A-AF5B-6F9EC3428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2A73F9C4-B766-8AC9-EA59-2A799DED4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22716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7D03-2082-B145-AF7A-D7D15C54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510" y="965147"/>
            <a:ext cx="7104126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DASHBOARD OVERVIEW</a:t>
            </a:r>
            <a:br>
              <a:rPr lang="en-IN" sz="2300" b="0" dirty="0"/>
            </a:br>
            <a:br>
              <a:rPr lang="en-IN" sz="2300" b="0" dirty="0"/>
            </a:br>
            <a:endParaRPr lang="en-IN" sz="2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0C79-75A4-144A-031C-C706C64A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628566"/>
            <a:ext cx="5122652" cy="375925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Introducing a dynamic sales dashboard for actionable business decision-making.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Dataset includes key metrics across sales, profit, customer count, yearly trend, product categories, and geographical distribution.</a:t>
            </a:r>
          </a:p>
          <a:p>
            <a:endParaRPr lang="en-IN" dirty="0"/>
          </a:p>
        </p:txBody>
      </p:sp>
      <p:pic>
        <p:nvPicPr>
          <p:cNvPr id="5" name="Picture 4" descr="A screenshot of a data">
            <a:extLst>
              <a:ext uri="{FF2B5EF4-FFF2-40B4-BE49-F238E27FC236}">
                <a16:creationId xmlns:a16="http://schemas.microsoft.com/office/drawing/2014/main" id="{B282AD4D-601A-FB9A-BFF8-EB13DDD0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0336"/>
            <a:ext cx="5446776" cy="28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CB84-4873-4D3C-EFBF-950D3813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613" y="873706"/>
            <a:ext cx="6574536" cy="125989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KPIS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F56D-3EAC-BAE1-407E-DC091743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391527"/>
            <a:ext cx="5446776" cy="375925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Sales: Total sales amount stands at 2,297,201, reflecting strong market presence.</a:t>
            </a:r>
          </a:p>
          <a:p>
            <a:pPr>
              <a:buFont typeface="+mj-lt"/>
              <a:buAutoNum type="arabicPeriod"/>
            </a:pPr>
            <a:r>
              <a:rPr lang="en-US" dirty="0"/>
              <a:t>Profit: Profits of 286,397 indicate healthy financial performance.</a:t>
            </a:r>
          </a:p>
          <a:p>
            <a:pPr>
              <a:buFont typeface="+mj-lt"/>
              <a:buAutoNum type="arabicPeriod"/>
            </a:pPr>
            <a:r>
              <a:rPr lang="en-US" dirty="0"/>
              <a:t>Number of Customers: With 793 unique customers, the business has a substantial customer base.</a:t>
            </a:r>
          </a:p>
          <a:p>
            <a:endParaRPr lang="en-IN" dirty="0"/>
          </a:p>
        </p:txBody>
      </p:sp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A9668E31-7A08-020E-6736-061A24F04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71" y="2409825"/>
            <a:ext cx="4496179" cy="37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513B-4446-ED2D-4429-0AD6FF06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74" y="873706"/>
            <a:ext cx="8399526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ANALYSIS (TIME-SERIES)</a:t>
            </a:r>
            <a:br>
              <a:rPr lang="en-IN" sz="2800" b="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2C6F-A6CA-432A-AB90-D85BC40D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19350"/>
            <a:ext cx="5446776" cy="375925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The "Sales by Year" chart displays fluctuations and seasonal trends over the measured period.</a:t>
            </a:r>
          </a:p>
          <a:p>
            <a:pPr>
              <a:buFont typeface="+mj-lt"/>
              <a:buAutoNum type="arabicPeriod"/>
            </a:pPr>
            <a:r>
              <a:rPr lang="en-US" dirty="0"/>
              <a:t>Spikes in sales correlate with key business activities or peak seasons, providing insight for forecasting and planning.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time-series helps pinpoint periods of growth and areas needing improvement.</a:t>
            </a:r>
          </a:p>
          <a:p>
            <a:endParaRPr lang="en-IN" dirty="0"/>
          </a:p>
        </p:txBody>
      </p:sp>
      <p:pic>
        <p:nvPicPr>
          <p:cNvPr id="5" name="Picture 4" descr="A graph on a white background">
            <a:extLst>
              <a:ext uri="{FF2B5EF4-FFF2-40B4-BE49-F238E27FC236}">
                <a16:creationId xmlns:a16="http://schemas.microsoft.com/office/drawing/2014/main" id="{633FE69A-43FC-EFCA-8307-67027343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321" y="2514600"/>
            <a:ext cx="4972652" cy="25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7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A90F-085D-CC3B-5EA8-F6B7EF21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072" y="965147"/>
            <a:ext cx="8656701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 ANALYSIS</a:t>
            </a:r>
            <a:br>
              <a:rPr lang="en-IN" sz="2500" b="0" dirty="0"/>
            </a:br>
            <a:br>
              <a:rPr lang="en-IN" sz="2500" b="0" dirty="0"/>
            </a:b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6AE2-CF97-A582-AA0B-45862BEF3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446776" cy="375925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"Sales by Product" highlights Phones and Chairs as top revenue drivers, outperforming other categories.</a:t>
            </a:r>
          </a:p>
          <a:p>
            <a:pPr>
              <a:buFont typeface="+mj-lt"/>
              <a:buAutoNum type="arabicPeriod"/>
            </a:pPr>
            <a:r>
              <a:rPr lang="en-US" dirty="0"/>
              <a:t>Products such as Storage, Tables, and Binders contribute significantly above the average.</a:t>
            </a:r>
          </a:p>
          <a:p>
            <a:pPr>
              <a:buFont typeface="+mj-lt"/>
              <a:buAutoNum type="arabicPeriod"/>
            </a:pPr>
            <a:r>
              <a:rPr lang="en-US" dirty="0"/>
              <a:t>Lower-performing products (e.g., Fasteners, Labels) may warrant reassessment or targeted marketing strategies.</a:t>
            </a:r>
          </a:p>
          <a:p>
            <a:endParaRPr lang="en-IN" dirty="0"/>
          </a:p>
        </p:txBody>
      </p:sp>
      <p:pic>
        <p:nvPicPr>
          <p:cNvPr id="9" name="Picture 8" descr="A graph with a bar chart&#10;&#10;AI-generated content may be incorrect.">
            <a:extLst>
              <a:ext uri="{FF2B5EF4-FFF2-40B4-BE49-F238E27FC236}">
                <a16:creationId xmlns:a16="http://schemas.microsoft.com/office/drawing/2014/main" id="{ED12BF49-FACF-990E-24EB-489E03625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78" y="2133599"/>
            <a:ext cx="4981197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9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219C-C77A-024F-C621-A53E308C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74" y="965147"/>
            <a:ext cx="6574536" cy="125989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INSIGHTS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68D0-01A4-707F-3E24-E992CBCF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446776" cy="375925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The map visual (“Sales by Country”) shows sales distribution, with the United States as the dominant market.</a:t>
            </a:r>
          </a:p>
          <a:p>
            <a:pPr>
              <a:buFont typeface="+mj-lt"/>
              <a:buAutoNum type="arabicPeriod"/>
            </a:pPr>
            <a:r>
              <a:rPr lang="en-US" dirty="0"/>
              <a:t>Geographic insights help identify regional opportunities and inform territory expansion or resource allocation.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dashboard enables location-based decision-making at both country and regional levels.</a:t>
            </a:r>
          </a:p>
          <a:p>
            <a:endParaRPr lang="en-IN" dirty="0"/>
          </a:p>
        </p:txBody>
      </p:sp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5DEE47A0-25CE-05F6-2C65-CC1AD6182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46" y="2169103"/>
            <a:ext cx="4981197" cy="27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8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8310-261A-3047-F45A-9D2AEB2C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 AND USABILITY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2A14D7-1708-E513-6C5B-777D83B1D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142661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80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7734-17C2-D1EB-7BD6-91B74F01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702" y="882903"/>
            <a:ext cx="9383408" cy="128089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</a:t>
            </a:r>
            <a:br>
              <a:rPr lang="en-IN" sz="3200" b="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38BDEE-03C0-8883-4D6B-2822794EC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158047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41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472C-A9AA-A377-C34F-C4650888E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906875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73</TotalTime>
  <Words>342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Berlin</vt:lpstr>
      <vt:lpstr>SIMPLE SALES DASHBOARD DESIGN </vt:lpstr>
      <vt:lpstr>SALES DASHBOARD OVERVIEW  </vt:lpstr>
      <vt:lpstr>DASHBOARD KPIS </vt:lpstr>
      <vt:lpstr>SALES TREND ANALYSIS (TIME-SERIES) </vt:lpstr>
      <vt:lpstr>PRODUCT PERFORMANCE ANALYSIS  </vt:lpstr>
      <vt:lpstr>GEOGRAPHICAL INSIGHTS </vt:lpstr>
      <vt:lpstr>INTERACTIVITY AND USABILITY</vt:lpstr>
      <vt:lpstr>BUSINESS RECOMMENDATIONS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Hanush MUNTHA</dc:creator>
  <cp:lastModifiedBy>Hanush MUNTHA</cp:lastModifiedBy>
  <cp:revision>2</cp:revision>
  <dcterms:created xsi:type="dcterms:W3CDTF">2025-09-25T06:46:10Z</dcterms:created>
  <dcterms:modified xsi:type="dcterms:W3CDTF">2025-10-03T05:13:21Z</dcterms:modified>
</cp:coreProperties>
</file>