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AEB143C-8CA5-C9AD-70FA-0C7BB322F5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07100B3D-D4D5-DA77-D956-1C79AC8129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ACCB8FD4-2F92-4978-F6B8-BF647AED5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F5A52-3D20-41F4-B258-79BE8B0B723B}" type="datetimeFigureOut">
              <a:rPr lang="cs-CZ" smtClean="0"/>
              <a:t>13.05.2024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BE744CC7-35CF-88A7-F25E-0D0F65621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A92E33A-E16A-23DD-6C23-4475030CC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6B4C6-DB74-4585-B9E4-6CB231D7E3B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60760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8BB7335-8D54-B21C-AD8D-735BA4E64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7AC050BE-80C8-AE18-CDFB-515758FD7B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F30B07E4-4A54-1D2E-3CDF-94BB42DBB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F5A52-3D20-41F4-B258-79BE8B0B723B}" type="datetimeFigureOut">
              <a:rPr lang="cs-CZ" smtClean="0"/>
              <a:t>13.05.2024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8684FF8-6596-701F-C70C-11C11FD06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BE55248D-58FB-E80F-B16A-821520049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6B4C6-DB74-4585-B9E4-6CB231D7E3B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25300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C2C0D1B6-EEF3-1B16-7E84-66A051B140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27D8EA40-F68B-2124-F3F7-BDCEBA053B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641009C-367B-02E8-8C31-395733549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F5A52-3D20-41F4-B258-79BE8B0B723B}" type="datetimeFigureOut">
              <a:rPr lang="cs-CZ" smtClean="0"/>
              <a:t>13.05.2024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80AB2ED6-C2E6-B4D9-6DB7-E281CD9D2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54AF3467-F8FC-035A-85F9-CE1673D5E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6B4C6-DB74-4585-B9E4-6CB231D7E3B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34780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AFEE662-72DE-0688-1313-5A63BF8B7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8B2707E-B243-929D-CE9C-0C26AF022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0127F46-2762-FE91-10AA-345FDBC1D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F5A52-3D20-41F4-B258-79BE8B0B723B}" type="datetimeFigureOut">
              <a:rPr lang="cs-CZ" smtClean="0"/>
              <a:t>13.05.2024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D02A6098-4235-7E82-B73F-4BFC86FEC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52F87E6-A957-AB9B-7D16-BD29FFAF5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6B4C6-DB74-4585-B9E4-6CB231D7E3B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86220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54793C0-1CC2-19D2-0025-84F8D68B0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56A42EE6-7BC9-20A6-1942-B6EE39545F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7CDFBAEB-D754-2030-2C0E-ACD5FD12F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F5A52-3D20-41F4-B258-79BE8B0B723B}" type="datetimeFigureOut">
              <a:rPr lang="cs-CZ" smtClean="0"/>
              <a:t>13.05.2024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FFA663B-8EB7-C2FA-2690-EE9E0E73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320F9EF-9080-6807-23B0-3C9A864AB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6B4C6-DB74-4585-B9E4-6CB231D7E3B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83354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FF8EB6B-2BF4-D4E8-651D-1E14D0180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46A1DAD-CA6D-8F2D-C2F7-8A78C7AF17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773EFF45-0749-F2E0-DF8B-42BEF98B2A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57BAAAC7-8A87-1ADC-1A36-0882F20F6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F5A52-3D20-41F4-B258-79BE8B0B723B}" type="datetimeFigureOut">
              <a:rPr lang="cs-CZ" smtClean="0"/>
              <a:t>13.05.2024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445D0FF8-7EA5-F468-452E-7EAC9BA42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9ACBCEBE-B35A-9B9C-47F4-A7BC01228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6B4C6-DB74-4585-B9E4-6CB231D7E3B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43201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F0B4230-FA3C-F825-ED1E-8C13554B0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07C453A0-F4E2-7C5C-3D52-DE9A6F4787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4B9E4CCF-7E8E-1F1B-8AA6-9CF713D135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6A94F6D8-D060-42AF-4D7D-DB898E869D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8B5947C6-F579-2E4A-C824-171B32CAB5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5DF19EC6-2E9D-7C02-E822-7C50529BE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F5A52-3D20-41F4-B258-79BE8B0B723B}" type="datetimeFigureOut">
              <a:rPr lang="cs-CZ" smtClean="0"/>
              <a:t>13.05.2024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63EACBBB-BF17-4790-0D07-4418A41B1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158B23F7-B3DC-A8A3-583F-418D756FF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6B4C6-DB74-4585-B9E4-6CB231D7E3B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8683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DB958E0-C1E6-8667-1077-54298E276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FE6D3201-C295-4FBC-FB2B-C5C0365C4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F5A52-3D20-41F4-B258-79BE8B0B723B}" type="datetimeFigureOut">
              <a:rPr lang="cs-CZ" smtClean="0"/>
              <a:t>13.05.2024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0D67FB90-8EE0-967B-067B-F70D3AD48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23F641C-2DBD-587E-B4BC-D9645B3A6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6B4C6-DB74-4585-B9E4-6CB231D7E3B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6191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726719A1-AD0B-C4A2-880A-DDD2750E6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F5A52-3D20-41F4-B258-79BE8B0B723B}" type="datetimeFigureOut">
              <a:rPr lang="cs-CZ" smtClean="0"/>
              <a:t>13.05.2024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49C34144-AF80-D081-3BE7-A2263B470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919EF400-09C5-73B6-F3DE-932ACFFD5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6B4C6-DB74-4585-B9E4-6CB231D7E3B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63883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AF87754-73D6-95FE-28BC-26A33F892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3082837-43B7-6FBE-466E-BE04173511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A825EACC-41D2-D32C-165B-1C42E204A3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5981886B-C806-C58A-FED1-33AF64200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F5A52-3D20-41F4-B258-79BE8B0B723B}" type="datetimeFigureOut">
              <a:rPr lang="cs-CZ" smtClean="0"/>
              <a:t>13.05.2024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F2245915-2CF7-01AC-76E3-B665CF35F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91B644FE-9A79-A7EE-0E82-4E3B41D1F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6B4C6-DB74-4585-B9E4-6CB231D7E3B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08683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DB91E5A-5D17-3811-EB21-5A762BCFE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E1A48FCF-127A-6608-16EC-9102DCA214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1E7410C7-F6C9-0605-8705-E90990E06A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CAB11B4A-32F4-9DD5-C34F-C8D27F4BB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F5A52-3D20-41F4-B258-79BE8B0B723B}" type="datetimeFigureOut">
              <a:rPr lang="cs-CZ" smtClean="0"/>
              <a:t>13.05.2024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1AC51F3B-A466-128E-E6CB-8800E94DD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4FBC2C16-93E7-254C-0ABA-D635EDE0E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6B4C6-DB74-4585-B9E4-6CB231D7E3B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83061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0765AFD9-A560-186E-0FA8-08AE63C49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19C8513C-335E-E251-4F1D-AF201F6BB7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B54AD2E9-3B2B-1D4B-DCF8-4BD64750E0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4F5A52-3D20-41F4-B258-79BE8B0B723B}" type="datetimeFigureOut">
              <a:rPr lang="cs-CZ" smtClean="0"/>
              <a:t>13.05.2024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317A62E1-1787-21BC-C416-D0ED67351A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AEA2581-AA18-A10C-D9DB-8A28AB2C2D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06B4C6-DB74-4585-B9E4-6CB231D7E3B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42482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ooks by William Shakespeare on Google Play">
            <a:extLst>
              <a:ext uri="{FF2B5EF4-FFF2-40B4-BE49-F238E27FC236}">
                <a16:creationId xmlns:a16="http://schemas.microsoft.com/office/drawing/2014/main" id="{2A2468B1-3788-81BB-49B0-3C9B27FA4C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4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D564BF95-5C3B-BAEC-17B3-63AE17BC84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0" y="965200"/>
            <a:ext cx="10261600" cy="35648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11500" dirty="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William Shakespeare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FD490A78-4DA0-F119-9A61-BB25A66CED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4572002"/>
            <a:ext cx="10261600" cy="1202995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3200"/>
              <a:t>Othello</a:t>
            </a: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7CA6E388-9E85-7DBA-6E91-B3EB5DA2E00E}"/>
              </a:ext>
            </a:extLst>
          </p:cNvPr>
          <p:cNvSpPr txBox="1"/>
          <p:nvPr/>
        </p:nvSpPr>
        <p:spPr>
          <a:xfrm>
            <a:off x="5102469" y="5550971"/>
            <a:ext cx="1987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cs-CZ" dirty="0"/>
              <a:t>Valenta, Kašpárek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42204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4" descr="40 Amazing HD Black WallpapersBackgrounds For Free Download">
            <a:extLst>
              <a:ext uri="{FF2B5EF4-FFF2-40B4-BE49-F238E27FC236}">
                <a16:creationId xmlns:a16="http://schemas.microsoft.com/office/drawing/2014/main" id="{06944BAD-A6CF-31D5-F9B4-61F40EC0EB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22064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DC841E31-0859-CF40-1839-177C23731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solidFill>
                  <a:schemeClr val="bg1"/>
                </a:solidFill>
              </a:rPr>
              <a:t>Othello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A8FC5DD-8A3B-3328-5F58-0F0A65F00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1938"/>
            <a:ext cx="10515600" cy="5050937"/>
          </a:xfrm>
        </p:spPr>
        <p:txBody>
          <a:bodyPr>
            <a:normAutofit fontScale="70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cs-CZ" dirty="0">
                <a:solidFill>
                  <a:schemeClr val="bg1"/>
                </a:solidFill>
              </a:rPr>
              <a:t>téma: </a:t>
            </a:r>
          </a:p>
          <a:p>
            <a:pPr lvl="1"/>
            <a:r>
              <a:rPr lang="pt-BR" dirty="0">
                <a:solidFill>
                  <a:schemeClr val="bg1"/>
                </a:solidFill>
              </a:rPr>
              <a:t>Žárlivost</a:t>
            </a:r>
          </a:p>
          <a:p>
            <a:pPr lvl="1"/>
            <a:r>
              <a:rPr lang="pt-BR" dirty="0">
                <a:solidFill>
                  <a:schemeClr val="bg1"/>
                </a:solidFill>
              </a:rPr>
              <a:t>Rasa a rasismus</a:t>
            </a:r>
          </a:p>
          <a:p>
            <a:pPr lvl="1"/>
            <a:r>
              <a:rPr lang="pt-BR" dirty="0">
                <a:solidFill>
                  <a:schemeClr val="bg1"/>
                </a:solidFill>
              </a:rPr>
              <a:t>Manipulace a intriky</a:t>
            </a:r>
          </a:p>
          <a:p>
            <a:endParaRPr lang="cs-CZ" dirty="0">
              <a:solidFill>
                <a:schemeClr val="bg1"/>
              </a:solidFill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cs-CZ" dirty="0">
                <a:solidFill>
                  <a:schemeClr val="bg1"/>
                </a:solidFill>
              </a:rPr>
              <a:t>motivy:</a:t>
            </a:r>
          </a:p>
          <a:p>
            <a:pPr lvl="1"/>
            <a:r>
              <a:rPr lang="cs-CZ" sz="2300" dirty="0">
                <a:solidFill>
                  <a:schemeClr val="bg1"/>
                </a:solidFill>
              </a:rPr>
              <a:t>Láska a manželství</a:t>
            </a:r>
          </a:p>
          <a:p>
            <a:pPr lvl="1"/>
            <a:r>
              <a:rPr lang="cs-CZ" sz="2300" dirty="0">
                <a:solidFill>
                  <a:schemeClr val="bg1"/>
                </a:solidFill>
              </a:rPr>
              <a:t>Věrnost a nevěra</a:t>
            </a:r>
          </a:p>
          <a:p>
            <a:pPr lvl="1"/>
            <a:r>
              <a:rPr lang="cs-CZ" sz="2300" dirty="0">
                <a:solidFill>
                  <a:schemeClr val="bg1"/>
                </a:solidFill>
              </a:rPr>
              <a:t>Ambice a touha po moci</a:t>
            </a:r>
          </a:p>
          <a:p>
            <a:endParaRPr lang="cs-CZ" dirty="0">
              <a:solidFill>
                <a:schemeClr val="bg1"/>
              </a:solidFill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cs-CZ" dirty="0">
                <a:solidFill>
                  <a:schemeClr val="bg1"/>
                </a:solidFill>
              </a:rPr>
              <a:t>kompozice: </a:t>
            </a:r>
          </a:p>
          <a:p>
            <a:pPr lvl="1"/>
            <a:r>
              <a:rPr lang="cs-CZ" dirty="0">
                <a:solidFill>
                  <a:schemeClr val="bg1"/>
                </a:solidFill>
              </a:rPr>
              <a:t>Expozice ve Veroně, konflikt na Kypru</a:t>
            </a:r>
          </a:p>
          <a:p>
            <a:pPr lvl="1"/>
            <a:r>
              <a:rPr lang="cs-CZ" dirty="0">
                <a:solidFill>
                  <a:schemeClr val="bg1"/>
                </a:solidFill>
              </a:rPr>
              <a:t>Vrchol s vraždou Desdemony</a:t>
            </a:r>
          </a:p>
          <a:p>
            <a:pPr lvl="1"/>
            <a:r>
              <a:rPr lang="cs-CZ" dirty="0">
                <a:solidFill>
                  <a:schemeClr val="bg1"/>
                </a:solidFill>
              </a:rPr>
              <a:t>Rozuzlení s Othellovou sebevraždou a uvězněním Jaga</a:t>
            </a:r>
          </a:p>
          <a:p>
            <a:endParaRPr lang="cs-CZ" dirty="0">
              <a:solidFill>
                <a:schemeClr val="bg1"/>
              </a:solidFill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cs-CZ" dirty="0">
                <a:solidFill>
                  <a:schemeClr val="bg1"/>
                </a:solidFill>
              </a:rPr>
              <a:t>časoprostor:</a:t>
            </a:r>
          </a:p>
          <a:p>
            <a:pPr lvl="1"/>
            <a:r>
              <a:rPr lang="cs-CZ" dirty="0">
                <a:solidFill>
                  <a:schemeClr val="bg1"/>
                </a:solidFill>
              </a:rPr>
              <a:t>Benátky: Začátek a introdukce postav</a:t>
            </a:r>
          </a:p>
          <a:p>
            <a:pPr lvl="1"/>
            <a:r>
              <a:rPr lang="cs-CZ" dirty="0">
                <a:solidFill>
                  <a:schemeClr val="bg1"/>
                </a:solidFill>
              </a:rPr>
              <a:t>Kypr: Hlavní místo dění, kde se odehrává konflikt a tragédie</a:t>
            </a:r>
          </a:p>
          <a:p>
            <a:endParaRPr lang="cs-CZ" dirty="0"/>
          </a:p>
        </p:txBody>
      </p:sp>
      <p:pic>
        <p:nvPicPr>
          <p:cNvPr id="10242" name="Picture 2" descr="Othello by William Shakespeare (Illustrated) (Paperback) - Walmart.com ...">
            <a:extLst>
              <a:ext uri="{FF2B5EF4-FFF2-40B4-BE49-F238E27FC236}">
                <a16:creationId xmlns:a16="http://schemas.microsoft.com/office/drawing/2014/main" id="{56582575-E363-813F-DAAA-FE15BD0E2D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6704" y="0"/>
            <a:ext cx="44402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1609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Zástupný obsah 4" descr="Obsah obrázku text, Písmo, plakát, snímek obrazovky&#10;&#10;Popis byl vytvořen automaticky">
            <a:extLst>
              <a:ext uri="{FF2B5EF4-FFF2-40B4-BE49-F238E27FC236}">
                <a16:creationId xmlns:a16="http://schemas.microsoft.com/office/drawing/2014/main" id="{CA5A1D9F-73F0-E026-A58C-66EA628C40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23892" b="3645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B86CF4B6-CE18-320F-8041-9203496C6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965200"/>
            <a:ext cx="10261600" cy="3564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150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Shrnutí nakonec a názor</a:t>
            </a:r>
          </a:p>
        </p:txBody>
      </p:sp>
    </p:spTree>
    <p:extLst>
      <p:ext uri="{BB962C8B-B14F-4D97-AF65-F5344CB8AC3E}">
        <p14:creationId xmlns:p14="http://schemas.microsoft.com/office/powerpoint/2010/main" val="1308747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9" name="Rectangle 1048">
            <a:extLst>
              <a:ext uri="{FF2B5EF4-FFF2-40B4-BE49-F238E27FC236}">
                <a16:creationId xmlns:a16="http://schemas.microsoft.com/office/drawing/2014/main" id="{21A75659-5A6F-4F77-9679-678A00B9D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William Shakespeare Archives - HeritageDaily - Heritage &amp; Archaeology News">
            <a:extLst>
              <a:ext uri="{FF2B5EF4-FFF2-40B4-BE49-F238E27FC236}">
                <a16:creationId xmlns:a16="http://schemas.microsoft.com/office/drawing/2014/main" id="{C22EF2DD-8771-0B26-E99B-94DEC95DBA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16" r="-1" b="-1"/>
          <a:stretch/>
        </p:blipFill>
        <p:spPr bwMode="auto">
          <a:xfrm>
            <a:off x="20" y="10"/>
            <a:ext cx="866849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1" name="Rectangle 1050">
            <a:extLst>
              <a:ext uri="{FF2B5EF4-FFF2-40B4-BE49-F238E27FC236}">
                <a16:creationId xmlns:a16="http://schemas.microsoft.com/office/drawing/2014/main" id="{E30A3A45-140E-431E-AED0-07EF836310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435399" y="0"/>
            <a:ext cx="9756601" cy="6858000"/>
          </a:xfrm>
          <a:prstGeom prst="rect">
            <a:avLst/>
          </a:prstGeom>
          <a:gradFill>
            <a:gsLst>
              <a:gs pos="53000">
                <a:schemeClr val="tx1"/>
              </a:gs>
              <a:gs pos="35000">
                <a:schemeClr val="tx1">
                  <a:alpha val="76000"/>
                </a:schemeClr>
              </a:gs>
              <a:gs pos="19000">
                <a:schemeClr val="tx1">
                  <a:alpha val="4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44DFC22-38F8-F7AC-9920-DB6EE4EE4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868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cs-CZ" sz="2800">
                <a:solidFill>
                  <a:schemeClr val="bg1"/>
                </a:solidFill>
              </a:rPr>
              <a:t>William Shakespeare</a:t>
            </a:r>
          </a:p>
        </p:txBody>
      </p:sp>
      <p:sp>
        <p:nvSpPr>
          <p:cNvPr id="1053" name="Rectangle 105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687333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55" name="Rectangle 105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3018" y="2443480"/>
            <a:ext cx="3218688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96D02BC-81F1-20B1-72CD-3BE0EE24C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5868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cs-CZ" sz="1700">
                <a:solidFill>
                  <a:schemeClr val="bg1"/>
                </a:solidFill>
              </a:rPr>
              <a:t>Anglický básník a dramatik</a:t>
            </a:r>
          </a:p>
          <a:p>
            <a:r>
              <a:rPr lang="cs-CZ" sz="1700">
                <a:solidFill>
                  <a:schemeClr val="bg1"/>
                </a:solidFill>
              </a:rPr>
              <a:t>Narozen v dubnu roku 1564, Stratford-upon-Avon</a:t>
            </a:r>
          </a:p>
          <a:p>
            <a:r>
              <a:rPr lang="cs-CZ" sz="1700">
                <a:solidFill>
                  <a:schemeClr val="bg1"/>
                </a:solidFill>
              </a:rPr>
              <a:t>Úmrtí 23.dubna roku 1616, Londýn</a:t>
            </a:r>
          </a:p>
          <a:p>
            <a:r>
              <a:rPr lang="cs-CZ" sz="1700">
                <a:solidFill>
                  <a:schemeClr val="bg1"/>
                </a:solidFill>
              </a:rPr>
              <a:t>Ženatý s Anne Hathaway</a:t>
            </a:r>
          </a:p>
          <a:p>
            <a:r>
              <a:rPr lang="cs-CZ" sz="1700">
                <a:solidFill>
                  <a:schemeClr val="bg1"/>
                </a:solidFill>
              </a:rPr>
              <a:t>Spekulovaný bisexuál</a:t>
            </a:r>
          </a:p>
        </p:txBody>
      </p:sp>
    </p:spTree>
    <p:extLst>
      <p:ext uri="{BB962C8B-B14F-4D97-AF65-F5344CB8AC3E}">
        <p14:creationId xmlns:p14="http://schemas.microsoft.com/office/powerpoint/2010/main" val="1795176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The Life of William Shakespeare">
            <a:extLst>
              <a:ext uri="{FF2B5EF4-FFF2-40B4-BE49-F238E27FC236}">
                <a16:creationId xmlns:a16="http://schemas.microsoft.com/office/drawing/2014/main" id="{750CD86E-212C-4DF3-645F-F7BA5CA8E5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111"/>
          <a:stretch/>
        </p:blipFill>
        <p:spPr bwMode="auto">
          <a:xfrm>
            <a:off x="20" y="10"/>
            <a:ext cx="1219197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8E40EA2F-A2A5-6373-F857-8E67A4F57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cs-CZ" sz="5000">
                <a:solidFill>
                  <a:schemeClr val="bg1"/>
                </a:solidFill>
              </a:rPr>
              <a:t>William Shakespeare</a:t>
            </a:r>
          </a:p>
        </p:txBody>
      </p:sp>
      <p:sp>
        <p:nvSpPr>
          <p:cNvPr id="6153" name="Rectangle 615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155" name="Rectangle 615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645C2B9-74AA-53FF-3984-4627B9AB2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670048"/>
          </a:xfrm>
        </p:spPr>
        <p:txBody>
          <a:bodyPr>
            <a:normAutofit/>
          </a:bodyPr>
          <a:lstStyle/>
          <a:p>
            <a:r>
              <a:rPr lang="cs-CZ" sz="2000" dirty="0">
                <a:solidFill>
                  <a:schemeClr val="bg1"/>
                </a:solidFill>
              </a:rPr>
              <a:t>Herecká kariéra</a:t>
            </a:r>
          </a:p>
          <a:p>
            <a:r>
              <a:rPr lang="cs-CZ" sz="2000" dirty="0">
                <a:solidFill>
                  <a:schemeClr val="bg1"/>
                </a:solidFill>
              </a:rPr>
              <a:t>Nazýván bardem z Avony</a:t>
            </a:r>
          </a:p>
          <a:p>
            <a:r>
              <a:rPr lang="cs-CZ" sz="2000" dirty="0">
                <a:solidFill>
                  <a:schemeClr val="bg1"/>
                </a:solidFill>
              </a:rPr>
              <a:t>Jeden z nejdůležitějších básníku, spisovatelů a dramatiků</a:t>
            </a:r>
          </a:p>
          <a:p>
            <a:r>
              <a:rPr lang="cs-CZ" sz="2000" dirty="0" err="1">
                <a:solidFill>
                  <a:schemeClr val="bg1"/>
                </a:solidFill>
              </a:rPr>
              <a:t>Spolumajitelel</a:t>
            </a:r>
            <a:r>
              <a:rPr lang="cs-CZ" sz="2000" dirty="0">
                <a:solidFill>
                  <a:schemeClr val="bg1"/>
                </a:solidFill>
              </a:rPr>
              <a:t> divadla Globe</a:t>
            </a:r>
          </a:p>
        </p:txBody>
      </p:sp>
    </p:spTree>
    <p:extLst>
      <p:ext uri="{BB962C8B-B14F-4D97-AF65-F5344CB8AC3E}">
        <p14:creationId xmlns:p14="http://schemas.microsoft.com/office/powerpoint/2010/main" val="3672038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Rectangle 5126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9702D1B-B640-61C1-5C32-730DADCB9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4865" y="568517"/>
            <a:ext cx="5248221" cy="1067209"/>
          </a:xfrm>
        </p:spPr>
        <p:txBody>
          <a:bodyPr>
            <a:normAutofit/>
          </a:bodyPr>
          <a:lstStyle/>
          <a:p>
            <a:r>
              <a:rPr lang="cs-CZ" dirty="0">
                <a:solidFill>
                  <a:schemeClr val="bg1"/>
                </a:solidFill>
              </a:rPr>
              <a:t>Díla:</a:t>
            </a:r>
          </a:p>
        </p:txBody>
      </p:sp>
      <p:pic>
        <p:nvPicPr>
          <p:cNvPr id="5122" name="Picture 2" descr="romeo and juliet Romeo And Juliet Drawing, Romeo And Juliet Balcony ...">
            <a:extLst>
              <a:ext uri="{FF2B5EF4-FFF2-40B4-BE49-F238E27FC236}">
                <a16:creationId xmlns:a16="http://schemas.microsoft.com/office/drawing/2014/main" id="{4C1A05DD-5209-99A8-0BFF-C959D7D05A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63" r="-3" b="15285"/>
          <a:stretch/>
        </p:blipFill>
        <p:spPr bwMode="auto">
          <a:xfrm>
            <a:off x="739959" y="1095407"/>
            <a:ext cx="4754947" cy="4754947"/>
          </a:xfrm>
          <a:custGeom>
            <a:avLst/>
            <a:gdLst/>
            <a:ahLst/>
            <a:cxnLst/>
            <a:rect l="l" t="t" r="r" b="b"/>
            <a:pathLst>
              <a:path w="2388070" h="2388070">
                <a:moveTo>
                  <a:pt x="1194035" y="0"/>
                </a:moveTo>
                <a:cubicBezTo>
                  <a:pt x="1853482" y="0"/>
                  <a:pt x="2388070" y="534588"/>
                  <a:pt x="2388070" y="1194035"/>
                </a:cubicBezTo>
                <a:cubicBezTo>
                  <a:pt x="2388070" y="1853482"/>
                  <a:pt x="1853482" y="2388070"/>
                  <a:pt x="1194035" y="2388070"/>
                </a:cubicBezTo>
                <a:cubicBezTo>
                  <a:pt x="534588" y="2388070"/>
                  <a:pt x="0" y="1853482"/>
                  <a:pt x="0" y="1194035"/>
                </a:cubicBezTo>
                <a:cubicBezTo>
                  <a:pt x="0" y="534588"/>
                  <a:pt x="534588" y="0"/>
                  <a:pt x="1194035" y="0"/>
                </a:cubicBezTo>
                <a:close/>
              </a:path>
            </a:pathLst>
          </a:custGeom>
          <a:noFill/>
          <a:ln w="2857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129" name="Group 5128">
            <a:extLst>
              <a:ext uri="{FF2B5EF4-FFF2-40B4-BE49-F238E27FC236}">
                <a16:creationId xmlns:a16="http://schemas.microsoft.com/office/drawing/2014/main" id="{B894EFA8-F425-4D19-A94B-445388B31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5130" name="Freeform: Shape 5129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5131" name="Freeform: Shape 5130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17AE589-76E0-6C94-6500-3E5BCEA1D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820369"/>
            <a:ext cx="5217173" cy="4351338"/>
          </a:xfrm>
        </p:spPr>
        <p:txBody>
          <a:bodyPr>
            <a:normAutofit/>
          </a:bodyPr>
          <a:lstStyle/>
          <a:p>
            <a:r>
              <a:rPr lang="cs-CZ" dirty="0">
                <a:solidFill>
                  <a:schemeClr val="bg1"/>
                </a:solidFill>
              </a:rPr>
              <a:t>Král Jan (Historická hra)</a:t>
            </a:r>
          </a:p>
          <a:p>
            <a:r>
              <a:rPr lang="cs-CZ" dirty="0">
                <a:solidFill>
                  <a:schemeClr val="bg1"/>
                </a:solidFill>
              </a:rPr>
              <a:t>Zkrocení zlé ženy (Komedie)</a:t>
            </a:r>
          </a:p>
          <a:p>
            <a:r>
              <a:rPr lang="cs-CZ" dirty="0">
                <a:solidFill>
                  <a:schemeClr val="bg1"/>
                </a:solidFill>
              </a:rPr>
              <a:t>Romeo a Julie (Tragédie)</a:t>
            </a:r>
          </a:p>
          <a:p>
            <a:r>
              <a:rPr lang="cs-CZ" dirty="0">
                <a:solidFill>
                  <a:schemeClr val="bg1"/>
                </a:solidFill>
              </a:rPr>
              <a:t>Hamlet (Tragédie)</a:t>
            </a:r>
          </a:p>
          <a:p>
            <a:r>
              <a:rPr lang="cs-CZ" dirty="0">
                <a:solidFill>
                  <a:schemeClr val="bg1"/>
                </a:solidFill>
              </a:rPr>
              <a:t>Zimní pohádka (romance)</a:t>
            </a:r>
          </a:p>
          <a:p>
            <a:r>
              <a:rPr lang="cs-CZ" dirty="0">
                <a:solidFill>
                  <a:schemeClr val="bg1"/>
                </a:solidFill>
              </a:rPr>
              <a:t>A dalších 32 dramat, 150 sonetů a pár epických básní</a:t>
            </a:r>
          </a:p>
        </p:txBody>
      </p:sp>
      <p:grpSp>
        <p:nvGrpSpPr>
          <p:cNvPr id="5133" name="Graphic 185">
            <a:extLst>
              <a:ext uri="{FF2B5EF4-FFF2-40B4-BE49-F238E27FC236}">
                <a16:creationId xmlns:a16="http://schemas.microsoft.com/office/drawing/2014/main" id="{582A903B-6B78-4F0A-B7C9-3D8049902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5134" name="Freeform: Shape 5133">
              <a:extLst>
                <a:ext uri="{FF2B5EF4-FFF2-40B4-BE49-F238E27FC236}">
                  <a16:creationId xmlns:a16="http://schemas.microsoft.com/office/drawing/2014/main" id="{D510EA93-8F64-42C8-A630-D449506E9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35" name="Freeform: Shape 5134">
              <a:extLst>
                <a:ext uri="{FF2B5EF4-FFF2-40B4-BE49-F238E27FC236}">
                  <a16:creationId xmlns:a16="http://schemas.microsoft.com/office/drawing/2014/main" id="{06CB53FC-E4DA-4001-928B-9998A85EA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36" name="Freeform: Shape 5135">
              <a:extLst>
                <a:ext uri="{FF2B5EF4-FFF2-40B4-BE49-F238E27FC236}">
                  <a16:creationId xmlns:a16="http://schemas.microsoft.com/office/drawing/2014/main" id="{D210B969-4FDF-4AAC-9397-63D5434958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37" name="Freeform: Shape 5136">
              <a:extLst>
                <a:ext uri="{FF2B5EF4-FFF2-40B4-BE49-F238E27FC236}">
                  <a16:creationId xmlns:a16="http://schemas.microsoft.com/office/drawing/2014/main" id="{570B3EF0-84EA-4F47-86A3-1EA1F644A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38" name="Freeform: Shape 5137">
              <a:extLst>
                <a:ext uri="{FF2B5EF4-FFF2-40B4-BE49-F238E27FC236}">
                  <a16:creationId xmlns:a16="http://schemas.microsoft.com/office/drawing/2014/main" id="{259369A8-EF57-42A1-8EC8-F6A9F92A3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1184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1" name="Rectangle 7174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 descr="question marks, figures, 3d Wallpaper, HD 3D 4K Wallpapers, Images ...">
            <a:extLst>
              <a:ext uri="{FF2B5EF4-FFF2-40B4-BE49-F238E27FC236}">
                <a16:creationId xmlns:a16="http://schemas.microsoft.com/office/drawing/2014/main" id="{BCD263C4-6ABC-AE19-2A1E-F9183190F8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7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1FF51333-0204-9871-568D-2286AA27E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cs-CZ">
                <a:solidFill>
                  <a:srgbClr val="FFFFFF"/>
                </a:solidFill>
              </a:rPr>
              <a:t>Dělba děl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D7C0B30-E390-73F5-EA75-CFA40D408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cs-CZ">
                <a:solidFill>
                  <a:srgbClr val="FFFFFF"/>
                </a:solidFill>
              </a:rPr>
              <a:t>Díla se dělí na 3 období:</a:t>
            </a:r>
          </a:p>
          <a:p>
            <a:endParaRPr lang="cs-CZ">
              <a:solidFill>
                <a:srgbClr val="FFFFFF"/>
              </a:solidFill>
            </a:endParaRPr>
          </a:p>
          <a:p>
            <a:pPr marL="457200" lvl="1" indent="0">
              <a:buNone/>
            </a:pPr>
            <a:r>
              <a:rPr lang="cs-CZ">
                <a:solidFill>
                  <a:srgbClr val="FFFFFF"/>
                </a:solidFill>
              </a:rPr>
              <a:t>	 do r. 1600 – ?</a:t>
            </a:r>
          </a:p>
          <a:p>
            <a:pPr marL="457200" lvl="1" indent="0">
              <a:buNone/>
            </a:pPr>
            <a:endParaRPr lang="cs-CZ">
              <a:solidFill>
                <a:srgbClr val="FFFFFF"/>
              </a:solidFill>
            </a:endParaRPr>
          </a:p>
          <a:p>
            <a:pPr marL="457200" lvl="1" indent="0">
              <a:buNone/>
            </a:pPr>
            <a:r>
              <a:rPr lang="cs-CZ">
                <a:solidFill>
                  <a:srgbClr val="FFFFFF"/>
                </a:solidFill>
              </a:rPr>
              <a:t>	do r. 1608 – ?</a:t>
            </a:r>
          </a:p>
          <a:p>
            <a:pPr marL="457200" lvl="1" indent="0">
              <a:buNone/>
            </a:pPr>
            <a:endParaRPr lang="cs-CZ">
              <a:solidFill>
                <a:srgbClr val="FFFFFF"/>
              </a:solidFill>
            </a:endParaRPr>
          </a:p>
          <a:p>
            <a:pPr marL="457200" lvl="1" indent="0">
              <a:buNone/>
            </a:pPr>
            <a:r>
              <a:rPr lang="cs-CZ">
                <a:solidFill>
                  <a:srgbClr val="FFFFFF"/>
                </a:solidFill>
              </a:rPr>
              <a:t>	po r. 1608 – ?</a:t>
            </a:r>
          </a:p>
          <a:p>
            <a:pPr marL="457200" lvl="1" indent="0">
              <a:buNone/>
            </a:pPr>
            <a:endParaRPr lang="cs-CZ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16624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99" name="Rectangle 8198">
            <a:extLst>
              <a:ext uri="{FF2B5EF4-FFF2-40B4-BE49-F238E27FC236}">
                <a16:creationId xmlns:a16="http://schemas.microsoft.com/office/drawing/2014/main" id="{96CF2A2B-0745-440C-9224-C5C6A0A42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01" name="Rectangle 8200">
            <a:extLst>
              <a:ext uri="{FF2B5EF4-FFF2-40B4-BE49-F238E27FC236}">
                <a16:creationId xmlns:a16="http://schemas.microsoft.com/office/drawing/2014/main" id="{75BE6D6B-84C9-4D2B-97EB-773B7369EF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194" name="Picture 2" descr="question marks, figures, 3d Wallpaper, HD 3D 4K Wallpapers, Images ...">
            <a:extLst>
              <a:ext uri="{FF2B5EF4-FFF2-40B4-BE49-F238E27FC236}">
                <a16:creationId xmlns:a16="http://schemas.microsoft.com/office/drawing/2014/main" id="{56751893-6E6D-A337-FA8C-FD18EEF8BE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7"/>
          <a:stretch/>
        </p:blipFill>
        <p:spPr bwMode="auto">
          <a:xfrm>
            <a:off x="-1" y="10"/>
            <a:ext cx="1219200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1FF51333-0204-9871-568D-2286AA27E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728906"/>
            <a:ext cx="9792471" cy="2057037"/>
          </a:xfrm>
        </p:spPr>
        <p:txBody>
          <a:bodyPr>
            <a:normAutofit/>
          </a:bodyPr>
          <a:lstStyle/>
          <a:p>
            <a:r>
              <a:rPr lang="cs-CZ">
                <a:solidFill>
                  <a:srgbClr val="FFFFFF"/>
                </a:solidFill>
              </a:rPr>
              <a:t>Dělba děl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D7C0B30-E390-73F5-EA75-CFA40D408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8181" y="2957665"/>
            <a:ext cx="9792471" cy="3171423"/>
          </a:xfrm>
        </p:spPr>
        <p:txBody>
          <a:bodyPr>
            <a:normAutofit/>
          </a:bodyPr>
          <a:lstStyle/>
          <a:p>
            <a:r>
              <a:rPr lang="cs-CZ" sz="2000">
                <a:solidFill>
                  <a:srgbClr val="FFFFFF"/>
                </a:solidFill>
              </a:rPr>
              <a:t>Díla se dělí na 3 období:</a:t>
            </a:r>
          </a:p>
          <a:p>
            <a:endParaRPr lang="cs-CZ" sz="2000">
              <a:solidFill>
                <a:srgbClr val="FFFFFF"/>
              </a:solidFill>
            </a:endParaRPr>
          </a:p>
          <a:p>
            <a:pPr marL="457200" lvl="1" indent="0">
              <a:buNone/>
            </a:pPr>
            <a:r>
              <a:rPr lang="cs-CZ" sz="2000">
                <a:solidFill>
                  <a:srgbClr val="FFFFFF"/>
                </a:solidFill>
              </a:rPr>
              <a:t>	 do r. 1600 – Píše komedie a historicky založená dramata</a:t>
            </a:r>
          </a:p>
          <a:p>
            <a:pPr marL="457200" lvl="1" indent="0">
              <a:buNone/>
            </a:pPr>
            <a:endParaRPr lang="cs-CZ" sz="2000">
              <a:solidFill>
                <a:srgbClr val="FFFFFF"/>
              </a:solidFill>
            </a:endParaRPr>
          </a:p>
          <a:p>
            <a:pPr marL="457200" lvl="1" indent="0">
              <a:buNone/>
            </a:pPr>
            <a:r>
              <a:rPr lang="cs-CZ" sz="2000">
                <a:solidFill>
                  <a:srgbClr val="FFFFFF"/>
                </a:solidFill>
              </a:rPr>
              <a:t>	do r. 1608 – Převážně tragédie a temná a smutnou tvorbu</a:t>
            </a:r>
          </a:p>
          <a:p>
            <a:pPr marL="457200" lvl="1" indent="0">
              <a:buNone/>
            </a:pPr>
            <a:endParaRPr lang="cs-CZ" sz="2000">
              <a:solidFill>
                <a:srgbClr val="FFFFFF"/>
              </a:solidFill>
            </a:endParaRPr>
          </a:p>
          <a:p>
            <a:pPr marL="457200" lvl="1" indent="0">
              <a:buNone/>
            </a:pPr>
            <a:r>
              <a:rPr lang="cs-CZ" sz="2000">
                <a:solidFill>
                  <a:srgbClr val="FFFFFF"/>
                </a:solidFill>
              </a:rPr>
              <a:t>	po r. 1608 – Svou tvorbu věnuje sonetům a smířil se životem a tím jaký je</a:t>
            </a:r>
          </a:p>
          <a:p>
            <a:pPr marL="457200" lvl="1" indent="0">
              <a:buNone/>
            </a:pPr>
            <a:endParaRPr lang="cs-CZ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735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93" name="Rectangle 3084">
            <a:extLst>
              <a:ext uri="{FF2B5EF4-FFF2-40B4-BE49-F238E27FC236}">
                <a16:creationId xmlns:a16="http://schemas.microsoft.com/office/drawing/2014/main" id="{FA511026-8542-4AC0-9F06-134A70850B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46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8" name="Picture 6" descr="Thomas Kyd (January 6, 1558 — August 15, 1594), British dramatist ...">
            <a:extLst>
              <a:ext uri="{FF2B5EF4-FFF2-40B4-BE49-F238E27FC236}">
                <a16:creationId xmlns:a16="http://schemas.microsoft.com/office/drawing/2014/main" id="{59BE3C91-B7F0-5BC8-AD4E-BD76388997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0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1F52AEB6-3DE2-D335-5D70-5E3DE83B7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368" y="371719"/>
            <a:ext cx="6125964" cy="1906863"/>
          </a:xfrm>
        </p:spPr>
        <p:txBody>
          <a:bodyPr anchor="b">
            <a:normAutofit/>
          </a:bodyPr>
          <a:lstStyle/>
          <a:p>
            <a:r>
              <a:rPr lang="cs-CZ"/>
              <a:t>Autoři doby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4F4AF0E-826E-206A-8874-059139921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368" y="2711395"/>
            <a:ext cx="4114801" cy="3465568"/>
          </a:xfrm>
        </p:spPr>
        <p:txBody>
          <a:bodyPr>
            <a:normAutofit/>
          </a:bodyPr>
          <a:lstStyle/>
          <a:p>
            <a:r>
              <a:rPr lang="cs-CZ" sz="2000"/>
              <a:t>Christopher Marlowe - Doktor Faust</a:t>
            </a:r>
          </a:p>
          <a:p>
            <a:endParaRPr lang="cs-CZ" sz="2000"/>
          </a:p>
          <a:p>
            <a:r>
              <a:rPr lang="cs-CZ" sz="2000"/>
              <a:t>Ben Jonson</a:t>
            </a:r>
          </a:p>
          <a:p>
            <a:endParaRPr lang="cs-CZ" sz="2000"/>
          </a:p>
          <a:p>
            <a:r>
              <a:rPr lang="cs-CZ" sz="2000"/>
              <a:t>Thomas Kyd - Tragédie španělského prince</a:t>
            </a:r>
          </a:p>
          <a:p>
            <a:endParaRPr lang="cs-CZ" sz="2000"/>
          </a:p>
          <a:p>
            <a:r>
              <a:rPr lang="cs-CZ" sz="2000"/>
              <a:t>John Webster - Věštec</a:t>
            </a:r>
          </a:p>
        </p:txBody>
      </p:sp>
      <p:pic>
        <p:nvPicPr>
          <p:cNvPr id="3074" name="Picture 2" descr="Christopher Marlowe (Author of Dr. Faustus)">
            <a:extLst>
              <a:ext uri="{FF2B5EF4-FFF2-40B4-BE49-F238E27FC236}">
                <a16:creationId xmlns:a16="http://schemas.microsoft.com/office/drawing/2014/main" id="{5C1B6B52-F678-DDF5-6AA9-A1ADCA89B5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79" b="27329"/>
          <a:stretch/>
        </p:blipFill>
        <p:spPr bwMode="auto">
          <a:xfrm>
            <a:off x="8452963" y="3681463"/>
            <a:ext cx="3747932" cy="3176541"/>
          </a:xfrm>
          <a:custGeom>
            <a:avLst/>
            <a:gdLst/>
            <a:ahLst/>
            <a:cxnLst/>
            <a:rect l="l" t="t" r="r" b="b"/>
            <a:pathLst>
              <a:path w="3747932" h="3176541">
                <a:moveTo>
                  <a:pt x="3239865" y="21"/>
                </a:moveTo>
                <a:cubicBezTo>
                  <a:pt x="3261821" y="112"/>
                  <a:pt x="3278837" y="498"/>
                  <a:pt x="3290337" y="938"/>
                </a:cubicBezTo>
                <a:cubicBezTo>
                  <a:pt x="3401766" y="5376"/>
                  <a:pt x="3510165" y="23128"/>
                  <a:pt x="3616543" y="49449"/>
                </a:cubicBezTo>
                <a:lnTo>
                  <a:pt x="3747932" y="87091"/>
                </a:lnTo>
                <a:lnTo>
                  <a:pt x="3747932" y="3176541"/>
                </a:lnTo>
                <a:lnTo>
                  <a:pt x="401358" y="3176541"/>
                </a:lnTo>
                <a:lnTo>
                  <a:pt x="398780" y="3136258"/>
                </a:lnTo>
                <a:cubicBezTo>
                  <a:pt x="400956" y="3079023"/>
                  <a:pt x="437945" y="3052703"/>
                  <a:pt x="483325" y="3030665"/>
                </a:cubicBezTo>
                <a:cubicBezTo>
                  <a:pt x="498866" y="3023015"/>
                  <a:pt x="520932" y="3023320"/>
                  <a:pt x="526840" y="2999447"/>
                </a:cubicBezTo>
                <a:cubicBezTo>
                  <a:pt x="501352" y="2976798"/>
                  <a:pt x="470270" y="2995161"/>
                  <a:pt x="442916" y="2988735"/>
                </a:cubicBezTo>
                <a:cubicBezTo>
                  <a:pt x="420228" y="2983533"/>
                  <a:pt x="382618" y="2986286"/>
                  <a:pt x="413701" y="2944662"/>
                </a:cubicBezTo>
                <a:cubicBezTo>
                  <a:pt x="422716" y="2932726"/>
                  <a:pt x="412147" y="2923542"/>
                  <a:pt x="400645" y="2922625"/>
                </a:cubicBezTo>
                <a:cubicBezTo>
                  <a:pt x="308644" y="2913137"/>
                  <a:pt x="350915" y="2828968"/>
                  <a:pt x="321386" y="2784590"/>
                </a:cubicBezTo>
                <a:cubicBezTo>
                  <a:pt x="313307" y="2772348"/>
                  <a:pt x="322010" y="2751230"/>
                  <a:pt x="334753" y="2746027"/>
                </a:cubicBezTo>
                <a:cubicBezTo>
                  <a:pt x="416187" y="2711746"/>
                  <a:pt x="427377" y="2630027"/>
                  <a:pt x="466852" y="2559632"/>
                </a:cubicBezTo>
                <a:cubicBezTo>
                  <a:pt x="423957" y="2531782"/>
                  <a:pt x="372673" y="2525661"/>
                  <a:pt x="326361" y="2507602"/>
                </a:cubicBezTo>
                <a:cubicBezTo>
                  <a:pt x="278183" y="2488626"/>
                  <a:pt x="278183" y="2474547"/>
                  <a:pt x="317968" y="2419457"/>
                </a:cubicBezTo>
                <a:cubicBezTo>
                  <a:pt x="214465" y="2407519"/>
                  <a:pt x="214465" y="2407519"/>
                  <a:pt x="246479" y="2320903"/>
                </a:cubicBezTo>
                <a:cubicBezTo>
                  <a:pt x="159758" y="2312945"/>
                  <a:pt x="102570" y="2271933"/>
                  <a:pt x="89205" y="2182255"/>
                </a:cubicBezTo>
                <a:cubicBezTo>
                  <a:pt x="82677" y="2138795"/>
                  <a:pt x="43514" y="2118290"/>
                  <a:pt x="0" y="2089213"/>
                </a:cubicBezTo>
                <a:cubicBezTo>
                  <a:pt x="54081" y="2061053"/>
                  <a:pt x="90759" y="2002290"/>
                  <a:pt x="153855" y="2064423"/>
                </a:cubicBezTo>
                <a:cubicBezTo>
                  <a:pt x="176855" y="2087070"/>
                  <a:pt x="174683" y="2058300"/>
                  <a:pt x="177788" y="2050037"/>
                </a:cubicBezTo>
                <a:cubicBezTo>
                  <a:pt x="185247" y="2029838"/>
                  <a:pt x="169707" y="2016369"/>
                  <a:pt x="159450" y="2001067"/>
                </a:cubicBezTo>
                <a:cubicBezTo>
                  <a:pt x="149504" y="1985763"/>
                  <a:pt x="137691" y="1969543"/>
                  <a:pt x="134895" y="1952400"/>
                </a:cubicBezTo>
                <a:cubicBezTo>
                  <a:pt x="133031" y="1940465"/>
                  <a:pt x="142044" y="1923021"/>
                  <a:pt x="151990" y="1914144"/>
                </a:cubicBezTo>
                <a:cubicBezTo>
                  <a:pt x="204209" y="1867316"/>
                  <a:pt x="173127" y="1762030"/>
                  <a:pt x="271969" y="1748562"/>
                </a:cubicBezTo>
                <a:cubicBezTo>
                  <a:pt x="316415" y="1742443"/>
                  <a:pt x="337860" y="1703878"/>
                  <a:pt x="370497" y="1682760"/>
                </a:cubicBezTo>
                <a:cubicBezTo>
                  <a:pt x="483946" y="1608999"/>
                  <a:pt x="559787" y="1514119"/>
                  <a:pt x="594908" y="1383735"/>
                </a:cubicBezTo>
                <a:cubicBezTo>
                  <a:pt x="604543" y="1347620"/>
                  <a:pt x="641532" y="1318542"/>
                  <a:pt x="665465" y="1286713"/>
                </a:cubicBezTo>
                <a:cubicBezTo>
                  <a:pt x="653963" y="1263452"/>
                  <a:pt x="591178" y="1313647"/>
                  <a:pt x="613246" y="1252435"/>
                </a:cubicBezTo>
                <a:cubicBezTo>
                  <a:pt x="630030" y="1206524"/>
                  <a:pt x="672925" y="1178060"/>
                  <a:pt x="713332" y="1150820"/>
                </a:cubicBezTo>
                <a:cubicBezTo>
                  <a:pt x="759333" y="1119908"/>
                  <a:pt x="810307" y="1095117"/>
                  <a:pt x="831133" y="1037883"/>
                </a:cubicBezTo>
                <a:cubicBezTo>
                  <a:pt x="835485" y="1025640"/>
                  <a:pt x="849470" y="1012785"/>
                  <a:pt x="861903" y="1007887"/>
                </a:cubicBezTo>
                <a:cubicBezTo>
                  <a:pt x="1469751" y="63584"/>
                  <a:pt x="2910527" y="-1353"/>
                  <a:pt x="3239865" y="2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Ben Jonson - Wikipedia">
            <a:extLst>
              <a:ext uri="{FF2B5EF4-FFF2-40B4-BE49-F238E27FC236}">
                <a16:creationId xmlns:a16="http://schemas.microsoft.com/office/drawing/2014/main" id="{335F5A7C-EA87-0D78-76D2-48D2D8D732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" b="11038"/>
          <a:stretch/>
        </p:blipFill>
        <p:spPr bwMode="auto">
          <a:xfrm>
            <a:off x="5398281" y="2457970"/>
            <a:ext cx="3458367" cy="3476265"/>
          </a:xfrm>
          <a:custGeom>
            <a:avLst/>
            <a:gdLst/>
            <a:ahLst/>
            <a:cxnLst/>
            <a:rect l="l" t="t" r="r" b="b"/>
            <a:pathLst>
              <a:path w="3458367" h="3476265">
                <a:moveTo>
                  <a:pt x="549716" y="15"/>
                </a:moveTo>
                <a:cubicBezTo>
                  <a:pt x="557611" y="271"/>
                  <a:pt x="565778" y="3856"/>
                  <a:pt x="573176" y="4995"/>
                </a:cubicBezTo>
                <a:cubicBezTo>
                  <a:pt x="736504" y="30493"/>
                  <a:pt x="899830" y="58040"/>
                  <a:pt x="1063336" y="82398"/>
                </a:cubicBezTo>
                <a:cubicBezTo>
                  <a:pt x="1216195" y="105163"/>
                  <a:pt x="1370136" y="110398"/>
                  <a:pt x="1523717" y="122237"/>
                </a:cubicBezTo>
                <a:cubicBezTo>
                  <a:pt x="1709602" y="136580"/>
                  <a:pt x="1895127" y="156841"/>
                  <a:pt x="2079929" y="188711"/>
                </a:cubicBezTo>
                <a:cubicBezTo>
                  <a:pt x="2208244" y="211023"/>
                  <a:pt x="2337823" y="226502"/>
                  <a:pt x="2467943" y="208745"/>
                </a:cubicBezTo>
                <a:cubicBezTo>
                  <a:pt x="2474439" y="207834"/>
                  <a:pt x="2481839" y="204876"/>
                  <a:pt x="2487253" y="207834"/>
                </a:cubicBezTo>
                <a:cubicBezTo>
                  <a:pt x="2550419" y="241073"/>
                  <a:pt x="2619357" y="217168"/>
                  <a:pt x="2684869" y="238113"/>
                </a:cubicBezTo>
                <a:cubicBezTo>
                  <a:pt x="2668085" y="318930"/>
                  <a:pt x="2596077" y="312327"/>
                  <a:pt x="2555471" y="368331"/>
                </a:cubicBezTo>
                <a:cubicBezTo>
                  <a:pt x="2621704" y="390639"/>
                  <a:pt x="2681259" y="413178"/>
                  <a:pt x="2741717" y="430023"/>
                </a:cubicBezTo>
                <a:cubicBezTo>
                  <a:pt x="2805785" y="447780"/>
                  <a:pt x="2860106" y="495816"/>
                  <a:pt x="2922728" y="517216"/>
                </a:cubicBezTo>
                <a:cubicBezTo>
                  <a:pt x="2936085" y="521769"/>
                  <a:pt x="2952146" y="537704"/>
                  <a:pt x="2956838" y="553184"/>
                </a:cubicBezTo>
                <a:cubicBezTo>
                  <a:pt x="2971997" y="603269"/>
                  <a:pt x="3274647" y="743732"/>
                  <a:pt x="3238914" y="788350"/>
                </a:cubicBezTo>
                <a:cubicBezTo>
                  <a:pt x="3224116" y="806791"/>
                  <a:pt x="3204986" y="819994"/>
                  <a:pt x="3184953" y="838207"/>
                </a:cubicBezTo>
                <a:cubicBezTo>
                  <a:pt x="3215093" y="872582"/>
                  <a:pt x="3249020" y="887608"/>
                  <a:pt x="3285115" y="897852"/>
                </a:cubicBezTo>
                <a:cubicBezTo>
                  <a:pt x="3295944" y="901039"/>
                  <a:pt x="3306591" y="907413"/>
                  <a:pt x="3307674" y="922894"/>
                </a:cubicBezTo>
                <a:cubicBezTo>
                  <a:pt x="3308757" y="939056"/>
                  <a:pt x="3297748" y="945429"/>
                  <a:pt x="3288544" y="952944"/>
                </a:cubicBezTo>
                <a:cubicBezTo>
                  <a:pt x="3275731" y="963415"/>
                  <a:pt x="3263278" y="972523"/>
                  <a:pt x="3247036" y="973888"/>
                </a:cubicBezTo>
                <a:cubicBezTo>
                  <a:pt x="3220325" y="975937"/>
                  <a:pt x="3207513" y="1005076"/>
                  <a:pt x="3191993" y="1026930"/>
                </a:cubicBezTo>
                <a:cubicBezTo>
                  <a:pt x="3183330" y="1039224"/>
                  <a:pt x="3178998" y="1064037"/>
                  <a:pt x="3194157" y="1068363"/>
                </a:cubicBezTo>
                <a:cubicBezTo>
                  <a:pt x="3230613" y="1078837"/>
                  <a:pt x="3227725" y="1109114"/>
                  <a:pt x="3226824" y="1143489"/>
                </a:cubicBezTo>
                <a:cubicBezTo>
                  <a:pt x="3225560" y="1186061"/>
                  <a:pt x="3204083" y="1205638"/>
                  <a:pt x="3177734" y="1222030"/>
                </a:cubicBezTo>
                <a:cubicBezTo>
                  <a:pt x="3168711" y="1227720"/>
                  <a:pt x="3155898" y="1227493"/>
                  <a:pt x="3152469" y="1245250"/>
                </a:cubicBezTo>
                <a:cubicBezTo>
                  <a:pt x="3167267" y="1262097"/>
                  <a:pt x="3185314" y="1248439"/>
                  <a:pt x="3201197" y="1253218"/>
                </a:cubicBezTo>
                <a:cubicBezTo>
                  <a:pt x="3214370" y="1257088"/>
                  <a:pt x="3236208" y="1255040"/>
                  <a:pt x="3218160" y="1286000"/>
                </a:cubicBezTo>
                <a:cubicBezTo>
                  <a:pt x="3212926" y="1294878"/>
                  <a:pt x="3219062" y="1301709"/>
                  <a:pt x="3225741" y="1302392"/>
                </a:cubicBezTo>
                <a:cubicBezTo>
                  <a:pt x="3279159" y="1309449"/>
                  <a:pt x="3254615" y="1372054"/>
                  <a:pt x="3271761" y="1405063"/>
                </a:cubicBezTo>
                <a:cubicBezTo>
                  <a:pt x="3276452" y="1414169"/>
                  <a:pt x="3271399" y="1429877"/>
                  <a:pt x="3263999" y="1433747"/>
                </a:cubicBezTo>
                <a:cubicBezTo>
                  <a:pt x="3216716" y="1459245"/>
                  <a:pt x="3210220" y="1520028"/>
                  <a:pt x="3187299" y="1572389"/>
                </a:cubicBezTo>
                <a:cubicBezTo>
                  <a:pt x="3212205" y="1593104"/>
                  <a:pt x="3241982" y="1597657"/>
                  <a:pt x="3268872" y="1611089"/>
                </a:cubicBezTo>
                <a:cubicBezTo>
                  <a:pt x="3296846" y="1625204"/>
                  <a:pt x="3296846" y="1635676"/>
                  <a:pt x="3273746" y="1676653"/>
                </a:cubicBezTo>
                <a:cubicBezTo>
                  <a:pt x="3333842" y="1685532"/>
                  <a:pt x="3333842" y="1685532"/>
                  <a:pt x="3315254" y="1749957"/>
                </a:cubicBezTo>
                <a:cubicBezTo>
                  <a:pt x="3365607" y="1755877"/>
                  <a:pt x="3398812" y="1786382"/>
                  <a:pt x="3406572" y="1853085"/>
                </a:cubicBezTo>
                <a:cubicBezTo>
                  <a:pt x="3410362" y="1885411"/>
                  <a:pt x="3433101" y="1900663"/>
                  <a:pt x="3458367" y="1922291"/>
                </a:cubicBezTo>
                <a:cubicBezTo>
                  <a:pt x="3426966" y="1943236"/>
                  <a:pt x="3405669" y="1986945"/>
                  <a:pt x="3369034" y="1940730"/>
                </a:cubicBezTo>
                <a:cubicBezTo>
                  <a:pt x="3355680" y="1923885"/>
                  <a:pt x="3356941" y="1945284"/>
                  <a:pt x="3355138" y="1951430"/>
                </a:cubicBezTo>
                <a:cubicBezTo>
                  <a:pt x="3350807" y="1966455"/>
                  <a:pt x="3359830" y="1976472"/>
                  <a:pt x="3365786" y="1987854"/>
                </a:cubicBezTo>
                <a:cubicBezTo>
                  <a:pt x="3371561" y="1999237"/>
                  <a:pt x="3378420" y="2011302"/>
                  <a:pt x="3380043" y="2024054"/>
                </a:cubicBezTo>
                <a:cubicBezTo>
                  <a:pt x="3381125" y="2032931"/>
                  <a:pt x="3375892" y="2045905"/>
                  <a:pt x="3370117" y="2052509"/>
                </a:cubicBezTo>
                <a:cubicBezTo>
                  <a:pt x="3339797" y="2087340"/>
                  <a:pt x="3357844" y="2165652"/>
                  <a:pt x="3300454" y="2175670"/>
                </a:cubicBezTo>
                <a:cubicBezTo>
                  <a:pt x="3274647" y="2180221"/>
                  <a:pt x="3262195" y="2208906"/>
                  <a:pt x="3243246" y="2224614"/>
                </a:cubicBezTo>
                <a:cubicBezTo>
                  <a:pt x="3177374" y="2279478"/>
                  <a:pt x="3133338" y="2350051"/>
                  <a:pt x="3112946" y="2447031"/>
                </a:cubicBezTo>
                <a:cubicBezTo>
                  <a:pt x="3107352" y="2473894"/>
                  <a:pt x="3085875" y="2495522"/>
                  <a:pt x="3071979" y="2519197"/>
                </a:cubicBezTo>
                <a:cubicBezTo>
                  <a:pt x="3078657" y="2536499"/>
                  <a:pt x="3115112" y="2499164"/>
                  <a:pt x="3102298" y="2544694"/>
                </a:cubicBezTo>
                <a:cubicBezTo>
                  <a:pt x="3092553" y="2578843"/>
                  <a:pt x="3067647" y="2600014"/>
                  <a:pt x="3044185" y="2620276"/>
                </a:cubicBezTo>
                <a:cubicBezTo>
                  <a:pt x="3017476" y="2643268"/>
                  <a:pt x="2987879" y="2661708"/>
                  <a:pt x="2975787" y="2704279"/>
                </a:cubicBezTo>
                <a:cubicBezTo>
                  <a:pt x="2973260" y="2713386"/>
                  <a:pt x="2965140" y="2722947"/>
                  <a:pt x="2957921" y="2726591"/>
                </a:cubicBezTo>
                <a:cubicBezTo>
                  <a:pt x="2581458" y="3475797"/>
                  <a:pt x="1654740" y="3480805"/>
                  <a:pt x="1547901" y="3475568"/>
                </a:cubicBezTo>
                <a:cubicBezTo>
                  <a:pt x="1418503" y="3468966"/>
                  <a:pt x="1296143" y="3422753"/>
                  <a:pt x="1176132" y="3365156"/>
                </a:cubicBezTo>
                <a:cubicBezTo>
                  <a:pt x="1125418" y="3340797"/>
                  <a:pt x="1078316" y="3306195"/>
                  <a:pt x="1029045" y="3279332"/>
                </a:cubicBezTo>
                <a:cubicBezTo>
                  <a:pt x="961009" y="3242223"/>
                  <a:pt x="908492" y="3171424"/>
                  <a:pt x="840634" y="3141601"/>
                </a:cubicBezTo>
                <a:cubicBezTo>
                  <a:pt x="770793" y="3110867"/>
                  <a:pt x="711057" y="3054638"/>
                  <a:pt x="639229" y="3030734"/>
                </a:cubicBezTo>
                <a:cubicBezTo>
                  <a:pt x="601330" y="3017985"/>
                  <a:pt x="564695" y="2994993"/>
                  <a:pt x="570649" y="2929200"/>
                </a:cubicBezTo>
                <a:cubicBezTo>
                  <a:pt x="572274" y="2910532"/>
                  <a:pt x="562349" y="2895282"/>
                  <a:pt x="546647" y="2900745"/>
                </a:cubicBezTo>
                <a:cubicBezTo>
                  <a:pt x="516690" y="2910989"/>
                  <a:pt x="503154" y="2883898"/>
                  <a:pt x="486550" y="2863636"/>
                </a:cubicBezTo>
                <a:cubicBezTo>
                  <a:pt x="456953" y="2827667"/>
                  <a:pt x="428801" y="2789422"/>
                  <a:pt x="381697" y="2783503"/>
                </a:cubicBezTo>
                <a:cubicBezTo>
                  <a:pt x="390720" y="2755272"/>
                  <a:pt x="406060" y="2759371"/>
                  <a:pt x="420137" y="2765290"/>
                </a:cubicBezTo>
                <a:cubicBezTo>
                  <a:pt x="457133" y="2780772"/>
                  <a:pt x="493769" y="2798300"/>
                  <a:pt x="530765" y="2813781"/>
                </a:cubicBezTo>
                <a:cubicBezTo>
                  <a:pt x="554948" y="2823799"/>
                  <a:pt x="578952" y="2837912"/>
                  <a:pt x="611257" y="2826755"/>
                </a:cubicBezTo>
                <a:cubicBezTo>
                  <a:pt x="583463" y="2769843"/>
                  <a:pt x="536180" y="2759598"/>
                  <a:pt x="497920" y="2742071"/>
                </a:cubicBezTo>
                <a:cubicBezTo>
                  <a:pt x="450096" y="2719988"/>
                  <a:pt x="421942" y="2678326"/>
                  <a:pt x="388193" y="2631885"/>
                </a:cubicBezTo>
                <a:cubicBezTo>
                  <a:pt x="423386" y="2620730"/>
                  <a:pt x="445223" y="2654879"/>
                  <a:pt x="472834" y="2653056"/>
                </a:cubicBezTo>
                <a:cubicBezTo>
                  <a:pt x="474279" y="2647140"/>
                  <a:pt x="476804" y="2638488"/>
                  <a:pt x="476444" y="2638259"/>
                </a:cubicBezTo>
                <a:cubicBezTo>
                  <a:pt x="431326" y="2612763"/>
                  <a:pt x="410211" y="2564956"/>
                  <a:pt x="403173" y="2507131"/>
                </a:cubicBezTo>
                <a:cubicBezTo>
                  <a:pt x="399563" y="2477310"/>
                  <a:pt x="383140" y="2467976"/>
                  <a:pt x="366897" y="2454316"/>
                </a:cubicBezTo>
                <a:cubicBezTo>
                  <a:pt x="310230" y="2405826"/>
                  <a:pt x="250314" y="2361890"/>
                  <a:pt x="203752" y="2295188"/>
                </a:cubicBezTo>
                <a:cubicBezTo>
                  <a:pt x="257532" y="2304066"/>
                  <a:pt x="300665" y="2347547"/>
                  <a:pt x="358597" y="2366215"/>
                </a:cubicBezTo>
                <a:cubicBezTo>
                  <a:pt x="312577" y="2292910"/>
                  <a:pt x="253020" y="2255803"/>
                  <a:pt x="198698" y="2211409"/>
                </a:cubicBezTo>
                <a:cubicBezTo>
                  <a:pt x="173974" y="2191149"/>
                  <a:pt x="151055" y="2165197"/>
                  <a:pt x="121097" y="2154269"/>
                </a:cubicBezTo>
                <a:cubicBezTo>
                  <a:pt x="110448" y="2150400"/>
                  <a:pt x="92943" y="2142204"/>
                  <a:pt x="101425" y="2120577"/>
                </a:cubicBezTo>
                <a:cubicBezTo>
                  <a:pt x="108643" y="2102593"/>
                  <a:pt x="122900" y="2108055"/>
                  <a:pt x="135895" y="2113292"/>
                </a:cubicBezTo>
                <a:cubicBezTo>
                  <a:pt x="167116" y="2126269"/>
                  <a:pt x="199421" y="2126495"/>
                  <a:pt x="241652" y="2126269"/>
                </a:cubicBezTo>
                <a:cubicBezTo>
                  <a:pt x="206279" y="2066851"/>
                  <a:pt x="141489" y="2084608"/>
                  <a:pt x="111170" y="2022231"/>
                </a:cubicBezTo>
                <a:cubicBezTo>
                  <a:pt x="149069" y="2011302"/>
                  <a:pt x="178305" y="2033841"/>
                  <a:pt x="208987" y="2038166"/>
                </a:cubicBezTo>
                <a:cubicBezTo>
                  <a:pt x="236777" y="2042036"/>
                  <a:pt x="243636" y="2031565"/>
                  <a:pt x="237139" y="1997188"/>
                </a:cubicBezTo>
                <a:cubicBezTo>
                  <a:pt x="227034" y="1943690"/>
                  <a:pt x="242193" y="1916371"/>
                  <a:pt x="282618" y="1930941"/>
                </a:cubicBezTo>
                <a:cubicBezTo>
                  <a:pt x="320155" y="1944601"/>
                  <a:pt x="324125" y="1924568"/>
                  <a:pt x="314019" y="1894062"/>
                </a:cubicBezTo>
                <a:cubicBezTo>
                  <a:pt x="299582" y="1849671"/>
                  <a:pt x="316004" y="1815295"/>
                  <a:pt x="327194" y="1777960"/>
                </a:cubicBezTo>
                <a:cubicBezTo>
                  <a:pt x="344339" y="1721045"/>
                  <a:pt x="337121" y="1693272"/>
                  <a:pt x="300123" y="1650929"/>
                </a:cubicBezTo>
                <a:cubicBezTo>
                  <a:pt x="279370" y="1627251"/>
                  <a:pt x="256992" y="1607219"/>
                  <a:pt x="226852" y="1586731"/>
                </a:cubicBezTo>
                <a:cubicBezTo>
                  <a:pt x="296334" y="1575576"/>
                  <a:pt x="223423" y="1538013"/>
                  <a:pt x="247968" y="1514564"/>
                </a:cubicBezTo>
                <a:cubicBezTo>
                  <a:pt x="297056" y="1505003"/>
                  <a:pt x="337121" y="1579673"/>
                  <a:pt x="403895" y="1558274"/>
                </a:cubicBezTo>
                <a:cubicBezTo>
                  <a:pt x="321420" y="1493619"/>
                  <a:pt x="230281" y="1472448"/>
                  <a:pt x="170546" y="1386396"/>
                </a:cubicBezTo>
                <a:cubicBezTo>
                  <a:pt x="184261" y="1366817"/>
                  <a:pt x="197977" y="1385030"/>
                  <a:pt x="209707" y="1377746"/>
                </a:cubicBezTo>
                <a:cubicBezTo>
                  <a:pt x="209346" y="1373192"/>
                  <a:pt x="210250" y="1366362"/>
                  <a:pt x="208083" y="1364314"/>
                </a:cubicBezTo>
                <a:cubicBezTo>
                  <a:pt x="163508" y="1317416"/>
                  <a:pt x="162784" y="1316279"/>
                  <a:pt x="210610" y="1281675"/>
                </a:cubicBezTo>
                <a:cubicBezTo>
                  <a:pt x="227394" y="1269609"/>
                  <a:pt x="225950" y="1258909"/>
                  <a:pt x="217108" y="1243657"/>
                </a:cubicBezTo>
                <a:cubicBezTo>
                  <a:pt x="210790" y="1232957"/>
                  <a:pt x="203211" y="1223395"/>
                  <a:pt x="206820" y="1199947"/>
                </a:cubicBezTo>
                <a:cubicBezTo>
                  <a:pt x="232988" y="1229998"/>
                  <a:pt x="359499" y="1220208"/>
                  <a:pt x="381877" y="1217021"/>
                </a:cubicBezTo>
                <a:cubicBezTo>
                  <a:pt x="406963" y="1213607"/>
                  <a:pt x="431688" y="1199037"/>
                  <a:pt x="458035" y="1207003"/>
                </a:cubicBezTo>
                <a:cubicBezTo>
                  <a:pt x="479150" y="1213381"/>
                  <a:pt x="576966" y="1275073"/>
                  <a:pt x="590863" y="1204273"/>
                </a:cubicBezTo>
                <a:cubicBezTo>
                  <a:pt x="591585" y="1200858"/>
                  <a:pt x="631107" y="1208826"/>
                  <a:pt x="652403" y="1212696"/>
                </a:cubicBezTo>
                <a:cubicBezTo>
                  <a:pt x="671172" y="1215883"/>
                  <a:pt x="692288" y="1229998"/>
                  <a:pt x="704920" y="1201769"/>
                </a:cubicBezTo>
                <a:cubicBezTo>
                  <a:pt x="712320" y="1185150"/>
                  <a:pt x="681820" y="1153051"/>
                  <a:pt x="654569" y="1150320"/>
                </a:cubicBezTo>
                <a:cubicBezTo>
                  <a:pt x="630926" y="1147814"/>
                  <a:pt x="606202" y="1144172"/>
                  <a:pt x="583643" y="1151001"/>
                </a:cubicBezTo>
                <a:cubicBezTo>
                  <a:pt x="555852" y="1159198"/>
                  <a:pt x="540873" y="1145995"/>
                  <a:pt x="533111" y="1117538"/>
                </a:cubicBezTo>
                <a:cubicBezTo>
                  <a:pt x="524450" y="1086122"/>
                  <a:pt x="507845" y="1071550"/>
                  <a:pt x="484926" y="1056980"/>
                </a:cubicBezTo>
                <a:cubicBezTo>
                  <a:pt x="429340" y="1021696"/>
                  <a:pt x="375921" y="980946"/>
                  <a:pt x="314922" y="960456"/>
                </a:cubicBezTo>
                <a:cubicBezTo>
                  <a:pt x="302830" y="956358"/>
                  <a:pt x="289476" y="950894"/>
                  <a:pt x="283881" y="923805"/>
                </a:cubicBezTo>
                <a:cubicBezTo>
                  <a:pt x="449013" y="964326"/>
                  <a:pt x="599526" y="1069958"/>
                  <a:pt x="769890" y="1063811"/>
                </a:cubicBezTo>
                <a:cubicBezTo>
                  <a:pt x="723329" y="1030346"/>
                  <a:pt x="669369" y="1028524"/>
                  <a:pt x="619738" y="1005076"/>
                </a:cubicBezTo>
                <a:cubicBezTo>
                  <a:pt x="654930" y="987546"/>
                  <a:pt x="687956" y="1005759"/>
                  <a:pt x="721344" y="1015777"/>
                </a:cubicBezTo>
                <a:cubicBezTo>
                  <a:pt x="749317" y="1023970"/>
                  <a:pt x="774583" y="1025337"/>
                  <a:pt x="777650" y="976393"/>
                </a:cubicBezTo>
                <a:cubicBezTo>
                  <a:pt x="776566" y="973205"/>
                  <a:pt x="776747" y="969107"/>
                  <a:pt x="776929" y="965238"/>
                </a:cubicBezTo>
                <a:cubicBezTo>
                  <a:pt x="767542" y="944976"/>
                  <a:pt x="752926" y="934504"/>
                  <a:pt x="735601" y="928584"/>
                </a:cubicBezTo>
                <a:cubicBezTo>
                  <a:pt x="725133" y="924942"/>
                  <a:pt x="711237" y="919478"/>
                  <a:pt x="711416" y="904909"/>
                </a:cubicBezTo>
                <a:cubicBezTo>
                  <a:pt x="711958" y="850955"/>
                  <a:pt x="678571" y="835246"/>
                  <a:pt x="645185" y="819539"/>
                </a:cubicBezTo>
                <a:cubicBezTo>
                  <a:pt x="663773" y="792676"/>
                  <a:pt x="678391" y="812481"/>
                  <a:pt x="692468" y="810433"/>
                </a:cubicBezTo>
                <a:cubicBezTo>
                  <a:pt x="701672" y="809067"/>
                  <a:pt x="709973" y="806563"/>
                  <a:pt x="709973" y="792676"/>
                </a:cubicBezTo>
                <a:cubicBezTo>
                  <a:pt x="710154" y="781065"/>
                  <a:pt x="705822" y="767861"/>
                  <a:pt x="696799" y="767635"/>
                </a:cubicBezTo>
                <a:cubicBezTo>
                  <a:pt x="640312" y="765585"/>
                  <a:pt x="609090" y="690914"/>
                  <a:pt x="550437" y="690687"/>
                </a:cubicBezTo>
                <a:cubicBezTo>
                  <a:pt x="515425" y="690687"/>
                  <a:pt x="568666" y="648572"/>
                  <a:pt x="539068" y="631042"/>
                </a:cubicBezTo>
                <a:cubicBezTo>
                  <a:pt x="532570" y="627171"/>
                  <a:pt x="556032" y="621254"/>
                  <a:pt x="566500" y="622164"/>
                </a:cubicBezTo>
                <a:cubicBezTo>
                  <a:pt x="576786" y="623074"/>
                  <a:pt x="585990" y="634229"/>
                  <a:pt x="598443" y="626261"/>
                </a:cubicBezTo>
                <a:cubicBezTo>
                  <a:pt x="605300" y="597806"/>
                  <a:pt x="587615" y="587332"/>
                  <a:pt x="572996" y="579365"/>
                </a:cubicBezTo>
                <a:cubicBezTo>
                  <a:pt x="539247" y="560925"/>
                  <a:pt x="506402" y="538615"/>
                  <a:pt x="469405" y="532013"/>
                </a:cubicBezTo>
                <a:cubicBezTo>
                  <a:pt x="456232" y="529737"/>
                  <a:pt x="488355" y="499231"/>
                  <a:pt x="494671" y="488532"/>
                </a:cubicBezTo>
                <a:cubicBezTo>
                  <a:pt x="345782" y="376071"/>
                  <a:pt x="166756" y="381762"/>
                  <a:pt x="0" y="290928"/>
                </a:cubicBezTo>
                <a:cubicBezTo>
                  <a:pt x="36817" y="273173"/>
                  <a:pt x="63887" y="286148"/>
                  <a:pt x="88973" y="288880"/>
                </a:cubicBezTo>
                <a:cubicBezTo>
                  <a:pt x="151595" y="295708"/>
                  <a:pt x="213498" y="309822"/>
                  <a:pt x="275940" y="318246"/>
                </a:cubicBezTo>
                <a:cubicBezTo>
                  <a:pt x="306620" y="322344"/>
                  <a:pt x="335134" y="337824"/>
                  <a:pt x="369424" y="313239"/>
                </a:cubicBezTo>
                <a:cubicBezTo>
                  <a:pt x="392343" y="296847"/>
                  <a:pt x="428980" y="314604"/>
                  <a:pt x="457133" y="329174"/>
                </a:cubicBezTo>
                <a:cubicBezTo>
                  <a:pt x="480414" y="341238"/>
                  <a:pt x="502612" y="344425"/>
                  <a:pt x="533474" y="329174"/>
                </a:cubicBezTo>
                <a:cubicBezTo>
                  <a:pt x="505501" y="319841"/>
                  <a:pt x="484023" y="311645"/>
                  <a:pt x="462006" y="305953"/>
                </a:cubicBezTo>
                <a:cubicBezTo>
                  <a:pt x="444501" y="301400"/>
                  <a:pt x="486189" y="282960"/>
                  <a:pt x="507484" y="285237"/>
                </a:cubicBezTo>
                <a:cubicBezTo>
                  <a:pt x="537263" y="288423"/>
                  <a:pt x="520479" y="276586"/>
                  <a:pt x="515425" y="260195"/>
                </a:cubicBezTo>
                <a:cubicBezTo>
                  <a:pt x="510012" y="242665"/>
                  <a:pt x="526074" y="237203"/>
                  <a:pt x="536180" y="240844"/>
                </a:cubicBezTo>
                <a:cubicBezTo>
                  <a:pt x="574980" y="255187"/>
                  <a:pt x="613602" y="229917"/>
                  <a:pt x="653668" y="250407"/>
                </a:cubicBezTo>
                <a:cubicBezTo>
                  <a:pt x="643561" y="199867"/>
                  <a:pt x="621723" y="177784"/>
                  <a:pt x="576064" y="170726"/>
                </a:cubicBezTo>
                <a:cubicBezTo>
                  <a:pt x="558919" y="167996"/>
                  <a:pt x="541053" y="172093"/>
                  <a:pt x="526254" y="157522"/>
                </a:cubicBezTo>
                <a:cubicBezTo>
                  <a:pt x="517771" y="149101"/>
                  <a:pt x="508207" y="139084"/>
                  <a:pt x="514884" y="123603"/>
                </a:cubicBezTo>
                <a:cubicBezTo>
                  <a:pt x="519577" y="112674"/>
                  <a:pt x="529684" y="112674"/>
                  <a:pt x="537985" y="116318"/>
                </a:cubicBezTo>
                <a:cubicBezTo>
                  <a:pt x="575162" y="132483"/>
                  <a:pt x="613963" y="138400"/>
                  <a:pt x="652764" y="144320"/>
                </a:cubicBezTo>
                <a:cubicBezTo>
                  <a:pt x="658720" y="145230"/>
                  <a:pt x="665397" y="148191"/>
                  <a:pt x="672075" y="133164"/>
                </a:cubicBezTo>
                <a:cubicBezTo>
                  <a:pt x="599526" y="108805"/>
                  <a:pt x="530585" y="74202"/>
                  <a:pt x="456051" y="60770"/>
                </a:cubicBezTo>
                <a:cubicBezTo>
                  <a:pt x="457133" y="54397"/>
                  <a:pt x="458215" y="48022"/>
                  <a:pt x="459299" y="41649"/>
                </a:cubicBezTo>
                <a:cubicBezTo>
                  <a:pt x="517591" y="50753"/>
                  <a:pt x="575884" y="59859"/>
                  <a:pt x="649515" y="71243"/>
                </a:cubicBezTo>
                <a:cubicBezTo>
                  <a:pt x="604218" y="35045"/>
                  <a:pt x="561446" y="47111"/>
                  <a:pt x="527879" y="15013"/>
                </a:cubicBezTo>
                <a:cubicBezTo>
                  <a:pt x="534195" y="2833"/>
                  <a:pt x="541820" y="-241"/>
                  <a:pt x="549716" y="1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ABOUT JOHN WEBSTER">
            <a:extLst>
              <a:ext uri="{FF2B5EF4-FFF2-40B4-BE49-F238E27FC236}">
                <a16:creationId xmlns:a16="http://schemas.microsoft.com/office/drawing/2014/main" id="{E39D1396-89A1-B0C3-0917-D0C54AB8A6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41" r="3" b="19643"/>
          <a:stretch/>
        </p:blipFill>
        <p:spPr bwMode="auto">
          <a:xfrm>
            <a:off x="7621024" y="-3"/>
            <a:ext cx="4579876" cy="3536502"/>
          </a:xfrm>
          <a:custGeom>
            <a:avLst/>
            <a:gdLst/>
            <a:ahLst/>
            <a:cxnLst/>
            <a:rect l="l" t="t" r="r" b="b"/>
            <a:pathLst>
              <a:path w="4579876" h="3536502">
                <a:moveTo>
                  <a:pt x="457312" y="0"/>
                </a:moveTo>
                <a:lnTo>
                  <a:pt x="4579876" y="0"/>
                </a:lnTo>
                <a:lnTo>
                  <a:pt x="4579876" y="3057029"/>
                </a:lnTo>
                <a:lnTo>
                  <a:pt x="4508441" y="3086568"/>
                </a:lnTo>
                <a:cubicBezTo>
                  <a:pt x="4391572" y="3126663"/>
                  <a:pt x="4301124" y="3221848"/>
                  <a:pt x="4183947" y="3271738"/>
                </a:cubicBezTo>
                <a:cubicBezTo>
                  <a:pt x="4099090" y="3307854"/>
                  <a:pt x="4017967" y="3354374"/>
                  <a:pt x="3930625" y="3387123"/>
                </a:cubicBezTo>
                <a:cubicBezTo>
                  <a:pt x="3723932" y="3464557"/>
                  <a:pt x="3513195" y="3526689"/>
                  <a:pt x="3290337" y="3535564"/>
                </a:cubicBezTo>
                <a:cubicBezTo>
                  <a:pt x="3106332" y="3542605"/>
                  <a:pt x="1510274" y="3535872"/>
                  <a:pt x="861903" y="2528615"/>
                </a:cubicBezTo>
                <a:cubicBezTo>
                  <a:pt x="849470" y="2523717"/>
                  <a:pt x="835485" y="2510862"/>
                  <a:pt x="831133" y="2498619"/>
                </a:cubicBezTo>
                <a:cubicBezTo>
                  <a:pt x="810307" y="2441385"/>
                  <a:pt x="759333" y="2416594"/>
                  <a:pt x="713333" y="2385682"/>
                </a:cubicBezTo>
                <a:cubicBezTo>
                  <a:pt x="672925" y="2358442"/>
                  <a:pt x="630030" y="2329978"/>
                  <a:pt x="613246" y="2284067"/>
                </a:cubicBezTo>
                <a:cubicBezTo>
                  <a:pt x="591179" y="2222855"/>
                  <a:pt x="653963" y="2273050"/>
                  <a:pt x="665465" y="2249789"/>
                </a:cubicBezTo>
                <a:cubicBezTo>
                  <a:pt x="641532" y="2217960"/>
                  <a:pt x="604543" y="2188882"/>
                  <a:pt x="594908" y="2152767"/>
                </a:cubicBezTo>
                <a:cubicBezTo>
                  <a:pt x="559787" y="2022383"/>
                  <a:pt x="483946" y="1927503"/>
                  <a:pt x="370497" y="1853742"/>
                </a:cubicBezTo>
                <a:cubicBezTo>
                  <a:pt x="337861" y="1832624"/>
                  <a:pt x="316415" y="1794059"/>
                  <a:pt x="271969" y="1787940"/>
                </a:cubicBezTo>
                <a:cubicBezTo>
                  <a:pt x="173127" y="1774472"/>
                  <a:pt x="204209" y="1669186"/>
                  <a:pt x="151990" y="1622358"/>
                </a:cubicBezTo>
                <a:cubicBezTo>
                  <a:pt x="142044" y="1613481"/>
                  <a:pt x="133031" y="1596037"/>
                  <a:pt x="134895" y="1584102"/>
                </a:cubicBezTo>
                <a:cubicBezTo>
                  <a:pt x="137691" y="1566959"/>
                  <a:pt x="149504" y="1550739"/>
                  <a:pt x="159450" y="1535435"/>
                </a:cubicBezTo>
                <a:cubicBezTo>
                  <a:pt x="169708" y="1520133"/>
                  <a:pt x="185247" y="1506664"/>
                  <a:pt x="177788" y="1486465"/>
                </a:cubicBezTo>
                <a:cubicBezTo>
                  <a:pt x="174683" y="1478202"/>
                  <a:pt x="176855" y="1449432"/>
                  <a:pt x="153856" y="1472079"/>
                </a:cubicBezTo>
                <a:cubicBezTo>
                  <a:pt x="90760" y="1534212"/>
                  <a:pt x="54082" y="1475449"/>
                  <a:pt x="0" y="1447289"/>
                </a:cubicBezTo>
                <a:cubicBezTo>
                  <a:pt x="43515" y="1418212"/>
                  <a:pt x="82677" y="1397707"/>
                  <a:pt x="89205" y="1354247"/>
                </a:cubicBezTo>
                <a:cubicBezTo>
                  <a:pt x="102570" y="1264569"/>
                  <a:pt x="159758" y="1223557"/>
                  <a:pt x="246479" y="1215599"/>
                </a:cubicBezTo>
                <a:cubicBezTo>
                  <a:pt x="214465" y="1128983"/>
                  <a:pt x="214465" y="1128983"/>
                  <a:pt x="317968" y="1117045"/>
                </a:cubicBezTo>
                <a:cubicBezTo>
                  <a:pt x="278183" y="1061955"/>
                  <a:pt x="278183" y="1047876"/>
                  <a:pt x="326362" y="1028900"/>
                </a:cubicBezTo>
                <a:cubicBezTo>
                  <a:pt x="372673" y="1010841"/>
                  <a:pt x="423957" y="1004720"/>
                  <a:pt x="466852" y="976870"/>
                </a:cubicBezTo>
                <a:cubicBezTo>
                  <a:pt x="427377" y="906475"/>
                  <a:pt x="416188" y="824756"/>
                  <a:pt x="334754" y="790475"/>
                </a:cubicBezTo>
                <a:cubicBezTo>
                  <a:pt x="322010" y="785272"/>
                  <a:pt x="313307" y="764154"/>
                  <a:pt x="321386" y="751912"/>
                </a:cubicBezTo>
                <a:cubicBezTo>
                  <a:pt x="350915" y="707534"/>
                  <a:pt x="308644" y="623365"/>
                  <a:pt x="400645" y="613877"/>
                </a:cubicBezTo>
                <a:cubicBezTo>
                  <a:pt x="412147" y="612959"/>
                  <a:pt x="422716" y="603776"/>
                  <a:pt x="413701" y="591839"/>
                </a:cubicBezTo>
                <a:cubicBezTo>
                  <a:pt x="382618" y="550216"/>
                  <a:pt x="420228" y="552969"/>
                  <a:pt x="442917" y="547767"/>
                </a:cubicBezTo>
                <a:cubicBezTo>
                  <a:pt x="470271" y="541341"/>
                  <a:pt x="501353" y="559703"/>
                  <a:pt x="526840" y="537055"/>
                </a:cubicBezTo>
                <a:cubicBezTo>
                  <a:pt x="520932" y="513181"/>
                  <a:pt x="498866" y="513487"/>
                  <a:pt x="483325" y="505836"/>
                </a:cubicBezTo>
                <a:cubicBezTo>
                  <a:pt x="437946" y="483799"/>
                  <a:pt x="400956" y="457479"/>
                  <a:pt x="398780" y="400243"/>
                </a:cubicBezTo>
                <a:cubicBezTo>
                  <a:pt x="397229" y="354028"/>
                  <a:pt x="392255" y="313323"/>
                  <a:pt x="455041" y="299242"/>
                </a:cubicBezTo>
                <a:cubicBezTo>
                  <a:pt x="481149" y="293426"/>
                  <a:pt x="473687" y="260067"/>
                  <a:pt x="458769" y="243538"/>
                </a:cubicBezTo>
                <a:cubicBezTo>
                  <a:pt x="432038" y="214157"/>
                  <a:pt x="409972" y="174981"/>
                  <a:pt x="363969" y="172227"/>
                </a:cubicBezTo>
                <a:cubicBezTo>
                  <a:pt x="335995" y="170391"/>
                  <a:pt x="314549" y="158146"/>
                  <a:pt x="292481" y="144069"/>
                </a:cubicBezTo>
                <a:cubicBezTo>
                  <a:pt x="276630" y="133966"/>
                  <a:pt x="257670" y="125398"/>
                  <a:pt x="259534" y="103668"/>
                </a:cubicBezTo>
                <a:cubicBezTo>
                  <a:pt x="261399" y="82855"/>
                  <a:pt x="279736" y="74286"/>
                  <a:pt x="298387" y="70001"/>
                </a:cubicBezTo>
                <a:cubicBezTo>
                  <a:pt x="345011" y="59672"/>
                  <a:pt x="389535" y="45726"/>
                  <a:pt x="430782" y="19902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24063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1">
            <a:extLst>
              <a:ext uri="{FF2B5EF4-FFF2-40B4-BE49-F238E27FC236}">
                <a16:creationId xmlns:a16="http://schemas.microsoft.com/office/drawing/2014/main" id="{D1D34770-47A8-402C-AF23-2B653F2D8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E8F78FFE-6B45-843E-2E9C-F8D472970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51" y="0"/>
            <a:ext cx="12220629" cy="6857990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E683961D-1762-5A5D-CACB-F28B7103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9" y="723898"/>
            <a:ext cx="6002110" cy="1495425"/>
          </a:xfrm>
        </p:spPr>
        <p:txBody>
          <a:bodyPr>
            <a:normAutofit/>
          </a:bodyPr>
          <a:lstStyle/>
          <a:p>
            <a:r>
              <a:rPr lang="cs-CZ" sz="4000" dirty="0">
                <a:solidFill>
                  <a:schemeClr val="bg1"/>
                </a:solidFill>
              </a:rPr>
              <a:t>Práce s úryvkem</a:t>
            </a:r>
          </a:p>
        </p:txBody>
      </p:sp>
      <p:sp>
        <p:nvSpPr>
          <p:cNvPr id="17" name="Content Placeholder 8">
            <a:extLst>
              <a:ext uri="{FF2B5EF4-FFF2-40B4-BE49-F238E27FC236}">
                <a16:creationId xmlns:a16="http://schemas.microsoft.com/office/drawing/2014/main" id="{D0BC8E1D-4FFB-FB44-ECBB-859615B1B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80" y="2405067"/>
            <a:ext cx="6002110" cy="3729034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forma: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druh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rýmu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ve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vyznačené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části</a:t>
            </a:r>
            <a:r>
              <a:rPr lang="en-US" sz="2000" dirty="0">
                <a:solidFill>
                  <a:schemeClr val="bg1"/>
                </a:solidFill>
              </a:rPr>
              <a:t>: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funkční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styl</a:t>
            </a:r>
            <a:r>
              <a:rPr lang="en-US" sz="2000" dirty="0">
                <a:solidFill>
                  <a:schemeClr val="bg1"/>
                </a:solidFill>
              </a:rPr>
              <a:t>: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literární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druh</a:t>
            </a:r>
            <a:r>
              <a:rPr lang="en-US" sz="2000" dirty="0">
                <a:solidFill>
                  <a:schemeClr val="bg1"/>
                </a:solidFill>
              </a:rPr>
              <a:t>: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literární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žánr</a:t>
            </a:r>
            <a:r>
              <a:rPr lang="en-US" sz="2000" dirty="0">
                <a:solidFill>
                  <a:schemeClr val="bg1"/>
                </a:solidFill>
              </a:rPr>
              <a:t>: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tropy</a:t>
            </a:r>
            <a:r>
              <a:rPr lang="en-US" sz="2000" dirty="0">
                <a:solidFill>
                  <a:schemeClr val="bg1"/>
                </a:solidFill>
              </a:rPr>
              <a:t>:</a:t>
            </a:r>
          </a:p>
        </p:txBody>
      </p:sp>
      <p:pic>
        <p:nvPicPr>
          <p:cNvPr id="8" name="Obrázek 7" descr="Obsah obrázku text, snímek obrazovky, Písmo, dokument&#10;&#10;Popis byl vytvořen automaticky">
            <a:extLst>
              <a:ext uri="{FF2B5EF4-FFF2-40B4-BE49-F238E27FC236}">
                <a16:creationId xmlns:a16="http://schemas.microsoft.com/office/drawing/2014/main" id="{FF000F0A-87FE-508F-0BAB-04643DD115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64" r="-2" b="2778"/>
          <a:stretch/>
        </p:blipFill>
        <p:spPr>
          <a:xfrm>
            <a:off x="7281081" y="361944"/>
            <a:ext cx="4465576" cy="613410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066667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2" name="Rectangle 9222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18" name="Picture 2" descr="English4everyone1: Othello Summary">
            <a:extLst>
              <a:ext uri="{FF2B5EF4-FFF2-40B4-BE49-F238E27FC236}">
                <a16:creationId xmlns:a16="http://schemas.microsoft.com/office/drawing/2014/main" id="{4B507C46-C4D0-1D9C-B35E-8B30FABE1D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07" b="10364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34538829-05F8-E15A-65B8-01B868132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cs-CZ">
                <a:solidFill>
                  <a:srgbClr val="FFFFFF"/>
                </a:solidFill>
              </a:rPr>
              <a:t>Othello - děj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FFE96A8-A54B-CAEC-7B7E-27E4B7B9F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cs-CZ">
                <a:solidFill>
                  <a:srgbClr val="FFFFFF"/>
                </a:solidFill>
              </a:rPr>
              <a:t>Hlavní postava, černošský vojevůdce Othello, se ocitá v sítích intrik a žárlivosti svého podřízeného, Jaga. Přesvědčen, že ho jeho manželka Desdemona podvádí s jiným mužem, Othello pohřbívá lásku pod povrchem žárlivosti a vražedných plánů. Avšak jeho rozhodnutí založená na lži vedou pouze k tragickému osudu jak pro něho, tak pro ty, které miluje.</a:t>
            </a:r>
          </a:p>
        </p:txBody>
      </p:sp>
    </p:spTree>
    <p:extLst>
      <p:ext uri="{BB962C8B-B14F-4D97-AF65-F5344CB8AC3E}">
        <p14:creationId xmlns:p14="http://schemas.microsoft.com/office/powerpoint/2010/main" val="6576199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350</Words>
  <Application>Microsoft Office PowerPoint</Application>
  <PresentationFormat>Širokoúhlá obrazovka</PresentationFormat>
  <Paragraphs>74</Paragraphs>
  <Slides>11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Calibri</vt:lpstr>
      <vt:lpstr>Motiv Office</vt:lpstr>
      <vt:lpstr>William Shakespeare</vt:lpstr>
      <vt:lpstr>William Shakespeare</vt:lpstr>
      <vt:lpstr>William Shakespeare</vt:lpstr>
      <vt:lpstr>Díla:</vt:lpstr>
      <vt:lpstr>Dělba děl</vt:lpstr>
      <vt:lpstr>Dělba děl</vt:lpstr>
      <vt:lpstr>Autoři doby</vt:lpstr>
      <vt:lpstr>Práce s úryvkem</vt:lpstr>
      <vt:lpstr>Othello - děj</vt:lpstr>
      <vt:lpstr>Othello</vt:lpstr>
      <vt:lpstr>Shrnutí nakonec a názor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William Shakespeare</dc:title>
  <dc:creator>Hanuš Valenta</dc:creator>
  <cp:lastModifiedBy>Hanuš Valenta</cp:lastModifiedBy>
  <cp:revision>4</cp:revision>
  <dcterms:created xsi:type="dcterms:W3CDTF">2024-05-13T18:04:00Z</dcterms:created>
  <dcterms:modified xsi:type="dcterms:W3CDTF">2024-05-13T21:23:08Z</dcterms:modified>
</cp:coreProperties>
</file>