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0316-54AC-CE92-FC69-CC8F8E9D91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cs-CZ"/>
          </a:p>
        </p:txBody>
      </p:sp>
      <p:sp>
        <p:nvSpPr>
          <p:cNvPr id="3" name="Subtitle 2">
            <a:extLst>
              <a:ext uri="{FF2B5EF4-FFF2-40B4-BE49-F238E27FC236}">
                <a16:creationId xmlns:a16="http://schemas.microsoft.com/office/drawing/2014/main" id="{75B79589-AEA8-F0EA-DF8E-E83BD5F96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cs-CZ"/>
          </a:p>
        </p:txBody>
      </p:sp>
      <p:sp>
        <p:nvSpPr>
          <p:cNvPr id="4" name="Date Placeholder 3">
            <a:extLst>
              <a:ext uri="{FF2B5EF4-FFF2-40B4-BE49-F238E27FC236}">
                <a16:creationId xmlns:a16="http://schemas.microsoft.com/office/drawing/2014/main" id="{81868443-6990-EC56-C47F-800DDBA0BF49}"/>
              </a:ext>
            </a:extLst>
          </p:cNvPr>
          <p:cNvSpPr>
            <a:spLocks noGrp="1"/>
          </p:cNvSpPr>
          <p:nvPr>
            <p:ph type="dt" sz="half" idx="10"/>
          </p:nvPr>
        </p:nvSpPr>
        <p:spPr/>
        <p:txBody>
          <a:bodyPr/>
          <a:lstStyle/>
          <a:p>
            <a:fld id="{797D4A39-FEB5-4852-B05F-1606663B1EF7}" type="datetimeFigureOut">
              <a:rPr lang="cs-CZ" smtClean="0"/>
              <a:t>26.11.24</a:t>
            </a:fld>
            <a:endParaRPr lang="cs-CZ"/>
          </a:p>
        </p:txBody>
      </p:sp>
      <p:sp>
        <p:nvSpPr>
          <p:cNvPr id="5" name="Footer Placeholder 4">
            <a:extLst>
              <a:ext uri="{FF2B5EF4-FFF2-40B4-BE49-F238E27FC236}">
                <a16:creationId xmlns:a16="http://schemas.microsoft.com/office/drawing/2014/main" id="{929D2F75-9277-C7F2-5264-BBF82C5C43F8}"/>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82E3F6A5-EAE3-3126-34F0-571455576B51}"/>
              </a:ext>
            </a:extLst>
          </p:cNvPr>
          <p:cNvSpPr>
            <a:spLocks noGrp="1"/>
          </p:cNvSpPr>
          <p:nvPr>
            <p:ph type="sldNum" sz="quarter" idx="12"/>
          </p:nvPr>
        </p:nvSpPr>
        <p:spPr/>
        <p:txBody>
          <a:bodyPr/>
          <a:lstStyle/>
          <a:p>
            <a:fld id="{833C8FF1-0166-4DAF-AAFC-3E35995ADB05}" type="slidenum">
              <a:rPr lang="cs-CZ" smtClean="0"/>
              <a:t>‹#›</a:t>
            </a:fld>
            <a:endParaRPr lang="cs-CZ"/>
          </a:p>
        </p:txBody>
      </p:sp>
    </p:spTree>
    <p:extLst>
      <p:ext uri="{BB962C8B-B14F-4D97-AF65-F5344CB8AC3E}">
        <p14:creationId xmlns:p14="http://schemas.microsoft.com/office/powerpoint/2010/main" val="2787621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3476-9C6C-0086-7CF2-7097C43AB2BC}"/>
              </a:ext>
            </a:extLst>
          </p:cNvPr>
          <p:cNvSpPr>
            <a:spLocks noGrp="1"/>
          </p:cNvSpPr>
          <p:nvPr>
            <p:ph type="title"/>
          </p:nvPr>
        </p:nvSpPr>
        <p:spPr/>
        <p:txBody>
          <a:bodyPr/>
          <a:lstStyle/>
          <a:p>
            <a:r>
              <a:rPr lang="en-US"/>
              <a:t>Click to edit Master title style</a:t>
            </a:r>
            <a:endParaRPr lang="cs-CZ"/>
          </a:p>
        </p:txBody>
      </p:sp>
      <p:sp>
        <p:nvSpPr>
          <p:cNvPr id="3" name="Vertical Text Placeholder 2">
            <a:extLst>
              <a:ext uri="{FF2B5EF4-FFF2-40B4-BE49-F238E27FC236}">
                <a16:creationId xmlns:a16="http://schemas.microsoft.com/office/drawing/2014/main" id="{B7D1CA70-66F9-FC64-54DB-DF5E5D98D8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F32B5E47-B778-4F9B-D6AD-3FC08B68BC30}"/>
              </a:ext>
            </a:extLst>
          </p:cNvPr>
          <p:cNvSpPr>
            <a:spLocks noGrp="1"/>
          </p:cNvSpPr>
          <p:nvPr>
            <p:ph type="dt" sz="half" idx="10"/>
          </p:nvPr>
        </p:nvSpPr>
        <p:spPr/>
        <p:txBody>
          <a:bodyPr/>
          <a:lstStyle/>
          <a:p>
            <a:fld id="{797D4A39-FEB5-4852-B05F-1606663B1EF7}" type="datetimeFigureOut">
              <a:rPr lang="cs-CZ" smtClean="0"/>
              <a:t>26.11.24</a:t>
            </a:fld>
            <a:endParaRPr lang="cs-CZ"/>
          </a:p>
        </p:txBody>
      </p:sp>
      <p:sp>
        <p:nvSpPr>
          <p:cNvPr id="5" name="Footer Placeholder 4">
            <a:extLst>
              <a:ext uri="{FF2B5EF4-FFF2-40B4-BE49-F238E27FC236}">
                <a16:creationId xmlns:a16="http://schemas.microsoft.com/office/drawing/2014/main" id="{A299018F-45C8-E20E-2986-84238450DB92}"/>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719A502F-1461-542E-A75D-F9C299097DC6}"/>
              </a:ext>
            </a:extLst>
          </p:cNvPr>
          <p:cNvSpPr>
            <a:spLocks noGrp="1"/>
          </p:cNvSpPr>
          <p:nvPr>
            <p:ph type="sldNum" sz="quarter" idx="12"/>
          </p:nvPr>
        </p:nvSpPr>
        <p:spPr/>
        <p:txBody>
          <a:bodyPr/>
          <a:lstStyle/>
          <a:p>
            <a:fld id="{833C8FF1-0166-4DAF-AAFC-3E35995ADB05}" type="slidenum">
              <a:rPr lang="cs-CZ" smtClean="0"/>
              <a:t>‹#›</a:t>
            </a:fld>
            <a:endParaRPr lang="cs-CZ"/>
          </a:p>
        </p:txBody>
      </p:sp>
    </p:spTree>
    <p:extLst>
      <p:ext uri="{BB962C8B-B14F-4D97-AF65-F5344CB8AC3E}">
        <p14:creationId xmlns:p14="http://schemas.microsoft.com/office/powerpoint/2010/main" val="308629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946A76-28D5-B841-A992-86CC52B555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cs-CZ"/>
          </a:p>
        </p:txBody>
      </p:sp>
      <p:sp>
        <p:nvSpPr>
          <p:cNvPr id="3" name="Vertical Text Placeholder 2">
            <a:extLst>
              <a:ext uri="{FF2B5EF4-FFF2-40B4-BE49-F238E27FC236}">
                <a16:creationId xmlns:a16="http://schemas.microsoft.com/office/drawing/2014/main" id="{82E51735-2F2D-2C2F-1104-C1C2284253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D85A9666-C4D8-E3C6-BB38-6BEC11948E35}"/>
              </a:ext>
            </a:extLst>
          </p:cNvPr>
          <p:cNvSpPr>
            <a:spLocks noGrp="1"/>
          </p:cNvSpPr>
          <p:nvPr>
            <p:ph type="dt" sz="half" idx="10"/>
          </p:nvPr>
        </p:nvSpPr>
        <p:spPr/>
        <p:txBody>
          <a:bodyPr/>
          <a:lstStyle/>
          <a:p>
            <a:fld id="{797D4A39-FEB5-4852-B05F-1606663B1EF7}" type="datetimeFigureOut">
              <a:rPr lang="cs-CZ" smtClean="0"/>
              <a:t>26.11.24</a:t>
            </a:fld>
            <a:endParaRPr lang="cs-CZ"/>
          </a:p>
        </p:txBody>
      </p:sp>
      <p:sp>
        <p:nvSpPr>
          <p:cNvPr id="5" name="Footer Placeholder 4">
            <a:extLst>
              <a:ext uri="{FF2B5EF4-FFF2-40B4-BE49-F238E27FC236}">
                <a16:creationId xmlns:a16="http://schemas.microsoft.com/office/drawing/2014/main" id="{64EA8EA3-E97F-2221-D3F6-940EBF3EB151}"/>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98327447-E37F-ECCC-198C-9EE02FAFA6EB}"/>
              </a:ext>
            </a:extLst>
          </p:cNvPr>
          <p:cNvSpPr>
            <a:spLocks noGrp="1"/>
          </p:cNvSpPr>
          <p:nvPr>
            <p:ph type="sldNum" sz="quarter" idx="12"/>
          </p:nvPr>
        </p:nvSpPr>
        <p:spPr/>
        <p:txBody>
          <a:bodyPr/>
          <a:lstStyle/>
          <a:p>
            <a:fld id="{833C8FF1-0166-4DAF-AAFC-3E35995ADB05}" type="slidenum">
              <a:rPr lang="cs-CZ" smtClean="0"/>
              <a:t>‹#›</a:t>
            </a:fld>
            <a:endParaRPr lang="cs-CZ"/>
          </a:p>
        </p:txBody>
      </p:sp>
    </p:spTree>
    <p:extLst>
      <p:ext uri="{BB962C8B-B14F-4D97-AF65-F5344CB8AC3E}">
        <p14:creationId xmlns:p14="http://schemas.microsoft.com/office/powerpoint/2010/main" val="153606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D457-3183-0085-17D6-3B2B2FF4279F}"/>
              </a:ext>
            </a:extLst>
          </p:cNvPr>
          <p:cNvSpPr>
            <a:spLocks noGrp="1"/>
          </p:cNvSpPr>
          <p:nvPr>
            <p:ph type="title"/>
          </p:nvPr>
        </p:nvSpPr>
        <p:spPr/>
        <p:txBody>
          <a:bodyPr/>
          <a:lstStyle/>
          <a:p>
            <a:r>
              <a:rPr lang="en-US"/>
              <a:t>Click to edit Master title style</a:t>
            </a:r>
            <a:endParaRPr lang="cs-CZ"/>
          </a:p>
        </p:txBody>
      </p:sp>
      <p:sp>
        <p:nvSpPr>
          <p:cNvPr id="3" name="Content Placeholder 2">
            <a:extLst>
              <a:ext uri="{FF2B5EF4-FFF2-40B4-BE49-F238E27FC236}">
                <a16:creationId xmlns:a16="http://schemas.microsoft.com/office/drawing/2014/main" id="{C3DC8C95-DDE4-FB1E-1A0C-0619333F23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88DDEF27-20BD-62C7-C46E-823F8FFA52F8}"/>
              </a:ext>
            </a:extLst>
          </p:cNvPr>
          <p:cNvSpPr>
            <a:spLocks noGrp="1"/>
          </p:cNvSpPr>
          <p:nvPr>
            <p:ph type="dt" sz="half" idx="10"/>
          </p:nvPr>
        </p:nvSpPr>
        <p:spPr/>
        <p:txBody>
          <a:bodyPr/>
          <a:lstStyle/>
          <a:p>
            <a:fld id="{797D4A39-FEB5-4852-B05F-1606663B1EF7}" type="datetimeFigureOut">
              <a:rPr lang="cs-CZ" smtClean="0"/>
              <a:t>26.11.24</a:t>
            </a:fld>
            <a:endParaRPr lang="cs-CZ"/>
          </a:p>
        </p:txBody>
      </p:sp>
      <p:sp>
        <p:nvSpPr>
          <p:cNvPr id="5" name="Footer Placeholder 4">
            <a:extLst>
              <a:ext uri="{FF2B5EF4-FFF2-40B4-BE49-F238E27FC236}">
                <a16:creationId xmlns:a16="http://schemas.microsoft.com/office/drawing/2014/main" id="{D0B42C4A-A4E1-6127-E24E-738B1BC127D3}"/>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5913C6A8-2EC1-0236-2F58-23B5F25D8925}"/>
              </a:ext>
            </a:extLst>
          </p:cNvPr>
          <p:cNvSpPr>
            <a:spLocks noGrp="1"/>
          </p:cNvSpPr>
          <p:nvPr>
            <p:ph type="sldNum" sz="quarter" idx="12"/>
          </p:nvPr>
        </p:nvSpPr>
        <p:spPr/>
        <p:txBody>
          <a:bodyPr/>
          <a:lstStyle/>
          <a:p>
            <a:fld id="{833C8FF1-0166-4DAF-AAFC-3E35995ADB05}" type="slidenum">
              <a:rPr lang="cs-CZ" smtClean="0"/>
              <a:t>‹#›</a:t>
            </a:fld>
            <a:endParaRPr lang="cs-CZ"/>
          </a:p>
        </p:txBody>
      </p:sp>
    </p:spTree>
    <p:extLst>
      <p:ext uri="{BB962C8B-B14F-4D97-AF65-F5344CB8AC3E}">
        <p14:creationId xmlns:p14="http://schemas.microsoft.com/office/powerpoint/2010/main" val="2064631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F7FA0-F988-7874-664A-04EA916781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cs-CZ"/>
          </a:p>
        </p:txBody>
      </p:sp>
      <p:sp>
        <p:nvSpPr>
          <p:cNvPr id="3" name="Text Placeholder 2">
            <a:extLst>
              <a:ext uri="{FF2B5EF4-FFF2-40B4-BE49-F238E27FC236}">
                <a16:creationId xmlns:a16="http://schemas.microsoft.com/office/drawing/2014/main" id="{C6136F5A-5DD6-18F6-E594-5E7A1AEE9D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29D1CF-68DC-4E1C-AA4D-FE7509EAE209}"/>
              </a:ext>
            </a:extLst>
          </p:cNvPr>
          <p:cNvSpPr>
            <a:spLocks noGrp="1"/>
          </p:cNvSpPr>
          <p:nvPr>
            <p:ph type="dt" sz="half" idx="10"/>
          </p:nvPr>
        </p:nvSpPr>
        <p:spPr/>
        <p:txBody>
          <a:bodyPr/>
          <a:lstStyle/>
          <a:p>
            <a:fld id="{797D4A39-FEB5-4852-B05F-1606663B1EF7}" type="datetimeFigureOut">
              <a:rPr lang="cs-CZ" smtClean="0"/>
              <a:t>26.11.24</a:t>
            </a:fld>
            <a:endParaRPr lang="cs-CZ"/>
          </a:p>
        </p:txBody>
      </p:sp>
      <p:sp>
        <p:nvSpPr>
          <p:cNvPr id="5" name="Footer Placeholder 4">
            <a:extLst>
              <a:ext uri="{FF2B5EF4-FFF2-40B4-BE49-F238E27FC236}">
                <a16:creationId xmlns:a16="http://schemas.microsoft.com/office/drawing/2014/main" id="{331E2763-AF05-CFEF-06C8-1A24BCA04808}"/>
              </a:ext>
            </a:extLst>
          </p:cNvPr>
          <p:cNvSpPr>
            <a:spLocks noGrp="1"/>
          </p:cNvSpPr>
          <p:nvPr>
            <p:ph type="ftr" sz="quarter" idx="11"/>
          </p:nvPr>
        </p:nvSpPr>
        <p:spPr/>
        <p:txBody>
          <a:bodyPr/>
          <a:lstStyle/>
          <a:p>
            <a:endParaRPr lang="cs-CZ"/>
          </a:p>
        </p:txBody>
      </p:sp>
      <p:sp>
        <p:nvSpPr>
          <p:cNvPr id="6" name="Slide Number Placeholder 5">
            <a:extLst>
              <a:ext uri="{FF2B5EF4-FFF2-40B4-BE49-F238E27FC236}">
                <a16:creationId xmlns:a16="http://schemas.microsoft.com/office/drawing/2014/main" id="{BA6746C8-7E78-B2F2-872C-47EBC9F10DEC}"/>
              </a:ext>
            </a:extLst>
          </p:cNvPr>
          <p:cNvSpPr>
            <a:spLocks noGrp="1"/>
          </p:cNvSpPr>
          <p:nvPr>
            <p:ph type="sldNum" sz="quarter" idx="12"/>
          </p:nvPr>
        </p:nvSpPr>
        <p:spPr/>
        <p:txBody>
          <a:bodyPr/>
          <a:lstStyle/>
          <a:p>
            <a:fld id="{833C8FF1-0166-4DAF-AAFC-3E35995ADB05}" type="slidenum">
              <a:rPr lang="cs-CZ" smtClean="0"/>
              <a:t>‹#›</a:t>
            </a:fld>
            <a:endParaRPr lang="cs-CZ"/>
          </a:p>
        </p:txBody>
      </p:sp>
    </p:spTree>
    <p:extLst>
      <p:ext uri="{BB962C8B-B14F-4D97-AF65-F5344CB8AC3E}">
        <p14:creationId xmlns:p14="http://schemas.microsoft.com/office/powerpoint/2010/main" val="133407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0BF0C-F943-8CEE-58C4-85071B1D234C}"/>
              </a:ext>
            </a:extLst>
          </p:cNvPr>
          <p:cNvSpPr>
            <a:spLocks noGrp="1"/>
          </p:cNvSpPr>
          <p:nvPr>
            <p:ph type="title"/>
          </p:nvPr>
        </p:nvSpPr>
        <p:spPr/>
        <p:txBody>
          <a:bodyPr/>
          <a:lstStyle/>
          <a:p>
            <a:r>
              <a:rPr lang="en-US"/>
              <a:t>Click to edit Master title style</a:t>
            </a:r>
            <a:endParaRPr lang="cs-CZ"/>
          </a:p>
        </p:txBody>
      </p:sp>
      <p:sp>
        <p:nvSpPr>
          <p:cNvPr id="3" name="Content Placeholder 2">
            <a:extLst>
              <a:ext uri="{FF2B5EF4-FFF2-40B4-BE49-F238E27FC236}">
                <a16:creationId xmlns:a16="http://schemas.microsoft.com/office/drawing/2014/main" id="{BC79D9D9-2CEC-1021-BC87-5E1EBE05C2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Content Placeholder 3">
            <a:extLst>
              <a:ext uri="{FF2B5EF4-FFF2-40B4-BE49-F238E27FC236}">
                <a16:creationId xmlns:a16="http://schemas.microsoft.com/office/drawing/2014/main" id="{12698B11-9B4D-786E-EF0B-4C73775E28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Date Placeholder 4">
            <a:extLst>
              <a:ext uri="{FF2B5EF4-FFF2-40B4-BE49-F238E27FC236}">
                <a16:creationId xmlns:a16="http://schemas.microsoft.com/office/drawing/2014/main" id="{F8B3A7CE-BC90-992D-F5A5-9B3D70F7D8A7}"/>
              </a:ext>
            </a:extLst>
          </p:cNvPr>
          <p:cNvSpPr>
            <a:spLocks noGrp="1"/>
          </p:cNvSpPr>
          <p:nvPr>
            <p:ph type="dt" sz="half" idx="10"/>
          </p:nvPr>
        </p:nvSpPr>
        <p:spPr/>
        <p:txBody>
          <a:bodyPr/>
          <a:lstStyle/>
          <a:p>
            <a:fld id="{797D4A39-FEB5-4852-B05F-1606663B1EF7}" type="datetimeFigureOut">
              <a:rPr lang="cs-CZ" smtClean="0"/>
              <a:t>26.11.24</a:t>
            </a:fld>
            <a:endParaRPr lang="cs-CZ"/>
          </a:p>
        </p:txBody>
      </p:sp>
      <p:sp>
        <p:nvSpPr>
          <p:cNvPr id="6" name="Footer Placeholder 5">
            <a:extLst>
              <a:ext uri="{FF2B5EF4-FFF2-40B4-BE49-F238E27FC236}">
                <a16:creationId xmlns:a16="http://schemas.microsoft.com/office/drawing/2014/main" id="{F46F212C-30F8-D0F7-7AEF-0310468CDD53}"/>
              </a:ext>
            </a:extLst>
          </p:cNvPr>
          <p:cNvSpPr>
            <a:spLocks noGrp="1"/>
          </p:cNvSpPr>
          <p:nvPr>
            <p:ph type="ftr" sz="quarter" idx="11"/>
          </p:nvPr>
        </p:nvSpPr>
        <p:spPr/>
        <p:txBody>
          <a:bodyPr/>
          <a:lstStyle/>
          <a:p>
            <a:endParaRPr lang="cs-CZ"/>
          </a:p>
        </p:txBody>
      </p:sp>
      <p:sp>
        <p:nvSpPr>
          <p:cNvPr id="7" name="Slide Number Placeholder 6">
            <a:extLst>
              <a:ext uri="{FF2B5EF4-FFF2-40B4-BE49-F238E27FC236}">
                <a16:creationId xmlns:a16="http://schemas.microsoft.com/office/drawing/2014/main" id="{FB2CF076-E541-116A-EEAD-DE085B9FB380}"/>
              </a:ext>
            </a:extLst>
          </p:cNvPr>
          <p:cNvSpPr>
            <a:spLocks noGrp="1"/>
          </p:cNvSpPr>
          <p:nvPr>
            <p:ph type="sldNum" sz="quarter" idx="12"/>
          </p:nvPr>
        </p:nvSpPr>
        <p:spPr/>
        <p:txBody>
          <a:bodyPr/>
          <a:lstStyle/>
          <a:p>
            <a:fld id="{833C8FF1-0166-4DAF-AAFC-3E35995ADB05}" type="slidenum">
              <a:rPr lang="cs-CZ" smtClean="0"/>
              <a:t>‹#›</a:t>
            </a:fld>
            <a:endParaRPr lang="cs-CZ"/>
          </a:p>
        </p:txBody>
      </p:sp>
    </p:spTree>
    <p:extLst>
      <p:ext uri="{BB962C8B-B14F-4D97-AF65-F5344CB8AC3E}">
        <p14:creationId xmlns:p14="http://schemas.microsoft.com/office/powerpoint/2010/main" val="144663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A6074-D172-DB03-942C-EA950368A4C0}"/>
              </a:ext>
            </a:extLst>
          </p:cNvPr>
          <p:cNvSpPr>
            <a:spLocks noGrp="1"/>
          </p:cNvSpPr>
          <p:nvPr>
            <p:ph type="title"/>
          </p:nvPr>
        </p:nvSpPr>
        <p:spPr>
          <a:xfrm>
            <a:off x="839788" y="365125"/>
            <a:ext cx="10515600" cy="1325563"/>
          </a:xfrm>
        </p:spPr>
        <p:txBody>
          <a:bodyPr/>
          <a:lstStyle/>
          <a:p>
            <a:r>
              <a:rPr lang="en-US"/>
              <a:t>Click to edit Master title style</a:t>
            </a:r>
            <a:endParaRPr lang="cs-CZ"/>
          </a:p>
        </p:txBody>
      </p:sp>
      <p:sp>
        <p:nvSpPr>
          <p:cNvPr id="3" name="Text Placeholder 2">
            <a:extLst>
              <a:ext uri="{FF2B5EF4-FFF2-40B4-BE49-F238E27FC236}">
                <a16:creationId xmlns:a16="http://schemas.microsoft.com/office/drawing/2014/main" id="{70F1D807-5882-3AFF-D1B9-DC20223442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3D2A7E-9A8E-C683-43DF-259BAFDE89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Text Placeholder 4">
            <a:extLst>
              <a:ext uri="{FF2B5EF4-FFF2-40B4-BE49-F238E27FC236}">
                <a16:creationId xmlns:a16="http://schemas.microsoft.com/office/drawing/2014/main" id="{32472F66-4ABF-16B3-9FEB-0E96A1AD42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1777D4-7250-029C-CB0D-03F37EDFDC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7" name="Date Placeholder 6">
            <a:extLst>
              <a:ext uri="{FF2B5EF4-FFF2-40B4-BE49-F238E27FC236}">
                <a16:creationId xmlns:a16="http://schemas.microsoft.com/office/drawing/2014/main" id="{B7EEAAF2-4705-AFB2-8120-21EC35147D58}"/>
              </a:ext>
            </a:extLst>
          </p:cNvPr>
          <p:cNvSpPr>
            <a:spLocks noGrp="1"/>
          </p:cNvSpPr>
          <p:nvPr>
            <p:ph type="dt" sz="half" idx="10"/>
          </p:nvPr>
        </p:nvSpPr>
        <p:spPr/>
        <p:txBody>
          <a:bodyPr/>
          <a:lstStyle/>
          <a:p>
            <a:fld id="{797D4A39-FEB5-4852-B05F-1606663B1EF7}" type="datetimeFigureOut">
              <a:rPr lang="cs-CZ" smtClean="0"/>
              <a:t>26.11.24</a:t>
            </a:fld>
            <a:endParaRPr lang="cs-CZ"/>
          </a:p>
        </p:txBody>
      </p:sp>
      <p:sp>
        <p:nvSpPr>
          <p:cNvPr id="8" name="Footer Placeholder 7">
            <a:extLst>
              <a:ext uri="{FF2B5EF4-FFF2-40B4-BE49-F238E27FC236}">
                <a16:creationId xmlns:a16="http://schemas.microsoft.com/office/drawing/2014/main" id="{60DF887E-E858-4390-C1CF-A8F0EB44A162}"/>
              </a:ext>
            </a:extLst>
          </p:cNvPr>
          <p:cNvSpPr>
            <a:spLocks noGrp="1"/>
          </p:cNvSpPr>
          <p:nvPr>
            <p:ph type="ftr" sz="quarter" idx="11"/>
          </p:nvPr>
        </p:nvSpPr>
        <p:spPr/>
        <p:txBody>
          <a:bodyPr/>
          <a:lstStyle/>
          <a:p>
            <a:endParaRPr lang="cs-CZ"/>
          </a:p>
        </p:txBody>
      </p:sp>
      <p:sp>
        <p:nvSpPr>
          <p:cNvPr id="9" name="Slide Number Placeholder 8">
            <a:extLst>
              <a:ext uri="{FF2B5EF4-FFF2-40B4-BE49-F238E27FC236}">
                <a16:creationId xmlns:a16="http://schemas.microsoft.com/office/drawing/2014/main" id="{BD5E8FAB-80A4-7167-773C-78FEE7E4B3F2}"/>
              </a:ext>
            </a:extLst>
          </p:cNvPr>
          <p:cNvSpPr>
            <a:spLocks noGrp="1"/>
          </p:cNvSpPr>
          <p:nvPr>
            <p:ph type="sldNum" sz="quarter" idx="12"/>
          </p:nvPr>
        </p:nvSpPr>
        <p:spPr/>
        <p:txBody>
          <a:bodyPr/>
          <a:lstStyle/>
          <a:p>
            <a:fld id="{833C8FF1-0166-4DAF-AAFC-3E35995ADB05}" type="slidenum">
              <a:rPr lang="cs-CZ" smtClean="0"/>
              <a:t>‹#›</a:t>
            </a:fld>
            <a:endParaRPr lang="cs-CZ"/>
          </a:p>
        </p:txBody>
      </p:sp>
    </p:spTree>
    <p:extLst>
      <p:ext uri="{BB962C8B-B14F-4D97-AF65-F5344CB8AC3E}">
        <p14:creationId xmlns:p14="http://schemas.microsoft.com/office/powerpoint/2010/main" val="348721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64A1-4D8D-A423-B0CE-69FA4A38B163}"/>
              </a:ext>
            </a:extLst>
          </p:cNvPr>
          <p:cNvSpPr>
            <a:spLocks noGrp="1"/>
          </p:cNvSpPr>
          <p:nvPr>
            <p:ph type="title"/>
          </p:nvPr>
        </p:nvSpPr>
        <p:spPr/>
        <p:txBody>
          <a:bodyPr/>
          <a:lstStyle/>
          <a:p>
            <a:r>
              <a:rPr lang="en-US"/>
              <a:t>Click to edit Master title style</a:t>
            </a:r>
            <a:endParaRPr lang="cs-CZ"/>
          </a:p>
        </p:txBody>
      </p:sp>
      <p:sp>
        <p:nvSpPr>
          <p:cNvPr id="3" name="Date Placeholder 2">
            <a:extLst>
              <a:ext uri="{FF2B5EF4-FFF2-40B4-BE49-F238E27FC236}">
                <a16:creationId xmlns:a16="http://schemas.microsoft.com/office/drawing/2014/main" id="{FDF7CBB5-A8C0-C6EF-8DFE-4E91E12B75E5}"/>
              </a:ext>
            </a:extLst>
          </p:cNvPr>
          <p:cNvSpPr>
            <a:spLocks noGrp="1"/>
          </p:cNvSpPr>
          <p:nvPr>
            <p:ph type="dt" sz="half" idx="10"/>
          </p:nvPr>
        </p:nvSpPr>
        <p:spPr/>
        <p:txBody>
          <a:bodyPr/>
          <a:lstStyle/>
          <a:p>
            <a:fld id="{797D4A39-FEB5-4852-B05F-1606663B1EF7}" type="datetimeFigureOut">
              <a:rPr lang="cs-CZ" smtClean="0"/>
              <a:t>26.11.24</a:t>
            </a:fld>
            <a:endParaRPr lang="cs-CZ"/>
          </a:p>
        </p:txBody>
      </p:sp>
      <p:sp>
        <p:nvSpPr>
          <p:cNvPr id="4" name="Footer Placeholder 3">
            <a:extLst>
              <a:ext uri="{FF2B5EF4-FFF2-40B4-BE49-F238E27FC236}">
                <a16:creationId xmlns:a16="http://schemas.microsoft.com/office/drawing/2014/main" id="{59978BBA-37AA-A3E6-647F-F55FEBAE6CE3}"/>
              </a:ext>
            </a:extLst>
          </p:cNvPr>
          <p:cNvSpPr>
            <a:spLocks noGrp="1"/>
          </p:cNvSpPr>
          <p:nvPr>
            <p:ph type="ftr" sz="quarter" idx="11"/>
          </p:nvPr>
        </p:nvSpPr>
        <p:spPr/>
        <p:txBody>
          <a:bodyPr/>
          <a:lstStyle/>
          <a:p>
            <a:endParaRPr lang="cs-CZ"/>
          </a:p>
        </p:txBody>
      </p:sp>
      <p:sp>
        <p:nvSpPr>
          <p:cNvPr id="5" name="Slide Number Placeholder 4">
            <a:extLst>
              <a:ext uri="{FF2B5EF4-FFF2-40B4-BE49-F238E27FC236}">
                <a16:creationId xmlns:a16="http://schemas.microsoft.com/office/drawing/2014/main" id="{521419C1-B5B8-A5EB-3AD0-5B7411242207}"/>
              </a:ext>
            </a:extLst>
          </p:cNvPr>
          <p:cNvSpPr>
            <a:spLocks noGrp="1"/>
          </p:cNvSpPr>
          <p:nvPr>
            <p:ph type="sldNum" sz="quarter" idx="12"/>
          </p:nvPr>
        </p:nvSpPr>
        <p:spPr/>
        <p:txBody>
          <a:bodyPr/>
          <a:lstStyle/>
          <a:p>
            <a:fld id="{833C8FF1-0166-4DAF-AAFC-3E35995ADB05}" type="slidenum">
              <a:rPr lang="cs-CZ" smtClean="0"/>
              <a:t>‹#›</a:t>
            </a:fld>
            <a:endParaRPr lang="cs-CZ"/>
          </a:p>
        </p:txBody>
      </p:sp>
    </p:spTree>
    <p:extLst>
      <p:ext uri="{BB962C8B-B14F-4D97-AF65-F5344CB8AC3E}">
        <p14:creationId xmlns:p14="http://schemas.microsoft.com/office/powerpoint/2010/main" val="374046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4C907D-33D5-FDC1-B35E-DF69CD954480}"/>
              </a:ext>
            </a:extLst>
          </p:cNvPr>
          <p:cNvSpPr>
            <a:spLocks noGrp="1"/>
          </p:cNvSpPr>
          <p:nvPr>
            <p:ph type="dt" sz="half" idx="10"/>
          </p:nvPr>
        </p:nvSpPr>
        <p:spPr/>
        <p:txBody>
          <a:bodyPr/>
          <a:lstStyle/>
          <a:p>
            <a:fld id="{797D4A39-FEB5-4852-B05F-1606663B1EF7}" type="datetimeFigureOut">
              <a:rPr lang="cs-CZ" smtClean="0"/>
              <a:t>26.11.24</a:t>
            </a:fld>
            <a:endParaRPr lang="cs-CZ"/>
          </a:p>
        </p:txBody>
      </p:sp>
      <p:sp>
        <p:nvSpPr>
          <p:cNvPr id="3" name="Footer Placeholder 2">
            <a:extLst>
              <a:ext uri="{FF2B5EF4-FFF2-40B4-BE49-F238E27FC236}">
                <a16:creationId xmlns:a16="http://schemas.microsoft.com/office/drawing/2014/main" id="{81BBFC49-5FB4-D8AD-B1E2-057827935BA0}"/>
              </a:ext>
            </a:extLst>
          </p:cNvPr>
          <p:cNvSpPr>
            <a:spLocks noGrp="1"/>
          </p:cNvSpPr>
          <p:nvPr>
            <p:ph type="ftr" sz="quarter" idx="11"/>
          </p:nvPr>
        </p:nvSpPr>
        <p:spPr/>
        <p:txBody>
          <a:bodyPr/>
          <a:lstStyle/>
          <a:p>
            <a:endParaRPr lang="cs-CZ"/>
          </a:p>
        </p:txBody>
      </p:sp>
      <p:sp>
        <p:nvSpPr>
          <p:cNvPr id="4" name="Slide Number Placeholder 3">
            <a:extLst>
              <a:ext uri="{FF2B5EF4-FFF2-40B4-BE49-F238E27FC236}">
                <a16:creationId xmlns:a16="http://schemas.microsoft.com/office/drawing/2014/main" id="{14FEDEF0-8AD9-2D17-2C7D-9DE1480ACD75}"/>
              </a:ext>
            </a:extLst>
          </p:cNvPr>
          <p:cNvSpPr>
            <a:spLocks noGrp="1"/>
          </p:cNvSpPr>
          <p:nvPr>
            <p:ph type="sldNum" sz="quarter" idx="12"/>
          </p:nvPr>
        </p:nvSpPr>
        <p:spPr/>
        <p:txBody>
          <a:bodyPr/>
          <a:lstStyle/>
          <a:p>
            <a:fld id="{833C8FF1-0166-4DAF-AAFC-3E35995ADB05}" type="slidenum">
              <a:rPr lang="cs-CZ" smtClean="0"/>
              <a:t>‹#›</a:t>
            </a:fld>
            <a:endParaRPr lang="cs-CZ"/>
          </a:p>
        </p:txBody>
      </p:sp>
    </p:spTree>
    <p:extLst>
      <p:ext uri="{BB962C8B-B14F-4D97-AF65-F5344CB8AC3E}">
        <p14:creationId xmlns:p14="http://schemas.microsoft.com/office/powerpoint/2010/main" val="58190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EFA2-5F4E-AB03-ABC9-2135A0436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s-CZ"/>
          </a:p>
        </p:txBody>
      </p:sp>
      <p:sp>
        <p:nvSpPr>
          <p:cNvPr id="3" name="Content Placeholder 2">
            <a:extLst>
              <a:ext uri="{FF2B5EF4-FFF2-40B4-BE49-F238E27FC236}">
                <a16:creationId xmlns:a16="http://schemas.microsoft.com/office/drawing/2014/main" id="{CA8F2793-7CE9-1B94-7EE4-84C923C633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Text Placeholder 3">
            <a:extLst>
              <a:ext uri="{FF2B5EF4-FFF2-40B4-BE49-F238E27FC236}">
                <a16:creationId xmlns:a16="http://schemas.microsoft.com/office/drawing/2014/main" id="{D03BCB3D-2ED5-58A8-2574-929C0598E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8FC35-62EE-0F4F-3A70-6D6C877E0711}"/>
              </a:ext>
            </a:extLst>
          </p:cNvPr>
          <p:cNvSpPr>
            <a:spLocks noGrp="1"/>
          </p:cNvSpPr>
          <p:nvPr>
            <p:ph type="dt" sz="half" idx="10"/>
          </p:nvPr>
        </p:nvSpPr>
        <p:spPr/>
        <p:txBody>
          <a:bodyPr/>
          <a:lstStyle/>
          <a:p>
            <a:fld id="{797D4A39-FEB5-4852-B05F-1606663B1EF7}" type="datetimeFigureOut">
              <a:rPr lang="cs-CZ" smtClean="0"/>
              <a:t>26.11.24</a:t>
            </a:fld>
            <a:endParaRPr lang="cs-CZ"/>
          </a:p>
        </p:txBody>
      </p:sp>
      <p:sp>
        <p:nvSpPr>
          <p:cNvPr id="6" name="Footer Placeholder 5">
            <a:extLst>
              <a:ext uri="{FF2B5EF4-FFF2-40B4-BE49-F238E27FC236}">
                <a16:creationId xmlns:a16="http://schemas.microsoft.com/office/drawing/2014/main" id="{719E7188-FA83-16A4-F726-2A867E5904E7}"/>
              </a:ext>
            </a:extLst>
          </p:cNvPr>
          <p:cNvSpPr>
            <a:spLocks noGrp="1"/>
          </p:cNvSpPr>
          <p:nvPr>
            <p:ph type="ftr" sz="quarter" idx="11"/>
          </p:nvPr>
        </p:nvSpPr>
        <p:spPr/>
        <p:txBody>
          <a:bodyPr/>
          <a:lstStyle/>
          <a:p>
            <a:endParaRPr lang="cs-CZ"/>
          </a:p>
        </p:txBody>
      </p:sp>
      <p:sp>
        <p:nvSpPr>
          <p:cNvPr id="7" name="Slide Number Placeholder 6">
            <a:extLst>
              <a:ext uri="{FF2B5EF4-FFF2-40B4-BE49-F238E27FC236}">
                <a16:creationId xmlns:a16="http://schemas.microsoft.com/office/drawing/2014/main" id="{D483190F-3BE6-9988-61EF-D19B52651939}"/>
              </a:ext>
            </a:extLst>
          </p:cNvPr>
          <p:cNvSpPr>
            <a:spLocks noGrp="1"/>
          </p:cNvSpPr>
          <p:nvPr>
            <p:ph type="sldNum" sz="quarter" idx="12"/>
          </p:nvPr>
        </p:nvSpPr>
        <p:spPr/>
        <p:txBody>
          <a:bodyPr/>
          <a:lstStyle/>
          <a:p>
            <a:fld id="{833C8FF1-0166-4DAF-AAFC-3E35995ADB05}" type="slidenum">
              <a:rPr lang="cs-CZ" smtClean="0"/>
              <a:t>‹#›</a:t>
            </a:fld>
            <a:endParaRPr lang="cs-CZ"/>
          </a:p>
        </p:txBody>
      </p:sp>
    </p:spTree>
    <p:extLst>
      <p:ext uri="{BB962C8B-B14F-4D97-AF65-F5344CB8AC3E}">
        <p14:creationId xmlns:p14="http://schemas.microsoft.com/office/powerpoint/2010/main" val="3033628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A61B-ABCE-F380-B341-BA1292880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cs-CZ"/>
          </a:p>
        </p:txBody>
      </p:sp>
      <p:sp>
        <p:nvSpPr>
          <p:cNvPr id="3" name="Picture Placeholder 2">
            <a:extLst>
              <a:ext uri="{FF2B5EF4-FFF2-40B4-BE49-F238E27FC236}">
                <a16:creationId xmlns:a16="http://schemas.microsoft.com/office/drawing/2014/main" id="{A3363800-E7B8-D9DB-6C67-C8B9D2608B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Text Placeholder 3">
            <a:extLst>
              <a:ext uri="{FF2B5EF4-FFF2-40B4-BE49-F238E27FC236}">
                <a16:creationId xmlns:a16="http://schemas.microsoft.com/office/drawing/2014/main" id="{4BBA7339-67A7-C70C-4E32-C5B52C541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77CCA-60BA-3B2B-D43A-00612926F3C9}"/>
              </a:ext>
            </a:extLst>
          </p:cNvPr>
          <p:cNvSpPr>
            <a:spLocks noGrp="1"/>
          </p:cNvSpPr>
          <p:nvPr>
            <p:ph type="dt" sz="half" idx="10"/>
          </p:nvPr>
        </p:nvSpPr>
        <p:spPr/>
        <p:txBody>
          <a:bodyPr/>
          <a:lstStyle/>
          <a:p>
            <a:fld id="{797D4A39-FEB5-4852-B05F-1606663B1EF7}" type="datetimeFigureOut">
              <a:rPr lang="cs-CZ" smtClean="0"/>
              <a:t>26.11.24</a:t>
            </a:fld>
            <a:endParaRPr lang="cs-CZ"/>
          </a:p>
        </p:txBody>
      </p:sp>
      <p:sp>
        <p:nvSpPr>
          <p:cNvPr id="6" name="Footer Placeholder 5">
            <a:extLst>
              <a:ext uri="{FF2B5EF4-FFF2-40B4-BE49-F238E27FC236}">
                <a16:creationId xmlns:a16="http://schemas.microsoft.com/office/drawing/2014/main" id="{74CFC31B-9654-4C28-2C8C-F5ABA5B4A252}"/>
              </a:ext>
            </a:extLst>
          </p:cNvPr>
          <p:cNvSpPr>
            <a:spLocks noGrp="1"/>
          </p:cNvSpPr>
          <p:nvPr>
            <p:ph type="ftr" sz="quarter" idx="11"/>
          </p:nvPr>
        </p:nvSpPr>
        <p:spPr/>
        <p:txBody>
          <a:bodyPr/>
          <a:lstStyle/>
          <a:p>
            <a:endParaRPr lang="cs-CZ"/>
          </a:p>
        </p:txBody>
      </p:sp>
      <p:sp>
        <p:nvSpPr>
          <p:cNvPr id="7" name="Slide Number Placeholder 6">
            <a:extLst>
              <a:ext uri="{FF2B5EF4-FFF2-40B4-BE49-F238E27FC236}">
                <a16:creationId xmlns:a16="http://schemas.microsoft.com/office/drawing/2014/main" id="{BDFF1B08-EC7D-3263-34F6-1AB0D9800B90}"/>
              </a:ext>
            </a:extLst>
          </p:cNvPr>
          <p:cNvSpPr>
            <a:spLocks noGrp="1"/>
          </p:cNvSpPr>
          <p:nvPr>
            <p:ph type="sldNum" sz="quarter" idx="12"/>
          </p:nvPr>
        </p:nvSpPr>
        <p:spPr/>
        <p:txBody>
          <a:bodyPr/>
          <a:lstStyle/>
          <a:p>
            <a:fld id="{833C8FF1-0166-4DAF-AAFC-3E35995ADB05}" type="slidenum">
              <a:rPr lang="cs-CZ" smtClean="0"/>
              <a:t>‹#›</a:t>
            </a:fld>
            <a:endParaRPr lang="cs-CZ"/>
          </a:p>
        </p:txBody>
      </p:sp>
    </p:spTree>
    <p:extLst>
      <p:ext uri="{BB962C8B-B14F-4D97-AF65-F5344CB8AC3E}">
        <p14:creationId xmlns:p14="http://schemas.microsoft.com/office/powerpoint/2010/main" val="3684207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E2A7AB-A960-38AB-F968-C516EC3DEE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cs-CZ"/>
          </a:p>
        </p:txBody>
      </p:sp>
      <p:sp>
        <p:nvSpPr>
          <p:cNvPr id="3" name="Text Placeholder 2">
            <a:extLst>
              <a:ext uri="{FF2B5EF4-FFF2-40B4-BE49-F238E27FC236}">
                <a16:creationId xmlns:a16="http://schemas.microsoft.com/office/drawing/2014/main" id="{965BA934-EA08-6D0B-F666-B83F8FCD34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a:extLst>
              <a:ext uri="{FF2B5EF4-FFF2-40B4-BE49-F238E27FC236}">
                <a16:creationId xmlns:a16="http://schemas.microsoft.com/office/drawing/2014/main" id="{918E2D80-BD87-5C26-8B4E-CACFC1CF4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7D4A39-FEB5-4852-B05F-1606663B1EF7}" type="datetimeFigureOut">
              <a:rPr lang="cs-CZ" smtClean="0"/>
              <a:t>26.11.24</a:t>
            </a:fld>
            <a:endParaRPr lang="cs-CZ"/>
          </a:p>
        </p:txBody>
      </p:sp>
      <p:sp>
        <p:nvSpPr>
          <p:cNvPr id="5" name="Footer Placeholder 4">
            <a:extLst>
              <a:ext uri="{FF2B5EF4-FFF2-40B4-BE49-F238E27FC236}">
                <a16:creationId xmlns:a16="http://schemas.microsoft.com/office/drawing/2014/main" id="{63202385-73A9-FF63-DCDF-8363BC8B9A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cs-CZ"/>
          </a:p>
        </p:txBody>
      </p:sp>
      <p:sp>
        <p:nvSpPr>
          <p:cNvPr id="6" name="Slide Number Placeholder 5">
            <a:extLst>
              <a:ext uri="{FF2B5EF4-FFF2-40B4-BE49-F238E27FC236}">
                <a16:creationId xmlns:a16="http://schemas.microsoft.com/office/drawing/2014/main" id="{46ADB768-1E85-A4E9-0CFE-C51F9CBF77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3C8FF1-0166-4DAF-AAFC-3E35995ADB05}" type="slidenum">
              <a:rPr lang="cs-CZ" smtClean="0"/>
              <a:t>‹#›</a:t>
            </a:fld>
            <a:endParaRPr lang="cs-CZ"/>
          </a:p>
        </p:txBody>
      </p:sp>
    </p:spTree>
    <p:extLst>
      <p:ext uri="{BB962C8B-B14F-4D97-AF65-F5344CB8AC3E}">
        <p14:creationId xmlns:p14="http://schemas.microsoft.com/office/powerpoint/2010/main" val="2978079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B5C18-E0E0-434F-F4CB-8A6F81F5B600}"/>
              </a:ext>
            </a:extLst>
          </p:cNvPr>
          <p:cNvSpPr>
            <a:spLocks noGrp="1"/>
          </p:cNvSpPr>
          <p:nvPr>
            <p:ph type="ctrTitle"/>
          </p:nvPr>
        </p:nvSpPr>
        <p:spPr/>
        <p:txBody>
          <a:bodyPr/>
          <a:lstStyle/>
          <a:p>
            <a:r>
              <a:rPr lang="cs-CZ" dirty="0"/>
              <a:t>Prezentace marketing</a:t>
            </a:r>
          </a:p>
        </p:txBody>
      </p:sp>
      <p:sp>
        <p:nvSpPr>
          <p:cNvPr id="3" name="Subtitle 2">
            <a:extLst>
              <a:ext uri="{FF2B5EF4-FFF2-40B4-BE49-F238E27FC236}">
                <a16:creationId xmlns:a16="http://schemas.microsoft.com/office/drawing/2014/main" id="{71987407-0008-D34A-10E7-A32FC4F5054C}"/>
              </a:ext>
            </a:extLst>
          </p:cNvPr>
          <p:cNvSpPr>
            <a:spLocks noGrp="1"/>
          </p:cNvSpPr>
          <p:nvPr>
            <p:ph type="subTitle" idx="1"/>
          </p:nvPr>
        </p:nvSpPr>
        <p:spPr/>
        <p:txBody>
          <a:bodyPr/>
          <a:lstStyle/>
          <a:p>
            <a:r>
              <a:rPr lang="cs-CZ" dirty="0"/>
              <a:t>Toaster – Hanuš Valenta</a:t>
            </a:r>
          </a:p>
        </p:txBody>
      </p:sp>
    </p:spTree>
    <p:extLst>
      <p:ext uri="{BB962C8B-B14F-4D97-AF65-F5344CB8AC3E}">
        <p14:creationId xmlns:p14="http://schemas.microsoft.com/office/powerpoint/2010/main" val="1861575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A02C2-8171-836C-4BF0-EF18213FB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E8CC9-EE42-FAFC-2EF6-A5940380A522}"/>
              </a:ext>
            </a:extLst>
          </p:cNvPr>
          <p:cNvSpPr>
            <a:spLocks noGrp="1"/>
          </p:cNvSpPr>
          <p:nvPr>
            <p:ph type="title"/>
          </p:nvPr>
        </p:nvSpPr>
        <p:spPr>
          <a:xfrm>
            <a:off x="836612" y="187325"/>
            <a:ext cx="3932237" cy="1600200"/>
          </a:xfrm>
        </p:spPr>
        <p:txBody>
          <a:bodyPr>
            <a:normAutofit/>
          </a:bodyPr>
          <a:lstStyle/>
          <a:p>
            <a:r>
              <a:rPr lang="pl-PL" dirty="0"/>
              <a:t>Kdo je váš konkurent na trhu?</a:t>
            </a:r>
            <a:endParaRPr lang="cs-CZ" dirty="0"/>
          </a:p>
        </p:txBody>
      </p:sp>
      <p:sp>
        <p:nvSpPr>
          <p:cNvPr id="4" name="Text Placeholder 3">
            <a:extLst>
              <a:ext uri="{FF2B5EF4-FFF2-40B4-BE49-F238E27FC236}">
                <a16:creationId xmlns:a16="http://schemas.microsoft.com/office/drawing/2014/main" id="{56F992E2-BDEA-86BA-EBFB-31D0912FB7FA}"/>
              </a:ext>
            </a:extLst>
          </p:cNvPr>
          <p:cNvSpPr>
            <a:spLocks noGrp="1"/>
          </p:cNvSpPr>
          <p:nvPr>
            <p:ph type="body" sz="half" idx="2"/>
          </p:nvPr>
        </p:nvSpPr>
        <p:spPr>
          <a:xfrm>
            <a:off x="986630" y="3572375"/>
            <a:ext cx="10218737" cy="2676609"/>
          </a:xfrm>
        </p:spPr>
        <p:txBody>
          <a:bodyPr>
            <a:normAutofit/>
          </a:bodyPr>
          <a:lstStyle/>
          <a:p>
            <a:r>
              <a:rPr lang="cs-CZ" sz="2000" dirty="0"/>
              <a:t>V tomto segmentu působí několik významných hráčů, kteří se specializují na kuchyňské spotřebiče. Provádíme detailní analýzu jejich produktů, cenové politiky, marketingových strategií a zákaznických recenzí. Díky tomu můžeme odhalit mezery na trhu, přizpůsobit naši nabídku a nabídnout zákazníkům něco, co jinde nenajdou</a:t>
            </a:r>
          </a:p>
        </p:txBody>
      </p:sp>
      <p:sp>
        <p:nvSpPr>
          <p:cNvPr id="7" name="Title 1">
            <a:extLst>
              <a:ext uri="{FF2B5EF4-FFF2-40B4-BE49-F238E27FC236}">
                <a16:creationId xmlns:a16="http://schemas.microsoft.com/office/drawing/2014/main" id="{5681C708-640E-BC09-127E-EA3B64E4E42E}"/>
              </a:ext>
            </a:extLst>
          </p:cNvPr>
          <p:cNvSpPr txBox="1">
            <a:spLocks/>
          </p:cNvSpPr>
          <p:nvPr/>
        </p:nvSpPr>
        <p:spPr>
          <a:xfrm>
            <a:off x="4129881" y="2017297"/>
            <a:ext cx="3932237" cy="11349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cs-CZ" dirty="0"/>
              <a:t>Výrobci kuchyňských spotřebičů</a:t>
            </a:r>
          </a:p>
        </p:txBody>
      </p:sp>
    </p:spTree>
    <p:extLst>
      <p:ext uri="{BB962C8B-B14F-4D97-AF65-F5344CB8AC3E}">
        <p14:creationId xmlns:p14="http://schemas.microsoft.com/office/powerpoint/2010/main" val="1078496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AC8A3-FCB9-E9B4-7126-0F24B8971F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161587-62B8-E4BB-FFF2-13083D9C16C8}"/>
              </a:ext>
            </a:extLst>
          </p:cNvPr>
          <p:cNvSpPr>
            <a:spLocks noGrp="1"/>
          </p:cNvSpPr>
          <p:nvPr>
            <p:ph type="title"/>
          </p:nvPr>
        </p:nvSpPr>
        <p:spPr>
          <a:xfrm>
            <a:off x="836612" y="187325"/>
            <a:ext cx="3932237" cy="1600200"/>
          </a:xfrm>
        </p:spPr>
        <p:txBody>
          <a:bodyPr>
            <a:normAutofit/>
          </a:bodyPr>
          <a:lstStyle/>
          <a:p>
            <a:r>
              <a:rPr lang="pt-BR" dirty="0"/>
              <a:t>Zvolte distribuční cestu (přímou, nepřímou)</a:t>
            </a:r>
            <a:endParaRPr lang="cs-CZ" dirty="0"/>
          </a:p>
        </p:txBody>
      </p:sp>
      <p:sp>
        <p:nvSpPr>
          <p:cNvPr id="4" name="Text Placeholder 3">
            <a:extLst>
              <a:ext uri="{FF2B5EF4-FFF2-40B4-BE49-F238E27FC236}">
                <a16:creationId xmlns:a16="http://schemas.microsoft.com/office/drawing/2014/main" id="{CCD81B95-F031-AED1-9F4A-9F38844D7CF6}"/>
              </a:ext>
            </a:extLst>
          </p:cNvPr>
          <p:cNvSpPr>
            <a:spLocks noGrp="1"/>
          </p:cNvSpPr>
          <p:nvPr>
            <p:ph type="body" sz="half" idx="2"/>
          </p:nvPr>
        </p:nvSpPr>
        <p:spPr>
          <a:xfrm>
            <a:off x="953294" y="3732171"/>
            <a:ext cx="10285412" cy="2676609"/>
          </a:xfrm>
        </p:spPr>
        <p:txBody>
          <a:bodyPr>
            <a:normAutofit/>
          </a:bodyPr>
          <a:lstStyle/>
          <a:p>
            <a:r>
              <a:rPr lang="cs-CZ" sz="2000" dirty="0"/>
              <a:t>Umožňuje nám mít kontrolu nad prodejem, cenou a zákaznickou zkušeností. Ideální pro online prodej, kde můžeme přímo komunikovat s koncovými zákazníky.</a:t>
            </a:r>
          </a:p>
        </p:txBody>
      </p:sp>
      <p:sp>
        <p:nvSpPr>
          <p:cNvPr id="7" name="Title 1">
            <a:extLst>
              <a:ext uri="{FF2B5EF4-FFF2-40B4-BE49-F238E27FC236}">
                <a16:creationId xmlns:a16="http://schemas.microsoft.com/office/drawing/2014/main" id="{CCBFE19A-14E0-2544-35B5-0A8C2898014E}"/>
              </a:ext>
            </a:extLst>
          </p:cNvPr>
          <p:cNvSpPr txBox="1">
            <a:spLocks/>
          </p:cNvSpPr>
          <p:nvPr/>
        </p:nvSpPr>
        <p:spPr>
          <a:xfrm>
            <a:off x="5421313" y="2328947"/>
            <a:ext cx="3932237" cy="11349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cs-CZ" dirty="0"/>
              <a:t>Přímou</a:t>
            </a:r>
          </a:p>
        </p:txBody>
      </p:sp>
    </p:spTree>
    <p:extLst>
      <p:ext uri="{BB962C8B-B14F-4D97-AF65-F5344CB8AC3E}">
        <p14:creationId xmlns:p14="http://schemas.microsoft.com/office/powerpoint/2010/main" val="924197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9CC53-57E2-B7B3-EE78-7090FDBBC5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605A00-D101-5A93-11EB-350D8BC9875B}"/>
              </a:ext>
            </a:extLst>
          </p:cNvPr>
          <p:cNvSpPr>
            <a:spLocks noGrp="1"/>
          </p:cNvSpPr>
          <p:nvPr>
            <p:ph type="title"/>
          </p:nvPr>
        </p:nvSpPr>
        <p:spPr>
          <a:xfrm>
            <a:off x="836612" y="187325"/>
            <a:ext cx="3932237" cy="1600200"/>
          </a:xfrm>
        </p:spPr>
        <p:txBody>
          <a:bodyPr>
            <a:normAutofit/>
          </a:bodyPr>
          <a:lstStyle/>
          <a:p>
            <a:r>
              <a:rPr lang="cs-CZ" dirty="0"/>
              <a:t>Strategie distribuce (výhradní, výběrová, intenzivní)</a:t>
            </a:r>
          </a:p>
        </p:txBody>
      </p:sp>
      <p:sp>
        <p:nvSpPr>
          <p:cNvPr id="4" name="Text Placeholder 3">
            <a:extLst>
              <a:ext uri="{FF2B5EF4-FFF2-40B4-BE49-F238E27FC236}">
                <a16:creationId xmlns:a16="http://schemas.microsoft.com/office/drawing/2014/main" id="{01CB1E01-B647-A752-1BFD-620855A7AEE0}"/>
              </a:ext>
            </a:extLst>
          </p:cNvPr>
          <p:cNvSpPr>
            <a:spLocks noGrp="1"/>
          </p:cNvSpPr>
          <p:nvPr>
            <p:ph type="body" sz="half" idx="2"/>
          </p:nvPr>
        </p:nvSpPr>
        <p:spPr>
          <a:xfrm>
            <a:off x="1567655" y="3699375"/>
            <a:ext cx="9056687" cy="2676609"/>
          </a:xfrm>
        </p:spPr>
        <p:txBody>
          <a:bodyPr>
            <a:normAutofit/>
          </a:bodyPr>
          <a:lstStyle/>
          <a:p>
            <a:r>
              <a:rPr lang="cs-CZ" sz="2000" dirty="0"/>
              <a:t>Ta nám umožní oslovit co nejvíce zákazníků a zvíšit povědomí o naší značce. S přidanými výdělky kvůli zahlcení trhu.</a:t>
            </a:r>
          </a:p>
        </p:txBody>
      </p:sp>
      <p:sp>
        <p:nvSpPr>
          <p:cNvPr id="7" name="Title 1">
            <a:extLst>
              <a:ext uri="{FF2B5EF4-FFF2-40B4-BE49-F238E27FC236}">
                <a16:creationId xmlns:a16="http://schemas.microsoft.com/office/drawing/2014/main" id="{6F95D605-28EA-3C8C-E84A-ADAB3EFF3D27}"/>
              </a:ext>
            </a:extLst>
          </p:cNvPr>
          <p:cNvSpPr txBox="1">
            <a:spLocks/>
          </p:cNvSpPr>
          <p:nvPr/>
        </p:nvSpPr>
        <p:spPr>
          <a:xfrm>
            <a:off x="4129881" y="2175961"/>
            <a:ext cx="3932237" cy="11349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cs-CZ" dirty="0"/>
              <a:t>Intenzivní distribuce</a:t>
            </a:r>
          </a:p>
        </p:txBody>
      </p:sp>
    </p:spTree>
    <p:extLst>
      <p:ext uri="{BB962C8B-B14F-4D97-AF65-F5344CB8AC3E}">
        <p14:creationId xmlns:p14="http://schemas.microsoft.com/office/powerpoint/2010/main" val="2987848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AEEB2-1D1E-58F8-F69E-3BFBFB8083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E60BD8-A8E4-3158-830A-5E7707D2A584}"/>
              </a:ext>
            </a:extLst>
          </p:cNvPr>
          <p:cNvSpPr>
            <a:spLocks noGrp="1"/>
          </p:cNvSpPr>
          <p:nvPr>
            <p:ph type="title"/>
          </p:nvPr>
        </p:nvSpPr>
        <p:spPr>
          <a:xfrm>
            <a:off x="836612" y="723106"/>
            <a:ext cx="3932237" cy="1600200"/>
          </a:xfrm>
        </p:spPr>
        <p:txBody>
          <a:bodyPr>
            <a:normAutofit fontScale="90000"/>
          </a:bodyPr>
          <a:lstStyle/>
          <a:p>
            <a:r>
              <a:rPr lang="pl-PL" dirty="0"/>
              <a:t>Marketingový komunikační mix (reklama, osobní prodej, PR, podpora prodeje, DM)</a:t>
            </a:r>
            <a:endParaRPr lang="cs-CZ" dirty="0"/>
          </a:p>
        </p:txBody>
      </p:sp>
      <p:sp>
        <p:nvSpPr>
          <p:cNvPr id="4" name="Text Placeholder 3">
            <a:extLst>
              <a:ext uri="{FF2B5EF4-FFF2-40B4-BE49-F238E27FC236}">
                <a16:creationId xmlns:a16="http://schemas.microsoft.com/office/drawing/2014/main" id="{FFB6AE16-80E9-3431-0711-8D5AE194D009}"/>
              </a:ext>
            </a:extLst>
          </p:cNvPr>
          <p:cNvSpPr>
            <a:spLocks noGrp="1"/>
          </p:cNvSpPr>
          <p:nvPr>
            <p:ph type="body" sz="half" idx="2"/>
          </p:nvPr>
        </p:nvSpPr>
        <p:spPr>
          <a:xfrm>
            <a:off x="786606" y="3648575"/>
            <a:ext cx="10618787" cy="2676609"/>
          </a:xfrm>
        </p:spPr>
        <p:txBody>
          <a:bodyPr>
            <a:normAutofit/>
          </a:bodyPr>
          <a:lstStyle/>
          <a:p>
            <a:r>
              <a:rPr lang="cs-CZ" sz="2000" dirty="0"/>
              <a:t>Podpora prodeje pomůže motivovat zákazníky k rychlejšímu rozhodnutí o nákupu.</a:t>
            </a:r>
          </a:p>
          <a:p>
            <a:endParaRPr lang="cs-CZ" sz="2000" dirty="0"/>
          </a:p>
          <a:p>
            <a:r>
              <a:rPr lang="cs-CZ" sz="2000" dirty="0"/>
              <a:t>Cíl: Zvýšit okamžitý zájem o produkt a podpořit impulzivní nákupy.</a:t>
            </a:r>
          </a:p>
        </p:txBody>
      </p:sp>
      <p:sp>
        <p:nvSpPr>
          <p:cNvPr id="7" name="Title 1">
            <a:extLst>
              <a:ext uri="{FF2B5EF4-FFF2-40B4-BE49-F238E27FC236}">
                <a16:creationId xmlns:a16="http://schemas.microsoft.com/office/drawing/2014/main" id="{9514EFF1-C1A9-06F0-63B7-15B59C05A8D7}"/>
              </a:ext>
            </a:extLst>
          </p:cNvPr>
          <p:cNvSpPr txBox="1">
            <a:spLocks/>
          </p:cNvSpPr>
          <p:nvPr/>
        </p:nvSpPr>
        <p:spPr>
          <a:xfrm>
            <a:off x="4768849" y="2169697"/>
            <a:ext cx="3932237" cy="11349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cs-CZ" dirty="0"/>
              <a:t>Podpora prodeje</a:t>
            </a:r>
          </a:p>
        </p:txBody>
      </p:sp>
    </p:spTree>
    <p:extLst>
      <p:ext uri="{BB962C8B-B14F-4D97-AF65-F5344CB8AC3E}">
        <p14:creationId xmlns:p14="http://schemas.microsoft.com/office/powerpoint/2010/main" val="58857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4B79F-5406-585C-67F9-0FEF5ADB6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4887ED-4985-9818-3B66-B0CCD66FC038}"/>
              </a:ext>
            </a:extLst>
          </p:cNvPr>
          <p:cNvSpPr>
            <a:spLocks noGrp="1"/>
          </p:cNvSpPr>
          <p:nvPr>
            <p:ph type="title"/>
          </p:nvPr>
        </p:nvSpPr>
        <p:spPr>
          <a:xfrm>
            <a:off x="836612" y="723106"/>
            <a:ext cx="3932237" cy="1600200"/>
          </a:xfrm>
        </p:spPr>
        <p:txBody>
          <a:bodyPr>
            <a:normAutofit fontScale="90000"/>
          </a:bodyPr>
          <a:lstStyle/>
          <a:p>
            <a:r>
              <a:rPr lang="pl-PL" dirty="0"/>
              <a:t>Marketingový komunikační mix (reklama, osobní prodej, PR, podpora prodeje, DM)</a:t>
            </a:r>
            <a:endParaRPr lang="cs-CZ" dirty="0"/>
          </a:p>
        </p:txBody>
      </p:sp>
      <p:sp>
        <p:nvSpPr>
          <p:cNvPr id="4" name="Text Placeholder 3">
            <a:extLst>
              <a:ext uri="{FF2B5EF4-FFF2-40B4-BE49-F238E27FC236}">
                <a16:creationId xmlns:a16="http://schemas.microsoft.com/office/drawing/2014/main" id="{9106C1A3-1656-F891-FE19-EF49E4012E98}"/>
              </a:ext>
            </a:extLst>
          </p:cNvPr>
          <p:cNvSpPr>
            <a:spLocks noGrp="1"/>
          </p:cNvSpPr>
          <p:nvPr>
            <p:ph type="body" sz="half" idx="2"/>
          </p:nvPr>
        </p:nvSpPr>
        <p:spPr>
          <a:xfrm>
            <a:off x="710405" y="3675148"/>
            <a:ext cx="10771187" cy="2676609"/>
          </a:xfrm>
        </p:spPr>
        <p:txBody>
          <a:bodyPr>
            <a:normAutofit/>
          </a:bodyPr>
          <a:lstStyle/>
          <a:p>
            <a:r>
              <a:rPr lang="cs-CZ" sz="2000" dirty="0"/>
              <a:t>Přímý marketing nám umožní cíleně oslovit potenciální zákazníky na základě jejich zájmů a potřeb.</a:t>
            </a:r>
          </a:p>
          <a:p>
            <a:endParaRPr lang="cs-CZ" sz="2000" dirty="0"/>
          </a:p>
          <a:p>
            <a:r>
              <a:rPr lang="cs-CZ" sz="2000" dirty="0"/>
              <a:t>Obsah: Zaměříme se na výhody produktu, zákaznické recenze a vizuálně přitažlivé zpracování, které vyzdvihne design a inovace našich toasterů.</a:t>
            </a:r>
          </a:p>
        </p:txBody>
      </p:sp>
      <p:sp>
        <p:nvSpPr>
          <p:cNvPr id="7" name="Title 1">
            <a:extLst>
              <a:ext uri="{FF2B5EF4-FFF2-40B4-BE49-F238E27FC236}">
                <a16:creationId xmlns:a16="http://schemas.microsoft.com/office/drawing/2014/main" id="{0042CBC6-284B-2094-C7E5-6937BB2A65A0}"/>
              </a:ext>
            </a:extLst>
          </p:cNvPr>
          <p:cNvSpPr txBox="1">
            <a:spLocks/>
          </p:cNvSpPr>
          <p:nvPr/>
        </p:nvSpPr>
        <p:spPr>
          <a:xfrm>
            <a:off x="4129881" y="2141122"/>
            <a:ext cx="3932237" cy="11349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cs-CZ" dirty="0"/>
              <a:t>Direct Marketing (DM)</a:t>
            </a:r>
          </a:p>
        </p:txBody>
      </p:sp>
    </p:spTree>
    <p:extLst>
      <p:ext uri="{BB962C8B-B14F-4D97-AF65-F5344CB8AC3E}">
        <p14:creationId xmlns:p14="http://schemas.microsoft.com/office/powerpoint/2010/main" val="1913316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9844B-8A11-F131-B550-A3EDDDE308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634C9D-BDE9-4280-EA81-DC85A63E2B72}"/>
              </a:ext>
            </a:extLst>
          </p:cNvPr>
          <p:cNvSpPr>
            <a:spLocks noGrp="1"/>
          </p:cNvSpPr>
          <p:nvPr>
            <p:ph type="title"/>
          </p:nvPr>
        </p:nvSpPr>
        <p:spPr>
          <a:xfrm>
            <a:off x="836612" y="347746"/>
            <a:ext cx="3932237" cy="1600200"/>
          </a:xfrm>
        </p:spPr>
        <p:txBody>
          <a:bodyPr>
            <a:normAutofit/>
          </a:bodyPr>
          <a:lstStyle/>
          <a:p>
            <a:r>
              <a:rPr lang="cs-CZ" dirty="0"/>
              <a:t>Vymysli slogan krátký textový útvar</a:t>
            </a:r>
          </a:p>
        </p:txBody>
      </p:sp>
      <p:sp>
        <p:nvSpPr>
          <p:cNvPr id="4" name="Text Placeholder 3">
            <a:extLst>
              <a:ext uri="{FF2B5EF4-FFF2-40B4-BE49-F238E27FC236}">
                <a16:creationId xmlns:a16="http://schemas.microsoft.com/office/drawing/2014/main" id="{9BD28924-87CD-C2F1-AB17-D3F2BDA82AD8}"/>
              </a:ext>
            </a:extLst>
          </p:cNvPr>
          <p:cNvSpPr>
            <a:spLocks noGrp="1"/>
          </p:cNvSpPr>
          <p:nvPr>
            <p:ph type="body" sz="half" idx="2"/>
          </p:nvPr>
        </p:nvSpPr>
        <p:spPr>
          <a:xfrm>
            <a:off x="824706" y="3705725"/>
            <a:ext cx="10542587" cy="2676609"/>
          </a:xfrm>
        </p:spPr>
        <p:txBody>
          <a:bodyPr>
            <a:normAutofit/>
          </a:bodyPr>
          <a:lstStyle/>
          <a:p>
            <a:r>
              <a:rPr lang="cs-CZ" sz="2000" dirty="0"/>
              <a:t>Tento slogan vystihuje naši filozofii: kvalita bez kompromisů. Každý toaster, který opustí naši výrobní linku, je pečlivě testován, aby splňoval nejvyšší standardy. Věříme, že zákazníci ocení naši důslednost a snahu o dokonalost, která se promítá do každého detailu našich produktů.</a:t>
            </a:r>
          </a:p>
          <a:p>
            <a:endParaRPr lang="cs-CZ" sz="2000" dirty="0"/>
          </a:p>
          <a:p>
            <a:r>
              <a:rPr lang="cs-CZ" sz="2000" dirty="0"/>
              <a:t>Také může odkazovat na toasty samotné. (dvojsmysl </a:t>
            </a:r>
            <a:r>
              <a:rPr lang="en-US" sz="2000" dirty="0"/>
              <a:t>:)</a:t>
            </a:r>
            <a:endParaRPr lang="cs-CZ" sz="2000" dirty="0"/>
          </a:p>
        </p:txBody>
      </p:sp>
      <p:sp>
        <p:nvSpPr>
          <p:cNvPr id="7" name="Title 1">
            <a:extLst>
              <a:ext uri="{FF2B5EF4-FFF2-40B4-BE49-F238E27FC236}">
                <a16:creationId xmlns:a16="http://schemas.microsoft.com/office/drawing/2014/main" id="{0ABCC823-5875-C4C7-44FB-BCEAF25BEBE1}"/>
              </a:ext>
            </a:extLst>
          </p:cNvPr>
          <p:cNvSpPr txBox="1">
            <a:spLocks/>
          </p:cNvSpPr>
          <p:nvPr/>
        </p:nvSpPr>
        <p:spPr>
          <a:xfrm>
            <a:off x="3998514" y="2259346"/>
            <a:ext cx="4194970" cy="11349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cs-CZ" dirty="0"/>
              <a:t>Každý kousek dokonalý!</a:t>
            </a:r>
          </a:p>
        </p:txBody>
      </p:sp>
    </p:spTree>
    <p:extLst>
      <p:ext uri="{BB962C8B-B14F-4D97-AF65-F5344CB8AC3E}">
        <p14:creationId xmlns:p14="http://schemas.microsoft.com/office/powerpoint/2010/main" val="274064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7EBC6-63A3-FCC0-AF70-08D89D718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E82D68-7C42-4A0B-CF59-4E8C140365CA}"/>
              </a:ext>
            </a:extLst>
          </p:cNvPr>
          <p:cNvSpPr>
            <a:spLocks noGrp="1"/>
          </p:cNvSpPr>
          <p:nvPr>
            <p:ph type="title"/>
          </p:nvPr>
        </p:nvSpPr>
        <p:spPr>
          <a:xfrm>
            <a:off x="836612" y="347746"/>
            <a:ext cx="3932237" cy="1600200"/>
          </a:xfrm>
        </p:spPr>
        <p:txBody>
          <a:bodyPr>
            <a:normAutofit/>
          </a:bodyPr>
          <a:lstStyle/>
          <a:p>
            <a:r>
              <a:rPr lang="cs-CZ" dirty="0"/>
              <a:t>Napiš propagační inzerát na svůj produkt</a:t>
            </a:r>
          </a:p>
        </p:txBody>
      </p:sp>
      <p:sp>
        <p:nvSpPr>
          <p:cNvPr id="4" name="Text Placeholder 3">
            <a:extLst>
              <a:ext uri="{FF2B5EF4-FFF2-40B4-BE49-F238E27FC236}">
                <a16:creationId xmlns:a16="http://schemas.microsoft.com/office/drawing/2014/main" id="{29159464-EFFF-BB40-1888-63DAD9961266}"/>
              </a:ext>
            </a:extLst>
          </p:cNvPr>
          <p:cNvSpPr>
            <a:spLocks noGrp="1"/>
          </p:cNvSpPr>
          <p:nvPr>
            <p:ph type="body" sz="half" idx="2"/>
          </p:nvPr>
        </p:nvSpPr>
        <p:spPr>
          <a:xfrm>
            <a:off x="939005" y="3705724"/>
            <a:ext cx="10313987" cy="2676609"/>
          </a:xfrm>
        </p:spPr>
        <p:txBody>
          <a:bodyPr>
            <a:normAutofit/>
          </a:bodyPr>
          <a:lstStyle/>
          <a:p>
            <a:r>
              <a:rPr lang="cs-CZ" sz="2000" dirty="0"/>
              <a:t>„Představujeme vám nový standard v přípravě snídaně! Naše toastery kombinují moderní technologie s krásným designem, který udělá z každého dne příjemný začátek.“</a:t>
            </a:r>
            <a:endParaRPr lang="en-US" sz="2000" dirty="0"/>
          </a:p>
          <a:p>
            <a:endParaRPr lang="en-US" sz="2000" dirty="0"/>
          </a:p>
          <a:p>
            <a:r>
              <a:rPr lang="cs-CZ" sz="2000" dirty="0"/>
              <a:t>Objednávejte nyní a přidejte našim produktům šmrnc do své kuchyně!</a:t>
            </a:r>
            <a:endParaRPr lang="en-US" sz="2000" dirty="0"/>
          </a:p>
          <a:p>
            <a:endParaRPr lang="en-US" sz="2000" dirty="0"/>
          </a:p>
          <a:p>
            <a:r>
              <a:rPr lang="cs-CZ" sz="2000" dirty="0"/>
              <a:t>Kontakt: </a:t>
            </a:r>
            <a:r>
              <a:rPr lang="en-US" sz="2000" dirty="0"/>
              <a:t>+420 704</a:t>
            </a:r>
            <a:r>
              <a:rPr lang="cs-CZ" sz="2000" dirty="0"/>
              <a:t> </a:t>
            </a:r>
            <a:r>
              <a:rPr lang="en-US" sz="2000" dirty="0"/>
              <a:t>57</a:t>
            </a:r>
            <a:r>
              <a:rPr lang="cs-CZ" sz="2000" dirty="0"/>
              <a:t>4 704 | </a:t>
            </a:r>
            <a:r>
              <a:rPr lang="en-US" sz="2000" dirty="0"/>
              <a:t>kontakt.marketing@toastin.cz</a:t>
            </a:r>
            <a:r>
              <a:rPr lang="cs-CZ" sz="2000" dirty="0"/>
              <a:t> | </a:t>
            </a:r>
            <a:r>
              <a:rPr lang="en-US" sz="2000" dirty="0"/>
              <a:t>www</a:t>
            </a:r>
            <a:r>
              <a:rPr lang="cs-CZ" sz="2000" dirty="0"/>
              <a:t>.</a:t>
            </a:r>
            <a:r>
              <a:rPr lang="en-US" sz="2000" dirty="0"/>
              <a:t>toastin.cz</a:t>
            </a:r>
            <a:endParaRPr lang="cs-CZ" sz="2000" dirty="0"/>
          </a:p>
        </p:txBody>
      </p:sp>
      <p:sp>
        <p:nvSpPr>
          <p:cNvPr id="7" name="Title 1">
            <a:extLst>
              <a:ext uri="{FF2B5EF4-FFF2-40B4-BE49-F238E27FC236}">
                <a16:creationId xmlns:a16="http://schemas.microsoft.com/office/drawing/2014/main" id="{C00196D1-6717-EC88-732C-8DC72859EF57}"/>
              </a:ext>
            </a:extLst>
          </p:cNvPr>
          <p:cNvSpPr txBox="1">
            <a:spLocks/>
          </p:cNvSpPr>
          <p:nvPr/>
        </p:nvSpPr>
        <p:spPr>
          <a:xfrm>
            <a:off x="2899568" y="2259346"/>
            <a:ext cx="6392863" cy="11349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dirty="0" err="1"/>
              <a:t>Kvalitní</a:t>
            </a:r>
            <a:r>
              <a:rPr lang="en-US" dirty="0"/>
              <a:t> </a:t>
            </a:r>
            <a:r>
              <a:rPr lang="en-US" dirty="0" err="1"/>
              <a:t>toastery</a:t>
            </a:r>
            <a:r>
              <a:rPr lang="en-US" dirty="0"/>
              <a:t> od </a:t>
            </a:r>
            <a:r>
              <a:rPr lang="en-US" dirty="0" err="1"/>
              <a:t>Roast'n</a:t>
            </a:r>
            <a:r>
              <a:rPr lang="en-US" dirty="0"/>
              <a:t> &amp; </a:t>
            </a:r>
            <a:r>
              <a:rPr lang="en-US" dirty="0" err="1"/>
              <a:t>Toast'n</a:t>
            </a:r>
            <a:r>
              <a:rPr lang="en-US" dirty="0"/>
              <a:t>!</a:t>
            </a:r>
            <a:endParaRPr lang="cs-CZ" dirty="0"/>
          </a:p>
        </p:txBody>
      </p:sp>
    </p:spTree>
    <p:extLst>
      <p:ext uri="{BB962C8B-B14F-4D97-AF65-F5344CB8AC3E}">
        <p14:creationId xmlns:p14="http://schemas.microsoft.com/office/powerpoint/2010/main" val="225667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7DB7-1806-60B8-034A-1AC1C6A56DEC}"/>
              </a:ext>
            </a:extLst>
          </p:cNvPr>
          <p:cNvSpPr>
            <a:spLocks noGrp="1"/>
          </p:cNvSpPr>
          <p:nvPr>
            <p:ph type="title"/>
          </p:nvPr>
        </p:nvSpPr>
        <p:spPr/>
        <p:txBody>
          <a:bodyPr/>
          <a:lstStyle/>
          <a:p>
            <a:r>
              <a:rPr lang="cs-CZ" dirty="0"/>
              <a:t>Zvolte produkt, který chcete nabízet:</a:t>
            </a:r>
          </a:p>
        </p:txBody>
      </p:sp>
      <p:sp>
        <p:nvSpPr>
          <p:cNvPr id="4" name="Text Placeholder 3">
            <a:extLst>
              <a:ext uri="{FF2B5EF4-FFF2-40B4-BE49-F238E27FC236}">
                <a16:creationId xmlns:a16="http://schemas.microsoft.com/office/drawing/2014/main" id="{EEB93D3D-434F-C0B9-4AFD-E916515C57DF}"/>
              </a:ext>
            </a:extLst>
          </p:cNvPr>
          <p:cNvSpPr>
            <a:spLocks noGrp="1"/>
          </p:cNvSpPr>
          <p:nvPr>
            <p:ph type="body" sz="half" idx="2"/>
          </p:nvPr>
        </p:nvSpPr>
        <p:spPr>
          <a:xfrm>
            <a:off x="1677194" y="3258969"/>
            <a:ext cx="8837612" cy="2676609"/>
          </a:xfrm>
        </p:spPr>
        <p:txBody>
          <a:bodyPr>
            <a:normAutofit/>
          </a:bodyPr>
          <a:lstStyle/>
          <a:p>
            <a:r>
              <a:rPr lang="cs-CZ" sz="2400" dirty="0"/>
              <a:t>Toto je náš hlavní produkt, který si zaslouží vaši pozornost. Jedná se o moderní topinkovač, který chceme analyzovat, optimalizovat jeho prodej nebo na něj zaměřit konkrétní marketingovou kampaň. Mým cílem je zdůraznit jeho výhody a proč by každá domácnost měla mít jeden.</a:t>
            </a:r>
          </a:p>
        </p:txBody>
      </p:sp>
      <p:sp>
        <p:nvSpPr>
          <p:cNvPr id="7" name="Title 1">
            <a:extLst>
              <a:ext uri="{FF2B5EF4-FFF2-40B4-BE49-F238E27FC236}">
                <a16:creationId xmlns:a16="http://schemas.microsoft.com/office/drawing/2014/main" id="{3F6716AF-853C-F950-9356-2A9F5DB1936B}"/>
              </a:ext>
            </a:extLst>
          </p:cNvPr>
          <p:cNvSpPr txBox="1">
            <a:spLocks/>
          </p:cNvSpPr>
          <p:nvPr/>
        </p:nvSpPr>
        <p:spPr>
          <a:xfrm>
            <a:off x="4772025" y="2057400"/>
            <a:ext cx="3932237" cy="11349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cs-CZ" dirty="0"/>
              <a:t>Toaster</a:t>
            </a:r>
          </a:p>
        </p:txBody>
      </p:sp>
    </p:spTree>
    <p:extLst>
      <p:ext uri="{BB962C8B-B14F-4D97-AF65-F5344CB8AC3E}">
        <p14:creationId xmlns:p14="http://schemas.microsoft.com/office/powerpoint/2010/main" val="408351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9C0DE-39CB-BF18-C5E7-7C41A5E07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C1A6B6-44AA-1D3B-81FA-D660C5DDE830}"/>
              </a:ext>
            </a:extLst>
          </p:cNvPr>
          <p:cNvSpPr>
            <a:spLocks noGrp="1"/>
          </p:cNvSpPr>
          <p:nvPr>
            <p:ph type="title"/>
          </p:nvPr>
        </p:nvSpPr>
        <p:spPr/>
        <p:txBody>
          <a:bodyPr>
            <a:normAutofit fontScale="90000"/>
          </a:bodyPr>
          <a:lstStyle/>
          <a:p>
            <a:r>
              <a:rPr lang="cs-CZ" dirty="0"/>
              <a:t>Určete, zda se jedná o spotřební zboží (běžné, zvláštní, speciální) či kapitálové statky</a:t>
            </a:r>
          </a:p>
        </p:txBody>
      </p:sp>
      <p:sp>
        <p:nvSpPr>
          <p:cNvPr id="4" name="Text Placeholder 3">
            <a:extLst>
              <a:ext uri="{FF2B5EF4-FFF2-40B4-BE49-F238E27FC236}">
                <a16:creationId xmlns:a16="http://schemas.microsoft.com/office/drawing/2014/main" id="{F29DFC8B-7737-5AE4-8167-6C0BB3270157}"/>
              </a:ext>
            </a:extLst>
          </p:cNvPr>
          <p:cNvSpPr>
            <a:spLocks noGrp="1"/>
          </p:cNvSpPr>
          <p:nvPr>
            <p:ph type="body" sz="half" idx="2"/>
          </p:nvPr>
        </p:nvSpPr>
        <p:spPr>
          <a:xfrm>
            <a:off x="2301081" y="3258969"/>
            <a:ext cx="7589837" cy="2676609"/>
          </a:xfrm>
        </p:spPr>
        <p:txBody>
          <a:bodyPr>
            <a:normAutofit/>
          </a:bodyPr>
          <a:lstStyle/>
          <a:p>
            <a:r>
              <a:rPr lang="cs-CZ" sz="2000" dirty="0"/>
              <a:t>Každý produkt potřebuje něco, čím vynikne. Naše toastery mají několik unikátních prvků, které je odlišují od konkurence. Zaměřujeme se na moderní design, který zapadne do každé kuchyně, inovativní technologie umožňující rychlé a rovnoměrné opečení, a především na snadnou obsluhu. Chci zdůraznit, že „zvláštní“ znamená pro naše zákazníky hodnotu navíc – funkce a vlastnosti, které jinde nenajdou, a díky kterým se náš toaster stane preferovanou volbou na trhu.</a:t>
            </a:r>
          </a:p>
        </p:txBody>
      </p:sp>
      <p:sp>
        <p:nvSpPr>
          <p:cNvPr id="7" name="Title 1">
            <a:extLst>
              <a:ext uri="{FF2B5EF4-FFF2-40B4-BE49-F238E27FC236}">
                <a16:creationId xmlns:a16="http://schemas.microsoft.com/office/drawing/2014/main" id="{F55A7166-EB27-F42D-9B51-75FC1CE5FF96}"/>
              </a:ext>
            </a:extLst>
          </p:cNvPr>
          <p:cNvSpPr txBox="1">
            <a:spLocks/>
          </p:cNvSpPr>
          <p:nvPr/>
        </p:nvSpPr>
        <p:spPr>
          <a:xfrm>
            <a:off x="4943475" y="2057400"/>
            <a:ext cx="3932237" cy="11349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cs-CZ" dirty="0"/>
              <a:t>Zvláštní </a:t>
            </a:r>
          </a:p>
        </p:txBody>
      </p:sp>
    </p:spTree>
    <p:extLst>
      <p:ext uri="{BB962C8B-B14F-4D97-AF65-F5344CB8AC3E}">
        <p14:creationId xmlns:p14="http://schemas.microsoft.com/office/powerpoint/2010/main" val="65127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A5B29-9E46-E5C4-5C0F-2A4E518FBB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9836DC-186D-DD9F-1C3F-5903C51C44B5}"/>
              </a:ext>
            </a:extLst>
          </p:cNvPr>
          <p:cNvSpPr>
            <a:spLocks noGrp="1"/>
          </p:cNvSpPr>
          <p:nvPr>
            <p:ph type="title"/>
          </p:nvPr>
        </p:nvSpPr>
        <p:spPr/>
        <p:txBody>
          <a:bodyPr>
            <a:normAutofit fontScale="90000"/>
          </a:bodyPr>
          <a:lstStyle/>
          <a:p>
            <a:r>
              <a:rPr lang="cs-CZ" dirty="0"/>
              <a:t>Stanovte úrovně produktu a popište (jádro, vlastní produkt, rozšířený produkt)</a:t>
            </a:r>
          </a:p>
        </p:txBody>
      </p:sp>
      <p:sp>
        <p:nvSpPr>
          <p:cNvPr id="4" name="Text Placeholder 3">
            <a:extLst>
              <a:ext uri="{FF2B5EF4-FFF2-40B4-BE49-F238E27FC236}">
                <a16:creationId xmlns:a16="http://schemas.microsoft.com/office/drawing/2014/main" id="{ACCEFFD9-E77E-1E8E-AA6E-07A4B354A5F7}"/>
              </a:ext>
            </a:extLst>
          </p:cNvPr>
          <p:cNvSpPr>
            <a:spLocks noGrp="1"/>
          </p:cNvSpPr>
          <p:nvPr>
            <p:ph type="body" sz="half" idx="2"/>
          </p:nvPr>
        </p:nvSpPr>
        <p:spPr>
          <a:xfrm>
            <a:off x="1324769" y="3212931"/>
            <a:ext cx="9542462" cy="2676609"/>
          </a:xfrm>
        </p:spPr>
        <p:txBody>
          <a:bodyPr>
            <a:normAutofit/>
          </a:bodyPr>
          <a:lstStyle/>
          <a:p>
            <a:r>
              <a:rPr lang="cs-CZ" sz="2000" dirty="0"/>
              <a:t>Tento toaster je výsledkem našich vlastních inovací a vývoje. Zaměřili jsme se na to, aby byl výjimečný nejen svým vzhledem, ale také funkcionalitou. Na rozdíl od standardních výrobků na trhu nabízíme produkt, který je navržen s ohledem na potřeby našich zákazníků – od přesného nastavení opečení až po energeticky úsporné technologie. Vnímáme tento toaster jako naši vlajkovou loď, která reprezentuje naši značku a náš závazek ke kvalitě a inovacím.</a:t>
            </a:r>
          </a:p>
        </p:txBody>
      </p:sp>
      <p:sp>
        <p:nvSpPr>
          <p:cNvPr id="7" name="Title 1">
            <a:extLst>
              <a:ext uri="{FF2B5EF4-FFF2-40B4-BE49-F238E27FC236}">
                <a16:creationId xmlns:a16="http://schemas.microsoft.com/office/drawing/2014/main" id="{FB321474-43E0-6E1E-887A-522B9A8F1B5F}"/>
              </a:ext>
            </a:extLst>
          </p:cNvPr>
          <p:cNvSpPr txBox="1">
            <a:spLocks/>
          </p:cNvSpPr>
          <p:nvPr/>
        </p:nvSpPr>
        <p:spPr>
          <a:xfrm>
            <a:off x="4649788" y="2066925"/>
            <a:ext cx="3932237" cy="11349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cs-CZ" dirty="0"/>
              <a:t>Vlastní produkt</a:t>
            </a:r>
          </a:p>
        </p:txBody>
      </p:sp>
    </p:spTree>
    <p:extLst>
      <p:ext uri="{BB962C8B-B14F-4D97-AF65-F5344CB8AC3E}">
        <p14:creationId xmlns:p14="http://schemas.microsoft.com/office/powerpoint/2010/main" val="336761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0BA5E-0EF1-F570-CD4B-24350E7A6008}"/>
              </a:ext>
            </a:extLst>
          </p:cNvPr>
          <p:cNvSpPr>
            <a:spLocks noGrp="1"/>
          </p:cNvSpPr>
          <p:nvPr>
            <p:ph type="title"/>
          </p:nvPr>
        </p:nvSpPr>
        <p:spPr/>
        <p:txBody>
          <a:bodyPr/>
          <a:lstStyle/>
          <a:p>
            <a:r>
              <a:rPr lang="cs-CZ" dirty="0"/>
              <a:t>Logo </a:t>
            </a:r>
          </a:p>
        </p:txBody>
      </p:sp>
      <p:pic>
        <p:nvPicPr>
          <p:cNvPr id="5" name="Content Placeholder 4" descr="A grey toaster with white text&#10;&#10;Description automatically generated">
            <a:extLst>
              <a:ext uri="{FF2B5EF4-FFF2-40B4-BE49-F238E27FC236}">
                <a16:creationId xmlns:a16="http://schemas.microsoft.com/office/drawing/2014/main" id="{904944AA-A432-B4CF-F03B-64B12D0606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1259" y="2057191"/>
            <a:ext cx="4143375" cy="3695700"/>
          </a:xfrm>
        </p:spPr>
      </p:pic>
      <p:sp>
        <p:nvSpPr>
          <p:cNvPr id="6" name="TextBox 5">
            <a:extLst>
              <a:ext uri="{FF2B5EF4-FFF2-40B4-BE49-F238E27FC236}">
                <a16:creationId xmlns:a16="http://schemas.microsoft.com/office/drawing/2014/main" id="{6DD935DC-9663-77C4-1041-5D226B016A03}"/>
              </a:ext>
            </a:extLst>
          </p:cNvPr>
          <p:cNvSpPr txBox="1"/>
          <p:nvPr/>
        </p:nvSpPr>
        <p:spPr>
          <a:xfrm>
            <a:off x="838200" y="2229853"/>
            <a:ext cx="4682542" cy="1015663"/>
          </a:xfrm>
          <a:prstGeom prst="rect">
            <a:avLst/>
          </a:prstGeom>
          <a:noFill/>
        </p:spPr>
        <p:txBody>
          <a:bodyPr wrap="square" rtlCol="0">
            <a:spAutoFit/>
          </a:bodyPr>
          <a:lstStyle/>
          <a:p>
            <a:r>
              <a:rPr lang="cs-CZ" sz="2000" dirty="0"/>
              <a:t>Logo bude vypáleno na toasteru z boku takže bude spíše metalické než šedé a bude vzbuzovat pocit kvality a elegance.</a:t>
            </a:r>
          </a:p>
        </p:txBody>
      </p:sp>
    </p:spTree>
    <p:extLst>
      <p:ext uri="{BB962C8B-B14F-4D97-AF65-F5344CB8AC3E}">
        <p14:creationId xmlns:p14="http://schemas.microsoft.com/office/powerpoint/2010/main" val="171337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8BFD-5D2C-8070-2602-3845D2CA2E0D}"/>
              </a:ext>
            </a:extLst>
          </p:cNvPr>
          <p:cNvSpPr>
            <a:spLocks noGrp="1"/>
          </p:cNvSpPr>
          <p:nvPr>
            <p:ph type="title"/>
          </p:nvPr>
        </p:nvSpPr>
        <p:spPr/>
        <p:txBody>
          <a:bodyPr/>
          <a:lstStyle/>
          <a:p>
            <a:r>
              <a:rPr lang="cs-CZ" dirty="0"/>
              <a:t>Načrtněte životní cyklus výrobku a popište jednotlivé fáze</a:t>
            </a:r>
          </a:p>
        </p:txBody>
      </p:sp>
      <p:pic>
        <p:nvPicPr>
          <p:cNvPr id="6" name="Content Placeholder 5" descr="A black line of a cable&#10;&#10;Description automatically generated">
            <a:extLst>
              <a:ext uri="{FF2B5EF4-FFF2-40B4-BE49-F238E27FC236}">
                <a16:creationId xmlns:a16="http://schemas.microsoft.com/office/drawing/2014/main" id="{A3B5F20A-C10A-2270-D6D0-65C3406164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8306"/>
            <a:ext cx="6172200" cy="3471862"/>
          </a:xfrm>
        </p:spPr>
      </p:pic>
      <p:sp>
        <p:nvSpPr>
          <p:cNvPr id="4" name="Text Placeholder 3">
            <a:extLst>
              <a:ext uri="{FF2B5EF4-FFF2-40B4-BE49-F238E27FC236}">
                <a16:creationId xmlns:a16="http://schemas.microsoft.com/office/drawing/2014/main" id="{667ACCF9-612C-71E4-3479-A857A4F9498F}"/>
              </a:ext>
            </a:extLst>
          </p:cNvPr>
          <p:cNvSpPr>
            <a:spLocks noGrp="1"/>
          </p:cNvSpPr>
          <p:nvPr>
            <p:ph type="body" sz="half" idx="2"/>
          </p:nvPr>
        </p:nvSpPr>
        <p:spPr>
          <a:xfrm>
            <a:off x="839788" y="2894807"/>
            <a:ext cx="3932237" cy="3811588"/>
          </a:xfrm>
        </p:spPr>
        <p:txBody>
          <a:bodyPr/>
          <a:lstStyle/>
          <a:p>
            <a:r>
              <a:rPr lang="cs-CZ" sz="2000" dirty="0"/>
              <a:t>Prodeje půjdou s uvedením produktu na trh silně nahoru, následně se budou držet na stabilních hodnotách, dokud produkt nebude nahrazen novějším který starší modely udělá absolutní a opakuje cyklus. </a:t>
            </a:r>
            <a:r>
              <a:rPr lang="cs-CZ" dirty="0"/>
              <a:t> </a:t>
            </a:r>
          </a:p>
        </p:txBody>
      </p:sp>
    </p:spTree>
    <p:extLst>
      <p:ext uri="{BB962C8B-B14F-4D97-AF65-F5344CB8AC3E}">
        <p14:creationId xmlns:p14="http://schemas.microsoft.com/office/powerpoint/2010/main" val="3269969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4DAFE-B8DE-266A-9813-2BCF345ECC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B37396-3F7F-460B-DC3F-C783CE55B056}"/>
              </a:ext>
            </a:extLst>
          </p:cNvPr>
          <p:cNvSpPr>
            <a:spLocks noGrp="1"/>
          </p:cNvSpPr>
          <p:nvPr>
            <p:ph type="title"/>
          </p:nvPr>
        </p:nvSpPr>
        <p:spPr>
          <a:xfrm>
            <a:off x="839788" y="729916"/>
            <a:ext cx="3932237" cy="1600200"/>
          </a:xfrm>
        </p:spPr>
        <p:txBody>
          <a:bodyPr>
            <a:normAutofit fontScale="90000"/>
          </a:bodyPr>
          <a:lstStyle/>
          <a:p>
            <a:r>
              <a:rPr lang="cs-CZ" dirty="0"/>
              <a:t>Stanovte cenu a metodu stanovení ceny (nákladová, podle konkurence, dle poptávky atd.)</a:t>
            </a:r>
          </a:p>
        </p:txBody>
      </p:sp>
      <p:sp>
        <p:nvSpPr>
          <p:cNvPr id="4" name="Text Placeholder 3">
            <a:extLst>
              <a:ext uri="{FF2B5EF4-FFF2-40B4-BE49-F238E27FC236}">
                <a16:creationId xmlns:a16="http://schemas.microsoft.com/office/drawing/2014/main" id="{FBF9127A-68A8-E34D-778E-DDFBC9AEACD4}"/>
              </a:ext>
            </a:extLst>
          </p:cNvPr>
          <p:cNvSpPr>
            <a:spLocks noGrp="1"/>
          </p:cNvSpPr>
          <p:nvPr>
            <p:ph type="body" sz="half" idx="2"/>
          </p:nvPr>
        </p:nvSpPr>
        <p:spPr>
          <a:xfrm>
            <a:off x="910430" y="3753350"/>
            <a:ext cx="10371137" cy="2676609"/>
          </a:xfrm>
        </p:spPr>
        <p:txBody>
          <a:bodyPr>
            <a:normAutofit/>
          </a:bodyPr>
          <a:lstStyle/>
          <a:p>
            <a:r>
              <a:rPr lang="cs-CZ" sz="2000" dirty="0"/>
              <a:t>Cena je jedním z nejdůležitějších faktorů při rozhodování zákazníků. Na základě analýzy trhu jsme stanovili cenu 750 CZK, která nás řadí do konkurenceschopné cenové hladiny. Tato strategie nám umožňuje zůstat atraktivní pro široké spektrum zákazníků, zatímco zachováváme kvalitu a ziskovost. Cenová strategie však musí být flexibilní, aby reagovala na změny trhu a potřeby zákazníků.</a:t>
            </a:r>
          </a:p>
        </p:txBody>
      </p:sp>
      <p:sp>
        <p:nvSpPr>
          <p:cNvPr id="7" name="Title 1">
            <a:extLst>
              <a:ext uri="{FF2B5EF4-FFF2-40B4-BE49-F238E27FC236}">
                <a16:creationId xmlns:a16="http://schemas.microsoft.com/office/drawing/2014/main" id="{87F42432-544E-DF1A-C316-90CDA62EA0EA}"/>
              </a:ext>
            </a:extLst>
          </p:cNvPr>
          <p:cNvSpPr txBox="1">
            <a:spLocks/>
          </p:cNvSpPr>
          <p:nvPr/>
        </p:nvSpPr>
        <p:spPr>
          <a:xfrm>
            <a:off x="4129881" y="2307557"/>
            <a:ext cx="3932237" cy="11349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pl-PL" dirty="0"/>
              <a:t>Cenová strategie – 750 CZK podle konkurence</a:t>
            </a:r>
            <a:endParaRPr lang="cs-CZ" dirty="0"/>
          </a:p>
        </p:txBody>
      </p:sp>
    </p:spTree>
    <p:extLst>
      <p:ext uri="{BB962C8B-B14F-4D97-AF65-F5344CB8AC3E}">
        <p14:creationId xmlns:p14="http://schemas.microsoft.com/office/powerpoint/2010/main" val="1671771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707C9-91B9-B03C-BFA2-553AB35686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11B6BD-48B6-8EF9-8F46-4C6A6A8E7641}"/>
              </a:ext>
            </a:extLst>
          </p:cNvPr>
          <p:cNvSpPr>
            <a:spLocks noGrp="1"/>
          </p:cNvSpPr>
          <p:nvPr>
            <p:ph type="title"/>
          </p:nvPr>
        </p:nvSpPr>
        <p:spPr>
          <a:xfrm>
            <a:off x="839788" y="475666"/>
            <a:ext cx="3932237" cy="1600200"/>
          </a:xfrm>
        </p:spPr>
        <p:txBody>
          <a:bodyPr>
            <a:normAutofit fontScale="90000"/>
          </a:bodyPr>
          <a:lstStyle/>
          <a:p>
            <a:r>
              <a:rPr lang="cs-CZ" dirty="0"/>
              <a:t>Jaké budete nabízet slevy (hotovostní, množstevní, sezónní atd.)</a:t>
            </a:r>
          </a:p>
        </p:txBody>
      </p:sp>
      <p:sp>
        <p:nvSpPr>
          <p:cNvPr id="4" name="Text Placeholder 3">
            <a:extLst>
              <a:ext uri="{FF2B5EF4-FFF2-40B4-BE49-F238E27FC236}">
                <a16:creationId xmlns:a16="http://schemas.microsoft.com/office/drawing/2014/main" id="{B4717D1C-3356-1258-4B6E-42B93387190D}"/>
              </a:ext>
            </a:extLst>
          </p:cNvPr>
          <p:cNvSpPr>
            <a:spLocks noGrp="1"/>
          </p:cNvSpPr>
          <p:nvPr>
            <p:ph type="body" sz="half" idx="2"/>
          </p:nvPr>
        </p:nvSpPr>
        <p:spPr>
          <a:xfrm>
            <a:off x="1548606" y="3647156"/>
            <a:ext cx="9094787" cy="2676609"/>
          </a:xfrm>
        </p:spPr>
        <p:txBody>
          <a:bodyPr>
            <a:normAutofit/>
          </a:bodyPr>
          <a:lstStyle/>
          <a:p>
            <a:r>
              <a:rPr lang="cs-CZ" sz="2000" dirty="0"/>
              <a:t>Sezónní slevy jsou osvědčenou strategií, jak zvýšit prodej v klíčových obdobích, například během svátků nebo letních akcí. Plánuji přizpůsobit výši slev podle počtu prodaných kusů, což nám umožní flexibilně reagovat na poptávku. Tento přístup zároveň motivuje zákazníky k hromadným nákupům a podporuje větší objemy prodeje během specifických sezón.</a:t>
            </a:r>
          </a:p>
        </p:txBody>
      </p:sp>
      <p:sp>
        <p:nvSpPr>
          <p:cNvPr id="7" name="Title 1">
            <a:extLst>
              <a:ext uri="{FF2B5EF4-FFF2-40B4-BE49-F238E27FC236}">
                <a16:creationId xmlns:a16="http://schemas.microsoft.com/office/drawing/2014/main" id="{568011A3-4929-AD1E-403D-7551AE01CB92}"/>
              </a:ext>
            </a:extLst>
          </p:cNvPr>
          <p:cNvSpPr txBox="1">
            <a:spLocks/>
          </p:cNvSpPr>
          <p:nvPr/>
        </p:nvSpPr>
        <p:spPr>
          <a:xfrm>
            <a:off x="4772025" y="2294022"/>
            <a:ext cx="3932237" cy="11349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cs-CZ" dirty="0"/>
              <a:t>Sezónní slevy</a:t>
            </a:r>
          </a:p>
        </p:txBody>
      </p:sp>
    </p:spTree>
    <p:extLst>
      <p:ext uri="{BB962C8B-B14F-4D97-AF65-F5344CB8AC3E}">
        <p14:creationId xmlns:p14="http://schemas.microsoft.com/office/powerpoint/2010/main" val="570517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7F4B9-733F-4FC1-769F-7F0C89C438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2BF57E-9CF2-F845-1756-BCC3EDCCEC2B}"/>
              </a:ext>
            </a:extLst>
          </p:cNvPr>
          <p:cNvSpPr>
            <a:spLocks noGrp="1"/>
          </p:cNvSpPr>
          <p:nvPr>
            <p:ph type="title"/>
          </p:nvPr>
        </p:nvSpPr>
        <p:spPr>
          <a:xfrm>
            <a:off x="839788" y="590781"/>
            <a:ext cx="3932237" cy="1600200"/>
          </a:xfrm>
        </p:spPr>
        <p:txBody>
          <a:bodyPr>
            <a:normAutofit fontScale="90000"/>
          </a:bodyPr>
          <a:lstStyle/>
          <a:p>
            <a:r>
              <a:rPr lang="cs-CZ" dirty="0"/>
              <a:t>Budete mít „diskriminační ceny“ ? (např. důchodci a studenti mají nižší cenu než dospělí)</a:t>
            </a:r>
          </a:p>
        </p:txBody>
      </p:sp>
      <p:sp>
        <p:nvSpPr>
          <p:cNvPr id="4" name="Text Placeholder 3">
            <a:extLst>
              <a:ext uri="{FF2B5EF4-FFF2-40B4-BE49-F238E27FC236}">
                <a16:creationId xmlns:a16="http://schemas.microsoft.com/office/drawing/2014/main" id="{06C6A02C-77F2-9686-3152-B25252523013}"/>
              </a:ext>
            </a:extLst>
          </p:cNvPr>
          <p:cNvSpPr>
            <a:spLocks noGrp="1"/>
          </p:cNvSpPr>
          <p:nvPr>
            <p:ph type="body" sz="half" idx="2"/>
          </p:nvPr>
        </p:nvSpPr>
        <p:spPr>
          <a:xfrm>
            <a:off x="996156" y="3715250"/>
            <a:ext cx="10199688" cy="2676609"/>
          </a:xfrm>
        </p:spPr>
        <p:txBody>
          <a:bodyPr>
            <a:normAutofit/>
          </a:bodyPr>
          <a:lstStyle/>
          <a:p>
            <a:r>
              <a:rPr lang="cs-CZ" sz="2000" dirty="0"/>
              <a:t>Diskriminační slevy jsou špatné a neměly by na otevřeném trhu vůbec existovat.</a:t>
            </a:r>
          </a:p>
        </p:txBody>
      </p:sp>
      <p:sp>
        <p:nvSpPr>
          <p:cNvPr id="7" name="Title 1">
            <a:extLst>
              <a:ext uri="{FF2B5EF4-FFF2-40B4-BE49-F238E27FC236}">
                <a16:creationId xmlns:a16="http://schemas.microsoft.com/office/drawing/2014/main" id="{03F41633-591A-18EA-8389-4AB35C141529}"/>
              </a:ext>
            </a:extLst>
          </p:cNvPr>
          <p:cNvSpPr txBox="1">
            <a:spLocks/>
          </p:cNvSpPr>
          <p:nvPr/>
        </p:nvSpPr>
        <p:spPr>
          <a:xfrm>
            <a:off x="5602288" y="2294022"/>
            <a:ext cx="3932237" cy="11349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cs-CZ" dirty="0"/>
              <a:t>Ne</a:t>
            </a:r>
          </a:p>
        </p:txBody>
      </p:sp>
    </p:spTree>
    <p:extLst>
      <p:ext uri="{BB962C8B-B14F-4D97-AF65-F5344CB8AC3E}">
        <p14:creationId xmlns:p14="http://schemas.microsoft.com/office/powerpoint/2010/main" val="455894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867</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Prezentace marketing</vt:lpstr>
      <vt:lpstr>Zvolte produkt, který chcete nabízet:</vt:lpstr>
      <vt:lpstr>Určete, zda se jedná o spotřební zboží (běžné, zvláštní, speciální) či kapitálové statky</vt:lpstr>
      <vt:lpstr>Stanovte úrovně produktu a popište (jádro, vlastní produkt, rozšířený produkt)</vt:lpstr>
      <vt:lpstr>Logo </vt:lpstr>
      <vt:lpstr>Načrtněte životní cyklus výrobku a popište jednotlivé fáze</vt:lpstr>
      <vt:lpstr>Stanovte cenu a metodu stanovení ceny (nákladová, podle konkurence, dle poptávky atd.)</vt:lpstr>
      <vt:lpstr>Jaké budete nabízet slevy (hotovostní, množstevní, sezónní atd.)</vt:lpstr>
      <vt:lpstr>Budete mít „diskriminační ceny“ ? (např. důchodci a studenti mají nižší cenu než dospělí)</vt:lpstr>
      <vt:lpstr>Kdo je váš konkurent na trhu?</vt:lpstr>
      <vt:lpstr>Zvolte distribuční cestu (přímou, nepřímou)</vt:lpstr>
      <vt:lpstr>Strategie distribuce (výhradní, výběrová, intenzivní)</vt:lpstr>
      <vt:lpstr>Marketingový komunikační mix (reklama, osobní prodej, PR, podpora prodeje, DM)</vt:lpstr>
      <vt:lpstr>Marketingový komunikační mix (reklama, osobní prodej, PR, podpora prodeje, DM)</vt:lpstr>
      <vt:lpstr>Vymysli slogan krátký textový útvar</vt:lpstr>
      <vt:lpstr>Napiš propagační inzerát na svůj produkt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Hanuš Valenta</dc:creator>
  <cp:lastModifiedBy>Hanuš Valenta</cp:lastModifiedBy>
  <cp:revision>13</cp:revision>
  <dcterms:created xsi:type="dcterms:W3CDTF">2024-10-15T09:42:48Z</dcterms:created>
  <dcterms:modified xsi:type="dcterms:W3CDTF">2024-11-26T22:51:34Z</dcterms:modified>
</cp:coreProperties>
</file>