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90" r:id="rId2"/>
    <p:sldId id="308" r:id="rId3"/>
    <p:sldId id="314" r:id="rId4"/>
    <p:sldId id="311" r:id="rId5"/>
    <p:sldId id="346" r:id="rId6"/>
    <p:sldId id="324" r:id="rId7"/>
    <p:sldId id="384" r:id="rId8"/>
    <p:sldId id="388" r:id="rId9"/>
    <p:sldId id="277" r:id="rId10"/>
    <p:sldId id="329" r:id="rId11"/>
    <p:sldId id="307" r:id="rId12"/>
    <p:sldId id="385" r:id="rId13"/>
    <p:sldId id="389" r:id="rId14"/>
    <p:sldId id="265" r:id="rId15"/>
    <p:sldId id="386" r:id="rId16"/>
    <p:sldId id="387"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DFD9"/>
    <a:srgbClr val="C7E7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3035" autoAdjust="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3D289-801D-4B95-82AE-42FEE8078CB6}" type="datetimeFigureOut">
              <a:rPr lang="fr-FR" smtClean="0"/>
              <a:t>30/05/2018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8E3AB-6F8C-4D21-B7B8-4EE0F60C8573}" type="slidenum">
              <a:rPr lang="fr-FR" smtClean="0"/>
              <a:t>‹N°›</a:t>
            </a:fld>
            <a:endParaRPr lang="fr-FR"/>
          </a:p>
        </p:txBody>
      </p:sp>
    </p:spTree>
    <p:extLst>
      <p:ext uri="{BB962C8B-B14F-4D97-AF65-F5344CB8AC3E}">
        <p14:creationId xmlns:p14="http://schemas.microsoft.com/office/powerpoint/2010/main" val="635378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Marché de masse 2 français sur 3 qui consomment du thé dans le monde</a:t>
            </a:r>
          </a:p>
        </p:txBody>
      </p:sp>
      <p:sp>
        <p:nvSpPr>
          <p:cNvPr id="4" name="Espace réservé du numéro de diapositive 3"/>
          <p:cNvSpPr>
            <a:spLocks noGrp="1"/>
          </p:cNvSpPr>
          <p:nvPr>
            <p:ph type="sldNum" sz="quarter" idx="10"/>
          </p:nvPr>
        </p:nvSpPr>
        <p:spPr/>
        <p:txBody>
          <a:bodyPr/>
          <a:lstStyle/>
          <a:p>
            <a:fld id="{8E78E3AB-6F8C-4D21-B7B8-4EE0F60C8573}" type="slidenum">
              <a:rPr lang="fr-FR" smtClean="0"/>
              <a:t>9</a:t>
            </a:fld>
            <a:endParaRPr lang="fr-FR"/>
          </a:p>
        </p:txBody>
      </p:sp>
    </p:spTree>
    <p:extLst>
      <p:ext uri="{BB962C8B-B14F-4D97-AF65-F5344CB8AC3E}">
        <p14:creationId xmlns:p14="http://schemas.microsoft.com/office/powerpoint/2010/main" val="3723495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1CFB7-8726-447E-983F-A6570EA4C21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0C29C9A-2F3A-4107-99FB-7432620FC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4A26151-6F39-4842-BBB9-E521C60066A3}"/>
              </a:ext>
            </a:extLst>
          </p:cNvPr>
          <p:cNvSpPr>
            <a:spLocks noGrp="1"/>
          </p:cNvSpPr>
          <p:nvPr>
            <p:ph type="dt" sz="half" idx="10"/>
          </p:nvPr>
        </p:nvSpPr>
        <p:spPr/>
        <p:txBody>
          <a:bodyPr/>
          <a:lstStyle/>
          <a:p>
            <a:fld id="{57B1B2E6-26CE-4EE6-BA61-863BC2C3F195}" type="datetimeFigureOut">
              <a:rPr lang="fr-FR" smtClean="0"/>
              <a:t>30/05/2018</a:t>
            </a:fld>
            <a:endParaRPr lang="fr-FR"/>
          </a:p>
        </p:txBody>
      </p:sp>
      <p:sp>
        <p:nvSpPr>
          <p:cNvPr id="5" name="Espace réservé du pied de page 4">
            <a:extLst>
              <a:ext uri="{FF2B5EF4-FFF2-40B4-BE49-F238E27FC236}">
                <a16:creationId xmlns:a16="http://schemas.microsoft.com/office/drawing/2014/main" id="{BFCB0D35-408B-4D6F-BF9A-7676B28EA2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A987ED-CA42-4BA1-8063-78D99809EE22}"/>
              </a:ext>
            </a:extLst>
          </p:cNvPr>
          <p:cNvSpPr>
            <a:spLocks noGrp="1"/>
          </p:cNvSpPr>
          <p:nvPr>
            <p:ph type="sldNum" sz="quarter" idx="12"/>
          </p:nvPr>
        </p:nvSpPr>
        <p:spPr/>
        <p:txBody>
          <a:bodyPr/>
          <a:lstStyle/>
          <a:p>
            <a:fld id="{7AF16E0A-0E4E-42BE-8F61-E97FC6371F68}" type="slidenum">
              <a:rPr lang="fr-FR" smtClean="0"/>
              <a:t>‹N°›</a:t>
            </a:fld>
            <a:endParaRPr lang="fr-FR"/>
          </a:p>
        </p:txBody>
      </p:sp>
    </p:spTree>
    <p:extLst>
      <p:ext uri="{BB962C8B-B14F-4D97-AF65-F5344CB8AC3E}">
        <p14:creationId xmlns:p14="http://schemas.microsoft.com/office/powerpoint/2010/main" val="190398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BDD26D-9185-49F1-911A-14F9DEC8BB8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CC8F42F-1FE7-4562-BE36-69F88326AAD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160F8B3-707B-4C59-8C10-42FD3D58FBC7}"/>
              </a:ext>
            </a:extLst>
          </p:cNvPr>
          <p:cNvSpPr>
            <a:spLocks noGrp="1"/>
          </p:cNvSpPr>
          <p:nvPr>
            <p:ph type="dt" sz="half" idx="10"/>
          </p:nvPr>
        </p:nvSpPr>
        <p:spPr/>
        <p:txBody>
          <a:bodyPr/>
          <a:lstStyle/>
          <a:p>
            <a:fld id="{57B1B2E6-26CE-4EE6-BA61-863BC2C3F195}" type="datetimeFigureOut">
              <a:rPr lang="fr-FR" smtClean="0"/>
              <a:t>30/05/2018</a:t>
            </a:fld>
            <a:endParaRPr lang="fr-FR"/>
          </a:p>
        </p:txBody>
      </p:sp>
      <p:sp>
        <p:nvSpPr>
          <p:cNvPr id="5" name="Espace réservé du pied de page 4">
            <a:extLst>
              <a:ext uri="{FF2B5EF4-FFF2-40B4-BE49-F238E27FC236}">
                <a16:creationId xmlns:a16="http://schemas.microsoft.com/office/drawing/2014/main" id="{8CB56CEB-31C5-4188-AA48-839F4525EE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0F3A27-B484-4C07-8FD9-ADB22B0385EB}"/>
              </a:ext>
            </a:extLst>
          </p:cNvPr>
          <p:cNvSpPr>
            <a:spLocks noGrp="1"/>
          </p:cNvSpPr>
          <p:nvPr>
            <p:ph type="sldNum" sz="quarter" idx="12"/>
          </p:nvPr>
        </p:nvSpPr>
        <p:spPr/>
        <p:txBody>
          <a:bodyPr/>
          <a:lstStyle/>
          <a:p>
            <a:fld id="{7AF16E0A-0E4E-42BE-8F61-E97FC6371F68}" type="slidenum">
              <a:rPr lang="fr-FR" smtClean="0"/>
              <a:t>‹N°›</a:t>
            </a:fld>
            <a:endParaRPr lang="fr-FR"/>
          </a:p>
        </p:txBody>
      </p:sp>
    </p:spTree>
    <p:extLst>
      <p:ext uri="{BB962C8B-B14F-4D97-AF65-F5344CB8AC3E}">
        <p14:creationId xmlns:p14="http://schemas.microsoft.com/office/powerpoint/2010/main" val="26885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9D05D7A-8F36-4B25-8BB4-99F8EC9DED6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69FAB2A-AB77-4421-A855-432D86C6270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CF048D-905B-4CF6-B7A4-1AADA6CF1B7D}"/>
              </a:ext>
            </a:extLst>
          </p:cNvPr>
          <p:cNvSpPr>
            <a:spLocks noGrp="1"/>
          </p:cNvSpPr>
          <p:nvPr>
            <p:ph type="dt" sz="half" idx="10"/>
          </p:nvPr>
        </p:nvSpPr>
        <p:spPr/>
        <p:txBody>
          <a:bodyPr/>
          <a:lstStyle/>
          <a:p>
            <a:fld id="{57B1B2E6-26CE-4EE6-BA61-863BC2C3F195}" type="datetimeFigureOut">
              <a:rPr lang="fr-FR" smtClean="0"/>
              <a:t>30/05/2018</a:t>
            </a:fld>
            <a:endParaRPr lang="fr-FR"/>
          </a:p>
        </p:txBody>
      </p:sp>
      <p:sp>
        <p:nvSpPr>
          <p:cNvPr id="5" name="Espace réservé du pied de page 4">
            <a:extLst>
              <a:ext uri="{FF2B5EF4-FFF2-40B4-BE49-F238E27FC236}">
                <a16:creationId xmlns:a16="http://schemas.microsoft.com/office/drawing/2014/main" id="{654574B5-8253-48BE-9797-E5DAD65C54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932DB6-1193-4D98-9053-35377CC4EDD3}"/>
              </a:ext>
            </a:extLst>
          </p:cNvPr>
          <p:cNvSpPr>
            <a:spLocks noGrp="1"/>
          </p:cNvSpPr>
          <p:nvPr>
            <p:ph type="sldNum" sz="quarter" idx="12"/>
          </p:nvPr>
        </p:nvSpPr>
        <p:spPr/>
        <p:txBody>
          <a:bodyPr/>
          <a:lstStyle/>
          <a:p>
            <a:fld id="{7AF16E0A-0E4E-42BE-8F61-E97FC6371F68}" type="slidenum">
              <a:rPr lang="fr-FR" smtClean="0"/>
              <a:t>‹N°›</a:t>
            </a:fld>
            <a:endParaRPr lang="fr-FR"/>
          </a:p>
        </p:txBody>
      </p:sp>
    </p:spTree>
    <p:extLst>
      <p:ext uri="{BB962C8B-B14F-4D97-AF65-F5344CB8AC3E}">
        <p14:creationId xmlns:p14="http://schemas.microsoft.com/office/powerpoint/2010/main" val="2397827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4" name="Picture Placeholder 4"/>
          <p:cNvSpPr>
            <a:spLocks noGrp="1"/>
          </p:cNvSpPr>
          <p:nvPr>
            <p:ph type="pic" sz="quarter" idx="17" hasCustomPrompt="1"/>
          </p:nvPr>
        </p:nvSpPr>
        <p:spPr>
          <a:xfrm>
            <a:off x="1967908"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8" hasCustomPrompt="1"/>
          </p:nvPr>
        </p:nvSpPr>
        <p:spPr>
          <a:xfrm>
            <a:off x="3697692"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4"/>
          <p:cNvSpPr>
            <a:spLocks noGrp="1"/>
          </p:cNvSpPr>
          <p:nvPr>
            <p:ph type="pic" sz="quarter" idx="19" hasCustomPrompt="1"/>
          </p:nvPr>
        </p:nvSpPr>
        <p:spPr>
          <a:xfrm>
            <a:off x="5427477"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4"/>
          <p:cNvSpPr>
            <a:spLocks noGrp="1"/>
          </p:cNvSpPr>
          <p:nvPr>
            <p:ph type="pic" sz="quarter" idx="20" hasCustomPrompt="1"/>
          </p:nvPr>
        </p:nvSpPr>
        <p:spPr>
          <a:xfrm>
            <a:off x="7157262"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4"/>
          <p:cNvSpPr>
            <a:spLocks noGrp="1"/>
          </p:cNvSpPr>
          <p:nvPr>
            <p:ph type="pic" sz="quarter" idx="21" hasCustomPrompt="1"/>
          </p:nvPr>
        </p:nvSpPr>
        <p:spPr>
          <a:xfrm>
            <a:off x="8887046"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4"/>
          <p:cNvSpPr>
            <a:spLocks noGrp="1"/>
          </p:cNvSpPr>
          <p:nvPr>
            <p:ph type="pic" sz="quarter" idx="22" hasCustomPrompt="1"/>
          </p:nvPr>
        </p:nvSpPr>
        <p:spPr>
          <a:xfrm>
            <a:off x="1967908"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4"/>
          <p:cNvSpPr>
            <a:spLocks noGrp="1"/>
          </p:cNvSpPr>
          <p:nvPr>
            <p:ph type="pic" sz="quarter" idx="23" hasCustomPrompt="1"/>
          </p:nvPr>
        </p:nvSpPr>
        <p:spPr>
          <a:xfrm>
            <a:off x="3697692"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4"/>
          <p:cNvSpPr>
            <a:spLocks noGrp="1"/>
          </p:cNvSpPr>
          <p:nvPr>
            <p:ph type="pic" sz="quarter" idx="24" hasCustomPrompt="1"/>
          </p:nvPr>
        </p:nvSpPr>
        <p:spPr>
          <a:xfrm>
            <a:off x="5427477"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4"/>
          <p:cNvSpPr>
            <a:spLocks noGrp="1"/>
          </p:cNvSpPr>
          <p:nvPr>
            <p:ph type="pic" sz="quarter" idx="25" hasCustomPrompt="1"/>
          </p:nvPr>
        </p:nvSpPr>
        <p:spPr>
          <a:xfrm>
            <a:off x="7157262"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4"/>
          <p:cNvSpPr>
            <a:spLocks noGrp="1"/>
          </p:cNvSpPr>
          <p:nvPr>
            <p:ph type="pic" sz="quarter" idx="26" hasCustomPrompt="1"/>
          </p:nvPr>
        </p:nvSpPr>
        <p:spPr>
          <a:xfrm>
            <a:off x="8887046"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5288961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36052804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970160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0" y="0"/>
            <a:ext cx="12192000" cy="6858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02306340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B3A5B4-5575-4EBE-9622-8C31C20A966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591E0E5-8062-4CA7-AD85-1327445B8206}"/>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D2D12A-D677-4AC2-BBFC-3B2EA83CF06B}"/>
              </a:ext>
            </a:extLst>
          </p:cNvPr>
          <p:cNvSpPr>
            <a:spLocks noGrp="1"/>
          </p:cNvSpPr>
          <p:nvPr>
            <p:ph type="dt" sz="half" idx="10"/>
          </p:nvPr>
        </p:nvSpPr>
        <p:spPr/>
        <p:txBody>
          <a:bodyPr/>
          <a:lstStyle/>
          <a:p>
            <a:fld id="{57B1B2E6-26CE-4EE6-BA61-863BC2C3F195}" type="datetimeFigureOut">
              <a:rPr lang="fr-FR" smtClean="0"/>
              <a:t>30/05/2018</a:t>
            </a:fld>
            <a:endParaRPr lang="fr-FR"/>
          </a:p>
        </p:txBody>
      </p:sp>
      <p:sp>
        <p:nvSpPr>
          <p:cNvPr id="5" name="Espace réservé du pied de page 4">
            <a:extLst>
              <a:ext uri="{FF2B5EF4-FFF2-40B4-BE49-F238E27FC236}">
                <a16:creationId xmlns:a16="http://schemas.microsoft.com/office/drawing/2014/main" id="{27C143BE-393F-4688-AD5C-94E7915A12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AB863B-6768-43B7-AB77-59A61BBA7DB9}"/>
              </a:ext>
            </a:extLst>
          </p:cNvPr>
          <p:cNvSpPr>
            <a:spLocks noGrp="1"/>
          </p:cNvSpPr>
          <p:nvPr>
            <p:ph type="sldNum" sz="quarter" idx="12"/>
          </p:nvPr>
        </p:nvSpPr>
        <p:spPr/>
        <p:txBody>
          <a:bodyPr/>
          <a:lstStyle/>
          <a:p>
            <a:fld id="{7AF16E0A-0E4E-42BE-8F61-E97FC6371F68}" type="slidenum">
              <a:rPr lang="fr-FR" smtClean="0"/>
              <a:t>‹N°›</a:t>
            </a:fld>
            <a:endParaRPr lang="fr-FR"/>
          </a:p>
        </p:txBody>
      </p:sp>
    </p:spTree>
    <p:extLst>
      <p:ext uri="{BB962C8B-B14F-4D97-AF65-F5344CB8AC3E}">
        <p14:creationId xmlns:p14="http://schemas.microsoft.com/office/powerpoint/2010/main" val="162537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DFDDE7-1B77-4111-90E8-20EF882E74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4843C6A-1763-40BE-B2B3-23B0D975F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EC5D8C8E-E8E3-4CEF-ACFC-A61D1186C051}"/>
              </a:ext>
            </a:extLst>
          </p:cNvPr>
          <p:cNvSpPr>
            <a:spLocks noGrp="1"/>
          </p:cNvSpPr>
          <p:nvPr>
            <p:ph type="dt" sz="half" idx="10"/>
          </p:nvPr>
        </p:nvSpPr>
        <p:spPr/>
        <p:txBody>
          <a:bodyPr/>
          <a:lstStyle/>
          <a:p>
            <a:fld id="{57B1B2E6-26CE-4EE6-BA61-863BC2C3F195}" type="datetimeFigureOut">
              <a:rPr lang="fr-FR" smtClean="0"/>
              <a:t>30/05/2018</a:t>
            </a:fld>
            <a:endParaRPr lang="fr-FR"/>
          </a:p>
        </p:txBody>
      </p:sp>
      <p:sp>
        <p:nvSpPr>
          <p:cNvPr id="5" name="Espace réservé du pied de page 4">
            <a:extLst>
              <a:ext uri="{FF2B5EF4-FFF2-40B4-BE49-F238E27FC236}">
                <a16:creationId xmlns:a16="http://schemas.microsoft.com/office/drawing/2014/main" id="{BA4CDF62-F8FC-4670-8E71-E7774C58FAD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F000BDE-BCEA-46FF-8682-8C4A3F08ACB8}"/>
              </a:ext>
            </a:extLst>
          </p:cNvPr>
          <p:cNvSpPr>
            <a:spLocks noGrp="1"/>
          </p:cNvSpPr>
          <p:nvPr>
            <p:ph type="sldNum" sz="quarter" idx="12"/>
          </p:nvPr>
        </p:nvSpPr>
        <p:spPr/>
        <p:txBody>
          <a:bodyPr/>
          <a:lstStyle/>
          <a:p>
            <a:fld id="{7AF16E0A-0E4E-42BE-8F61-E97FC6371F68}" type="slidenum">
              <a:rPr lang="fr-FR" smtClean="0"/>
              <a:t>‹N°›</a:t>
            </a:fld>
            <a:endParaRPr lang="fr-FR"/>
          </a:p>
        </p:txBody>
      </p:sp>
    </p:spTree>
    <p:extLst>
      <p:ext uri="{BB962C8B-B14F-4D97-AF65-F5344CB8AC3E}">
        <p14:creationId xmlns:p14="http://schemas.microsoft.com/office/powerpoint/2010/main" val="172378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1E5C11-AC04-444B-BF25-A20E43C944A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CD6C9A6-16BF-4F04-A50E-8F5115AACF04}"/>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7858517-E8DA-41CC-B264-1DC90AEA9C2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B02FC52-AE9A-4BE2-A287-5CBA10475D4A}"/>
              </a:ext>
            </a:extLst>
          </p:cNvPr>
          <p:cNvSpPr>
            <a:spLocks noGrp="1"/>
          </p:cNvSpPr>
          <p:nvPr>
            <p:ph type="dt" sz="half" idx="10"/>
          </p:nvPr>
        </p:nvSpPr>
        <p:spPr/>
        <p:txBody>
          <a:bodyPr/>
          <a:lstStyle/>
          <a:p>
            <a:fld id="{57B1B2E6-26CE-4EE6-BA61-863BC2C3F195}" type="datetimeFigureOut">
              <a:rPr lang="fr-FR" smtClean="0"/>
              <a:t>30/05/2018</a:t>
            </a:fld>
            <a:endParaRPr lang="fr-FR"/>
          </a:p>
        </p:txBody>
      </p:sp>
      <p:sp>
        <p:nvSpPr>
          <p:cNvPr id="6" name="Espace réservé du pied de page 5">
            <a:extLst>
              <a:ext uri="{FF2B5EF4-FFF2-40B4-BE49-F238E27FC236}">
                <a16:creationId xmlns:a16="http://schemas.microsoft.com/office/drawing/2014/main" id="{691866B9-1C1E-4059-BB18-612BFFABA85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2B13939-B7FC-4CD4-95D5-795323BEBA16}"/>
              </a:ext>
            </a:extLst>
          </p:cNvPr>
          <p:cNvSpPr>
            <a:spLocks noGrp="1"/>
          </p:cNvSpPr>
          <p:nvPr>
            <p:ph type="sldNum" sz="quarter" idx="12"/>
          </p:nvPr>
        </p:nvSpPr>
        <p:spPr/>
        <p:txBody>
          <a:bodyPr/>
          <a:lstStyle/>
          <a:p>
            <a:fld id="{7AF16E0A-0E4E-42BE-8F61-E97FC6371F68}" type="slidenum">
              <a:rPr lang="fr-FR" smtClean="0"/>
              <a:t>‹N°›</a:t>
            </a:fld>
            <a:endParaRPr lang="fr-FR"/>
          </a:p>
        </p:txBody>
      </p:sp>
    </p:spTree>
    <p:extLst>
      <p:ext uri="{BB962C8B-B14F-4D97-AF65-F5344CB8AC3E}">
        <p14:creationId xmlns:p14="http://schemas.microsoft.com/office/powerpoint/2010/main" val="213853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1619F-C8A0-436B-8887-5DAAEA19EA7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9582AC7-65E1-44E7-80C7-FBE9798FE2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BFBBCFDF-C863-4674-A9FA-803BA615F161}"/>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5D2D8A2-605D-40A4-9AFE-BB85F66E7E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71A963C-79A2-4426-9D3E-A002E7B2F00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6AE1368-319E-4BAA-B339-15C2B3AF4D6F}"/>
              </a:ext>
            </a:extLst>
          </p:cNvPr>
          <p:cNvSpPr>
            <a:spLocks noGrp="1"/>
          </p:cNvSpPr>
          <p:nvPr>
            <p:ph type="dt" sz="half" idx="10"/>
          </p:nvPr>
        </p:nvSpPr>
        <p:spPr/>
        <p:txBody>
          <a:bodyPr/>
          <a:lstStyle/>
          <a:p>
            <a:fld id="{57B1B2E6-26CE-4EE6-BA61-863BC2C3F195}" type="datetimeFigureOut">
              <a:rPr lang="fr-FR" smtClean="0"/>
              <a:t>30/05/2018</a:t>
            </a:fld>
            <a:endParaRPr lang="fr-FR"/>
          </a:p>
        </p:txBody>
      </p:sp>
      <p:sp>
        <p:nvSpPr>
          <p:cNvPr id="8" name="Espace réservé du pied de page 7">
            <a:extLst>
              <a:ext uri="{FF2B5EF4-FFF2-40B4-BE49-F238E27FC236}">
                <a16:creationId xmlns:a16="http://schemas.microsoft.com/office/drawing/2014/main" id="{3618DEED-3CD6-4668-8126-CD6D9FAA96B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B5F0DA0-BF80-4A5D-8D8E-A94F88C657EE}"/>
              </a:ext>
            </a:extLst>
          </p:cNvPr>
          <p:cNvSpPr>
            <a:spLocks noGrp="1"/>
          </p:cNvSpPr>
          <p:nvPr>
            <p:ph type="sldNum" sz="quarter" idx="12"/>
          </p:nvPr>
        </p:nvSpPr>
        <p:spPr/>
        <p:txBody>
          <a:bodyPr/>
          <a:lstStyle/>
          <a:p>
            <a:fld id="{7AF16E0A-0E4E-42BE-8F61-E97FC6371F68}" type="slidenum">
              <a:rPr lang="fr-FR" smtClean="0"/>
              <a:t>‹N°›</a:t>
            </a:fld>
            <a:endParaRPr lang="fr-FR"/>
          </a:p>
        </p:txBody>
      </p:sp>
    </p:spTree>
    <p:extLst>
      <p:ext uri="{BB962C8B-B14F-4D97-AF65-F5344CB8AC3E}">
        <p14:creationId xmlns:p14="http://schemas.microsoft.com/office/powerpoint/2010/main" val="46159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D0F7A-DB73-4FC7-B78D-ED3E7B4CE5F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DDCF3A7-A982-48A0-A212-483D17B12B5A}"/>
              </a:ext>
            </a:extLst>
          </p:cNvPr>
          <p:cNvSpPr>
            <a:spLocks noGrp="1"/>
          </p:cNvSpPr>
          <p:nvPr>
            <p:ph type="dt" sz="half" idx="10"/>
          </p:nvPr>
        </p:nvSpPr>
        <p:spPr/>
        <p:txBody>
          <a:bodyPr/>
          <a:lstStyle/>
          <a:p>
            <a:fld id="{57B1B2E6-26CE-4EE6-BA61-863BC2C3F195}" type="datetimeFigureOut">
              <a:rPr lang="fr-FR" smtClean="0"/>
              <a:t>30/05/2018</a:t>
            </a:fld>
            <a:endParaRPr lang="fr-FR"/>
          </a:p>
        </p:txBody>
      </p:sp>
      <p:sp>
        <p:nvSpPr>
          <p:cNvPr id="4" name="Espace réservé du pied de page 3">
            <a:extLst>
              <a:ext uri="{FF2B5EF4-FFF2-40B4-BE49-F238E27FC236}">
                <a16:creationId xmlns:a16="http://schemas.microsoft.com/office/drawing/2014/main" id="{F9AC61DE-8C2C-4B89-A5E2-84A587AE65E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82BD960-56CA-46E3-A04D-7EA7248B6565}"/>
              </a:ext>
            </a:extLst>
          </p:cNvPr>
          <p:cNvSpPr>
            <a:spLocks noGrp="1"/>
          </p:cNvSpPr>
          <p:nvPr>
            <p:ph type="sldNum" sz="quarter" idx="12"/>
          </p:nvPr>
        </p:nvSpPr>
        <p:spPr/>
        <p:txBody>
          <a:bodyPr/>
          <a:lstStyle/>
          <a:p>
            <a:fld id="{7AF16E0A-0E4E-42BE-8F61-E97FC6371F68}" type="slidenum">
              <a:rPr lang="fr-FR" smtClean="0"/>
              <a:t>‹N°›</a:t>
            </a:fld>
            <a:endParaRPr lang="fr-FR"/>
          </a:p>
        </p:txBody>
      </p:sp>
    </p:spTree>
    <p:extLst>
      <p:ext uri="{BB962C8B-B14F-4D97-AF65-F5344CB8AC3E}">
        <p14:creationId xmlns:p14="http://schemas.microsoft.com/office/powerpoint/2010/main" val="26174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D4ABE0E-B007-4867-BB70-96C5132C8E05}"/>
              </a:ext>
            </a:extLst>
          </p:cNvPr>
          <p:cNvSpPr>
            <a:spLocks noGrp="1"/>
          </p:cNvSpPr>
          <p:nvPr>
            <p:ph type="dt" sz="half" idx="10"/>
          </p:nvPr>
        </p:nvSpPr>
        <p:spPr/>
        <p:txBody>
          <a:bodyPr/>
          <a:lstStyle/>
          <a:p>
            <a:fld id="{57B1B2E6-26CE-4EE6-BA61-863BC2C3F195}" type="datetimeFigureOut">
              <a:rPr lang="fr-FR" smtClean="0"/>
              <a:t>30/05/2018</a:t>
            </a:fld>
            <a:endParaRPr lang="fr-FR"/>
          </a:p>
        </p:txBody>
      </p:sp>
      <p:sp>
        <p:nvSpPr>
          <p:cNvPr id="3" name="Espace réservé du pied de page 2">
            <a:extLst>
              <a:ext uri="{FF2B5EF4-FFF2-40B4-BE49-F238E27FC236}">
                <a16:creationId xmlns:a16="http://schemas.microsoft.com/office/drawing/2014/main" id="{C15A0B7B-5DD3-4AA1-8781-BD0BED718B4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7871721-682C-4182-A619-D00F56216473}"/>
              </a:ext>
            </a:extLst>
          </p:cNvPr>
          <p:cNvSpPr>
            <a:spLocks noGrp="1"/>
          </p:cNvSpPr>
          <p:nvPr>
            <p:ph type="sldNum" sz="quarter" idx="12"/>
          </p:nvPr>
        </p:nvSpPr>
        <p:spPr/>
        <p:txBody>
          <a:bodyPr/>
          <a:lstStyle/>
          <a:p>
            <a:fld id="{7AF16E0A-0E4E-42BE-8F61-E97FC6371F68}" type="slidenum">
              <a:rPr lang="fr-FR" smtClean="0"/>
              <a:t>‹N°›</a:t>
            </a:fld>
            <a:endParaRPr lang="fr-FR"/>
          </a:p>
        </p:txBody>
      </p:sp>
    </p:spTree>
    <p:extLst>
      <p:ext uri="{BB962C8B-B14F-4D97-AF65-F5344CB8AC3E}">
        <p14:creationId xmlns:p14="http://schemas.microsoft.com/office/powerpoint/2010/main" val="58601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8769DF-DDF2-4E08-B3F8-EC980D7A9CD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0EF581A-9992-4DA6-8964-7727D3C69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6DCC9D4-2A7B-453A-99E5-27128C9C7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1A48F4F-AE2B-4DFD-BCD0-5B60D8FAC968}"/>
              </a:ext>
            </a:extLst>
          </p:cNvPr>
          <p:cNvSpPr>
            <a:spLocks noGrp="1"/>
          </p:cNvSpPr>
          <p:nvPr>
            <p:ph type="dt" sz="half" idx="10"/>
          </p:nvPr>
        </p:nvSpPr>
        <p:spPr/>
        <p:txBody>
          <a:bodyPr/>
          <a:lstStyle/>
          <a:p>
            <a:fld id="{57B1B2E6-26CE-4EE6-BA61-863BC2C3F195}" type="datetimeFigureOut">
              <a:rPr lang="fr-FR" smtClean="0"/>
              <a:t>30/05/2018</a:t>
            </a:fld>
            <a:endParaRPr lang="fr-FR"/>
          </a:p>
        </p:txBody>
      </p:sp>
      <p:sp>
        <p:nvSpPr>
          <p:cNvPr id="6" name="Espace réservé du pied de page 5">
            <a:extLst>
              <a:ext uri="{FF2B5EF4-FFF2-40B4-BE49-F238E27FC236}">
                <a16:creationId xmlns:a16="http://schemas.microsoft.com/office/drawing/2014/main" id="{89131430-6393-4077-B5FE-0F155987E84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4F33D0-D5AC-42FD-8C58-155AE5B2A93B}"/>
              </a:ext>
            </a:extLst>
          </p:cNvPr>
          <p:cNvSpPr>
            <a:spLocks noGrp="1"/>
          </p:cNvSpPr>
          <p:nvPr>
            <p:ph type="sldNum" sz="quarter" idx="12"/>
          </p:nvPr>
        </p:nvSpPr>
        <p:spPr/>
        <p:txBody>
          <a:bodyPr/>
          <a:lstStyle/>
          <a:p>
            <a:fld id="{7AF16E0A-0E4E-42BE-8F61-E97FC6371F68}" type="slidenum">
              <a:rPr lang="fr-FR" smtClean="0"/>
              <a:t>‹N°›</a:t>
            </a:fld>
            <a:endParaRPr lang="fr-FR"/>
          </a:p>
        </p:txBody>
      </p:sp>
    </p:spTree>
    <p:extLst>
      <p:ext uri="{BB962C8B-B14F-4D97-AF65-F5344CB8AC3E}">
        <p14:creationId xmlns:p14="http://schemas.microsoft.com/office/powerpoint/2010/main" val="187816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440994-89C1-49F5-9198-6B3353A76B3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797B1BA-1068-49FF-861B-B4B63BFB6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3A18F81-658E-4F06-9165-65D12BDB7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CAAF82B-A32A-4EE3-B4DC-FA2CC74B62EC}"/>
              </a:ext>
            </a:extLst>
          </p:cNvPr>
          <p:cNvSpPr>
            <a:spLocks noGrp="1"/>
          </p:cNvSpPr>
          <p:nvPr>
            <p:ph type="dt" sz="half" idx="10"/>
          </p:nvPr>
        </p:nvSpPr>
        <p:spPr/>
        <p:txBody>
          <a:bodyPr/>
          <a:lstStyle/>
          <a:p>
            <a:fld id="{57B1B2E6-26CE-4EE6-BA61-863BC2C3F195}" type="datetimeFigureOut">
              <a:rPr lang="fr-FR" smtClean="0"/>
              <a:t>30/05/2018</a:t>
            </a:fld>
            <a:endParaRPr lang="fr-FR"/>
          </a:p>
        </p:txBody>
      </p:sp>
      <p:sp>
        <p:nvSpPr>
          <p:cNvPr id="6" name="Espace réservé du pied de page 5">
            <a:extLst>
              <a:ext uri="{FF2B5EF4-FFF2-40B4-BE49-F238E27FC236}">
                <a16:creationId xmlns:a16="http://schemas.microsoft.com/office/drawing/2014/main" id="{5803578F-DC4E-4B7C-B3D3-EC831577F85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A7946B7-5406-43FB-99EC-DDB58C9743DD}"/>
              </a:ext>
            </a:extLst>
          </p:cNvPr>
          <p:cNvSpPr>
            <a:spLocks noGrp="1"/>
          </p:cNvSpPr>
          <p:nvPr>
            <p:ph type="sldNum" sz="quarter" idx="12"/>
          </p:nvPr>
        </p:nvSpPr>
        <p:spPr/>
        <p:txBody>
          <a:bodyPr/>
          <a:lstStyle/>
          <a:p>
            <a:fld id="{7AF16E0A-0E4E-42BE-8F61-E97FC6371F68}" type="slidenum">
              <a:rPr lang="fr-FR" smtClean="0"/>
              <a:t>‹N°›</a:t>
            </a:fld>
            <a:endParaRPr lang="fr-FR"/>
          </a:p>
        </p:txBody>
      </p:sp>
    </p:spTree>
    <p:extLst>
      <p:ext uri="{BB962C8B-B14F-4D97-AF65-F5344CB8AC3E}">
        <p14:creationId xmlns:p14="http://schemas.microsoft.com/office/powerpoint/2010/main" val="3293953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6C9B5DD-8266-46ED-BE05-A1E0A0BA9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E3A5029-21E9-499D-939A-B24BDAB10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8099406-3B75-40CC-8034-F50D05E3C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B1B2E6-26CE-4EE6-BA61-863BC2C3F195}" type="datetimeFigureOut">
              <a:rPr lang="fr-FR" smtClean="0"/>
              <a:t>30/05/2018</a:t>
            </a:fld>
            <a:endParaRPr lang="fr-FR"/>
          </a:p>
        </p:txBody>
      </p:sp>
      <p:sp>
        <p:nvSpPr>
          <p:cNvPr id="5" name="Espace réservé du pied de page 4">
            <a:extLst>
              <a:ext uri="{FF2B5EF4-FFF2-40B4-BE49-F238E27FC236}">
                <a16:creationId xmlns:a16="http://schemas.microsoft.com/office/drawing/2014/main" id="{11A99108-B7DA-4A57-8234-6FE393177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5E823A2-BFF2-4FB3-9284-579BA401C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16E0A-0E4E-42BE-8F61-E97FC6371F68}" type="slidenum">
              <a:rPr lang="fr-FR" smtClean="0"/>
              <a:t>‹N°›</a:t>
            </a:fld>
            <a:endParaRPr lang="fr-FR"/>
          </a:p>
        </p:txBody>
      </p:sp>
    </p:spTree>
    <p:extLst>
      <p:ext uri="{BB962C8B-B14F-4D97-AF65-F5344CB8AC3E}">
        <p14:creationId xmlns:p14="http://schemas.microsoft.com/office/powerpoint/2010/main" val="863230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3.png"/><Relationship Id="rId10"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23.jp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pour une image  3">
            <a:extLst>
              <a:ext uri="{FF2B5EF4-FFF2-40B4-BE49-F238E27FC236}">
                <a16:creationId xmlns:a16="http://schemas.microsoft.com/office/drawing/2014/main" id="{6F8631AF-7568-46CC-87B6-8F48B1F7050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062" r="18062"/>
          <a:stretch>
            <a:fillRect/>
          </a:stretch>
        </p:blipFill>
        <p:spPr>
          <a:xfrm>
            <a:off x="0" y="0"/>
            <a:ext cx="12192000" cy="6858000"/>
          </a:xfrm>
        </p:spPr>
      </p:pic>
      <p:sp>
        <p:nvSpPr>
          <p:cNvPr id="23" name="Rectangle 22"/>
          <p:cNvSpPr/>
          <p:nvPr/>
        </p:nvSpPr>
        <p:spPr>
          <a:xfrm>
            <a:off x="0" y="0"/>
            <a:ext cx="12192000" cy="6858000"/>
          </a:xfrm>
          <a:prstGeom prst="rect">
            <a:avLst/>
          </a:prstGeom>
          <a:solidFill>
            <a:srgbClr val="C7E7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Image 10">
            <a:extLst>
              <a:ext uri="{FF2B5EF4-FFF2-40B4-BE49-F238E27FC236}">
                <a16:creationId xmlns:a16="http://schemas.microsoft.com/office/drawing/2014/main" id="{58E87141-547C-42A3-8CC5-E2B289CC4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6262" y="2771775"/>
            <a:ext cx="3419475" cy="1314450"/>
          </a:xfrm>
          <a:prstGeom prst="rect">
            <a:avLst/>
          </a:prstGeom>
        </p:spPr>
      </p:pic>
    </p:spTree>
    <p:extLst>
      <p:ext uri="{BB962C8B-B14F-4D97-AF65-F5344CB8AC3E}">
        <p14:creationId xmlns:p14="http://schemas.microsoft.com/office/powerpoint/2010/main" val="196116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Domaine Disp Nar" panose="020A0506080505060203" pitchFamily="18" charset="0"/>
              </a:rPr>
              <a:t>Nos </a:t>
            </a:r>
            <a:r>
              <a:rPr lang="fr-FR" sz="3600" dirty="0">
                <a:latin typeface="Domaine Disp Nar" panose="020A0506080505060203" pitchFamily="18" charset="0"/>
              </a:rPr>
              <a:t>partenariats</a:t>
            </a:r>
          </a:p>
        </p:txBody>
      </p:sp>
      <p:sp>
        <p:nvSpPr>
          <p:cNvPr id="12" name="TextBox 11"/>
          <p:cNvSpPr txBox="1"/>
          <p:nvPr/>
        </p:nvSpPr>
        <p:spPr>
          <a:xfrm>
            <a:off x="1790700" y="1831254"/>
            <a:ext cx="8610600" cy="525400"/>
          </a:xfrm>
          <a:prstGeom prst="rect">
            <a:avLst/>
          </a:prstGeom>
          <a:noFill/>
        </p:spPr>
        <p:txBody>
          <a:bodyPr wrap="square" lIns="0" tIns="0" rIns="91440" bIns="0" rtlCol="0">
            <a:spAutoFit/>
          </a:bodyPr>
          <a:lstStyle/>
          <a:p>
            <a:pPr algn="ctr">
              <a:lnSpc>
                <a:spcPct val="150000"/>
              </a:lnSpc>
            </a:pPr>
            <a:r>
              <a:rPr lang="en-US" sz="1200" dirty="0">
                <a:solidFill>
                  <a:schemeClr val="tx1">
                    <a:alpha val="60000"/>
                  </a:schemeClr>
                </a:solidFill>
                <a:latin typeface="Titillium" charset="0"/>
                <a:ea typeface="Titillium" charset="0"/>
                <a:cs typeface="Titillium" charset="0"/>
              </a:rPr>
              <a:t>Nos </a:t>
            </a:r>
            <a:r>
              <a:rPr lang="en-US" sz="1200" dirty="0" err="1">
                <a:solidFill>
                  <a:schemeClr val="tx1">
                    <a:alpha val="60000"/>
                  </a:schemeClr>
                </a:solidFill>
                <a:latin typeface="Titillium" charset="0"/>
                <a:ea typeface="Titillium" charset="0"/>
                <a:cs typeface="Titillium" charset="0"/>
              </a:rPr>
              <a:t>partenariats</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sont</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notre</a:t>
            </a:r>
            <a:r>
              <a:rPr lang="en-US" sz="1200" dirty="0">
                <a:solidFill>
                  <a:schemeClr val="tx1">
                    <a:alpha val="60000"/>
                  </a:schemeClr>
                </a:solidFill>
                <a:latin typeface="Titillium" charset="0"/>
                <a:ea typeface="Titillium" charset="0"/>
                <a:cs typeface="Titillium" charset="0"/>
              </a:rPr>
              <a:t> source de </a:t>
            </a:r>
            <a:r>
              <a:rPr lang="en-US" sz="1200" dirty="0" err="1">
                <a:solidFill>
                  <a:schemeClr val="tx1">
                    <a:alpha val="60000"/>
                  </a:schemeClr>
                </a:solidFill>
                <a:latin typeface="Titillium" charset="0"/>
                <a:ea typeface="Titillium" charset="0"/>
                <a:cs typeface="Titillium" charset="0"/>
              </a:rPr>
              <a:t>revenu</a:t>
            </a:r>
            <a:r>
              <a:rPr lang="en-US" sz="1200" dirty="0">
                <a:solidFill>
                  <a:schemeClr val="tx1">
                    <a:alpha val="60000"/>
                  </a:schemeClr>
                </a:solidFill>
                <a:latin typeface="Titillium" charset="0"/>
                <a:ea typeface="Titillium" charset="0"/>
                <a:cs typeface="Titillium" charset="0"/>
              </a:rPr>
              <a:t>.</a:t>
            </a:r>
            <a:br>
              <a:rPr lang="en-US" sz="1200" dirty="0">
                <a:solidFill>
                  <a:schemeClr val="tx1">
                    <a:alpha val="60000"/>
                  </a:schemeClr>
                </a:solidFill>
                <a:latin typeface="Titillium" charset="0"/>
                <a:ea typeface="Titillium" charset="0"/>
                <a:cs typeface="Titillium" charset="0"/>
              </a:rPr>
            </a:br>
            <a:r>
              <a:rPr lang="en-US" sz="1200" dirty="0" err="1">
                <a:solidFill>
                  <a:schemeClr val="tx1">
                    <a:alpha val="60000"/>
                  </a:schemeClr>
                </a:solidFill>
                <a:latin typeface="Titillium" charset="0"/>
                <a:ea typeface="Titillium" charset="0"/>
                <a:cs typeface="Titillium" charset="0"/>
              </a:rPr>
              <a:t>Rédaction</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d’avis</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produit</a:t>
            </a:r>
            <a:r>
              <a:rPr lang="en-US" sz="1200" dirty="0">
                <a:solidFill>
                  <a:schemeClr val="tx1">
                    <a:alpha val="60000"/>
                  </a:schemeClr>
                </a:solidFill>
                <a:latin typeface="Titillium" charset="0"/>
                <a:ea typeface="Titillium" charset="0"/>
                <a:cs typeface="Titillium" charset="0"/>
              </a:rPr>
              <a:t> et </a:t>
            </a:r>
            <a:r>
              <a:rPr lang="en-US" sz="1200" dirty="0" err="1">
                <a:solidFill>
                  <a:schemeClr val="tx1">
                    <a:alpha val="60000"/>
                  </a:schemeClr>
                </a:solidFill>
                <a:latin typeface="Titillium" charset="0"/>
                <a:ea typeface="Titillium" charset="0"/>
                <a:cs typeface="Titillium" charset="0"/>
              </a:rPr>
              <a:t>d’articles</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sponsorisés</a:t>
            </a:r>
            <a:r>
              <a:rPr lang="en-US" sz="1200" dirty="0">
                <a:solidFill>
                  <a:schemeClr val="tx1">
                    <a:alpha val="60000"/>
                  </a:schemeClr>
                </a:solidFill>
                <a:latin typeface="Titillium" charset="0"/>
                <a:ea typeface="Titillium" charset="0"/>
                <a:cs typeface="Titillium" charset="0"/>
              </a:rPr>
              <a:t>.</a:t>
            </a:r>
          </a:p>
        </p:txBody>
      </p:sp>
      <p:pic>
        <p:nvPicPr>
          <p:cNvPr id="13" name="Image 12">
            <a:extLst>
              <a:ext uri="{FF2B5EF4-FFF2-40B4-BE49-F238E27FC236}">
                <a16:creationId xmlns:a16="http://schemas.microsoft.com/office/drawing/2014/main" id="{97CF9E56-A2D1-4E59-9654-689D26C93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466" y="6291180"/>
            <a:ext cx="1577534" cy="566820"/>
          </a:xfrm>
          <a:prstGeom prst="rect">
            <a:avLst/>
          </a:prstGeom>
        </p:spPr>
      </p:pic>
      <p:pic>
        <p:nvPicPr>
          <p:cNvPr id="14" name="Image 13">
            <a:extLst>
              <a:ext uri="{FF2B5EF4-FFF2-40B4-BE49-F238E27FC236}">
                <a16:creationId xmlns:a16="http://schemas.microsoft.com/office/drawing/2014/main" id="{909E4EEA-1C2E-48AC-8AE5-F279A3714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487" y="3305026"/>
            <a:ext cx="1754077" cy="604182"/>
          </a:xfrm>
          <a:prstGeom prst="rect">
            <a:avLst/>
          </a:prstGeom>
        </p:spPr>
      </p:pic>
      <p:pic>
        <p:nvPicPr>
          <p:cNvPr id="16" name="Image 15" descr="Une image contenant signe&#10;&#10;Description générée avec un niveau de confiance très élevé">
            <a:extLst>
              <a:ext uri="{FF2B5EF4-FFF2-40B4-BE49-F238E27FC236}">
                <a16:creationId xmlns:a16="http://schemas.microsoft.com/office/drawing/2014/main" id="{8127ABDC-22D0-4D21-9337-420752FD59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611" y="3273857"/>
            <a:ext cx="1495118" cy="479945"/>
          </a:xfrm>
          <a:prstGeom prst="rect">
            <a:avLst/>
          </a:prstGeom>
        </p:spPr>
      </p:pic>
      <p:pic>
        <p:nvPicPr>
          <p:cNvPr id="18" name="Image 17">
            <a:extLst>
              <a:ext uri="{FF2B5EF4-FFF2-40B4-BE49-F238E27FC236}">
                <a16:creationId xmlns:a16="http://schemas.microsoft.com/office/drawing/2014/main" id="{73D00251-64C6-44BD-A302-943D4A68FC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8810" y="3209475"/>
            <a:ext cx="742582" cy="1088701"/>
          </a:xfrm>
          <a:prstGeom prst="rect">
            <a:avLst/>
          </a:prstGeom>
        </p:spPr>
      </p:pic>
      <p:pic>
        <p:nvPicPr>
          <p:cNvPr id="20" name="Image 19" descr="Une image contenant texte&#10;&#10;Description générée avec un niveau de confiance très élevé">
            <a:extLst>
              <a:ext uri="{FF2B5EF4-FFF2-40B4-BE49-F238E27FC236}">
                <a16:creationId xmlns:a16="http://schemas.microsoft.com/office/drawing/2014/main" id="{63B8ECE1-654A-42C4-90DB-98A71BBFC1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79409" y="3062766"/>
            <a:ext cx="980812" cy="1088701"/>
          </a:xfrm>
          <a:prstGeom prst="rect">
            <a:avLst/>
          </a:prstGeom>
        </p:spPr>
      </p:pic>
      <p:pic>
        <p:nvPicPr>
          <p:cNvPr id="22" name="Image 21">
            <a:extLst>
              <a:ext uri="{FF2B5EF4-FFF2-40B4-BE49-F238E27FC236}">
                <a16:creationId xmlns:a16="http://schemas.microsoft.com/office/drawing/2014/main" id="{7CB72676-D7D2-4F50-A394-A63C00E182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9209" y="4475041"/>
            <a:ext cx="1279324" cy="1099644"/>
          </a:xfrm>
          <a:prstGeom prst="rect">
            <a:avLst/>
          </a:prstGeom>
        </p:spPr>
      </p:pic>
      <p:pic>
        <p:nvPicPr>
          <p:cNvPr id="24" name="Image 23" descr="Une image contenant objet&#10;&#10;Description générée avec un niveau de confiance élevé">
            <a:extLst>
              <a:ext uri="{FF2B5EF4-FFF2-40B4-BE49-F238E27FC236}">
                <a16:creationId xmlns:a16="http://schemas.microsoft.com/office/drawing/2014/main" id="{E5285617-A0A4-4E5C-B9EB-2003277B17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0337" y="4797578"/>
            <a:ext cx="2523774" cy="377810"/>
          </a:xfrm>
          <a:prstGeom prst="rect">
            <a:avLst/>
          </a:prstGeom>
        </p:spPr>
      </p:pic>
      <p:pic>
        <p:nvPicPr>
          <p:cNvPr id="26" name="Image 25">
            <a:extLst>
              <a:ext uri="{FF2B5EF4-FFF2-40B4-BE49-F238E27FC236}">
                <a16:creationId xmlns:a16="http://schemas.microsoft.com/office/drawing/2014/main" id="{9C95A500-334D-4634-8012-5D04C4D9DF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61793" y="4506790"/>
            <a:ext cx="1116616" cy="1088701"/>
          </a:xfrm>
          <a:prstGeom prst="rect">
            <a:avLst/>
          </a:prstGeom>
        </p:spPr>
      </p:pic>
      <p:pic>
        <p:nvPicPr>
          <p:cNvPr id="28" name="Image 27">
            <a:extLst>
              <a:ext uri="{FF2B5EF4-FFF2-40B4-BE49-F238E27FC236}">
                <a16:creationId xmlns:a16="http://schemas.microsoft.com/office/drawing/2014/main" id="{384972BA-448A-4995-8A77-EBB851A40F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30153" y="4527596"/>
            <a:ext cx="1279324" cy="1067895"/>
          </a:xfrm>
          <a:prstGeom prst="rect">
            <a:avLst/>
          </a:prstGeom>
        </p:spPr>
      </p:pic>
      <p:sp>
        <p:nvSpPr>
          <p:cNvPr id="15" name="ZoneTexte 14">
            <a:extLst>
              <a:ext uri="{FF2B5EF4-FFF2-40B4-BE49-F238E27FC236}">
                <a16:creationId xmlns:a16="http://schemas.microsoft.com/office/drawing/2014/main" id="{10CDEB39-A60F-4574-8BF3-B0560F91D90C}"/>
              </a:ext>
            </a:extLst>
          </p:cNvPr>
          <p:cNvSpPr txBox="1"/>
          <p:nvPr/>
        </p:nvSpPr>
        <p:spPr>
          <a:xfrm>
            <a:off x="161925" y="6429375"/>
            <a:ext cx="619125" cy="276999"/>
          </a:xfrm>
          <a:prstGeom prst="rect">
            <a:avLst/>
          </a:prstGeom>
          <a:noFill/>
        </p:spPr>
        <p:txBody>
          <a:bodyPr wrap="square" rtlCol="0">
            <a:spAutoFit/>
          </a:bodyPr>
          <a:lstStyle/>
          <a:p>
            <a:r>
              <a:rPr lang="fr-FR" sz="1200" b="1" dirty="0"/>
              <a:t>9</a:t>
            </a:r>
            <a:r>
              <a:rPr lang="fr-FR" sz="1200" dirty="0"/>
              <a:t>/15</a:t>
            </a:r>
            <a:endParaRPr lang="fr-FR" sz="1200" b="1" dirty="0"/>
          </a:p>
        </p:txBody>
      </p:sp>
    </p:spTree>
    <p:extLst>
      <p:ext uri="{BB962C8B-B14F-4D97-AF65-F5344CB8AC3E}">
        <p14:creationId xmlns:p14="http://schemas.microsoft.com/office/powerpoint/2010/main" val="187454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p:cNvSpPr>
          <p:nvPr/>
        </p:nvSpPr>
        <p:spPr bwMode="auto">
          <a:xfrm>
            <a:off x="3737113" y="1365389"/>
            <a:ext cx="4717774" cy="471777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6350">
            <a:solidFill>
              <a:schemeClr val="tx1">
                <a:alpha val="20000"/>
              </a:schemeClr>
            </a:solidFill>
          </a:ln>
        </p:spPr>
        <p:txBody>
          <a:bodyPr lIns="0" tIns="0" rIns="0" bIns="0"/>
          <a:lstStyle/>
          <a:p>
            <a:endParaRPr lang="en-US"/>
          </a:p>
        </p:txBody>
      </p:sp>
      <p:sp>
        <p:nvSpPr>
          <p:cNvPr id="3" name="Oval 2"/>
          <p:cNvSpPr/>
          <p:nvPr/>
        </p:nvSpPr>
        <p:spPr bwMode="auto">
          <a:xfrm>
            <a:off x="5587453" y="1489055"/>
            <a:ext cx="1035424" cy="1035424"/>
          </a:xfrm>
          <a:prstGeom prst="ellipse">
            <a:avLst/>
          </a:prstGeom>
          <a:noFill/>
          <a:ln w="25400">
            <a:solidFill>
              <a:srgbClr val="C0DFD9"/>
            </a:solidFill>
          </a:ln>
        </p:spPr>
        <p:txBody>
          <a:bodyPr lIns="0" tIns="0" rIns="0" bIns="0" rtlCol="0" anchor="ctr"/>
          <a:lstStyle/>
          <a:p>
            <a:pPr algn="ctr"/>
            <a:endParaRPr lang="en-US"/>
          </a:p>
        </p:txBody>
      </p:sp>
      <p:sp>
        <p:nvSpPr>
          <p:cNvPr id="5" name="TextBox 4"/>
          <p:cNvSpPr txBox="1"/>
          <p:nvPr/>
        </p:nvSpPr>
        <p:spPr>
          <a:xfrm>
            <a:off x="6938604" y="1643521"/>
            <a:ext cx="792012" cy="151452"/>
          </a:xfrm>
          <a:prstGeom prst="rect">
            <a:avLst/>
          </a:prstGeom>
          <a:noFill/>
        </p:spPr>
        <p:txBody>
          <a:bodyPr wrap="none" lIns="0" tIns="0" rIns="0" bIns="0" rtlCol="0">
            <a:spAutoFit/>
          </a:bodyPr>
          <a:lstStyle/>
          <a:p>
            <a:pPr>
              <a:lnSpc>
                <a:spcPct val="80000"/>
              </a:lnSpc>
            </a:pPr>
            <a:r>
              <a:rPr lang="en-US" sz="1200" b="1" spc="200" dirty="0">
                <a:latin typeface="Titillium" charset="0"/>
                <a:ea typeface="Titillium" charset="0"/>
                <a:cs typeface="Titillium" charset="0"/>
              </a:rPr>
              <a:t>OBJECTIF</a:t>
            </a:r>
          </a:p>
        </p:txBody>
      </p:sp>
      <p:sp>
        <p:nvSpPr>
          <p:cNvPr id="6" name="TextBox 5"/>
          <p:cNvSpPr txBox="1"/>
          <p:nvPr/>
        </p:nvSpPr>
        <p:spPr>
          <a:xfrm>
            <a:off x="6938604" y="1892439"/>
            <a:ext cx="2530314" cy="428451"/>
          </a:xfrm>
          <a:prstGeom prst="rect">
            <a:avLst/>
          </a:prstGeom>
          <a:noFill/>
        </p:spPr>
        <p:txBody>
          <a:bodyPr wrap="square" lIns="0" tIns="0" rIns="91440" bIns="0" rtlCol="0">
            <a:spAutoFit/>
          </a:bodyPr>
          <a:lstStyle/>
          <a:p>
            <a:pPr>
              <a:lnSpc>
                <a:spcPct val="120000"/>
              </a:lnSpc>
            </a:pPr>
            <a:r>
              <a:rPr lang="en-US" sz="1200" dirty="0">
                <a:solidFill>
                  <a:schemeClr val="tx1">
                    <a:alpha val="60000"/>
                  </a:schemeClr>
                </a:solidFill>
                <a:latin typeface="Titillium" charset="0"/>
                <a:ea typeface="Titillium" charset="0"/>
                <a:cs typeface="Titillium" charset="0"/>
              </a:rPr>
              <a:t>Un </a:t>
            </a:r>
            <a:r>
              <a:rPr lang="en-US" sz="1200" dirty="0" err="1">
                <a:solidFill>
                  <a:schemeClr val="tx1">
                    <a:alpha val="60000"/>
                  </a:schemeClr>
                </a:solidFill>
                <a:latin typeface="Titillium" charset="0"/>
                <a:ea typeface="Titillium" charset="0"/>
                <a:cs typeface="Titillium" charset="0"/>
              </a:rPr>
              <a:t>objectif</a:t>
            </a:r>
            <a:r>
              <a:rPr lang="en-US" sz="1200" dirty="0">
                <a:solidFill>
                  <a:schemeClr val="tx1">
                    <a:alpha val="60000"/>
                  </a:schemeClr>
                </a:solidFill>
                <a:latin typeface="Titillium" charset="0"/>
                <a:ea typeface="Titillium" charset="0"/>
                <a:cs typeface="Titillium" charset="0"/>
              </a:rPr>
              <a:t> de </a:t>
            </a:r>
            <a:r>
              <a:rPr lang="en-US" sz="1200" b="1" dirty="0" err="1">
                <a:solidFill>
                  <a:schemeClr val="tx1">
                    <a:alpha val="60000"/>
                  </a:schemeClr>
                </a:solidFill>
                <a:latin typeface="Titillium" charset="0"/>
                <a:ea typeface="Titillium" charset="0"/>
                <a:cs typeface="Titillium" charset="0"/>
              </a:rPr>
              <a:t>notoriété</a:t>
            </a:r>
            <a:r>
              <a:rPr lang="en-US" sz="1200" dirty="0">
                <a:solidFill>
                  <a:schemeClr val="tx1">
                    <a:alpha val="60000"/>
                  </a:schemeClr>
                </a:solidFill>
                <a:latin typeface="Titillium" charset="0"/>
                <a:ea typeface="Titillium" charset="0"/>
                <a:cs typeface="Titillium" charset="0"/>
              </a:rPr>
              <a:t> pour nous faire </a:t>
            </a:r>
            <a:r>
              <a:rPr lang="en-US" sz="1200" dirty="0" err="1">
                <a:solidFill>
                  <a:schemeClr val="tx1">
                    <a:alpha val="60000"/>
                  </a:schemeClr>
                </a:solidFill>
                <a:latin typeface="Titillium" charset="0"/>
                <a:ea typeface="Titillium" charset="0"/>
                <a:cs typeface="Titillium" charset="0"/>
              </a:rPr>
              <a:t>connaître</a:t>
            </a:r>
            <a:r>
              <a:rPr lang="en-US" sz="1200" dirty="0">
                <a:solidFill>
                  <a:schemeClr val="tx1">
                    <a:alpha val="60000"/>
                  </a:schemeClr>
                </a:solidFill>
                <a:latin typeface="Titillium" charset="0"/>
                <a:ea typeface="Titillium" charset="0"/>
                <a:cs typeface="Titillium" charset="0"/>
              </a:rPr>
              <a:t>.</a:t>
            </a:r>
          </a:p>
        </p:txBody>
      </p:sp>
      <p:sp>
        <p:nvSpPr>
          <p:cNvPr id="15" name="Oval 14"/>
          <p:cNvSpPr/>
          <p:nvPr/>
        </p:nvSpPr>
        <p:spPr bwMode="auto">
          <a:xfrm>
            <a:off x="5587453" y="4894864"/>
            <a:ext cx="1035424" cy="1035424"/>
          </a:xfrm>
          <a:prstGeom prst="ellipse">
            <a:avLst/>
          </a:prstGeom>
          <a:noFill/>
          <a:ln w="25400">
            <a:solidFill>
              <a:srgbClr val="C0DFD9"/>
            </a:solidFill>
          </a:ln>
        </p:spPr>
        <p:txBody>
          <a:bodyPr lIns="0" tIns="0" rIns="0" bIns="0" rtlCol="0" anchor="ctr"/>
          <a:lstStyle/>
          <a:p>
            <a:pPr algn="ctr"/>
            <a:endParaRPr lang="en-US"/>
          </a:p>
        </p:txBody>
      </p:sp>
      <p:sp>
        <p:nvSpPr>
          <p:cNvPr id="16" name="TextBox 15"/>
          <p:cNvSpPr txBox="1"/>
          <p:nvPr/>
        </p:nvSpPr>
        <p:spPr>
          <a:xfrm>
            <a:off x="6938604" y="5049330"/>
            <a:ext cx="1139992" cy="151452"/>
          </a:xfrm>
          <a:prstGeom prst="rect">
            <a:avLst/>
          </a:prstGeom>
          <a:noFill/>
        </p:spPr>
        <p:txBody>
          <a:bodyPr wrap="none" lIns="0" tIns="0" rIns="0" bIns="0" rtlCol="0">
            <a:spAutoFit/>
          </a:bodyPr>
          <a:lstStyle/>
          <a:p>
            <a:pPr>
              <a:lnSpc>
                <a:spcPct val="80000"/>
              </a:lnSpc>
            </a:pPr>
            <a:r>
              <a:rPr lang="en-US" sz="1200" b="1" spc="200" dirty="0">
                <a:latin typeface="Titillium" charset="0"/>
                <a:ea typeface="Titillium" charset="0"/>
                <a:cs typeface="Titillium" charset="0"/>
              </a:rPr>
              <a:t>ACQUISITION</a:t>
            </a:r>
          </a:p>
        </p:txBody>
      </p:sp>
      <p:sp>
        <p:nvSpPr>
          <p:cNvPr id="17" name="TextBox 16"/>
          <p:cNvSpPr txBox="1"/>
          <p:nvPr/>
        </p:nvSpPr>
        <p:spPr>
          <a:xfrm>
            <a:off x="6938604" y="5298248"/>
            <a:ext cx="2530314" cy="206851"/>
          </a:xfrm>
          <a:prstGeom prst="rect">
            <a:avLst/>
          </a:prstGeom>
          <a:noFill/>
        </p:spPr>
        <p:txBody>
          <a:bodyPr wrap="square" lIns="0" tIns="0" rIns="91440" bIns="0" rtlCol="0">
            <a:spAutoFit/>
          </a:bodyPr>
          <a:lstStyle/>
          <a:p>
            <a:pPr>
              <a:lnSpc>
                <a:spcPct val="120000"/>
              </a:lnSpc>
            </a:pPr>
            <a:r>
              <a:rPr lang="en-US" sz="1200" dirty="0" err="1">
                <a:solidFill>
                  <a:schemeClr val="tx1">
                    <a:alpha val="60000"/>
                  </a:schemeClr>
                </a:solidFill>
                <a:latin typeface="Titillium" charset="0"/>
                <a:ea typeface="Titillium" charset="0"/>
                <a:cs typeface="Titillium" charset="0"/>
              </a:rPr>
              <a:t>Générer</a:t>
            </a:r>
            <a:r>
              <a:rPr lang="en-US" sz="1200" dirty="0">
                <a:solidFill>
                  <a:schemeClr val="tx1">
                    <a:alpha val="60000"/>
                  </a:schemeClr>
                </a:solidFill>
                <a:latin typeface="Titillium" charset="0"/>
                <a:ea typeface="Titillium" charset="0"/>
                <a:cs typeface="Titillium" charset="0"/>
              </a:rPr>
              <a:t> du traffic </a:t>
            </a:r>
            <a:r>
              <a:rPr lang="en-US" sz="1200" dirty="0" err="1">
                <a:solidFill>
                  <a:schemeClr val="tx1">
                    <a:alpha val="60000"/>
                  </a:schemeClr>
                </a:solidFill>
                <a:latin typeface="Titillium" charset="0"/>
                <a:ea typeface="Titillium" charset="0"/>
                <a:cs typeface="Titillium" charset="0"/>
              </a:rPr>
              <a:t>vers</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notre</a:t>
            </a:r>
            <a:r>
              <a:rPr lang="en-US" sz="1200" dirty="0">
                <a:solidFill>
                  <a:schemeClr val="tx1">
                    <a:alpha val="60000"/>
                  </a:schemeClr>
                </a:solidFill>
                <a:latin typeface="Titillium" charset="0"/>
                <a:ea typeface="Titillium" charset="0"/>
                <a:cs typeface="Titillium" charset="0"/>
              </a:rPr>
              <a:t> site.</a:t>
            </a:r>
          </a:p>
        </p:txBody>
      </p:sp>
      <p:sp>
        <p:nvSpPr>
          <p:cNvPr id="20" name="Title 1">
            <a:extLst>
              <a:ext uri="{FF2B5EF4-FFF2-40B4-BE49-F238E27FC236}">
                <a16:creationId xmlns:a16="http://schemas.microsoft.com/office/drawing/2014/main" id="{2262B648-3711-4409-B45B-3E01C41CD55D}"/>
              </a:ext>
            </a:extLst>
          </p:cNvPr>
          <p:cNvSpPr txBox="1">
            <a:spLocks/>
          </p:cNvSpPr>
          <p:nvPr/>
        </p:nvSpPr>
        <p:spPr>
          <a:xfrm>
            <a:off x="1799864" y="375866"/>
            <a:ext cx="8610600" cy="49548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Domaine Disp Nar" panose="020A0506080505060203" pitchFamily="18" charset="0"/>
              </a:rPr>
              <a:t>Communication </a:t>
            </a:r>
            <a:r>
              <a:rPr lang="en-US" dirty="0" err="1">
                <a:latin typeface="Domaine Disp Nar" panose="020A0506080505060203" pitchFamily="18" charset="0"/>
              </a:rPr>
              <a:t>digitale</a:t>
            </a:r>
            <a:endParaRPr lang="en-US" dirty="0">
              <a:latin typeface="Domaine Disp Nar" panose="020A0506080505060203" pitchFamily="18" charset="0"/>
            </a:endParaRPr>
          </a:p>
        </p:txBody>
      </p:sp>
      <p:sp>
        <p:nvSpPr>
          <p:cNvPr id="21" name="Shape 3690">
            <a:extLst>
              <a:ext uri="{FF2B5EF4-FFF2-40B4-BE49-F238E27FC236}">
                <a16:creationId xmlns:a16="http://schemas.microsoft.com/office/drawing/2014/main" id="{664AD807-E635-43C0-BE43-1638230CC76E}"/>
              </a:ext>
            </a:extLst>
          </p:cNvPr>
          <p:cNvSpPr/>
          <p:nvPr/>
        </p:nvSpPr>
        <p:spPr>
          <a:xfrm>
            <a:off x="5869560" y="1806186"/>
            <a:ext cx="490257" cy="40116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3"/>
                  <a:pt x="8380" y="7241"/>
                  <a:pt x="8380" y="7241"/>
                </a:cubicBezTo>
                <a:cubicBezTo>
                  <a:pt x="8112" y="6504"/>
                  <a:pt x="7614" y="5133"/>
                  <a:pt x="7988" y="4025"/>
                </a:cubicBezTo>
                <a:cubicBezTo>
                  <a:pt x="8490" y="2492"/>
                  <a:pt x="8935" y="2190"/>
                  <a:pt x="9741" y="1747"/>
                </a:cubicBezTo>
                <a:cubicBezTo>
                  <a:pt x="9788" y="1721"/>
                  <a:pt x="9834" y="1692"/>
                  <a:pt x="9877" y="1657"/>
                </a:cubicBezTo>
                <a:cubicBezTo>
                  <a:pt x="10029" y="1535"/>
                  <a:pt x="10674" y="1200"/>
                  <a:pt x="11403" y="1200"/>
                </a:cubicBezTo>
                <a:cubicBezTo>
                  <a:pt x="11768" y="1200"/>
                  <a:pt x="12075" y="1285"/>
                  <a:pt x="12318" y="1454"/>
                </a:cubicBezTo>
                <a:cubicBezTo>
                  <a:pt x="12610" y="1656"/>
                  <a:pt x="12890" y="2039"/>
                  <a:pt x="13313" y="3272"/>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2"/>
                </a:cubicBezTo>
                <a:cubicBezTo>
                  <a:pt x="13957" y="10422"/>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9"/>
                  <a:pt x="7179" y="6892"/>
                  <a:pt x="7494" y="7758"/>
                </a:cubicBezTo>
                <a:cubicBezTo>
                  <a:pt x="7110" y="9740"/>
                  <a:pt x="7642" y="10422"/>
                  <a:pt x="7642" y="10422"/>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20"/>
                  <a:pt x="19470" y="5184"/>
                </a:cubicBezTo>
                <a:cubicBezTo>
                  <a:pt x="18974" y="3713"/>
                  <a:pt x="18645" y="3327"/>
                  <a:pt x="17860" y="2908"/>
                </a:cubicBezTo>
                <a:cubicBezTo>
                  <a:pt x="17591" y="2699"/>
                  <a:pt x="16918" y="2400"/>
                  <a:pt x="16208" y="2400"/>
                </a:cubicBezTo>
                <a:cubicBezTo>
                  <a:pt x="15873" y="2400"/>
                  <a:pt x="15531" y="2474"/>
                  <a:pt x="15218" y="2647"/>
                </a:cubicBezTo>
                <a:cubicBezTo>
                  <a:pt x="15343" y="3035"/>
                  <a:pt x="15449" y="3420"/>
                  <a:pt x="15525" y="3799"/>
                </a:cubicBezTo>
                <a:cubicBezTo>
                  <a:pt x="15537" y="3791"/>
                  <a:pt x="15550" y="3779"/>
                  <a:pt x="15563" y="3770"/>
                </a:cubicBezTo>
                <a:cubicBezTo>
                  <a:pt x="15730" y="3657"/>
                  <a:pt x="15948" y="3600"/>
                  <a:pt x="16208" y="3600"/>
                </a:cubicBezTo>
                <a:cubicBezTo>
                  <a:pt x="16716" y="3600"/>
                  <a:pt x="17211" y="3826"/>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7"/>
                  <a:pt x="18182" y="8719"/>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9"/>
                </a:cubicBezTo>
                <a:cubicBezTo>
                  <a:pt x="3470" y="8457"/>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6"/>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9"/>
                  <a:pt x="5716" y="2400"/>
                  <a:pt x="5392" y="2400"/>
                </a:cubicBezTo>
                <a:cubicBezTo>
                  <a:pt x="4682" y="2400"/>
                  <a:pt x="4009" y="2699"/>
                  <a:pt x="3740" y="2908"/>
                </a:cubicBezTo>
                <a:cubicBezTo>
                  <a:pt x="2955" y="3327"/>
                  <a:pt x="2625" y="3713"/>
                  <a:pt x="2130" y="5184"/>
                </a:cubicBezTo>
                <a:cubicBezTo>
                  <a:pt x="1700" y="6420"/>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C0DFD9"/>
          </a:solidFill>
          <a:ln w="12700">
            <a:solidFill>
              <a:srgbClr val="C0DFD9"/>
            </a:solidFill>
            <a:miter lim="400000"/>
          </a:ln>
        </p:spPr>
        <p:txBody>
          <a:bodyPr lIns="38100" tIns="38100" rIns="38100" bIns="38100" anchor="ctr"/>
          <a:lstStyle/>
          <a:p>
            <a:endParaRPr>
              <a:solidFill>
                <a:prstClr val="black"/>
              </a:solidFill>
            </a:endParaRPr>
          </a:p>
        </p:txBody>
      </p:sp>
      <p:sp>
        <p:nvSpPr>
          <p:cNvPr id="22" name="Shape 3903">
            <a:extLst>
              <a:ext uri="{FF2B5EF4-FFF2-40B4-BE49-F238E27FC236}">
                <a16:creationId xmlns:a16="http://schemas.microsoft.com/office/drawing/2014/main" id="{7721978C-8CCC-436C-8F4A-6B1A3C03A8E4}"/>
              </a:ext>
            </a:extLst>
          </p:cNvPr>
          <p:cNvSpPr/>
          <p:nvPr/>
        </p:nvSpPr>
        <p:spPr>
          <a:xfrm>
            <a:off x="3845520" y="3206563"/>
            <a:ext cx="1035423" cy="1035423"/>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7"/>
                  <a:pt x="14287" y="14727"/>
                  <a:pt x="13745" y="14727"/>
                </a:cubicBezTo>
                <a:lnTo>
                  <a:pt x="7855" y="14727"/>
                </a:lnTo>
                <a:cubicBezTo>
                  <a:pt x="7313" y="14727"/>
                  <a:pt x="6873" y="14287"/>
                  <a:pt x="6873" y="13745"/>
                </a:cubicBezTo>
                <a:lnTo>
                  <a:pt x="6873" y="10309"/>
                </a:lnTo>
                <a:lnTo>
                  <a:pt x="7904" y="10309"/>
                </a:lnTo>
                <a:cubicBezTo>
                  <a:pt x="7877" y="10470"/>
                  <a:pt x="7855" y="10632"/>
                  <a:pt x="7855" y="10800"/>
                </a:cubicBezTo>
                <a:cubicBezTo>
                  <a:pt x="7855" y="12427"/>
                  <a:pt x="9173" y="13745"/>
                  <a:pt x="10800" y="13745"/>
                </a:cubicBezTo>
                <a:cubicBezTo>
                  <a:pt x="12426"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C0DFD9"/>
          </a:solidFill>
          <a:ln w="12700">
            <a:noFill/>
            <a:miter lim="400000"/>
          </a:ln>
        </p:spPr>
        <p:txBody>
          <a:bodyPr lIns="38100" tIns="38100" rIns="38100" bIns="38100" anchor="ctr"/>
          <a:lstStyle/>
          <a:p>
            <a:endParaRPr>
              <a:solidFill>
                <a:prstClr val="black"/>
              </a:solidFill>
            </a:endParaRPr>
          </a:p>
        </p:txBody>
      </p:sp>
      <p:sp>
        <p:nvSpPr>
          <p:cNvPr id="23" name="Shape 3894">
            <a:extLst>
              <a:ext uri="{FF2B5EF4-FFF2-40B4-BE49-F238E27FC236}">
                <a16:creationId xmlns:a16="http://schemas.microsoft.com/office/drawing/2014/main" id="{DE944944-51BD-45E0-ADAF-D71E9D4FBAD2}"/>
              </a:ext>
            </a:extLst>
          </p:cNvPr>
          <p:cNvSpPr/>
          <p:nvPr/>
        </p:nvSpPr>
        <p:spPr>
          <a:xfrm>
            <a:off x="7306916" y="3206562"/>
            <a:ext cx="1035424" cy="1035424"/>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C0DFD9"/>
          </a:solidFill>
          <a:ln w="12700">
            <a:miter lim="400000"/>
          </a:ln>
        </p:spPr>
        <p:txBody>
          <a:bodyPr lIns="38100" tIns="38100" rIns="38100" bIns="38100" anchor="ctr"/>
          <a:lstStyle/>
          <a:p>
            <a:endParaRPr>
              <a:solidFill>
                <a:prstClr val="black"/>
              </a:solidFill>
            </a:endParaRPr>
          </a:p>
        </p:txBody>
      </p:sp>
      <p:sp>
        <p:nvSpPr>
          <p:cNvPr id="24" name="TextBox 15">
            <a:extLst>
              <a:ext uri="{FF2B5EF4-FFF2-40B4-BE49-F238E27FC236}">
                <a16:creationId xmlns:a16="http://schemas.microsoft.com/office/drawing/2014/main" id="{BADB92AA-F471-4F95-AEB2-53F843A460E9}"/>
              </a:ext>
            </a:extLst>
          </p:cNvPr>
          <p:cNvSpPr txBox="1"/>
          <p:nvPr/>
        </p:nvSpPr>
        <p:spPr>
          <a:xfrm>
            <a:off x="8548977" y="3355133"/>
            <a:ext cx="895181" cy="151452"/>
          </a:xfrm>
          <a:prstGeom prst="rect">
            <a:avLst/>
          </a:prstGeom>
          <a:noFill/>
        </p:spPr>
        <p:txBody>
          <a:bodyPr wrap="none" lIns="0" tIns="0" rIns="0" bIns="0" rtlCol="0">
            <a:spAutoFit/>
          </a:bodyPr>
          <a:lstStyle/>
          <a:p>
            <a:pPr>
              <a:lnSpc>
                <a:spcPct val="80000"/>
              </a:lnSpc>
            </a:pPr>
            <a:r>
              <a:rPr lang="en-US" sz="1200" b="1" spc="200" dirty="0">
                <a:latin typeface="Titillium" charset="0"/>
                <a:ea typeface="Titillium" charset="0"/>
                <a:cs typeface="Titillium" charset="0"/>
              </a:rPr>
              <a:t>FACEBOOK</a:t>
            </a:r>
          </a:p>
        </p:txBody>
      </p:sp>
      <p:sp>
        <p:nvSpPr>
          <p:cNvPr id="25" name="TextBox 15">
            <a:extLst>
              <a:ext uri="{FF2B5EF4-FFF2-40B4-BE49-F238E27FC236}">
                <a16:creationId xmlns:a16="http://schemas.microsoft.com/office/drawing/2014/main" id="{198BD7FC-AE7C-4E12-8934-658B40668163}"/>
              </a:ext>
            </a:extLst>
          </p:cNvPr>
          <p:cNvSpPr txBox="1"/>
          <p:nvPr/>
        </p:nvSpPr>
        <p:spPr>
          <a:xfrm>
            <a:off x="2519263" y="3382760"/>
            <a:ext cx="1012072" cy="151452"/>
          </a:xfrm>
          <a:prstGeom prst="rect">
            <a:avLst/>
          </a:prstGeom>
          <a:noFill/>
        </p:spPr>
        <p:txBody>
          <a:bodyPr wrap="none" lIns="0" tIns="0" rIns="0" bIns="0" rtlCol="0">
            <a:spAutoFit/>
          </a:bodyPr>
          <a:lstStyle/>
          <a:p>
            <a:pPr>
              <a:lnSpc>
                <a:spcPct val="80000"/>
              </a:lnSpc>
            </a:pPr>
            <a:r>
              <a:rPr lang="en-US" sz="1200" b="1" spc="200" dirty="0">
                <a:latin typeface="Titillium" charset="0"/>
                <a:ea typeface="Titillium" charset="0"/>
                <a:cs typeface="Titillium" charset="0"/>
              </a:rPr>
              <a:t>INSTAGRAM</a:t>
            </a:r>
          </a:p>
        </p:txBody>
      </p:sp>
      <p:sp>
        <p:nvSpPr>
          <p:cNvPr id="26" name="Shape 3660">
            <a:extLst>
              <a:ext uri="{FF2B5EF4-FFF2-40B4-BE49-F238E27FC236}">
                <a16:creationId xmlns:a16="http://schemas.microsoft.com/office/drawing/2014/main" id="{13A3ACDA-9331-44B1-9D4D-EB1FC53799F9}"/>
              </a:ext>
            </a:extLst>
          </p:cNvPr>
          <p:cNvSpPr/>
          <p:nvPr/>
        </p:nvSpPr>
        <p:spPr>
          <a:xfrm>
            <a:off x="5910506" y="5208394"/>
            <a:ext cx="408363" cy="40836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1"/>
                </a:lnTo>
                <a:cubicBezTo>
                  <a:pt x="19655" y="2641"/>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1"/>
                  <a:pt x="21380" y="0"/>
                  <a:pt x="21109" y="0"/>
                </a:cubicBezTo>
                <a:cubicBezTo>
                  <a:pt x="21034" y="0"/>
                  <a:pt x="20964" y="20"/>
                  <a:pt x="20900" y="52"/>
                </a:cubicBezTo>
                <a:lnTo>
                  <a:pt x="20898" y="48"/>
                </a:lnTo>
                <a:lnTo>
                  <a:pt x="302" y="8875"/>
                </a:lnTo>
                <a:cubicBezTo>
                  <a:pt x="301" y="8876"/>
                  <a:pt x="299" y="8876"/>
                  <a:pt x="297" y="8877"/>
                </a:cubicBezTo>
                <a:lnTo>
                  <a:pt x="280" y="8884"/>
                </a:lnTo>
                <a:lnTo>
                  <a:pt x="281" y="8887"/>
                </a:lnTo>
                <a:cubicBezTo>
                  <a:pt x="116" y="8967"/>
                  <a:pt x="0" y="9133"/>
                  <a:pt x="0" y="9327"/>
                </a:cubicBezTo>
                <a:cubicBezTo>
                  <a:pt x="0" y="9551"/>
                  <a:pt x="151" y="9732"/>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700"/>
                </a:lnTo>
                <a:cubicBezTo>
                  <a:pt x="21578" y="637"/>
                  <a:pt x="21600" y="567"/>
                  <a:pt x="21600" y="491"/>
                </a:cubicBezTo>
                <a:moveTo>
                  <a:pt x="7855" y="16200"/>
                </a:moveTo>
                <a:cubicBezTo>
                  <a:pt x="7719" y="16200"/>
                  <a:pt x="7596" y="16256"/>
                  <a:pt x="7507" y="16344"/>
                </a:cubicBezTo>
                <a:lnTo>
                  <a:pt x="6035" y="17817"/>
                </a:lnTo>
                <a:cubicBezTo>
                  <a:pt x="5946" y="17906"/>
                  <a:pt x="5891" y="18028"/>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1"/>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0"/>
                  <a:pt x="1964" y="19145"/>
                </a:cubicBezTo>
                <a:cubicBezTo>
                  <a:pt x="1964" y="19417"/>
                  <a:pt x="2184" y="19636"/>
                  <a:pt x="2455" y="19636"/>
                </a:cubicBezTo>
                <a:cubicBezTo>
                  <a:pt x="2590" y="19636"/>
                  <a:pt x="2713" y="19582"/>
                  <a:pt x="2802" y="19493"/>
                </a:cubicBezTo>
                <a:lnTo>
                  <a:pt x="7711" y="14583"/>
                </a:lnTo>
                <a:cubicBezTo>
                  <a:pt x="7800" y="14495"/>
                  <a:pt x="7855" y="14373"/>
                  <a:pt x="7855" y="14237"/>
                </a:cubicBezTo>
                <a:moveTo>
                  <a:pt x="4765" y="14583"/>
                </a:moveTo>
                <a:lnTo>
                  <a:pt x="5256" y="14093"/>
                </a:lnTo>
                <a:cubicBezTo>
                  <a:pt x="5345" y="14004"/>
                  <a:pt x="5400" y="13882"/>
                  <a:pt x="5400" y="13745"/>
                </a:cubicBezTo>
                <a:cubicBezTo>
                  <a:pt x="5400" y="13475"/>
                  <a:pt x="5180" y="13255"/>
                  <a:pt x="4909" y="13255"/>
                </a:cubicBezTo>
                <a:cubicBezTo>
                  <a:pt x="4774" y="13255"/>
                  <a:pt x="4651" y="13310"/>
                  <a:pt x="4562" y="13398"/>
                </a:cubicBezTo>
                <a:lnTo>
                  <a:pt x="4071" y="13889"/>
                </a:lnTo>
                <a:cubicBezTo>
                  <a:pt x="3982" y="13978"/>
                  <a:pt x="3927" y="14101"/>
                  <a:pt x="3927" y="14237"/>
                </a:cubicBezTo>
                <a:cubicBezTo>
                  <a:pt x="3927" y="14508"/>
                  <a:pt x="4147" y="14727"/>
                  <a:pt x="4418" y="14727"/>
                </a:cubicBezTo>
                <a:cubicBezTo>
                  <a:pt x="4554" y="14727"/>
                  <a:pt x="4676" y="14673"/>
                  <a:pt x="4765" y="14583"/>
                </a:cubicBezTo>
              </a:path>
            </a:pathLst>
          </a:custGeom>
          <a:solidFill>
            <a:srgbClr val="C0DFD9"/>
          </a:solidFill>
          <a:ln w="12700">
            <a:solidFill>
              <a:srgbClr val="C0DFD9"/>
            </a:solidFill>
            <a:miter lim="400000"/>
          </a:ln>
        </p:spPr>
        <p:txBody>
          <a:bodyPr lIns="38100" tIns="38100" rIns="38100" bIns="38100" anchor="ctr"/>
          <a:lstStyle/>
          <a:p>
            <a:endParaRPr>
              <a:solidFill>
                <a:prstClr val="black"/>
              </a:solidFill>
            </a:endParaRPr>
          </a:p>
        </p:txBody>
      </p:sp>
      <p:pic>
        <p:nvPicPr>
          <p:cNvPr id="27" name="Image 26">
            <a:extLst>
              <a:ext uri="{FF2B5EF4-FFF2-40B4-BE49-F238E27FC236}">
                <a16:creationId xmlns:a16="http://schemas.microsoft.com/office/drawing/2014/main" id="{7979F06F-F9EC-4B6A-B997-8FA1E0A6F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466" y="6291180"/>
            <a:ext cx="1577534" cy="566820"/>
          </a:xfrm>
          <a:prstGeom prst="rect">
            <a:avLst/>
          </a:prstGeom>
        </p:spPr>
      </p:pic>
      <p:sp>
        <p:nvSpPr>
          <p:cNvPr id="18" name="ZoneTexte 17">
            <a:extLst>
              <a:ext uri="{FF2B5EF4-FFF2-40B4-BE49-F238E27FC236}">
                <a16:creationId xmlns:a16="http://schemas.microsoft.com/office/drawing/2014/main" id="{AFA4092B-AEBB-4CCC-9FE7-A59497CC6178}"/>
              </a:ext>
            </a:extLst>
          </p:cNvPr>
          <p:cNvSpPr txBox="1"/>
          <p:nvPr/>
        </p:nvSpPr>
        <p:spPr>
          <a:xfrm>
            <a:off x="161925" y="6429375"/>
            <a:ext cx="619125" cy="276999"/>
          </a:xfrm>
          <a:prstGeom prst="rect">
            <a:avLst/>
          </a:prstGeom>
          <a:noFill/>
        </p:spPr>
        <p:txBody>
          <a:bodyPr wrap="square" rtlCol="0">
            <a:spAutoFit/>
          </a:bodyPr>
          <a:lstStyle/>
          <a:p>
            <a:r>
              <a:rPr lang="fr-FR" sz="1200" b="1" dirty="0"/>
              <a:t>10</a:t>
            </a:r>
            <a:r>
              <a:rPr lang="fr-FR" sz="1200" dirty="0"/>
              <a:t>/15</a:t>
            </a:r>
            <a:endParaRPr lang="fr-FR" sz="1200" b="1" dirty="0"/>
          </a:p>
        </p:txBody>
      </p:sp>
    </p:spTree>
    <p:extLst>
      <p:ext uri="{BB962C8B-B14F-4D97-AF65-F5344CB8AC3E}">
        <p14:creationId xmlns:p14="http://schemas.microsoft.com/office/powerpoint/2010/main" val="97715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5AF1903-120F-46A5-9B19-5D52A0CD91EC}"/>
              </a:ext>
            </a:extLst>
          </p:cNvPr>
          <p:cNvSpPr txBox="1">
            <a:spLocks/>
          </p:cNvSpPr>
          <p:nvPr/>
        </p:nvSpPr>
        <p:spPr>
          <a:xfrm>
            <a:off x="5143500" y="267898"/>
            <a:ext cx="1905000" cy="49548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Domaine Disp Nar" panose="020A0506080505060203" pitchFamily="18" charset="0"/>
              </a:rPr>
              <a:t>Facebook</a:t>
            </a:r>
          </a:p>
        </p:txBody>
      </p:sp>
      <p:cxnSp>
        <p:nvCxnSpPr>
          <p:cNvPr id="10" name="Straight Connector 2">
            <a:extLst>
              <a:ext uri="{FF2B5EF4-FFF2-40B4-BE49-F238E27FC236}">
                <a16:creationId xmlns:a16="http://schemas.microsoft.com/office/drawing/2014/main" id="{E5D1277B-45B5-44F6-BEE0-E5BA08280429}"/>
              </a:ext>
            </a:extLst>
          </p:cNvPr>
          <p:cNvCxnSpPr/>
          <p:nvPr/>
        </p:nvCxnSpPr>
        <p:spPr>
          <a:xfrm>
            <a:off x="5750378" y="763384"/>
            <a:ext cx="691243" cy="0"/>
          </a:xfrm>
          <a:prstGeom prst="line">
            <a:avLst/>
          </a:prstGeom>
          <a:ln w="25400">
            <a:solidFill>
              <a:srgbClr val="C0DFD9"/>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2374933-20E5-478A-A988-82FBA52035FE}"/>
              </a:ext>
            </a:extLst>
          </p:cNvPr>
          <p:cNvSpPr txBox="1"/>
          <p:nvPr/>
        </p:nvSpPr>
        <p:spPr>
          <a:xfrm>
            <a:off x="161925" y="6429375"/>
            <a:ext cx="619125" cy="276999"/>
          </a:xfrm>
          <a:prstGeom prst="rect">
            <a:avLst/>
          </a:prstGeom>
          <a:noFill/>
        </p:spPr>
        <p:txBody>
          <a:bodyPr wrap="square" rtlCol="0">
            <a:spAutoFit/>
          </a:bodyPr>
          <a:lstStyle/>
          <a:p>
            <a:r>
              <a:rPr lang="fr-FR" sz="1200" b="1" dirty="0"/>
              <a:t>11</a:t>
            </a:r>
            <a:r>
              <a:rPr lang="fr-FR" sz="1200" dirty="0"/>
              <a:t>/15</a:t>
            </a:r>
            <a:endParaRPr lang="fr-FR" sz="1200" b="1" dirty="0"/>
          </a:p>
        </p:txBody>
      </p:sp>
      <p:pic>
        <p:nvPicPr>
          <p:cNvPr id="6" name="Image 5">
            <a:extLst>
              <a:ext uri="{FF2B5EF4-FFF2-40B4-BE49-F238E27FC236}">
                <a16:creationId xmlns:a16="http://schemas.microsoft.com/office/drawing/2014/main" id="{2E44B5B6-A893-481F-972C-674BE77C7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466" y="6367380"/>
            <a:ext cx="1577534" cy="566820"/>
          </a:xfrm>
          <a:prstGeom prst="rect">
            <a:avLst/>
          </a:prstGeom>
        </p:spPr>
      </p:pic>
      <p:pic>
        <p:nvPicPr>
          <p:cNvPr id="3" name="Image 2">
            <a:extLst>
              <a:ext uri="{FF2B5EF4-FFF2-40B4-BE49-F238E27FC236}">
                <a16:creationId xmlns:a16="http://schemas.microsoft.com/office/drawing/2014/main" id="{BF63007B-1480-40E8-B60C-76AC03E13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474" y="1147680"/>
            <a:ext cx="4591050" cy="5219700"/>
          </a:xfrm>
          <a:prstGeom prst="rect">
            <a:avLst/>
          </a:prstGeom>
        </p:spPr>
      </p:pic>
    </p:spTree>
    <p:extLst>
      <p:ext uri="{BB962C8B-B14F-4D97-AF65-F5344CB8AC3E}">
        <p14:creationId xmlns:p14="http://schemas.microsoft.com/office/powerpoint/2010/main" val="197371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EBEBF1-73D4-4C3D-BAE7-C3324B0AC2F4}"/>
              </a:ext>
            </a:extLst>
          </p:cNvPr>
          <p:cNvSpPr txBox="1">
            <a:spLocks/>
          </p:cNvSpPr>
          <p:nvPr/>
        </p:nvSpPr>
        <p:spPr>
          <a:xfrm>
            <a:off x="5143500" y="267898"/>
            <a:ext cx="1905000" cy="495486"/>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Domaine Disp Nar" panose="020A0506080505060203" pitchFamily="18" charset="0"/>
              </a:rPr>
              <a:t>Instagram</a:t>
            </a:r>
          </a:p>
        </p:txBody>
      </p:sp>
      <p:cxnSp>
        <p:nvCxnSpPr>
          <p:cNvPr id="6" name="Straight Connector 2">
            <a:extLst>
              <a:ext uri="{FF2B5EF4-FFF2-40B4-BE49-F238E27FC236}">
                <a16:creationId xmlns:a16="http://schemas.microsoft.com/office/drawing/2014/main" id="{94975799-372E-4E3E-B3EC-D43492E0E1B5}"/>
              </a:ext>
            </a:extLst>
          </p:cNvPr>
          <p:cNvCxnSpPr/>
          <p:nvPr/>
        </p:nvCxnSpPr>
        <p:spPr>
          <a:xfrm>
            <a:off x="5750378" y="763384"/>
            <a:ext cx="691243" cy="0"/>
          </a:xfrm>
          <a:prstGeom prst="line">
            <a:avLst/>
          </a:prstGeom>
          <a:ln w="25400">
            <a:solidFill>
              <a:srgbClr val="C0DFD9"/>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7C7E50F-5B3E-443D-8C2C-BFCDBC365D40}"/>
              </a:ext>
            </a:extLst>
          </p:cNvPr>
          <p:cNvSpPr txBox="1"/>
          <p:nvPr/>
        </p:nvSpPr>
        <p:spPr>
          <a:xfrm>
            <a:off x="161925" y="6429375"/>
            <a:ext cx="619125" cy="276999"/>
          </a:xfrm>
          <a:prstGeom prst="rect">
            <a:avLst/>
          </a:prstGeom>
          <a:noFill/>
        </p:spPr>
        <p:txBody>
          <a:bodyPr wrap="square" rtlCol="0">
            <a:spAutoFit/>
          </a:bodyPr>
          <a:lstStyle/>
          <a:p>
            <a:r>
              <a:rPr lang="fr-FR" sz="1200" b="1" dirty="0"/>
              <a:t>12</a:t>
            </a:r>
            <a:r>
              <a:rPr lang="fr-FR" sz="1200" dirty="0"/>
              <a:t>/15</a:t>
            </a:r>
            <a:endParaRPr lang="fr-FR" sz="1200" b="1" dirty="0"/>
          </a:p>
        </p:txBody>
      </p:sp>
      <p:pic>
        <p:nvPicPr>
          <p:cNvPr id="8" name="Image 7">
            <a:extLst>
              <a:ext uri="{FF2B5EF4-FFF2-40B4-BE49-F238E27FC236}">
                <a16:creationId xmlns:a16="http://schemas.microsoft.com/office/drawing/2014/main" id="{F0CF3D56-ABC0-4F0F-B0F1-4C4BE154C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466" y="6367380"/>
            <a:ext cx="1577534" cy="566820"/>
          </a:xfrm>
          <a:prstGeom prst="rect">
            <a:avLst/>
          </a:prstGeom>
        </p:spPr>
      </p:pic>
      <p:pic>
        <p:nvPicPr>
          <p:cNvPr id="2" name="Image 1">
            <a:extLst>
              <a:ext uri="{FF2B5EF4-FFF2-40B4-BE49-F238E27FC236}">
                <a16:creationId xmlns:a16="http://schemas.microsoft.com/office/drawing/2014/main" id="{205D846D-608B-4B9C-B4B9-0A73212B9A56}"/>
              </a:ext>
            </a:extLst>
          </p:cNvPr>
          <p:cNvPicPr>
            <a:picLocks noChangeAspect="1"/>
          </p:cNvPicPr>
          <p:nvPr/>
        </p:nvPicPr>
        <p:blipFill>
          <a:blip r:embed="rId3"/>
          <a:stretch>
            <a:fillRect/>
          </a:stretch>
        </p:blipFill>
        <p:spPr>
          <a:xfrm>
            <a:off x="1523999" y="895350"/>
            <a:ext cx="9144000" cy="5600700"/>
          </a:xfrm>
          <a:prstGeom prst="rect">
            <a:avLst/>
          </a:prstGeom>
        </p:spPr>
      </p:pic>
    </p:spTree>
    <p:extLst>
      <p:ext uri="{BB962C8B-B14F-4D97-AF65-F5344CB8AC3E}">
        <p14:creationId xmlns:p14="http://schemas.microsoft.com/office/powerpoint/2010/main" val="358446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0700" y="3380683"/>
            <a:ext cx="3684814" cy="897490"/>
          </a:xfrm>
          <a:prstGeom prst="rect">
            <a:avLst/>
          </a:prstGeom>
          <a:noFill/>
        </p:spPr>
        <p:txBody>
          <a:bodyPr wrap="square" lIns="0" tIns="0" rIns="0" bIns="0" rtlCol="0">
            <a:spAutoFit/>
          </a:bodyPr>
          <a:lstStyle/>
          <a:p>
            <a:pPr>
              <a:lnSpc>
                <a:spcPct val="80000"/>
              </a:lnSpc>
            </a:pPr>
            <a:r>
              <a:rPr lang="en-US" sz="3600" dirty="0">
                <a:latin typeface="Titillium Light" charset="0"/>
                <a:ea typeface="Titillium Light" charset="0"/>
                <a:cs typeface="Titillium Light" charset="0"/>
              </a:rPr>
              <a:t>Plan</a:t>
            </a:r>
            <a:br>
              <a:rPr lang="en-US" sz="3600" dirty="0">
                <a:latin typeface="Titillium Light" charset="0"/>
                <a:ea typeface="Titillium Light" charset="0"/>
                <a:cs typeface="Titillium Light" charset="0"/>
              </a:rPr>
            </a:br>
            <a:r>
              <a:rPr lang="en-US" sz="3600" dirty="0">
                <a:latin typeface="Titillium Light" charset="0"/>
                <a:ea typeface="Titillium Light" charset="0"/>
                <a:cs typeface="Titillium Light" charset="0"/>
              </a:rPr>
              <a:t>Media</a:t>
            </a:r>
          </a:p>
        </p:txBody>
      </p:sp>
      <p:cxnSp>
        <p:nvCxnSpPr>
          <p:cNvPr id="3" name="Straight Connector 2"/>
          <p:cNvCxnSpPr/>
          <p:nvPr/>
        </p:nvCxnSpPr>
        <p:spPr>
          <a:xfrm>
            <a:off x="1790700" y="4394784"/>
            <a:ext cx="691243" cy="0"/>
          </a:xfrm>
          <a:prstGeom prst="line">
            <a:avLst/>
          </a:prstGeom>
          <a:ln w="25400">
            <a:solidFill>
              <a:srgbClr val="C0DFD9"/>
            </a:solidFill>
          </a:ln>
        </p:spPr>
        <p:style>
          <a:lnRef idx="1">
            <a:schemeClr val="accent1"/>
          </a:lnRef>
          <a:fillRef idx="0">
            <a:schemeClr val="accent1"/>
          </a:fillRef>
          <a:effectRef idx="0">
            <a:schemeClr val="accent1"/>
          </a:effectRef>
          <a:fontRef idx="minor">
            <a:schemeClr val="tx1"/>
          </a:fontRef>
        </p:style>
      </p:cxnSp>
      <p:sp>
        <p:nvSpPr>
          <p:cNvPr id="4" name="AutoShape 3"/>
          <p:cNvSpPr>
            <a:spLocks/>
          </p:cNvSpPr>
          <p:nvPr/>
        </p:nvSpPr>
        <p:spPr bwMode="auto">
          <a:xfrm>
            <a:off x="4489452" y="2191338"/>
            <a:ext cx="1285559" cy="1285559"/>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solidFill>
              <a:srgbClr val="C0DFD9"/>
            </a:solidFill>
          </a:ln>
        </p:spPr>
        <p:txBody>
          <a:bodyPr lIns="0" tIns="0" rIns="0" bIns="0"/>
          <a:lstStyle/>
          <a:p>
            <a:endParaRPr lang="en-US"/>
          </a:p>
        </p:txBody>
      </p:sp>
      <p:sp>
        <p:nvSpPr>
          <p:cNvPr id="5" name="AutoShape 3"/>
          <p:cNvSpPr>
            <a:spLocks/>
          </p:cNvSpPr>
          <p:nvPr/>
        </p:nvSpPr>
        <p:spPr bwMode="auto">
          <a:xfrm>
            <a:off x="6735105" y="2191338"/>
            <a:ext cx="1285559" cy="1285559"/>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rgbClr val="C0DFD9"/>
          </a:solidFill>
          <a:ln>
            <a:noFill/>
          </a:ln>
        </p:spPr>
        <p:txBody>
          <a:bodyPr lIns="0" tIns="0" rIns="0" bIns="0"/>
          <a:lstStyle/>
          <a:p>
            <a:endParaRPr lang="en-US"/>
          </a:p>
        </p:txBody>
      </p:sp>
      <p:sp>
        <p:nvSpPr>
          <p:cNvPr id="6" name="AutoShape 3"/>
          <p:cNvSpPr>
            <a:spLocks/>
          </p:cNvSpPr>
          <p:nvPr/>
        </p:nvSpPr>
        <p:spPr bwMode="auto">
          <a:xfrm>
            <a:off x="8980758" y="2191338"/>
            <a:ext cx="1285559" cy="1285559"/>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solidFill>
              <a:srgbClr val="C0DFD9"/>
            </a:solidFill>
          </a:ln>
        </p:spPr>
        <p:txBody>
          <a:bodyPr lIns="0" tIns="0" rIns="0" bIns="0"/>
          <a:lstStyle/>
          <a:p>
            <a:endParaRPr lang="en-US"/>
          </a:p>
        </p:txBody>
      </p:sp>
      <p:sp>
        <p:nvSpPr>
          <p:cNvPr id="9" name="Shape 3676"/>
          <p:cNvSpPr/>
          <p:nvPr/>
        </p:nvSpPr>
        <p:spPr>
          <a:xfrm>
            <a:off x="9418138" y="2617776"/>
            <a:ext cx="410797" cy="373452"/>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8"/>
                  <a:pt x="15218" y="17820"/>
                </a:cubicBezTo>
                <a:cubicBezTo>
                  <a:pt x="15218" y="17523"/>
                  <a:pt x="14999" y="17280"/>
                  <a:pt x="14727" y="17280"/>
                </a:cubicBezTo>
                <a:lnTo>
                  <a:pt x="14727" y="7560"/>
                </a:lnTo>
                <a:lnTo>
                  <a:pt x="16691" y="7560"/>
                </a:lnTo>
                <a:cubicBezTo>
                  <a:pt x="16691" y="7560"/>
                  <a:pt x="16691" y="20520"/>
                  <a:pt x="16691" y="20520"/>
                </a:cubicBezTo>
                <a:close/>
                <a:moveTo>
                  <a:pt x="13745" y="17280"/>
                </a:moveTo>
                <a:cubicBezTo>
                  <a:pt x="13474" y="17280"/>
                  <a:pt x="13255" y="17523"/>
                  <a:pt x="13255" y="17820"/>
                </a:cubicBezTo>
                <a:cubicBezTo>
                  <a:pt x="13255" y="18118"/>
                  <a:pt x="13474" y="18360"/>
                  <a:pt x="13745" y="18360"/>
                </a:cubicBezTo>
                <a:lnTo>
                  <a:pt x="13745" y="20520"/>
                </a:lnTo>
                <a:lnTo>
                  <a:pt x="3927" y="20520"/>
                </a:lnTo>
                <a:lnTo>
                  <a:pt x="3927" y="18360"/>
                </a:lnTo>
                <a:cubicBezTo>
                  <a:pt x="4199" y="18360"/>
                  <a:pt x="4418" y="18118"/>
                  <a:pt x="4418" y="17820"/>
                </a:cubicBezTo>
                <a:cubicBezTo>
                  <a:pt x="4418" y="17523"/>
                  <a:pt x="4199" y="17280"/>
                  <a:pt x="3927" y="17280"/>
                </a:cubicBezTo>
                <a:lnTo>
                  <a:pt x="3927" y="7560"/>
                </a:lnTo>
                <a:lnTo>
                  <a:pt x="13745" y="7560"/>
                </a:lnTo>
                <a:cubicBezTo>
                  <a:pt x="13745" y="7560"/>
                  <a:pt x="13745" y="17280"/>
                  <a:pt x="13745" y="17280"/>
                </a:cubicBezTo>
                <a:close/>
                <a:moveTo>
                  <a:pt x="2945" y="17280"/>
                </a:moveTo>
                <a:cubicBezTo>
                  <a:pt x="2674" y="17280"/>
                  <a:pt x="2455" y="17523"/>
                  <a:pt x="2455" y="17820"/>
                </a:cubicBezTo>
                <a:cubicBezTo>
                  <a:pt x="2455" y="18118"/>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8"/>
                  <a:pt x="4147" y="5400"/>
                  <a:pt x="4418" y="5400"/>
                </a:cubicBezTo>
                <a:cubicBezTo>
                  <a:pt x="4690" y="5400"/>
                  <a:pt x="4909" y="5158"/>
                  <a:pt x="4909" y="4860"/>
                </a:cubicBezTo>
                <a:lnTo>
                  <a:pt x="4909" y="3240"/>
                </a:lnTo>
                <a:lnTo>
                  <a:pt x="20618" y="3240"/>
                </a:lnTo>
                <a:lnTo>
                  <a:pt x="20618" y="16201"/>
                </a:lnTo>
                <a:lnTo>
                  <a:pt x="19145" y="16201"/>
                </a:lnTo>
                <a:cubicBezTo>
                  <a:pt x="18874" y="16201"/>
                  <a:pt x="18655" y="16443"/>
                  <a:pt x="18655" y="16740"/>
                </a:cubicBezTo>
                <a:cubicBezTo>
                  <a:pt x="18655" y="17038"/>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8"/>
                  <a:pt x="6873" y="11341"/>
                </a:cubicBezTo>
                <a:cubicBezTo>
                  <a:pt x="6873" y="11043"/>
                  <a:pt x="6653" y="10800"/>
                  <a:pt x="6382" y="10800"/>
                </a:cubicBezTo>
                <a:lnTo>
                  <a:pt x="5400" y="10800"/>
                </a:lnTo>
                <a:cubicBezTo>
                  <a:pt x="5129" y="10800"/>
                  <a:pt x="4909" y="11043"/>
                  <a:pt x="4909" y="11341"/>
                </a:cubicBezTo>
                <a:cubicBezTo>
                  <a:pt x="4909" y="11638"/>
                  <a:pt x="5129" y="11881"/>
                  <a:pt x="5400" y="11881"/>
                </a:cubicBezTo>
                <a:moveTo>
                  <a:pt x="5400" y="9720"/>
                </a:moveTo>
                <a:lnTo>
                  <a:pt x="8345" y="9720"/>
                </a:lnTo>
                <a:cubicBezTo>
                  <a:pt x="8617" y="9720"/>
                  <a:pt x="8836" y="9478"/>
                  <a:pt x="8836" y="9181"/>
                </a:cubicBezTo>
                <a:cubicBezTo>
                  <a:pt x="8836" y="8883"/>
                  <a:pt x="8617" y="8640"/>
                  <a:pt x="8345" y="8640"/>
                </a:cubicBezTo>
                <a:lnTo>
                  <a:pt x="5400" y="8640"/>
                </a:lnTo>
                <a:cubicBezTo>
                  <a:pt x="5129" y="8640"/>
                  <a:pt x="4909" y="8883"/>
                  <a:pt x="4909" y="9181"/>
                </a:cubicBezTo>
                <a:cubicBezTo>
                  <a:pt x="4909" y="9478"/>
                  <a:pt x="5129" y="9720"/>
                  <a:pt x="5400" y="9720"/>
                </a:cubicBezTo>
              </a:path>
            </a:pathLst>
          </a:custGeom>
          <a:solidFill>
            <a:srgbClr val="C0DFD9"/>
          </a:solidFill>
          <a:ln w="12700">
            <a:miter lim="400000"/>
          </a:ln>
        </p:spPr>
        <p:txBody>
          <a:bodyPr lIns="38100" tIns="38100" rIns="38100" bIns="38100" anchor="ctr"/>
          <a:lstStyle/>
          <a:p>
            <a:endParaRPr>
              <a:solidFill>
                <a:prstClr val="black"/>
              </a:solidFill>
            </a:endParaRPr>
          </a:p>
        </p:txBody>
      </p:sp>
      <p:sp>
        <p:nvSpPr>
          <p:cNvPr id="10" name="TextBox 9"/>
          <p:cNvSpPr txBox="1"/>
          <p:nvPr/>
        </p:nvSpPr>
        <p:spPr>
          <a:xfrm>
            <a:off x="4765787" y="3852192"/>
            <a:ext cx="732894" cy="151452"/>
          </a:xfrm>
          <a:prstGeom prst="rect">
            <a:avLst/>
          </a:prstGeom>
          <a:noFill/>
        </p:spPr>
        <p:txBody>
          <a:bodyPr wrap="none" lIns="0" tIns="0" rIns="0" bIns="0" rtlCol="0">
            <a:spAutoFit/>
          </a:bodyPr>
          <a:lstStyle/>
          <a:p>
            <a:pPr algn="ctr">
              <a:lnSpc>
                <a:spcPct val="80000"/>
              </a:lnSpc>
            </a:pPr>
            <a:r>
              <a:rPr lang="en-US" sz="1200" b="1" spc="200" dirty="0">
                <a:latin typeface="Titillium" charset="0"/>
                <a:ea typeface="Titillium" charset="0"/>
                <a:cs typeface="Titillium" charset="0"/>
              </a:rPr>
              <a:t>SEO/SEA</a:t>
            </a:r>
          </a:p>
        </p:txBody>
      </p:sp>
      <p:sp>
        <p:nvSpPr>
          <p:cNvPr id="12" name="TextBox 11"/>
          <p:cNvSpPr txBox="1"/>
          <p:nvPr/>
        </p:nvSpPr>
        <p:spPr>
          <a:xfrm>
            <a:off x="4134388" y="4194145"/>
            <a:ext cx="1995684" cy="248401"/>
          </a:xfrm>
          <a:prstGeom prst="rect">
            <a:avLst/>
          </a:prstGeom>
          <a:noFill/>
        </p:spPr>
        <p:txBody>
          <a:bodyPr wrap="square" lIns="0" tIns="0" rIns="91440" bIns="0" rtlCol="0">
            <a:spAutoFit/>
          </a:bodyPr>
          <a:lstStyle/>
          <a:p>
            <a:pPr algn="ctr">
              <a:lnSpc>
                <a:spcPct val="150000"/>
              </a:lnSpc>
            </a:pPr>
            <a:r>
              <a:rPr lang="en-US" sz="1200" dirty="0">
                <a:solidFill>
                  <a:schemeClr val="tx1">
                    <a:alpha val="60000"/>
                  </a:schemeClr>
                </a:solidFill>
                <a:latin typeface="Titillium" charset="0"/>
                <a:ea typeface="Titillium" charset="0"/>
                <a:cs typeface="Titillium" charset="0"/>
              </a:rPr>
              <a:t>Se faire </a:t>
            </a:r>
            <a:r>
              <a:rPr lang="en-US" sz="1200" dirty="0" err="1">
                <a:solidFill>
                  <a:schemeClr val="tx1">
                    <a:alpha val="60000"/>
                  </a:schemeClr>
                </a:solidFill>
                <a:latin typeface="Titillium" charset="0"/>
                <a:ea typeface="Titillium" charset="0"/>
                <a:cs typeface="Titillium" charset="0"/>
              </a:rPr>
              <a:t>connaître</a:t>
            </a:r>
            <a:r>
              <a:rPr lang="en-US" sz="1200" dirty="0">
                <a:solidFill>
                  <a:schemeClr val="tx1">
                    <a:alpha val="60000"/>
                  </a:schemeClr>
                </a:solidFill>
                <a:latin typeface="Titillium" charset="0"/>
                <a:ea typeface="Titillium" charset="0"/>
                <a:cs typeface="Titillium" charset="0"/>
              </a:rPr>
              <a:t>.</a:t>
            </a:r>
          </a:p>
        </p:txBody>
      </p:sp>
      <p:sp>
        <p:nvSpPr>
          <p:cNvPr id="13" name="TextBox 12"/>
          <p:cNvSpPr txBox="1"/>
          <p:nvPr/>
        </p:nvSpPr>
        <p:spPr>
          <a:xfrm>
            <a:off x="6924575" y="3852192"/>
            <a:ext cx="928139" cy="151452"/>
          </a:xfrm>
          <a:prstGeom prst="rect">
            <a:avLst/>
          </a:prstGeom>
          <a:noFill/>
        </p:spPr>
        <p:txBody>
          <a:bodyPr wrap="none" lIns="0" tIns="0" rIns="0" bIns="0" rtlCol="0">
            <a:spAutoFit/>
          </a:bodyPr>
          <a:lstStyle/>
          <a:p>
            <a:pPr algn="ctr">
              <a:lnSpc>
                <a:spcPct val="80000"/>
              </a:lnSpc>
            </a:pPr>
            <a:r>
              <a:rPr lang="en-US" sz="1200" b="1" spc="200" dirty="0">
                <a:latin typeface="Titillium" charset="0"/>
                <a:ea typeface="Titillium" charset="0"/>
                <a:cs typeface="Titillium" charset="0"/>
              </a:rPr>
              <a:t>E-MAILING</a:t>
            </a:r>
          </a:p>
        </p:txBody>
      </p:sp>
      <p:sp>
        <p:nvSpPr>
          <p:cNvPr id="14" name="TextBox 13"/>
          <p:cNvSpPr txBox="1"/>
          <p:nvPr/>
        </p:nvSpPr>
        <p:spPr>
          <a:xfrm>
            <a:off x="6390798" y="4194145"/>
            <a:ext cx="1995684" cy="248401"/>
          </a:xfrm>
          <a:prstGeom prst="rect">
            <a:avLst/>
          </a:prstGeom>
          <a:noFill/>
        </p:spPr>
        <p:txBody>
          <a:bodyPr wrap="square" lIns="0" tIns="0" rIns="91440" bIns="0" rtlCol="0">
            <a:spAutoFit/>
          </a:bodyPr>
          <a:lstStyle/>
          <a:p>
            <a:pPr algn="ctr">
              <a:lnSpc>
                <a:spcPct val="150000"/>
              </a:lnSpc>
            </a:pPr>
            <a:r>
              <a:rPr lang="en-US" sz="1200" dirty="0" err="1">
                <a:solidFill>
                  <a:schemeClr val="tx1">
                    <a:alpha val="60000"/>
                  </a:schemeClr>
                </a:solidFill>
                <a:latin typeface="Titillium" charset="0"/>
                <a:ea typeface="Titillium" charset="0"/>
                <a:cs typeface="Titillium" charset="0"/>
              </a:rPr>
              <a:t>Fidéliser</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nos</a:t>
            </a:r>
            <a:r>
              <a:rPr lang="en-US" sz="1200" dirty="0">
                <a:solidFill>
                  <a:schemeClr val="tx1">
                    <a:alpha val="60000"/>
                  </a:schemeClr>
                </a:solidFill>
                <a:latin typeface="Titillium" charset="0"/>
                <a:ea typeface="Titillium" charset="0"/>
                <a:cs typeface="Titillium" charset="0"/>
              </a:rPr>
              <a:t> clients.</a:t>
            </a:r>
          </a:p>
        </p:txBody>
      </p:sp>
      <p:sp>
        <p:nvSpPr>
          <p:cNvPr id="15" name="TextBox 14"/>
          <p:cNvSpPr txBox="1"/>
          <p:nvPr/>
        </p:nvSpPr>
        <p:spPr>
          <a:xfrm>
            <a:off x="9203768" y="3852038"/>
            <a:ext cx="882563" cy="299184"/>
          </a:xfrm>
          <a:prstGeom prst="rect">
            <a:avLst/>
          </a:prstGeom>
          <a:noFill/>
        </p:spPr>
        <p:txBody>
          <a:bodyPr wrap="square" lIns="0" tIns="0" rIns="0" bIns="0" rtlCol="0">
            <a:spAutoFit/>
          </a:bodyPr>
          <a:lstStyle/>
          <a:p>
            <a:pPr algn="ctr">
              <a:lnSpc>
                <a:spcPct val="80000"/>
              </a:lnSpc>
            </a:pPr>
            <a:r>
              <a:rPr lang="en-US" sz="1200" b="1" spc="200" dirty="0">
                <a:latin typeface="Titillium" charset="0"/>
                <a:ea typeface="Titillium" charset="0"/>
                <a:cs typeface="Titillium" charset="0"/>
              </a:rPr>
              <a:t>Facebook Ads</a:t>
            </a:r>
          </a:p>
        </p:txBody>
      </p:sp>
      <p:sp>
        <p:nvSpPr>
          <p:cNvPr id="16" name="TextBox 15"/>
          <p:cNvSpPr txBox="1"/>
          <p:nvPr/>
        </p:nvSpPr>
        <p:spPr>
          <a:xfrm>
            <a:off x="8647208" y="4194145"/>
            <a:ext cx="1995684" cy="525400"/>
          </a:xfrm>
          <a:prstGeom prst="rect">
            <a:avLst/>
          </a:prstGeom>
          <a:noFill/>
        </p:spPr>
        <p:txBody>
          <a:bodyPr wrap="square" lIns="0" tIns="0" rIns="91440" bIns="0" rtlCol="0">
            <a:spAutoFit/>
          </a:bodyPr>
          <a:lstStyle/>
          <a:p>
            <a:pPr algn="ctr">
              <a:lnSpc>
                <a:spcPct val="150000"/>
              </a:lnSpc>
            </a:pPr>
            <a:r>
              <a:rPr lang="en-US" sz="1200" dirty="0" err="1">
                <a:solidFill>
                  <a:schemeClr val="tx1">
                    <a:alpha val="60000"/>
                  </a:schemeClr>
                </a:solidFill>
                <a:latin typeface="Titillium" charset="0"/>
                <a:ea typeface="Titillium" charset="0"/>
                <a:cs typeface="Titillium" charset="0"/>
              </a:rPr>
              <a:t>Générer</a:t>
            </a:r>
            <a:r>
              <a:rPr lang="en-US" sz="1200" dirty="0">
                <a:solidFill>
                  <a:schemeClr val="tx1">
                    <a:alpha val="60000"/>
                  </a:schemeClr>
                </a:solidFill>
                <a:latin typeface="Titillium" charset="0"/>
                <a:ea typeface="Titillium" charset="0"/>
                <a:cs typeface="Titillium" charset="0"/>
              </a:rPr>
              <a:t> du traffic </a:t>
            </a:r>
            <a:r>
              <a:rPr lang="en-US" sz="1200" dirty="0" err="1">
                <a:solidFill>
                  <a:schemeClr val="tx1">
                    <a:alpha val="60000"/>
                  </a:schemeClr>
                </a:solidFill>
                <a:latin typeface="Titillium" charset="0"/>
                <a:ea typeface="Titillium" charset="0"/>
                <a:cs typeface="Titillium" charset="0"/>
              </a:rPr>
              <a:t>vers</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notre</a:t>
            </a:r>
            <a:r>
              <a:rPr lang="en-US" sz="1200" dirty="0">
                <a:solidFill>
                  <a:schemeClr val="tx1">
                    <a:alpha val="60000"/>
                  </a:schemeClr>
                </a:solidFill>
                <a:latin typeface="Titillium" charset="0"/>
                <a:ea typeface="Titillium" charset="0"/>
                <a:cs typeface="Titillium" charset="0"/>
              </a:rPr>
              <a:t> site.</a:t>
            </a:r>
          </a:p>
        </p:txBody>
      </p:sp>
      <p:sp>
        <p:nvSpPr>
          <p:cNvPr id="17" name="Shape 3635">
            <a:extLst>
              <a:ext uri="{FF2B5EF4-FFF2-40B4-BE49-F238E27FC236}">
                <a16:creationId xmlns:a16="http://schemas.microsoft.com/office/drawing/2014/main" id="{242184FA-D04B-4AB2-AB0F-4DE9121AE204}"/>
              </a:ext>
            </a:extLst>
          </p:cNvPr>
          <p:cNvSpPr/>
          <p:nvPr/>
        </p:nvSpPr>
        <p:spPr>
          <a:xfrm>
            <a:off x="4926831" y="2617776"/>
            <a:ext cx="410798" cy="41079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C0DFD9"/>
          </a:solidFill>
          <a:ln w="12700">
            <a:noFill/>
            <a:miter lim="400000"/>
          </a:ln>
        </p:spPr>
        <p:txBody>
          <a:bodyPr lIns="38100" tIns="38100" rIns="38100" bIns="38100" anchor="ctr"/>
          <a:lstStyle/>
          <a:p>
            <a:endParaRPr>
              <a:solidFill>
                <a:prstClr val="black"/>
              </a:solidFill>
            </a:endParaRPr>
          </a:p>
        </p:txBody>
      </p:sp>
      <p:sp>
        <p:nvSpPr>
          <p:cNvPr id="18" name="Shape 3870">
            <a:extLst>
              <a:ext uri="{FF2B5EF4-FFF2-40B4-BE49-F238E27FC236}">
                <a16:creationId xmlns:a16="http://schemas.microsoft.com/office/drawing/2014/main" id="{8CF869F0-7600-4BC5-858C-F89543C430CD}"/>
              </a:ext>
            </a:extLst>
          </p:cNvPr>
          <p:cNvSpPr/>
          <p:nvPr/>
        </p:nvSpPr>
        <p:spPr>
          <a:xfrm>
            <a:off x="7183241" y="2655121"/>
            <a:ext cx="410797" cy="298761"/>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3"/>
                  <a:pt x="19964" y="1433"/>
                </a:cubicBezTo>
                <a:lnTo>
                  <a:pt x="11465" y="13118"/>
                </a:lnTo>
                <a:cubicBezTo>
                  <a:pt x="11288" y="13363"/>
                  <a:pt x="11051" y="13497"/>
                  <a:pt x="10800" y="13497"/>
                </a:cubicBezTo>
                <a:cubicBezTo>
                  <a:pt x="10549" y="13497"/>
                  <a:pt x="10312" y="13363"/>
                  <a:pt x="10134" y="13118"/>
                </a:cubicBezTo>
                <a:lnTo>
                  <a:pt x="1637" y="1433"/>
                </a:lnTo>
                <a:cubicBezTo>
                  <a:pt x="1739" y="1383"/>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19" name="ZoneTexte 18">
            <a:extLst>
              <a:ext uri="{FF2B5EF4-FFF2-40B4-BE49-F238E27FC236}">
                <a16:creationId xmlns:a16="http://schemas.microsoft.com/office/drawing/2014/main" id="{2358417D-25F3-4DF9-868F-C7BC539B2D03}"/>
              </a:ext>
            </a:extLst>
          </p:cNvPr>
          <p:cNvSpPr txBox="1"/>
          <p:nvPr/>
        </p:nvSpPr>
        <p:spPr>
          <a:xfrm>
            <a:off x="161925" y="6429375"/>
            <a:ext cx="619125" cy="276999"/>
          </a:xfrm>
          <a:prstGeom prst="rect">
            <a:avLst/>
          </a:prstGeom>
          <a:noFill/>
        </p:spPr>
        <p:txBody>
          <a:bodyPr wrap="square" rtlCol="0">
            <a:spAutoFit/>
          </a:bodyPr>
          <a:lstStyle/>
          <a:p>
            <a:r>
              <a:rPr lang="fr-FR" sz="1200" b="1" dirty="0"/>
              <a:t>13</a:t>
            </a:r>
            <a:r>
              <a:rPr lang="fr-FR" sz="1200" dirty="0"/>
              <a:t>/15</a:t>
            </a:r>
            <a:endParaRPr lang="fr-FR" sz="1200" b="1" dirty="0"/>
          </a:p>
        </p:txBody>
      </p:sp>
      <p:pic>
        <p:nvPicPr>
          <p:cNvPr id="20" name="Image 19">
            <a:extLst>
              <a:ext uri="{FF2B5EF4-FFF2-40B4-BE49-F238E27FC236}">
                <a16:creationId xmlns:a16="http://schemas.microsoft.com/office/drawing/2014/main" id="{302899E7-1315-4E1B-8324-CFAA3EBE0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466" y="6367380"/>
            <a:ext cx="1577534" cy="566820"/>
          </a:xfrm>
          <a:prstGeom prst="rect">
            <a:avLst/>
          </a:prstGeom>
        </p:spPr>
      </p:pic>
    </p:spTree>
    <p:extLst>
      <p:ext uri="{BB962C8B-B14F-4D97-AF65-F5344CB8AC3E}">
        <p14:creationId xmlns:p14="http://schemas.microsoft.com/office/powerpoint/2010/main" val="176712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23" name="Rectangle 22"/>
          <p:cNvSpPr/>
          <p:nvPr/>
        </p:nvSpPr>
        <p:spPr>
          <a:xfrm>
            <a:off x="0" y="0"/>
            <a:ext cx="12192000" cy="6858000"/>
          </a:xfrm>
          <a:prstGeom prst="rect">
            <a:avLst/>
          </a:prstGeom>
          <a:solidFill>
            <a:srgbClr val="C0DF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ectangle 24"/>
          <p:cNvSpPr/>
          <p:nvPr/>
        </p:nvSpPr>
        <p:spPr>
          <a:xfrm>
            <a:off x="3301388" y="2744479"/>
            <a:ext cx="5589224" cy="1369041"/>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spc="600" dirty="0">
                <a:latin typeface="Domaine Disp Nar" panose="020A0506080505060203" pitchFamily="18" charset="0"/>
                <a:ea typeface="Titillium" charset="0"/>
                <a:cs typeface="Titillium" charset="0"/>
              </a:rPr>
              <a:t>PRESENTATION </a:t>
            </a:r>
            <a:br>
              <a:rPr lang="en-US" sz="4400" spc="600" dirty="0">
                <a:latin typeface="Domaine Disp Nar" panose="020A0506080505060203" pitchFamily="18" charset="0"/>
                <a:ea typeface="Titillium" charset="0"/>
                <a:cs typeface="Titillium" charset="0"/>
              </a:rPr>
            </a:br>
            <a:r>
              <a:rPr lang="en-US" sz="4400" spc="600" dirty="0">
                <a:latin typeface="Domaine Disp Nar" panose="020A0506080505060203" pitchFamily="18" charset="0"/>
                <a:ea typeface="Titillium" charset="0"/>
                <a:cs typeface="Titillium" charset="0"/>
              </a:rPr>
              <a:t>DU SITE</a:t>
            </a:r>
          </a:p>
        </p:txBody>
      </p:sp>
      <p:pic>
        <p:nvPicPr>
          <p:cNvPr id="5" name="Image 4">
            <a:extLst>
              <a:ext uri="{FF2B5EF4-FFF2-40B4-BE49-F238E27FC236}">
                <a16:creationId xmlns:a16="http://schemas.microsoft.com/office/drawing/2014/main" id="{6EF3ED6D-C62C-4DA7-9159-A58D4C88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7444" y="6291179"/>
            <a:ext cx="1474556" cy="566821"/>
          </a:xfrm>
          <a:prstGeom prst="rect">
            <a:avLst/>
          </a:prstGeom>
        </p:spPr>
      </p:pic>
      <p:sp>
        <p:nvSpPr>
          <p:cNvPr id="6" name="ZoneTexte 5">
            <a:extLst>
              <a:ext uri="{FF2B5EF4-FFF2-40B4-BE49-F238E27FC236}">
                <a16:creationId xmlns:a16="http://schemas.microsoft.com/office/drawing/2014/main" id="{B82ACB41-9592-4EB4-9175-63C5F39B8AFE}"/>
              </a:ext>
            </a:extLst>
          </p:cNvPr>
          <p:cNvSpPr txBox="1"/>
          <p:nvPr/>
        </p:nvSpPr>
        <p:spPr>
          <a:xfrm>
            <a:off x="161925" y="6429375"/>
            <a:ext cx="619125" cy="276999"/>
          </a:xfrm>
          <a:prstGeom prst="rect">
            <a:avLst/>
          </a:prstGeom>
          <a:noFill/>
        </p:spPr>
        <p:txBody>
          <a:bodyPr wrap="square" rtlCol="0">
            <a:spAutoFit/>
          </a:bodyPr>
          <a:lstStyle/>
          <a:p>
            <a:r>
              <a:rPr lang="fr-FR" sz="1200" b="1" dirty="0">
                <a:solidFill>
                  <a:schemeClr val="bg1"/>
                </a:solidFill>
              </a:rPr>
              <a:t>14</a:t>
            </a:r>
            <a:r>
              <a:rPr lang="fr-FR" sz="1200" dirty="0">
                <a:solidFill>
                  <a:schemeClr val="bg1"/>
                </a:solidFill>
              </a:rPr>
              <a:t>/15</a:t>
            </a:r>
            <a:endParaRPr lang="fr-FR" sz="1200" b="1" dirty="0">
              <a:solidFill>
                <a:schemeClr val="bg1"/>
              </a:solidFill>
            </a:endParaRPr>
          </a:p>
        </p:txBody>
      </p:sp>
    </p:spTree>
    <p:extLst>
      <p:ext uri="{BB962C8B-B14F-4D97-AF65-F5344CB8AC3E}">
        <p14:creationId xmlns:p14="http://schemas.microsoft.com/office/powerpoint/2010/main" val="156227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23" name="Rectangle 22"/>
          <p:cNvSpPr/>
          <p:nvPr/>
        </p:nvSpPr>
        <p:spPr>
          <a:xfrm>
            <a:off x="0" y="0"/>
            <a:ext cx="12192000" cy="6858000"/>
          </a:xfrm>
          <a:prstGeom prst="rect">
            <a:avLst/>
          </a:prstGeom>
          <a:solidFill>
            <a:srgbClr val="C0DF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ectangle 24"/>
          <p:cNvSpPr/>
          <p:nvPr/>
        </p:nvSpPr>
        <p:spPr>
          <a:xfrm>
            <a:off x="3301388" y="2272352"/>
            <a:ext cx="5589224" cy="231329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spc="600" dirty="0">
                <a:latin typeface="Domaine Disp Nar" panose="020A0506080505060203" pitchFamily="18" charset="0"/>
                <a:ea typeface="Titillium" charset="0"/>
                <a:cs typeface="Titillium" charset="0"/>
              </a:rPr>
              <a:t>MERCI POUR VOTRE ATTENTION</a:t>
            </a:r>
          </a:p>
        </p:txBody>
      </p:sp>
      <p:pic>
        <p:nvPicPr>
          <p:cNvPr id="5" name="Image 4">
            <a:extLst>
              <a:ext uri="{FF2B5EF4-FFF2-40B4-BE49-F238E27FC236}">
                <a16:creationId xmlns:a16="http://schemas.microsoft.com/office/drawing/2014/main" id="{BD7AF8E0-9F18-4582-98FA-D8E350B80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7444" y="6291179"/>
            <a:ext cx="1474556" cy="566821"/>
          </a:xfrm>
          <a:prstGeom prst="rect">
            <a:avLst/>
          </a:prstGeom>
        </p:spPr>
      </p:pic>
      <p:sp>
        <p:nvSpPr>
          <p:cNvPr id="6" name="ZoneTexte 5">
            <a:extLst>
              <a:ext uri="{FF2B5EF4-FFF2-40B4-BE49-F238E27FC236}">
                <a16:creationId xmlns:a16="http://schemas.microsoft.com/office/drawing/2014/main" id="{66B3342E-AE38-4E97-AB2A-C620CC53EB3F}"/>
              </a:ext>
            </a:extLst>
          </p:cNvPr>
          <p:cNvSpPr txBox="1"/>
          <p:nvPr/>
        </p:nvSpPr>
        <p:spPr>
          <a:xfrm>
            <a:off x="161925" y="6429375"/>
            <a:ext cx="619125" cy="276999"/>
          </a:xfrm>
          <a:prstGeom prst="rect">
            <a:avLst/>
          </a:prstGeom>
          <a:noFill/>
        </p:spPr>
        <p:txBody>
          <a:bodyPr wrap="square" rtlCol="0">
            <a:spAutoFit/>
          </a:bodyPr>
          <a:lstStyle/>
          <a:p>
            <a:r>
              <a:rPr lang="fr-FR" sz="1200" b="1" dirty="0">
                <a:solidFill>
                  <a:schemeClr val="bg1"/>
                </a:solidFill>
              </a:rPr>
              <a:t>15</a:t>
            </a:r>
            <a:r>
              <a:rPr lang="fr-FR" sz="1200" dirty="0">
                <a:solidFill>
                  <a:schemeClr val="bg1"/>
                </a:solidFill>
              </a:rPr>
              <a:t>/15</a:t>
            </a:r>
            <a:endParaRPr lang="fr-FR" sz="1200" b="1" dirty="0">
              <a:solidFill>
                <a:schemeClr val="bg1"/>
              </a:solidFill>
            </a:endParaRPr>
          </a:p>
        </p:txBody>
      </p:sp>
    </p:spTree>
    <p:extLst>
      <p:ext uri="{BB962C8B-B14F-4D97-AF65-F5344CB8AC3E}">
        <p14:creationId xmlns:p14="http://schemas.microsoft.com/office/powerpoint/2010/main" val="305401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Domaine Disp Nar" panose="020A0506080505060203" pitchFamily="18" charset="0"/>
              </a:rPr>
              <a:t>Notre</a:t>
            </a:r>
            <a:r>
              <a:rPr lang="en-US" dirty="0">
                <a:solidFill>
                  <a:srgbClr val="C7E7DF"/>
                </a:solidFill>
                <a:latin typeface="Domaine Disp Nar" panose="020A0506080505060203" pitchFamily="18" charset="0"/>
              </a:rPr>
              <a:t> </a:t>
            </a:r>
            <a:r>
              <a:rPr lang="en-US" dirty="0" err="1">
                <a:latin typeface="Domaine Disp Nar" panose="020A0506080505060203" pitchFamily="18" charset="0"/>
              </a:rPr>
              <a:t>équipe</a:t>
            </a:r>
            <a:endParaRPr lang="en-US" dirty="0">
              <a:latin typeface="Domaine Disp Nar" panose="020A0506080505060203" pitchFamily="18" charset="0"/>
            </a:endParaRPr>
          </a:p>
        </p:txBody>
      </p:sp>
      <p:grpSp>
        <p:nvGrpSpPr>
          <p:cNvPr id="16" name="Group 15"/>
          <p:cNvGrpSpPr/>
          <p:nvPr/>
        </p:nvGrpSpPr>
        <p:grpSpPr>
          <a:xfrm>
            <a:off x="5901100" y="5677182"/>
            <a:ext cx="1754372" cy="318835"/>
            <a:chOff x="1765889" y="3562431"/>
            <a:chExt cx="1754372" cy="318835"/>
          </a:xfrm>
        </p:grpSpPr>
        <p:sp>
          <p:nvSpPr>
            <p:cNvPr id="14" name="TextBox 13"/>
            <p:cNvSpPr txBox="1"/>
            <p:nvPr/>
          </p:nvSpPr>
          <p:spPr>
            <a:xfrm>
              <a:off x="1765889" y="3562431"/>
              <a:ext cx="1754372" cy="151452"/>
            </a:xfrm>
            <a:prstGeom prst="rect">
              <a:avLst/>
            </a:prstGeom>
            <a:noFill/>
          </p:spPr>
          <p:txBody>
            <a:bodyPr wrap="square" lIns="0" tIns="0" rIns="0" bIns="0" rtlCol="0">
              <a:spAutoFit/>
            </a:bodyPr>
            <a:lstStyle/>
            <a:p>
              <a:pPr algn="ctr">
                <a:lnSpc>
                  <a:spcPct val="80000"/>
                </a:lnSpc>
              </a:pPr>
              <a:r>
                <a:rPr lang="en-US" sz="1200" b="1" spc="200" dirty="0">
                  <a:latin typeface="Titillium" charset="0"/>
                  <a:ea typeface="Titillium" charset="0"/>
                  <a:cs typeface="Titillium" charset="0"/>
                </a:rPr>
                <a:t>ADRIEN LOPES</a:t>
              </a:r>
            </a:p>
          </p:txBody>
        </p:sp>
        <p:sp>
          <p:nvSpPr>
            <p:cNvPr id="15" name="TextBox 14"/>
            <p:cNvSpPr txBox="1"/>
            <p:nvPr/>
          </p:nvSpPr>
          <p:spPr>
            <a:xfrm>
              <a:off x="1765889" y="3694997"/>
              <a:ext cx="1754372" cy="186269"/>
            </a:xfrm>
            <a:prstGeom prst="rect">
              <a:avLst/>
            </a:prstGeom>
            <a:noFill/>
          </p:spPr>
          <p:txBody>
            <a:bodyPr wrap="square" lIns="0" tIns="0" rIns="91440" bIns="0" rtlCol="0">
              <a:spAutoFit/>
            </a:bodyPr>
            <a:lstStyle/>
            <a:p>
              <a:pPr algn="ctr">
                <a:lnSpc>
                  <a:spcPct val="150000"/>
                </a:lnSpc>
              </a:pPr>
              <a:r>
                <a:rPr lang="en-US" sz="900" spc="300" dirty="0">
                  <a:solidFill>
                    <a:schemeClr val="tx1">
                      <a:alpha val="60000"/>
                    </a:schemeClr>
                  </a:solidFill>
                  <a:latin typeface="Titillium" charset="0"/>
                  <a:ea typeface="Titillium" charset="0"/>
                  <a:cs typeface="Titillium" charset="0"/>
                </a:rPr>
                <a:t>MARKETING</a:t>
              </a:r>
            </a:p>
          </p:txBody>
        </p:sp>
      </p:grpSp>
      <p:grpSp>
        <p:nvGrpSpPr>
          <p:cNvPr id="17" name="Group 16"/>
          <p:cNvGrpSpPr/>
          <p:nvPr/>
        </p:nvGrpSpPr>
        <p:grpSpPr>
          <a:xfrm>
            <a:off x="3421381" y="5685148"/>
            <a:ext cx="1863090" cy="318835"/>
            <a:chOff x="1691597" y="3562431"/>
            <a:chExt cx="1863090" cy="318835"/>
          </a:xfrm>
        </p:grpSpPr>
        <p:sp>
          <p:nvSpPr>
            <p:cNvPr id="18" name="TextBox 17"/>
            <p:cNvSpPr txBox="1"/>
            <p:nvPr/>
          </p:nvSpPr>
          <p:spPr>
            <a:xfrm>
              <a:off x="1765889" y="3562431"/>
              <a:ext cx="1754372" cy="151452"/>
            </a:xfrm>
            <a:prstGeom prst="rect">
              <a:avLst/>
            </a:prstGeom>
            <a:noFill/>
          </p:spPr>
          <p:txBody>
            <a:bodyPr wrap="square" lIns="0" tIns="0" rIns="0" bIns="0" rtlCol="0">
              <a:spAutoFit/>
            </a:bodyPr>
            <a:lstStyle/>
            <a:p>
              <a:pPr algn="ctr">
                <a:lnSpc>
                  <a:spcPct val="80000"/>
                </a:lnSpc>
              </a:pPr>
              <a:r>
                <a:rPr lang="en-US" sz="1200" b="1" spc="200" dirty="0">
                  <a:latin typeface="Titillium" charset="0"/>
                  <a:ea typeface="Titillium" charset="0"/>
                  <a:cs typeface="Titillium" charset="0"/>
                </a:rPr>
                <a:t>NICOLAS TRAN</a:t>
              </a:r>
            </a:p>
          </p:txBody>
        </p:sp>
        <p:sp>
          <p:nvSpPr>
            <p:cNvPr id="19" name="TextBox 18"/>
            <p:cNvSpPr txBox="1"/>
            <p:nvPr/>
          </p:nvSpPr>
          <p:spPr>
            <a:xfrm>
              <a:off x="1691597" y="3694997"/>
              <a:ext cx="1863090" cy="186269"/>
            </a:xfrm>
            <a:prstGeom prst="rect">
              <a:avLst/>
            </a:prstGeom>
            <a:noFill/>
          </p:spPr>
          <p:txBody>
            <a:bodyPr wrap="square" lIns="0" tIns="0" rIns="91440" bIns="0" rtlCol="0">
              <a:spAutoFit/>
            </a:bodyPr>
            <a:lstStyle/>
            <a:p>
              <a:pPr algn="ctr">
                <a:lnSpc>
                  <a:spcPct val="150000"/>
                </a:lnSpc>
              </a:pPr>
              <a:r>
                <a:rPr lang="en-US" sz="900" spc="300" dirty="0">
                  <a:solidFill>
                    <a:schemeClr val="tx1">
                      <a:alpha val="60000"/>
                    </a:schemeClr>
                  </a:solidFill>
                  <a:latin typeface="Titillium" charset="0"/>
                  <a:ea typeface="Titillium" charset="0"/>
                  <a:cs typeface="Titillium" charset="0"/>
                </a:rPr>
                <a:t>BACK-END DEVELOPER</a:t>
              </a:r>
            </a:p>
          </p:txBody>
        </p:sp>
      </p:grpSp>
      <p:grpSp>
        <p:nvGrpSpPr>
          <p:cNvPr id="20" name="Group 19"/>
          <p:cNvGrpSpPr/>
          <p:nvPr/>
        </p:nvGrpSpPr>
        <p:grpSpPr>
          <a:xfrm>
            <a:off x="5862026" y="3574187"/>
            <a:ext cx="1754372" cy="340315"/>
            <a:chOff x="1765889" y="3562431"/>
            <a:chExt cx="1754372" cy="340315"/>
          </a:xfrm>
        </p:grpSpPr>
        <p:sp>
          <p:nvSpPr>
            <p:cNvPr id="21" name="TextBox 20"/>
            <p:cNvSpPr txBox="1"/>
            <p:nvPr/>
          </p:nvSpPr>
          <p:spPr>
            <a:xfrm>
              <a:off x="1765889" y="3562431"/>
              <a:ext cx="1754372" cy="151452"/>
            </a:xfrm>
            <a:prstGeom prst="rect">
              <a:avLst/>
            </a:prstGeom>
            <a:noFill/>
          </p:spPr>
          <p:txBody>
            <a:bodyPr wrap="square" lIns="0" tIns="0" rIns="0" bIns="0" rtlCol="0">
              <a:spAutoFit/>
            </a:bodyPr>
            <a:lstStyle/>
            <a:p>
              <a:pPr algn="ctr">
                <a:lnSpc>
                  <a:spcPct val="80000"/>
                </a:lnSpc>
              </a:pPr>
              <a:r>
                <a:rPr lang="en-US" sz="1200" b="1" spc="200" dirty="0">
                  <a:latin typeface="Titillium" charset="0"/>
                  <a:ea typeface="Titillium" charset="0"/>
                  <a:cs typeface="Titillium" charset="0"/>
                </a:rPr>
                <a:t>HUGUES CHIMI</a:t>
              </a:r>
            </a:p>
          </p:txBody>
        </p:sp>
        <p:sp>
          <p:nvSpPr>
            <p:cNvPr id="22" name="TextBox 21"/>
            <p:cNvSpPr txBox="1"/>
            <p:nvPr/>
          </p:nvSpPr>
          <p:spPr>
            <a:xfrm>
              <a:off x="1765889" y="3694997"/>
              <a:ext cx="1754372" cy="207749"/>
            </a:xfrm>
            <a:prstGeom prst="rect">
              <a:avLst/>
            </a:prstGeom>
            <a:noFill/>
          </p:spPr>
          <p:txBody>
            <a:bodyPr wrap="square" lIns="0" tIns="0" rIns="91440" bIns="0" rtlCol="0">
              <a:spAutoFit/>
            </a:bodyPr>
            <a:lstStyle/>
            <a:p>
              <a:pPr algn="ctr">
                <a:lnSpc>
                  <a:spcPct val="150000"/>
                </a:lnSpc>
              </a:pPr>
              <a:r>
                <a:rPr lang="en-US" sz="900" spc="300">
                  <a:solidFill>
                    <a:schemeClr val="tx1">
                      <a:alpha val="60000"/>
                    </a:schemeClr>
                  </a:solidFill>
                  <a:latin typeface="Titillium" charset="0"/>
                  <a:ea typeface="Titillium" charset="0"/>
                  <a:cs typeface="Titillium" charset="0"/>
                </a:rPr>
                <a:t>DESIGNER</a:t>
              </a:r>
              <a:endParaRPr lang="en-US" sz="900" spc="300" dirty="0">
                <a:solidFill>
                  <a:schemeClr val="tx1">
                    <a:alpha val="60000"/>
                  </a:schemeClr>
                </a:solidFill>
                <a:latin typeface="Titillium" charset="0"/>
                <a:ea typeface="Titillium" charset="0"/>
                <a:cs typeface="Titillium" charset="0"/>
              </a:endParaRPr>
            </a:p>
          </p:txBody>
        </p:sp>
      </p:grpSp>
      <p:grpSp>
        <p:nvGrpSpPr>
          <p:cNvPr id="23" name="Group 22"/>
          <p:cNvGrpSpPr/>
          <p:nvPr/>
        </p:nvGrpSpPr>
        <p:grpSpPr>
          <a:xfrm>
            <a:off x="3464441" y="3595089"/>
            <a:ext cx="1754372" cy="340315"/>
            <a:chOff x="1765889" y="3562431"/>
            <a:chExt cx="1754372" cy="340315"/>
          </a:xfrm>
        </p:grpSpPr>
        <p:sp>
          <p:nvSpPr>
            <p:cNvPr id="24" name="TextBox 23"/>
            <p:cNvSpPr txBox="1"/>
            <p:nvPr/>
          </p:nvSpPr>
          <p:spPr>
            <a:xfrm>
              <a:off x="1765889" y="3562431"/>
              <a:ext cx="1754372" cy="151452"/>
            </a:xfrm>
            <a:prstGeom prst="rect">
              <a:avLst/>
            </a:prstGeom>
            <a:noFill/>
          </p:spPr>
          <p:txBody>
            <a:bodyPr wrap="square" lIns="0" tIns="0" rIns="0" bIns="0" rtlCol="0">
              <a:spAutoFit/>
            </a:bodyPr>
            <a:lstStyle/>
            <a:p>
              <a:pPr algn="ctr">
                <a:lnSpc>
                  <a:spcPct val="80000"/>
                </a:lnSpc>
              </a:pPr>
              <a:r>
                <a:rPr lang="en-US" sz="1200" b="1" spc="200" dirty="0">
                  <a:latin typeface="Titillium" charset="0"/>
                  <a:ea typeface="Titillium" charset="0"/>
                  <a:cs typeface="Titillium" charset="0"/>
                </a:rPr>
                <a:t>LUCIE BENOIT</a:t>
              </a:r>
            </a:p>
          </p:txBody>
        </p:sp>
        <p:sp>
          <p:nvSpPr>
            <p:cNvPr id="25" name="TextBox 24"/>
            <p:cNvSpPr txBox="1"/>
            <p:nvPr/>
          </p:nvSpPr>
          <p:spPr>
            <a:xfrm>
              <a:off x="1765889" y="3694997"/>
              <a:ext cx="1754372" cy="207749"/>
            </a:xfrm>
            <a:prstGeom prst="rect">
              <a:avLst/>
            </a:prstGeom>
            <a:noFill/>
          </p:spPr>
          <p:txBody>
            <a:bodyPr wrap="square" lIns="0" tIns="0" rIns="91440" bIns="0" rtlCol="0">
              <a:spAutoFit/>
            </a:bodyPr>
            <a:lstStyle/>
            <a:p>
              <a:pPr algn="ctr">
                <a:lnSpc>
                  <a:spcPct val="150000"/>
                </a:lnSpc>
              </a:pPr>
              <a:r>
                <a:rPr lang="en-US" sz="900" spc="300">
                  <a:solidFill>
                    <a:schemeClr val="tx1">
                      <a:alpha val="60000"/>
                    </a:schemeClr>
                  </a:solidFill>
                  <a:latin typeface="Titillium" charset="0"/>
                  <a:ea typeface="Titillium" charset="0"/>
                  <a:cs typeface="Titillium" charset="0"/>
                </a:rPr>
                <a:t>DESIGNER</a:t>
              </a:r>
              <a:endParaRPr lang="en-US" sz="900" spc="300" dirty="0">
                <a:solidFill>
                  <a:schemeClr val="tx1">
                    <a:alpha val="60000"/>
                  </a:schemeClr>
                </a:solidFill>
                <a:latin typeface="Titillium" charset="0"/>
                <a:ea typeface="Titillium" charset="0"/>
                <a:cs typeface="Titillium" charset="0"/>
              </a:endParaRPr>
            </a:p>
          </p:txBody>
        </p:sp>
      </p:grpSp>
      <p:grpSp>
        <p:nvGrpSpPr>
          <p:cNvPr id="26" name="Group 25"/>
          <p:cNvGrpSpPr/>
          <p:nvPr/>
        </p:nvGrpSpPr>
        <p:grpSpPr>
          <a:xfrm>
            <a:off x="8337763" y="3574187"/>
            <a:ext cx="1754372" cy="340315"/>
            <a:chOff x="1765889" y="3562431"/>
            <a:chExt cx="1754372" cy="340315"/>
          </a:xfrm>
        </p:grpSpPr>
        <p:sp>
          <p:nvSpPr>
            <p:cNvPr id="27" name="TextBox 26"/>
            <p:cNvSpPr txBox="1"/>
            <p:nvPr/>
          </p:nvSpPr>
          <p:spPr>
            <a:xfrm>
              <a:off x="1765889" y="3562431"/>
              <a:ext cx="1754372" cy="151452"/>
            </a:xfrm>
            <a:prstGeom prst="rect">
              <a:avLst/>
            </a:prstGeom>
            <a:noFill/>
          </p:spPr>
          <p:txBody>
            <a:bodyPr wrap="square" lIns="0" tIns="0" rIns="0" bIns="0" rtlCol="0">
              <a:spAutoFit/>
            </a:bodyPr>
            <a:lstStyle/>
            <a:p>
              <a:pPr algn="ctr">
                <a:lnSpc>
                  <a:spcPct val="80000"/>
                </a:lnSpc>
              </a:pPr>
              <a:r>
                <a:rPr lang="en-US" sz="1200" b="1" spc="200" dirty="0">
                  <a:latin typeface="Titillium" charset="0"/>
                  <a:ea typeface="Titillium" charset="0"/>
                  <a:cs typeface="Titillium" charset="0"/>
                </a:rPr>
                <a:t>NICOLAS LEROY</a:t>
              </a:r>
            </a:p>
          </p:txBody>
        </p:sp>
        <p:sp>
          <p:nvSpPr>
            <p:cNvPr id="28" name="TextBox 27"/>
            <p:cNvSpPr txBox="1"/>
            <p:nvPr/>
          </p:nvSpPr>
          <p:spPr>
            <a:xfrm>
              <a:off x="1765889" y="3694997"/>
              <a:ext cx="1754372" cy="207749"/>
            </a:xfrm>
            <a:prstGeom prst="rect">
              <a:avLst/>
            </a:prstGeom>
            <a:noFill/>
          </p:spPr>
          <p:txBody>
            <a:bodyPr wrap="square" lIns="0" tIns="0" rIns="91440" bIns="0" rtlCol="0">
              <a:spAutoFit/>
            </a:bodyPr>
            <a:lstStyle/>
            <a:p>
              <a:pPr algn="ctr">
                <a:lnSpc>
                  <a:spcPct val="150000"/>
                </a:lnSpc>
              </a:pPr>
              <a:r>
                <a:rPr lang="en-US" sz="900" spc="300">
                  <a:solidFill>
                    <a:schemeClr val="tx1">
                      <a:alpha val="60000"/>
                    </a:schemeClr>
                  </a:solidFill>
                  <a:latin typeface="Titillium" charset="0"/>
                  <a:ea typeface="Titillium" charset="0"/>
                  <a:cs typeface="Titillium" charset="0"/>
                </a:rPr>
                <a:t>DESIGNER</a:t>
              </a:r>
              <a:endParaRPr lang="en-US" sz="900" spc="300" dirty="0">
                <a:solidFill>
                  <a:schemeClr val="tx1">
                    <a:alpha val="60000"/>
                  </a:schemeClr>
                </a:solidFill>
                <a:latin typeface="Titillium" charset="0"/>
                <a:ea typeface="Titillium" charset="0"/>
                <a:cs typeface="Titillium" charset="0"/>
              </a:endParaRPr>
            </a:p>
          </p:txBody>
        </p:sp>
      </p:grpSp>
      <p:grpSp>
        <p:nvGrpSpPr>
          <p:cNvPr id="29" name="Group 28"/>
          <p:cNvGrpSpPr/>
          <p:nvPr/>
        </p:nvGrpSpPr>
        <p:grpSpPr>
          <a:xfrm>
            <a:off x="1295212" y="4688920"/>
            <a:ext cx="2037268" cy="526585"/>
            <a:chOff x="1684131" y="3562431"/>
            <a:chExt cx="2037268" cy="526585"/>
          </a:xfrm>
        </p:grpSpPr>
        <p:sp>
          <p:nvSpPr>
            <p:cNvPr id="30" name="TextBox 29"/>
            <p:cNvSpPr txBox="1"/>
            <p:nvPr/>
          </p:nvSpPr>
          <p:spPr>
            <a:xfrm>
              <a:off x="1765889" y="3562431"/>
              <a:ext cx="1836130" cy="151452"/>
            </a:xfrm>
            <a:prstGeom prst="rect">
              <a:avLst/>
            </a:prstGeom>
            <a:noFill/>
          </p:spPr>
          <p:txBody>
            <a:bodyPr wrap="square" lIns="0" tIns="0" rIns="0" bIns="0" rtlCol="0">
              <a:spAutoFit/>
            </a:bodyPr>
            <a:lstStyle/>
            <a:p>
              <a:pPr algn="ctr">
                <a:lnSpc>
                  <a:spcPct val="80000"/>
                </a:lnSpc>
              </a:pPr>
              <a:r>
                <a:rPr lang="en-US" sz="1200" b="1" spc="200" dirty="0">
                  <a:latin typeface="Titillium" charset="0"/>
                  <a:ea typeface="Titillium" charset="0"/>
                  <a:cs typeface="Titillium" charset="0"/>
                </a:rPr>
                <a:t>BENJAMIN COURITNE</a:t>
              </a:r>
            </a:p>
          </p:txBody>
        </p:sp>
        <p:sp>
          <p:nvSpPr>
            <p:cNvPr id="31" name="TextBox 30"/>
            <p:cNvSpPr txBox="1"/>
            <p:nvPr/>
          </p:nvSpPr>
          <p:spPr>
            <a:xfrm>
              <a:off x="1684131" y="3694997"/>
              <a:ext cx="2037268" cy="394019"/>
            </a:xfrm>
            <a:prstGeom prst="rect">
              <a:avLst/>
            </a:prstGeom>
            <a:noFill/>
          </p:spPr>
          <p:txBody>
            <a:bodyPr wrap="square" lIns="0" tIns="0" rIns="91440" bIns="0" rtlCol="0">
              <a:spAutoFit/>
            </a:bodyPr>
            <a:lstStyle/>
            <a:p>
              <a:pPr algn="ctr">
                <a:lnSpc>
                  <a:spcPct val="150000"/>
                </a:lnSpc>
              </a:pPr>
              <a:r>
                <a:rPr lang="en-US" sz="900" spc="300" dirty="0">
                  <a:solidFill>
                    <a:schemeClr val="tx1">
                      <a:alpha val="60000"/>
                    </a:schemeClr>
                  </a:solidFill>
                  <a:latin typeface="Titillium" charset="0"/>
                  <a:ea typeface="Titillium" charset="0"/>
                  <a:cs typeface="Titillium" charset="0"/>
                </a:rPr>
                <a:t>CHEF DE PROJET</a:t>
              </a:r>
            </a:p>
            <a:p>
              <a:pPr algn="ctr">
                <a:lnSpc>
                  <a:spcPct val="150000"/>
                </a:lnSpc>
              </a:pPr>
              <a:r>
                <a:rPr lang="en-US" sz="900" spc="300" dirty="0">
                  <a:solidFill>
                    <a:schemeClr val="tx1">
                      <a:alpha val="60000"/>
                    </a:schemeClr>
                  </a:solidFill>
                  <a:latin typeface="Titillium" charset="0"/>
                  <a:ea typeface="Titillium" charset="0"/>
                  <a:cs typeface="Titillium" charset="0"/>
                </a:rPr>
                <a:t>FRONT-END DEVELOPER</a:t>
              </a:r>
            </a:p>
          </p:txBody>
        </p:sp>
      </p:grpSp>
      <p:grpSp>
        <p:nvGrpSpPr>
          <p:cNvPr id="32" name="Group 31"/>
          <p:cNvGrpSpPr/>
          <p:nvPr/>
        </p:nvGrpSpPr>
        <p:grpSpPr>
          <a:xfrm>
            <a:off x="8337761" y="5655675"/>
            <a:ext cx="1754372" cy="318932"/>
            <a:chOff x="1765889" y="3562431"/>
            <a:chExt cx="1754372" cy="318932"/>
          </a:xfrm>
        </p:grpSpPr>
        <p:sp>
          <p:nvSpPr>
            <p:cNvPr id="33" name="TextBox 32"/>
            <p:cNvSpPr txBox="1"/>
            <p:nvPr/>
          </p:nvSpPr>
          <p:spPr>
            <a:xfrm>
              <a:off x="1765889" y="3562431"/>
              <a:ext cx="1754372" cy="151452"/>
            </a:xfrm>
            <a:prstGeom prst="rect">
              <a:avLst/>
            </a:prstGeom>
            <a:noFill/>
          </p:spPr>
          <p:txBody>
            <a:bodyPr wrap="square" lIns="0" tIns="0" rIns="0" bIns="0" rtlCol="0">
              <a:spAutoFit/>
            </a:bodyPr>
            <a:lstStyle/>
            <a:p>
              <a:pPr algn="ctr">
                <a:lnSpc>
                  <a:spcPct val="80000"/>
                </a:lnSpc>
              </a:pPr>
              <a:r>
                <a:rPr lang="en-US" sz="1200" b="1" spc="200" dirty="0">
                  <a:latin typeface="Titillium" charset="0"/>
                  <a:ea typeface="Titillium" charset="0"/>
                  <a:cs typeface="Titillium" charset="0"/>
                </a:rPr>
                <a:t>LUCA DEBRAY</a:t>
              </a:r>
            </a:p>
          </p:txBody>
        </p:sp>
        <p:sp>
          <p:nvSpPr>
            <p:cNvPr id="34" name="TextBox 33"/>
            <p:cNvSpPr txBox="1"/>
            <p:nvPr/>
          </p:nvSpPr>
          <p:spPr>
            <a:xfrm>
              <a:off x="1765889" y="3695094"/>
              <a:ext cx="1754372" cy="186269"/>
            </a:xfrm>
            <a:prstGeom prst="rect">
              <a:avLst/>
            </a:prstGeom>
            <a:noFill/>
          </p:spPr>
          <p:txBody>
            <a:bodyPr wrap="square" lIns="0" tIns="0" rIns="91440" bIns="0" rtlCol="0">
              <a:spAutoFit/>
            </a:bodyPr>
            <a:lstStyle/>
            <a:p>
              <a:pPr algn="ctr">
                <a:lnSpc>
                  <a:spcPct val="150000"/>
                </a:lnSpc>
              </a:pPr>
              <a:r>
                <a:rPr lang="en-US" sz="900" spc="300" dirty="0">
                  <a:solidFill>
                    <a:schemeClr val="tx1">
                      <a:alpha val="60000"/>
                    </a:schemeClr>
                  </a:solidFill>
                  <a:latin typeface="Titillium" charset="0"/>
                  <a:ea typeface="Titillium" charset="0"/>
                  <a:cs typeface="Titillium" charset="0"/>
                </a:rPr>
                <a:t>MARKETING</a:t>
              </a:r>
            </a:p>
          </p:txBody>
        </p:sp>
      </p:grpSp>
      <p:pic>
        <p:nvPicPr>
          <p:cNvPr id="46" name="Espace réservé pour une image  45" descr="Une image contenant personne, homme, mur, intérieur&#10;&#10;Description générée avec un niveau de confiance très élevé">
            <a:extLst>
              <a:ext uri="{FF2B5EF4-FFF2-40B4-BE49-F238E27FC236}">
                <a16:creationId xmlns:a16="http://schemas.microsoft.com/office/drawing/2014/main" id="{F11937F1-9221-4C4B-8F6B-AD39508233A4}"/>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16013" b="16013"/>
          <a:stretch>
            <a:fillRect/>
          </a:stretch>
        </p:blipFill>
        <p:spPr>
          <a:xfrm>
            <a:off x="6103119" y="4201391"/>
            <a:ext cx="1350335" cy="1350335"/>
          </a:xfrm>
        </p:spPr>
      </p:pic>
      <p:pic>
        <p:nvPicPr>
          <p:cNvPr id="48" name="Espace réservé pour une image  47" descr="Une image contenant personne, mur, intérieur, homme&#10;&#10;Description générée avec un niveau de confiance très élevé">
            <a:extLst>
              <a:ext uri="{FF2B5EF4-FFF2-40B4-BE49-F238E27FC236}">
                <a16:creationId xmlns:a16="http://schemas.microsoft.com/office/drawing/2014/main" id="{35C7E964-1329-4697-8B8A-45C354DCE9CE}"/>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16053" b="16053"/>
          <a:stretch>
            <a:fillRect/>
          </a:stretch>
        </p:blipFill>
        <p:spPr>
          <a:xfrm>
            <a:off x="1576354" y="3156361"/>
            <a:ext cx="1350335" cy="1350335"/>
          </a:xfrm>
        </p:spPr>
      </p:pic>
      <p:pic>
        <p:nvPicPr>
          <p:cNvPr id="50" name="Espace réservé pour une image  49" descr="Une image contenant personne, mur, homme, intérieur&#10;&#10;Description générée avec un niveau de confiance très élevé">
            <a:extLst>
              <a:ext uri="{FF2B5EF4-FFF2-40B4-BE49-F238E27FC236}">
                <a16:creationId xmlns:a16="http://schemas.microsoft.com/office/drawing/2014/main" id="{28A38A71-4B02-40C5-B190-AB095D30DB7D}"/>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t="16013" b="16013"/>
          <a:stretch>
            <a:fillRect/>
          </a:stretch>
        </p:blipFill>
        <p:spPr>
          <a:xfrm>
            <a:off x="6064045" y="2080991"/>
            <a:ext cx="1350335" cy="1350335"/>
          </a:xfrm>
        </p:spPr>
      </p:pic>
      <p:pic>
        <p:nvPicPr>
          <p:cNvPr id="52" name="Espace réservé pour une image  51" descr="Une image contenant personne, femme, mur, habits&#10;&#10;Description générée avec un niveau de confiance très élevé">
            <a:extLst>
              <a:ext uri="{FF2B5EF4-FFF2-40B4-BE49-F238E27FC236}">
                <a16:creationId xmlns:a16="http://schemas.microsoft.com/office/drawing/2014/main" id="{EE2996FB-827E-4E44-B0DE-9F7F6835471B}"/>
              </a:ext>
            </a:extLst>
          </p:cNvPr>
          <p:cNvPicPr>
            <a:picLocks noGrp="1" noChangeAspect="1"/>
          </p:cNvPicPr>
          <p:nvPr>
            <p:ph type="pic" sz="quarter" idx="20"/>
          </p:nvPr>
        </p:nvPicPr>
        <p:blipFill>
          <a:blip r:embed="rId5">
            <a:extLst>
              <a:ext uri="{28A0092B-C50C-407E-A947-70E740481C1C}">
                <a14:useLocalDpi xmlns:a14="http://schemas.microsoft.com/office/drawing/2010/main" val="0"/>
              </a:ext>
            </a:extLst>
          </a:blip>
          <a:srcRect t="17485" b="17485"/>
          <a:stretch>
            <a:fillRect/>
          </a:stretch>
        </p:blipFill>
        <p:spPr>
          <a:xfrm>
            <a:off x="3666459" y="2128813"/>
            <a:ext cx="1350335" cy="1350335"/>
          </a:xfrm>
        </p:spPr>
      </p:pic>
      <p:pic>
        <p:nvPicPr>
          <p:cNvPr id="54" name="Espace réservé pour une image  53" descr="Une image contenant personne, mur, homme, intérieur&#10;&#10;Description générée avec un niveau de confiance très élevé">
            <a:extLst>
              <a:ext uri="{FF2B5EF4-FFF2-40B4-BE49-F238E27FC236}">
                <a16:creationId xmlns:a16="http://schemas.microsoft.com/office/drawing/2014/main" id="{67BDAF91-F225-4C1B-B1A3-696F7B90AC03}"/>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Lst>
          </a:blip>
          <a:srcRect t="16053" b="16053"/>
          <a:stretch>
            <a:fillRect/>
          </a:stretch>
        </p:blipFill>
        <p:spPr>
          <a:xfrm>
            <a:off x="8539781" y="2128813"/>
            <a:ext cx="1350335" cy="1350335"/>
          </a:xfrm>
        </p:spPr>
      </p:pic>
      <p:pic>
        <p:nvPicPr>
          <p:cNvPr id="44" name="Espace réservé pour une image  43" descr="Une image contenant personne, mur, homme, intérieur&#10;&#10;Description générée avec un niveau de confiance très élevé">
            <a:extLst>
              <a:ext uri="{FF2B5EF4-FFF2-40B4-BE49-F238E27FC236}">
                <a16:creationId xmlns:a16="http://schemas.microsoft.com/office/drawing/2014/main" id="{7FD75DB5-8FC2-41FD-9E2B-26C008122E8A}"/>
              </a:ext>
            </a:extLst>
          </p:cNvPr>
          <p:cNvPicPr>
            <a:picLocks noGrp="1" noChangeAspect="1"/>
          </p:cNvPicPr>
          <p:nvPr>
            <p:ph type="pic" sz="quarter" idx="23"/>
          </p:nvPr>
        </p:nvPicPr>
        <p:blipFill>
          <a:blip r:embed="rId7">
            <a:extLst>
              <a:ext uri="{28A0092B-C50C-407E-A947-70E740481C1C}">
                <a14:useLocalDpi xmlns:a14="http://schemas.microsoft.com/office/drawing/2010/main" val="0"/>
              </a:ext>
            </a:extLst>
          </a:blip>
          <a:srcRect t="16093" b="16093"/>
          <a:stretch>
            <a:fillRect/>
          </a:stretch>
        </p:blipFill>
        <p:spPr>
          <a:xfrm>
            <a:off x="8539780" y="4132565"/>
            <a:ext cx="1350335" cy="1350335"/>
          </a:xfrm>
        </p:spPr>
      </p:pic>
      <p:pic>
        <p:nvPicPr>
          <p:cNvPr id="56" name="Espace réservé pour une image  55" descr="Une image contenant personne, mur, homme, tenant&#10;&#10;Description générée avec un niveau de confiance très élevé">
            <a:extLst>
              <a:ext uri="{FF2B5EF4-FFF2-40B4-BE49-F238E27FC236}">
                <a16:creationId xmlns:a16="http://schemas.microsoft.com/office/drawing/2014/main" id="{051C7889-8F98-4108-9493-13B23A47E6B9}"/>
              </a:ext>
            </a:extLst>
          </p:cNvPr>
          <p:cNvPicPr>
            <a:picLocks noGrp="1" noChangeAspect="1"/>
          </p:cNvPicPr>
          <p:nvPr>
            <p:ph type="pic" sz="quarter" idx="22"/>
          </p:nvPr>
        </p:nvPicPr>
        <p:blipFill>
          <a:blip r:embed="rId8">
            <a:extLst>
              <a:ext uri="{28A0092B-C50C-407E-A947-70E740481C1C}">
                <a14:useLocalDpi xmlns:a14="http://schemas.microsoft.com/office/drawing/2010/main" val="0"/>
              </a:ext>
            </a:extLst>
          </a:blip>
          <a:srcRect t="16053" b="16053"/>
          <a:stretch>
            <a:fillRect/>
          </a:stretch>
        </p:blipFill>
        <p:spPr>
          <a:xfrm>
            <a:off x="3666458" y="4183910"/>
            <a:ext cx="1350335" cy="1350335"/>
          </a:xfrm>
        </p:spPr>
      </p:pic>
      <p:pic>
        <p:nvPicPr>
          <p:cNvPr id="58" name="Image 57">
            <a:extLst>
              <a:ext uri="{FF2B5EF4-FFF2-40B4-BE49-F238E27FC236}">
                <a16:creationId xmlns:a16="http://schemas.microsoft.com/office/drawing/2014/main" id="{EE80913B-C210-4A8F-8D42-C9E24FB18A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14466" y="6367380"/>
            <a:ext cx="1577534" cy="566820"/>
          </a:xfrm>
          <a:prstGeom prst="rect">
            <a:avLst/>
          </a:prstGeom>
        </p:spPr>
      </p:pic>
      <p:sp>
        <p:nvSpPr>
          <p:cNvPr id="3" name="ZoneTexte 2">
            <a:extLst>
              <a:ext uri="{FF2B5EF4-FFF2-40B4-BE49-F238E27FC236}">
                <a16:creationId xmlns:a16="http://schemas.microsoft.com/office/drawing/2014/main" id="{2A834EA8-5A9C-496D-80E6-5953E8671A92}"/>
              </a:ext>
            </a:extLst>
          </p:cNvPr>
          <p:cNvSpPr txBox="1"/>
          <p:nvPr/>
        </p:nvSpPr>
        <p:spPr>
          <a:xfrm>
            <a:off x="161925" y="6429375"/>
            <a:ext cx="619125" cy="276999"/>
          </a:xfrm>
          <a:prstGeom prst="rect">
            <a:avLst/>
          </a:prstGeom>
          <a:noFill/>
        </p:spPr>
        <p:txBody>
          <a:bodyPr wrap="square" rtlCol="0">
            <a:spAutoFit/>
          </a:bodyPr>
          <a:lstStyle/>
          <a:p>
            <a:r>
              <a:rPr lang="fr-FR" sz="1200" b="1" dirty="0"/>
              <a:t>1</a:t>
            </a:r>
            <a:r>
              <a:rPr lang="fr-FR" sz="1200" dirty="0"/>
              <a:t>/15</a:t>
            </a:r>
            <a:endParaRPr lang="fr-FR" sz="1200" b="1" dirty="0"/>
          </a:p>
        </p:txBody>
      </p:sp>
    </p:spTree>
    <p:extLst>
      <p:ext uri="{BB962C8B-B14F-4D97-AF65-F5344CB8AC3E}">
        <p14:creationId xmlns:p14="http://schemas.microsoft.com/office/powerpoint/2010/main" val="64348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bwMode="auto">
          <a:xfrm>
            <a:off x="9345386" y="-23404"/>
            <a:ext cx="6904810" cy="6904808"/>
          </a:xfrm>
          <a:prstGeom prst="ellipse">
            <a:avLst/>
          </a:prstGeom>
          <a:noFill/>
          <a:ln w="6350">
            <a:solidFill>
              <a:schemeClr val="tx1">
                <a:alpha val="20000"/>
              </a:schemeClr>
            </a:solidFill>
          </a:ln>
        </p:spPr>
        <p:txBody>
          <a:bodyPr lIns="0" tIns="0" rIns="0" bIns="0" rtlCol="0" anchor="ctr"/>
          <a:lstStyle/>
          <a:p>
            <a:pPr algn="ctr"/>
            <a:endParaRPr lang="en-US"/>
          </a:p>
        </p:txBody>
      </p:sp>
      <p:sp>
        <p:nvSpPr>
          <p:cNvPr id="13" name="Oval 12"/>
          <p:cNvSpPr/>
          <p:nvPr/>
        </p:nvSpPr>
        <p:spPr bwMode="auto">
          <a:xfrm>
            <a:off x="9345386" y="1405619"/>
            <a:ext cx="914400" cy="914400"/>
          </a:xfrm>
          <a:prstGeom prst="ellipse">
            <a:avLst/>
          </a:prstGeom>
          <a:solidFill>
            <a:schemeClr val="bg1"/>
          </a:solidFill>
          <a:ln w="12700">
            <a:solidFill>
              <a:srgbClr val="C0DFD9"/>
            </a:solidFill>
          </a:ln>
        </p:spPr>
        <p:txBody>
          <a:bodyPr lIns="0" tIns="0" rIns="0" bIns="0" rtlCol="0" anchor="ctr"/>
          <a:lstStyle/>
          <a:p>
            <a:pPr algn="ctr"/>
            <a:endParaRPr lang="en-US"/>
          </a:p>
        </p:txBody>
      </p:sp>
      <p:sp>
        <p:nvSpPr>
          <p:cNvPr id="14" name="Oval 13"/>
          <p:cNvSpPr/>
          <p:nvPr/>
        </p:nvSpPr>
        <p:spPr bwMode="auto">
          <a:xfrm>
            <a:off x="8888186" y="2971800"/>
            <a:ext cx="914400" cy="914400"/>
          </a:xfrm>
          <a:prstGeom prst="ellipse">
            <a:avLst/>
          </a:prstGeom>
          <a:solidFill>
            <a:schemeClr val="bg1"/>
          </a:solidFill>
          <a:ln w="12700">
            <a:solidFill>
              <a:srgbClr val="C0DFD9"/>
            </a:solidFill>
          </a:ln>
        </p:spPr>
        <p:txBody>
          <a:bodyPr lIns="0" tIns="0" rIns="0" bIns="0" rtlCol="0" anchor="ctr"/>
          <a:lstStyle/>
          <a:p>
            <a:pPr algn="ctr"/>
            <a:endParaRPr lang="en-US"/>
          </a:p>
        </p:txBody>
      </p:sp>
      <p:sp>
        <p:nvSpPr>
          <p:cNvPr id="15" name="Oval 14"/>
          <p:cNvSpPr/>
          <p:nvPr/>
        </p:nvSpPr>
        <p:spPr bwMode="auto">
          <a:xfrm>
            <a:off x="9345386" y="4537981"/>
            <a:ext cx="914400" cy="914400"/>
          </a:xfrm>
          <a:prstGeom prst="ellipse">
            <a:avLst/>
          </a:prstGeom>
          <a:solidFill>
            <a:schemeClr val="bg1"/>
          </a:solidFill>
          <a:ln w="12700">
            <a:solidFill>
              <a:srgbClr val="C0DFD9"/>
            </a:solidFill>
          </a:ln>
        </p:spPr>
        <p:txBody>
          <a:bodyPr lIns="0" tIns="0" rIns="0" bIns="0" rtlCol="0" anchor="ctr"/>
          <a:lstStyle/>
          <a:p>
            <a:pPr algn="ctr"/>
            <a:endParaRPr lang="en-US"/>
          </a:p>
        </p:txBody>
      </p:sp>
      <p:grpSp>
        <p:nvGrpSpPr>
          <p:cNvPr id="18" name="Group 17"/>
          <p:cNvGrpSpPr/>
          <p:nvPr/>
        </p:nvGrpSpPr>
        <p:grpSpPr>
          <a:xfrm>
            <a:off x="5442857" y="1489379"/>
            <a:ext cx="3673929" cy="441282"/>
            <a:chOff x="5442857" y="1252599"/>
            <a:chExt cx="3673929" cy="441282"/>
          </a:xfrm>
        </p:grpSpPr>
        <p:sp>
          <p:nvSpPr>
            <p:cNvPr id="16" name="TextBox 15"/>
            <p:cNvSpPr txBox="1"/>
            <p:nvPr/>
          </p:nvSpPr>
          <p:spPr>
            <a:xfrm>
              <a:off x="6096000" y="1445480"/>
              <a:ext cx="3020786" cy="248401"/>
            </a:xfrm>
            <a:prstGeom prst="rect">
              <a:avLst/>
            </a:prstGeom>
            <a:noFill/>
          </p:spPr>
          <p:txBody>
            <a:bodyPr wrap="square" lIns="0" tIns="0" rIns="91440" bIns="0" rtlCol="0">
              <a:spAutoFit/>
            </a:bodyPr>
            <a:lstStyle/>
            <a:p>
              <a:pPr algn="r">
                <a:lnSpc>
                  <a:spcPct val="150000"/>
                </a:lnSpc>
              </a:pPr>
              <a:r>
                <a:rPr lang="en-US" sz="1200" dirty="0">
                  <a:solidFill>
                    <a:schemeClr val="tx1">
                      <a:alpha val="60000"/>
                    </a:schemeClr>
                  </a:solidFill>
                  <a:latin typeface="Titillium" charset="0"/>
                  <a:ea typeface="Titillium" charset="0"/>
                  <a:cs typeface="Titillium" charset="0"/>
                </a:rPr>
                <a:t>Un site media </a:t>
              </a:r>
              <a:r>
                <a:rPr lang="en-US" sz="1200" dirty="0" err="1">
                  <a:solidFill>
                    <a:schemeClr val="tx1">
                      <a:alpha val="60000"/>
                    </a:schemeClr>
                  </a:solidFill>
                  <a:latin typeface="Titillium" charset="0"/>
                  <a:ea typeface="Titillium" charset="0"/>
                  <a:cs typeface="Titillium" charset="0"/>
                </a:rPr>
                <a:t>spécialisé</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dans</a:t>
              </a:r>
              <a:r>
                <a:rPr lang="en-US" sz="1200" dirty="0">
                  <a:solidFill>
                    <a:schemeClr val="tx1">
                      <a:alpha val="60000"/>
                    </a:schemeClr>
                  </a:solidFill>
                  <a:latin typeface="Titillium" charset="0"/>
                  <a:ea typeface="Titillium" charset="0"/>
                  <a:cs typeface="Titillium" charset="0"/>
                </a:rPr>
                <a:t> le </a:t>
              </a:r>
              <a:r>
                <a:rPr lang="en-US" sz="1200" dirty="0" err="1">
                  <a:solidFill>
                    <a:schemeClr val="tx1">
                      <a:alpha val="60000"/>
                    </a:schemeClr>
                  </a:solidFill>
                  <a:latin typeface="Titillium" charset="0"/>
                  <a:ea typeface="Titillium" charset="0"/>
                  <a:cs typeface="Titillium" charset="0"/>
                </a:rPr>
                <a:t>thé</a:t>
              </a:r>
              <a:r>
                <a:rPr lang="en-US" sz="1200" dirty="0">
                  <a:solidFill>
                    <a:schemeClr val="tx1">
                      <a:alpha val="60000"/>
                    </a:schemeClr>
                  </a:solidFill>
                  <a:latin typeface="Titillium" charset="0"/>
                  <a:ea typeface="Titillium" charset="0"/>
                  <a:cs typeface="Titillium" charset="0"/>
                </a:rPr>
                <a:t>.</a:t>
              </a:r>
            </a:p>
          </p:txBody>
        </p:sp>
        <p:sp>
          <p:nvSpPr>
            <p:cNvPr id="17" name="TextBox 16"/>
            <p:cNvSpPr txBox="1"/>
            <p:nvPr/>
          </p:nvSpPr>
          <p:spPr>
            <a:xfrm>
              <a:off x="5442857" y="1252599"/>
              <a:ext cx="3602222" cy="151452"/>
            </a:xfrm>
            <a:prstGeom prst="rect">
              <a:avLst/>
            </a:prstGeom>
            <a:noFill/>
          </p:spPr>
          <p:txBody>
            <a:bodyPr wrap="square" lIns="0" tIns="0" rIns="0" bIns="0" rtlCol="0">
              <a:spAutoFit/>
            </a:bodyPr>
            <a:lstStyle/>
            <a:p>
              <a:pPr algn="r">
                <a:lnSpc>
                  <a:spcPct val="80000"/>
                </a:lnSpc>
              </a:pPr>
              <a:r>
                <a:rPr lang="en-US" sz="1200" b="1" spc="200" dirty="0">
                  <a:latin typeface="Titillium" charset="0"/>
                  <a:ea typeface="Titillium" charset="0"/>
                  <a:cs typeface="Titillium" charset="0"/>
                </a:rPr>
                <a:t>SITE MEDIA</a:t>
              </a:r>
            </a:p>
          </p:txBody>
        </p:sp>
      </p:grpSp>
      <p:grpSp>
        <p:nvGrpSpPr>
          <p:cNvPr id="19" name="Group 18"/>
          <p:cNvGrpSpPr/>
          <p:nvPr/>
        </p:nvGrpSpPr>
        <p:grpSpPr>
          <a:xfrm>
            <a:off x="4925239" y="3055560"/>
            <a:ext cx="3673929" cy="718281"/>
            <a:chOff x="5442857" y="1252599"/>
            <a:chExt cx="3673929" cy="718281"/>
          </a:xfrm>
        </p:grpSpPr>
        <p:sp>
          <p:nvSpPr>
            <p:cNvPr id="20" name="TextBox 19"/>
            <p:cNvSpPr txBox="1"/>
            <p:nvPr/>
          </p:nvSpPr>
          <p:spPr>
            <a:xfrm>
              <a:off x="6069332" y="1445480"/>
              <a:ext cx="3047454" cy="525400"/>
            </a:xfrm>
            <a:prstGeom prst="rect">
              <a:avLst/>
            </a:prstGeom>
            <a:noFill/>
          </p:spPr>
          <p:txBody>
            <a:bodyPr wrap="square" lIns="0" tIns="0" rIns="91440" bIns="0" rtlCol="0">
              <a:spAutoFit/>
            </a:bodyPr>
            <a:lstStyle/>
            <a:p>
              <a:pPr algn="r">
                <a:lnSpc>
                  <a:spcPct val="150000"/>
                </a:lnSpc>
              </a:pPr>
              <a:r>
                <a:rPr lang="en-US" sz="1200" dirty="0" err="1">
                  <a:solidFill>
                    <a:schemeClr val="tx1">
                      <a:alpha val="60000"/>
                    </a:schemeClr>
                  </a:solidFill>
                  <a:latin typeface="Titillium" charset="0"/>
                  <a:ea typeface="Titillium" charset="0"/>
                  <a:cs typeface="Titillium" charset="0"/>
                </a:rPr>
                <a:t>Orienter</a:t>
              </a:r>
              <a:r>
                <a:rPr lang="en-US" sz="1200" dirty="0">
                  <a:solidFill>
                    <a:schemeClr val="tx1">
                      <a:alpha val="60000"/>
                    </a:schemeClr>
                  </a:solidFill>
                  <a:latin typeface="Titillium" charset="0"/>
                  <a:ea typeface="Titillium" charset="0"/>
                  <a:cs typeface="Titillium" charset="0"/>
                </a:rPr>
                <a:t> les </a:t>
              </a:r>
              <a:r>
                <a:rPr lang="en-US" sz="1200" dirty="0" err="1">
                  <a:solidFill>
                    <a:schemeClr val="tx1">
                      <a:alpha val="60000"/>
                    </a:schemeClr>
                  </a:solidFill>
                  <a:latin typeface="Titillium" charset="0"/>
                  <a:ea typeface="Titillium" charset="0"/>
                  <a:cs typeface="Titillium" charset="0"/>
                </a:rPr>
                <a:t>consommateurs</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dans</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leur</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choix</a:t>
              </a:r>
              <a:r>
                <a:rPr lang="en-US" sz="1200" dirty="0">
                  <a:solidFill>
                    <a:schemeClr val="tx1">
                      <a:alpha val="60000"/>
                    </a:schemeClr>
                  </a:solidFill>
                  <a:latin typeface="Titillium" charset="0"/>
                  <a:ea typeface="Titillium" charset="0"/>
                  <a:cs typeface="Titillium" charset="0"/>
                </a:rPr>
                <a:t> au sein de </a:t>
              </a:r>
              <a:r>
                <a:rPr lang="en-US" sz="1200" dirty="0" err="1">
                  <a:solidFill>
                    <a:schemeClr val="tx1">
                      <a:alpha val="60000"/>
                    </a:schemeClr>
                  </a:solidFill>
                  <a:latin typeface="Titillium" charset="0"/>
                  <a:ea typeface="Titillium" charset="0"/>
                  <a:cs typeface="Titillium" charset="0"/>
                </a:rPr>
                <a:t>cette</a:t>
              </a:r>
              <a:r>
                <a:rPr lang="en-US" sz="1200" dirty="0">
                  <a:solidFill>
                    <a:schemeClr val="tx1">
                      <a:alpha val="60000"/>
                    </a:schemeClr>
                  </a:solidFill>
                  <a:latin typeface="Titillium" charset="0"/>
                  <a:ea typeface="Titillium" charset="0"/>
                  <a:cs typeface="Titillium" charset="0"/>
                </a:rPr>
                <a:t> large </a:t>
              </a:r>
              <a:r>
                <a:rPr lang="en-US" sz="1200" dirty="0" err="1">
                  <a:solidFill>
                    <a:schemeClr val="tx1">
                      <a:alpha val="60000"/>
                    </a:schemeClr>
                  </a:solidFill>
                  <a:latin typeface="Titillium" charset="0"/>
                  <a:ea typeface="Titillium" charset="0"/>
                  <a:cs typeface="Titillium" charset="0"/>
                </a:rPr>
                <a:t>gamme</a:t>
              </a:r>
              <a:r>
                <a:rPr lang="en-US" sz="1200" dirty="0">
                  <a:solidFill>
                    <a:schemeClr val="tx1">
                      <a:alpha val="60000"/>
                    </a:schemeClr>
                  </a:solidFill>
                  <a:latin typeface="Titillium" charset="0"/>
                  <a:ea typeface="Titillium" charset="0"/>
                  <a:cs typeface="Titillium" charset="0"/>
                </a:rPr>
                <a:t> de </a:t>
              </a:r>
              <a:r>
                <a:rPr lang="en-US" sz="1200" dirty="0" err="1">
                  <a:solidFill>
                    <a:schemeClr val="tx1">
                      <a:alpha val="60000"/>
                    </a:schemeClr>
                  </a:solidFill>
                  <a:latin typeface="Titillium" charset="0"/>
                  <a:ea typeface="Titillium" charset="0"/>
                  <a:cs typeface="Titillium" charset="0"/>
                </a:rPr>
                <a:t>produit</a:t>
              </a:r>
              <a:r>
                <a:rPr lang="en-US" sz="1200" dirty="0">
                  <a:solidFill>
                    <a:schemeClr val="tx1">
                      <a:alpha val="60000"/>
                    </a:schemeClr>
                  </a:solidFill>
                  <a:latin typeface="Titillium" charset="0"/>
                  <a:ea typeface="Titillium" charset="0"/>
                  <a:cs typeface="Titillium" charset="0"/>
                </a:rPr>
                <a:t>.</a:t>
              </a:r>
            </a:p>
          </p:txBody>
        </p:sp>
        <p:sp>
          <p:nvSpPr>
            <p:cNvPr id="21" name="TextBox 20"/>
            <p:cNvSpPr txBox="1"/>
            <p:nvPr/>
          </p:nvSpPr>
          <p:spPr>
            <a:xfrm>
              <a:off x="5442857" y="1252599"/>
              <a:ext cx="3602222" cy="151452"/>
            </a:xfrm>
            <a:prstGeom prst="rect">
              <a:avLst/>
            </a:prstGeom>
            <a:noFill/>
          </p:spPr>
          <p:txBody>
            <a:bodyPr wrap="square" lIns="0" tIns="0" rIns="0" bIns="0" rtlCol="0">
              <a:spAutoFit/>
            </a:bodyPr>
            <a:lstStyle/>
            <a:p>
              <a:pPr algn="r">
                <a:lnSpc>
                  <a:spcPct val="80000"/>
                </a:lnSpc>
              </a:pPr>
              <a:r>
                <a:rPr lang="en-US" sz="1200" b="1" spc="200" dirty="0">
                  <a:latin typeface="Titillium" charset="0"/>
                  <a:ea typeface="Titillium" charset="0"/>
                  <a:cs typeface="Titillium" charset="0"/>
                </a:rPr>
                <a:t>BESOIN</a:t>
              </a:r>
            </a:p>
          </p:txBody>
        </p:sp>
      </p:grpSp>
      <p:grpSp>
        <p:nvGrpSpPr>
          <p:cNvPr id="22" name="Group 21"/>
          <p:cNvGrpSpPr/>
          <p:nvPr/>
        </p:nvGrpSpPr>
        <p:grpSpPr>
          <a:xfrm>
            <a:off x="5442856" y="4621741"/>
            <a:ext cx="3673929" cy="718281"/>
            <a:chOff x="5442857" y="1252599"/>
            <a:chExt cx="3673929" cy="718281"/>
          </a:xfrm>
        </p:grpSpPr>
        <p:sp>
          <p:nvSpPr>
            <p:cNvPr id="23" name="TextBox 22"/>
            <p:cNvSpPr txBox="1"/>
            <p:nvPr/>
          </p:nvSpPr>
          <p:spPr>
            <a:xfrm>
              <a:off x="6096001" y="1445480"/>
              <a:ext cx="3020785" cy="525400"/>
            </a:xfrm>
            <a:prstGeom prst="rect">
              <a:avLst/>
            </a:prstGeom>
            <a:noFill/>
          </p:spPr>
          <p:txBody>
            <a:bodyPr wrap="square" lIns="0" tIns="0" rIns="91440" bIns="0" rtlCol="0">
              <a:spAutoFit/>
            </a:bodyPr>
            <a:lstStyle/>
            <a:p>
              <a:pPr algn="r">
                <a:lnSpc>
                  <a:spcPct val="150000"/>
                </a:lnSpc>
              </a:pPr>
              <a:r>
                <a:rPr lang="en-US" sz="1200" dirty="0" err="1">
                  <a:solidFill>
                    <a:schemeClr val="tx1">
                      <a:alpha val="60000"/>
                    </a:schemeClr>
                  </a:solidFill>
                  <a:latin typeface="Titillium" charset="0"/>
                  <a:ea typeface="Titillium" charset="0"/>
                  <a:cs typeface="Titillium" charset="0"/>
                </a:rPr>
                <a:t>Dans</a:t>
              </a:r>
              <a:r>
                <a:rPr lang="en-US" sz="1200" dirty="0">
                  <a:solidFill>
                    <a:schemeClr val="tx1">
                      <a:alpha val="60000"/>
                    </a:schemeClr>
                  </a:solidFill>
                  <a:latin typeface="Titillium" charset="0"/>
                  <a:ea typeface="Titillium" charset="0"/>
                  <a:cs typeface="Titillium" charset="0"/>
                </a:rPr>
                <a:t> un premier temps un </a:t>
              </a:r>
              <a:r>
                <a:rPr lang="en-US" sz="1200" dirty="0" err="1">
                  <a:solidFill>
                    <a:schemeClr val="tx1">
                      <a:alpha val="60000"/>
                    </a:schemeClr>
                  </a:solidFill>
                  <a:latin typeface="Titillium" charset="0"/>
                  <a:ea typeface="Titillium" charset="0"/>
                  <a:cs typeface="Titillium" charset="0"/>
                </a:rPr>
                <a:t>objectif</a:t>
              </a:r>
              <a:r>
                <a:rPr lang="en-US" sz="1200" dirty="0">
                  <a:solidFill>
                    <a:schemeClr val="tx1">
                      <a:alpha val="60000"/>
                    </a:schemeClr>
                  </a:solidFill>
                  <a:latin typeface="Titillium" charset="0"/>
                  <a:ea typeface="Titillium" charset="0"/>
                  <a:cs typeface="Titillium" charset="0"/>
                </a:rPr>
                <a:t> de </a:t>
              </a:r>
              <a:r>
                <a:rPr lang="en-US" sz="1200" dirty="0" err="1">
                  <a:solidFill>
                    <a:schemeClr val="tx1">
                      <a:alpha val="60000"/>
                    </a:schemeClr>
                  </a:solidFill>
                  <a:latin typeface="Titillium" charset="0"/>
                  <a:ea typeface="Titillium" charset="0"/>
                  <a:cs typeface="Titillium" charset="0"/>
                </a:rPr>
                <a:t>notoriété</a:t>
              </a:r>
              <a:r>
                <a:rPr lang="en-US" sz="1200" dirty="0">
                  <a:solidFill>
                    <a:schemeClr val="tx1">
                      <a:alpha val="60000"/>
                    </a:schemeClr>
                  </a:solidFill>
                  <a:latin typeface="Titillium" charset="0"/>
                  <a:ea typeface="Titillium" charset="0"/>
                  <a:cs typeface="Titillium" charset="0"/>
                </a:rPr>
                <a:t>.</a:t>
              </a:r>
            </a:p>
          </p:txBody>
        </p:sp>
        <p:sp>
          <p:nvSpPr>
            <p:cNvPr id="24" name="TextBox 23"/>
            <p:cNvSpPr txBox="1"/>
            <p:nvPr/>
          </p:nvSpPr>
          <p:spPr>
            <a:xfrm>
              <a:off x="5442857" y="1252599"/>
              <a:ext cx="3602222" cy="151452"/>
            </a:xfrm>
            <a:prstGeom prst="rect">
              <a:avLst/>
            </a:prstGeom>
            <a:noFill/>
          </p:spPr>
          <p:txBody>
            <a:bodyPr wrap="square" lIns="0" tIns="0" rIns="0" bIns="0" rtlCol="0">
              <a:spAutoFit/>
            </a:bodyPr>
            <a:lstStyle/>
            <a:p>
              <a:pPr algn="r">
                <a:lnSpc>
                  <a:spcPct val="80000"/>
                </a:lnSpc>
              </a:pPr>
              <a:r>
                <a:rPr lang="en-US" sz="1200" b="1" spc="200" dirty="0">
                  <a:latin typeface="Titillium" charset="0"/>
                  <a:ea typeface="Titillium" charset="0"/>
                  <a:cs typeface="Titillium" charset="0"/>
                </a:rPr>
                <a:t>OBJECTIF</a:t>
              </a:r>
            </a:p>
          </p:txBody>
        </p:sp>
      </p:grpSp>
      <p:sp>
        <p:nvSpPr>
          <p:cNvPr id="25" name="TextBox 24"/>
          <p:cNvSpPr txBox="1"/>
          <p:nvPr/>
        </p:nvSpPr>
        <p:spPr>
          <a:xfrm>
            <a:off x="1790700" y="2358234"/>
            <a:ext cx="3286588" cy="897490"/>
          </a:xfrm>
          <a:prstGeom prst="rect">
            <a:avLst/>
          </a:prstGeom>
          <a:noFill/>
        </p:spPr>
        <p:txBody>
          <a:bodyPr wrap="square" lIns="0" tIns="0" rIns="0" bIns="0" rtlCol="0">
            <a:spAutoFit/>
          </a:bodyPr>
          <a:lstStyle/>
          <a:p>
            <a:pPr>
              <a:lnSpc>
                <a:spcPct val="80000"/>
              </a:lnSpc>
            </a:pPr>
            <a:r>
              <a:rPr lang="en-US" sz="3600" dirty="0" err="1">
                <a:latin typeface="Domaine Disp Nar" panose="020A0506080505060203" pitchFamily="18" charset="0"/>
                <a:ea typeface="Titillium Light" charset="0"/>
                <a:cs typeface="Titillium Light" charset="0"/>
              </a:rPr>
              <a:t>Présentation</a:t>
            </a:r>
            <a:r>
              <a:rPr lang="en-US" sz="3600" dirty="0">
                <a:latin typeface="Domaine Disp Nar" panose="020A0506080505060203" pitchFamily="18" charset="0"/>
                <a:ea typeface="Titillium Light" charset="0"/>
                <a:cs typeface="Titillium Light" charset="0"/>
              </a:rPr>
              <a:t> du concept</a:t>
            </a:r>
          </a:p>
        </p:txBody>
      </p:sp>
      <p:sp>
        <p:nvSpPr>
          <p:cNvPr id="26" name="TextBox 25"/>
          <p:cNvSpPr txBox="1"/>
          <p:nvPr/>
        </p:nvSpPr>
        <p:spPr>
          <a:xfrm>
            <a:off x="1790700" y="3717319"/>
            <a:ext cx="2628900" cy="802399"/>
          </a:xfrm>
          <a:prstGeom prst="rect">
            <a:avLst/>
          </a:prstGeom>
          <a:noFill/>
        </p:spPr>
        <p:txBody>
          <a:bodyPr wrap="square" lIns="0" tIns="0" rIns="91440" bIns="0" rtlCol="0">
            <a:spAutoFit/>
          </a:bodyPr>
          <a:lstStyle/>
          <a:p>
            <a:pPr>
              <a:lnSpc>
                <a:spcPct val="150000"/>
              </a:lnSpc>
            </a:pPr>
            <a:r>
              <a:rPr lang="en-US" sz="1200" dirty="0">
                <a:solidFill>
                  <a:schemeClr val="tx1">
                    <a:alpha val="60000"/>
                  </a:schemeClr>
                </a:solidFill>
                <a:latin typeface="Titillium" charset="0"/>
                <a:ea typeface="Titillium" charset="0"/>
                <a:cs typeface="Titillium" charset="0"/>
              </a:rPr>
              <a:t>Le </a:t>
            </a:r>
            <a:r>
              <a:rPr lang="en-US" sz="1200" dirty="0" err="1">
                <a:solidFill>
                  <a:schemeClr val="tx1">
                    <a:alpha val="60000"/>
                  </a:schemeClr>
                </a:solidFill>
                <a:latin typeface="Titillium" charset="0"/>
                <a:ea typeface="Titillium" charset="0"/>
                <a:cs typeface="Titillium" charset="0"/>
              </a:rPr>
              <a:t>contenu</a:t>
            </a:r>
            <a:r>
              <a:rPr lang="en-US" sz="1200" dirty="0">
                <a:solidFill>
                  <a:schemeClr val="tx1">
                    <a:alpha val="60000"/>
                  </a:schemeClr>
                </a:solidFill>
                <a:latin typeface="Titillium" charset="0"/>
                <a:ea typeface="Titillium" charset="0"/>
                <a:cs typeface="Titillium" charset="0"/>
              </a:rPr>
              <a:t> principal </a:t>
            </a:r>
            <a:r>
              <a:rPr lang="en-US" sz="1200" dirty="0" err="1">
                <a:solidFill>
                  <a:schemeClr val="tx1">
                    <a:alpha val="60000"/>
                  </a:schemeClr>
                </a:solidFill>
                <a:latin typeface="Titillium" charset="0"/>
                <a:ea typeface="Titillium" charset="0"/>
                <a:cs typeface="Titillium" charset="0"/>
              </a:rPr>
              <a:t>est</a:t>
            </a:r>
            <a:r>
              <a:rPr lang="en-US" sz="1200" dirty="0">
                <a:solidFill>
                  <a:schemeClr val="tx1">
                    <a:alpha val="60000"/>
                  </a:schemeClr>
                </a:solidFill>
                <a:latin typeface="Titillium" charset="0"/>
                <a:ea typeface="Titillium" charset="0"/>
                <a:cs typeface="Titillium" charset="0"/>
              </a:rPr>
              <a:t> des articles sur les </a:t>
            </a:r>
            <a:r>
              <a:rPr lang="en-US" sz="1200" dirty="0" err="1">
                <a:solidFill>
                  <a:schemeClr val="tx1">
                    <a:alpha val="60000"/>
                  </a:schemeClr>
                </a:solidFill>
                <a:latin typeface="Titillium" charset="0"/>
                <a:ea typeface="Titillium" charset="0"/>
                <a:cs typeface="Titillium" charset="0"/>
              </a:rPr>
              <a:t>différents</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thés</a:t>
            </a:r>
            <a:r>
              <a:rPr lang="en-US" sz="1200" dirty="0">
                <a:solidFill>
                  <a:schemeClr val="tx1">
                    <a:alpha val="60000"/>
                  </a:schemeClr>
                </a:solidFill>
                <a:latin typeface="Titillium" charset="0"/>
                <a:ea typeface="Titillium" charset="0"/>
                <a:cs typeface="Titillium" charset="0"/>
              </a:rPr>
              <a:t> que nous </a:t>
            </a:r>
            <a:r>
              <a:rPr lang="en-US" sz="1200" dirty="0" err="1">
                <a:solidFill>
                  <a:schemeClr val="tx1">
                    <a:alpha val="60000"/>
                  </a:schemeClr>
                </a:solidFill>
                <a:latin typeface="Titillium" charset="0"/>
                <a:ea typeface="Titillium" charset="0"/>
                <a:cs typeface="Titillium" charset="0"/>
              </a:rPr>
              <a:t>aurons</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testé</a:t>
            </a:r>
            <a:r>
              <a:rPr lang="en-US" sz="1200" dirty="0">
                <a:solidFill>
                  <a:schemeClr val="tx1">
                    <a:alpha val="60000"/>
                  </a:schemeClr>
                </a:solidFill>
                <a:latin typeface="Titillium" charset="0"/>
                <a:ea typeface="Titillium" charset="0"/>
                <a:cs typeface="Titillium" charset="0"/>
              </a:rPr>
              <a:t>.</a:t>
            </a:r>
          </a:p>
        </p:txBody>
      </p:sp>
      <p:cxnSp>
        <p:nvCxnSpPr>
          <p:cNvPr id="27" name="Straight Connector 26"/>
          <p:cNvCxnSpPr/>
          <p:nvPr/>
        </p:nvCxnSpPr>
        <p:spPr>
          <a:xfrm>
            <a:off x="1790700" y="3555292"/>
            <a:ext cx="691243" cy="0"/>
          </a:xfrm>
          <a:prstGeom prst="line">
            <a:avLst/>
          </a:prstGeom>
          <a:ln w="25400">
            <a:solidFill>
              <a:srgbClr val="C0DFD9"/>
            </a:solidFill>
          </a:ln>
        </p:spPr>
        <p:style>
          <a:lnRef idx="1">
            <a:schemeClr val="accent1"/>
          </a:lnRef>
          <a:fillRef idx="0">
            <a:schemeClr val="accent1"/>
          </a:fillRef>
          <a:effectRef idx="0">
            <a:schemeClr val="accent1"/>
          </a:effectRef>
          <a:fontRef idx="minor">
            <a:schemeClr val="tx1"/>
          </a:fontRef>
        </p:style>
      </p:cxnSp>
      <p:sp>
        <p:nvSpPr>
          <p:cNvPr id="31" name="Shape 3624"/>
          <p:cNvSpPr/>
          <p:nvPr/>
        </p:nvSpPr>
        <p:spPr>
          <a:xfrm>
            <a:off x="9139987" y="3193743"/>
            <a:ext cx="410797" cy="410797"/>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C0DFD9"/>
          </a:solidFill>
          <a:ln w="12700">
            <a:solidFill>
              <a:srgbClr val="C7E7DF"/>
            </a:solidFill>
            <a:miter lim="400000"/>
          </a:ln>
        </p:spPr>
        <p:txBody>
          <a:bodyPr lIns="38100" tIns="38100" rIns="38100" bIns="38100" anchor="ctr"/>
          <a:lstStyle/>
          <a:p>
            <a:endParaRPr>
              <a:solidFill>
                <a:prstClr val="black"/>
              </a:solidFill>
            </a:endParaRPr>
          </a:p>
        </p:txBody>
      </p:sp>
      <p:sp>
        <p:nvSpPr>
          <p:cNvPr id="28" name="Shape 3690">
            <a:extLst>
              <a:ext uri="{FF2B5EF4-FFF2-40B4-BE49-F238E27FC236}">
                <a16:creationId xmlns:a16="http://schemas.microsoft.com/office/drawing/2014/main" id="{995CE8A7-9D22-4209-9A59-544C4B251C11}"/>
              </a:ext>
            </a:extLst>
          </p:cNvPr>
          <p:cNvSpPr/>
          <p:nvPr/>
        </p:nvSpPr>
        <p:spPr>
          <a:xfrm>
            <a:off x="9550784" y="4789782"/>
            <a:ext cx="495004" cy="410797"/>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3"/>
                  <a:pt x="8380" y="7241"/>
                  <a:pt x="8380" y="7241"/>
                </a:cubicBezTo>
                <a:cubicBezTo>
                  <a:pt x="8112" y="6504"/>
                  <a:pt x="7614" y="5133"/>
                  <a:pt x="7988" y="4025"/>
                </a:cubicBezTo>
                <a:cubicBezTo>
                  <a:pt x="8490" y="2492"/>
                  <a:pt x="8935" y="2190"/>
                  <a:pt x="9741" y="1747"/>
                </a:cubicBezTo>
                <a:cubicBezTo>
                  <a:pt x="9788" y="1721"/>
                  <a:pt x="9834" y="1692"/>
                  <a:pt x="9877" y="1657"/>
                </a:cubicBezTo>
                <a:cubicBezTo>
                  <a:pt x="10029" y="1535"/>
                  <a:pt x="10674" y="1200"/>
                  <a:pt x="11403" y="1200"/>
                </a:cubicBezTo>
                <a:cubicBezTo>
                  <a:pt x="11768" y="1200"/>
                  <a:pt x="12075" y="1285"/>
                  <a:pt x="12318" y="1454"/>
                </a:cubicBezTo>
                <a:cubicBezTo>
                  <a:pt x="12610" y="1656"/>
                  <a:pt x="12890" y="2039"/>
                  <a:pt x="13313" y="3272"/>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2"/>
                </a:cubicBezTo>
                <a:cubicBezTo>
                  <a:pt x="13957" y="10422"/>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9"/>
                  <a:pt x="7179" y="6892"/>
                  <a:pt x="7494" y="7758"/>
                </a:cubicBezTo>
                <a:cubicBezTo>
                  <a:pt x="7110" y="9740"/>
                  <a:pt x="7642" y="10422"/>
                  <a:pt x="7642" y="10422"/>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20"/>
                  <a:pt x="19470" y="5184"/>
                </a:cubicBezTo>
                <a:cubicBezTo>
                  <a:pt x="18974" y="3713"/>
                  <a:pt x="18645" y="3327"/>
                  <a:pt x="17860" y="2908"/>
                </a:cubicBezTo>
                <a:cubicBezTo>
                  <a:pt x="17591" y="2699"/>
                  <a:pt x="16918" y="2400"/>
                  <a:pt x="16208" y="2400"/>
                </a:cubicBezTo>
                <a:cubicBezTo>
                  <a:pt x="15873" y="2400"/>
                  <a:pt x="15531" y="2474"/>
                  <a:pt x="15218" y="2647"/>
                </a:cubicBezTo>
                <a:cubicBezTo>
                  <a:pt x="15343" y="3035"/>
                  <a:pt x="15449" y="3420"/>
                  <a:pt x="15525" y="3799"/>
                </a:cubicBezTo>
                <a:cubicBezTo>
                  <a:pt x="15537" y="3791"/>
                  <a:pt x="15550" y="3779"/>
                  <a:pt x="15563" y="3770"/>
                </a:cubicBezTo>
                <a:cubicBezTo>
                  <a:pt x="15730" y="3657"/>
                  <a:pt x="15948" y="3600"/>
                  <a:pt x="16208" y="3600"/>
                </a:cubicBezTo>
                <a:cubicBezTo>
                  <a:pt x="16716" y="3600"/>
                  <a:pt x="17211" y="3826"/>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7"/>
                  <a:pt x="18182" y="8719"/>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9"/>
                </a:cubicBezTo>
                <a:cubicBezTo>
                  <a:pt x="3470" y="8457"/>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6"/>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9"/>
                  <a:pt x="5716" y="2400"/>
                  <a:pt x="5392" y="2400"/>
                </a:cubicBezTo>
                <a:cubicBezTo>
                  <a:pt x="4682" y="2400"/>
                  <a:pt x="4009" y="2699"/>
                  <a:pt x="3740" y="2908"/>
                </a:cubicBezTo>
                <a:cubicBezTo>
                  <a:pt x="2955" y="3327"/>
                  <a:pt x="2625" y="3713"/>
                  <a:pt x="2130" y="5184"/>
                </a:cubicBezTo>
                <a:cubicBezTo>
                  <a:pt x="1700" y="6420"/>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C0DFD9"/>
          </a:solidFill>
          <a:ln w="12700">
            <a:solidFill>
              <a:srgbClr val="C7E7DF"/>
            </a:solidFill>
            <a:miter lim="400000"/>
          </a:ln>
        </p:spPr>
        <p:txBody>
          <a:bodyPr lIns="38100" tIns="38100" rIns="38100" bIns="38100" anchor="ctr"/>
          <a:lstStyle/>
          <a:p>
            <a:endParaRPr>
              <a:solidFill>
                <a:prstClr val="black"/>
              </a:solidFill>
            </a:endParaRPr>
          </a:p>
        </p:txBody>
      </p:sp>
      <p:sp>
        <p:nvSpPr>
          <p:cNvPr id="32" name="Shape 3868">
            <a:extLst>
              <a:ext uri="{FF2B5EF4-FFF2-40B4-BE49-F238E27FC236}">
                <a16:creationId xmlns:a16="http://schemas.microsoft.com/office/drawing/2014/main" id="{C0840138-0586-4D5C-8D85-722E10531FDB}"/>
              </a:ext>
            </a:extLst>
          </p:cNvPr>
          <p:cNvSpPr/>
          <p:nvPr/>
        </p:nvSpPr>
        <p:spPr>
          <a:xfrm>
            <a:off x="9595342" y="1659875"/>
            <a:ext cx="405887" cy="405887"/>
          </a:xfrm>
          <a:custGeom>
            <a:avLst/>
            <a:gdLst/>
            <a:ahLst/>
            <a:cxnLst>
              <a:cxn ang="0">
                <a:pos x="wd2" y="hd2"/>
              </a:cxn>
              <a:cxn ang="5400000">
                <a:pos x="wd2" y="hd2"/>
              </a:cxn>
              <a:cxn ang="10800000">
                <a:pos x="wd2" y="hd2"/>
              </a:cxn>
              <a:cxn ang="16200000">
                <a:pos x="wd2" y="hd2"/>
              </a:cxn>
            </a:cxnLst>
            <a:rect l="0" t="0" r="r" b="b"/>
            <a:pathLst>
              <a:path w="21600" h="21600" extrusionOk="0">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path>
            </a:pathLst>
          </a:custGeom>
          <a:solidFill>
            <a:srgbClr val="C0DFD9"/>
          </a:solidFill>
          <a:ln w="12700">
            <a:solidFill>
              <a:srgbClr val="C0DFD9"/>
            </a:solidFill>
            <a:miter lim="400000"/>
          </a:ln>
        </p:spPr>
        <p:txBody>
          <a:bodyPr lIns="38100" tIns="38100" rIns="38100" bIns="38100" anchor="ctr"/>
          <a:lstStyle/>
          <a:p>
            <a:endParaRPr>
              <a:solidFill>
                <a:prstClr val="black"/>
              </a:solidFill>
            </a:endParaRPr>
          </a:p>
        </p:txBody>
      </p:sp>
      <p:pic>
        <p:nvPicPr>
          <p:cNvPr id="34" name="Image 33">
            <a:extLst>
              <a:ext uri="{FF2B5EF4-FFF2-40B4-BE49-F238E27FC236}">
                <a16:creationId xmlns:a16="http://schemas.microsoft.com/office/drawing/2014/main" id="{415CC02A-4ABA-4FED-BF88-0815CB19B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466" y="6329280"/>
            <a:ext cx="1577534" cy="566820"/>
          </a:xfrm>
          <a:prstGeom prst="rect">
            <a:avLst/>
          </a:prstGeom>
        </p:spPr>
      </p:pic>
      <p:sp>
        <p:nvSpPr>
          <p:cNvPr id="29" name="ZoneTexte 28">
            <a:extLst>
              <a:ext uri="{FF2B5EF4-FFF2-40B4-BE49-F238E27FC236}">
                <a16:creationId xmlns:a16="http://schemas.microsoft.com/office/drawing/2014/main" id="{6E48D9ED-D3F0-49CD-8D95-7A6C6364EDB9}"/>
              </a:ext>
            </a:extLst>
          </p:cNvPr>
          <p:cNvSpPr txBox="1"/>
          <p:nvPr/>
        </p:nvSpPr>
        <p:spPr>
          <a:xfrm>
            <a:off x="161925" y="6429375"/>
            <a:ext cx="619125" cy="276999"/>
          </a:xfrm>
          <a:prstGeom prst="rect">
            <a:avLst/>
          </a:prstGeom>
          <a:noFill/>
        </p:spPr>
        <p:txBody>
          <a:bodyPr wrap="square" rtlCol="0">
            <a:spAutoFit/>
          </a:bodyPr>
          <a:lstStyle/>
          <a:p>
            <a:r>
              <a:rPr lang="fr-FR" sz="1200" b="1" dirty="0"/>
              <a:t>2</a:t>
            </a:r>
            <a:r>
              <a:rPr lang="fr-FR" sz="1200" dirty="0"/>
              <a:t>/15</a:t>
            </a:r>
            <a:endParaRPr lang="fr-FR" sz="1200" b="1" dirty="0"/>
          </a:p>
        </p:txBody>
      </p:sp>
    </p:spTree>
    <p:extLst>
      <p:ext uri="{BB962C8B-B14F-4D97-AF65-F5344CB8AC3E}">
        <p14:creationId xmlns:p14="http://schemas.microsoft.com/office/powerpoint/2010/main" val="166273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90700" y="2358234"/>
            <a:ext cx="3286588" cy="886909"/>
          </a:xfrm>
          <a:prstGeom prst="rect">
            <a:avLst/>
          </a:prstGeom>
          <a:noFill/>
        </p:spPr>
        <p:txBody>
          <a:bodyPr wrap="square" lIns="0" tIns="0" rIns="0" bIns="0" rtlCol="0">
            <a:spAutoFit/>
          </a:bodyPr>
          <a:lstStyle/>
          <a:p>
            <a:pPr>
              <a:lnSpc>
                <a:spcPct val="80000"/>
              </a:lnSpc>
            </a:pPr>
            <a:r>
              <a:rPr lang="en-US" sz="3600" dirty="0">
                <a:latin typeface="Domaine Disp Nar" panose="020A0506080505060203" pitchFamily="18" charset="0"/>
                <a:ea typeface="Titillium Light" charset="0"/>
                <a:cs typeface="Titillium Light" charset="0"/>
              </a:rPr>
              <a:t>Benchmark</a:t>
            </a:r>
          </a:p>
          <a:p>
            <a:pPr>
              <a:lnSpc>
                <a:spcPct val="80000"/>
              </a:lnSpc>
            </a:pPr>
            <a:r>
              <a:rPr lang="en-US" sz="3600" dirty="0">
                <a:latin typeface="Domaine Disp Nar" panose="020A0506080505060203" pitchFamily="18" charset="0"/>
                <a:ea typeface="Titillium Light" charset="0"/>
                <a:cs typeface="Titillium Light" charset="0"/>
              </a:rPr>
              <a:t>Design</a:t>
            </a:r>
          </a:p>
        </p:txBody>
      </p:sp>
      <p:sp>
        <p:nvSpPr>
          <p:cNvPr id="17" name="TextBox 16"/>
          <p:cNvSpPr txBox="1"/>
          <p:nvPr/>
        </p:nvSpPr>
        <p:spPr>
          <a:xfrm>
            <a:off x="1790700" y="3717319"/>
            <a:ext cx="2628900" cy="1633396"/>
          </a:xfrm>
          <a:prstGeom prst="rect">
            <a:avLst/>
          </a:prstGeom>
          <a:noFill/>
        </p:spPr>
        <p:txBody>
          <a:bodyPr wrap="square" lIns="0" tIns="0" rIns="91440" bIns="0" rtlCol="0">
            <a:spAutoFit/>
          </a:bodyPr>
          <a:lstStyle/>
          <a:p>
            <a:pPr>
              <a:lnSpc>
                <a:spcPct val="150000"/>
              </a:lnSpc>
            </a:pPr>
            <a:r>
              <a:rPr lang="fr-FR" sz="1200" dirty="0">
                <a:solidFill>
                  <a:schemeClr val="tx1">
                    <a:alpha val="60000"/>
                  </a:schemeClr>
                </a:solidFill>
                <a:latin typeface="Titillium" charset="0"/>
                <a:ea typeface="Titillium" charset="0"/>
                <a:cs typeface="Titillium" charset="0"/>
              </a:rPr>
              <a:t>Nous avons pu remarquer que la plupart de nos concurrents utilisait une majorité d'images sur leur site, que nous avons la possibilité de créer un compte, et que tous avaient une visibilité sur les réseaux sociaux.</a:t>
            </a:r>
            <a:endParaRPr lang="en-US" sz="1200" dirty="0">
              <a:solidFill>
                <a:schemeClr val="tx1">
                  <a:alpha val="60000"/>
                </a:schemeClr>
              </a:solidFill>
              <a:latin typeface="Titillium" charset="0"/>
              <a:ea typeface="Titillium" charset="0"/>
              <a:cs typeface="Titillium" charset="0"/>
            </a:endParaRPr>
          </a:p>
        </p:txBody>
      </p:sp>
      <p:cxnSp>
        <p:nvCxnSpPr>
          <p:cNvPr id="18" name="Straight Connector 17"/>
          <p:cNvCxnSpPr/>
          <p:nvPr/>
        </p:nvCxnSpPr>
        <p:spPr>
          <a:xfrm>
            <a:off x="1790700" y="3555292"/>
            <a:ext cx="691243" cy="0"/>
          </a:xfrm>
          <a:prstGeom prst="line">
            <a:avLst/>
          </a:prstGeom>
          <a:ln w="25400">
            <a:solidFill>
              <a:srgbClr val="C0DFD9"/>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25EDE458-B939-4271-9161-11F6632A2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192" y="4719798"/>
            <a:ext cx="2589785" cy="892037"/>
          </a:xfrm>
          <a:prstGeom prst="rect">
            <a:avLst/>
          </a:prstGeom>
        </p:spPr>
      </p:pic>
      <p:pic>
        <p:nvPicPr>
          <p:cNvPr id="6" name="Image 5" descr="Une image contenant signe&#10;&#10;Description générée avec un niveau de confiance très élevé">
            <a:extLst>
              <a:ext uri="{FF2B5EF4-FFF2-40B4-BE49-F238E27FC236}">
                <a16:creationId xmlns:a16="http://schemas.microsoft.com/office/drawing/2014/main" id="{7A0D4AC0-9281-4CF0-BAC4-924212ABA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927" y="1485514"/>
            <a:ext cx="2964317" cy="951571"/>
          </a:xfrm>
          <a:prstGeom prst="rect">
            <a:avLst/>
          </a:prstGeom>
        </p:spPr>
      </p:pic>
      <p:pic>
        <p:nvPicPr>
          <p:cNvPr id="14" name="Image 13" descr="Une image contenant texte&#10;&#10;Description générée avec un niveau de confiance très élevé">
            <a:extLst>
              <a:ext uri="{FF2B5EF4-FFF2-40B4-BE49-F238E27FC236}">
                <a16:creationId xmlns:a16="http://schemas.microsoft.com/office/drawing/2014/main" id="{800E0EE1-392D-4165-A1F3-D76159FF5E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755" y="2619087"/>
            <a:ext cx="1686856" cy="1872410"/>
          </a:xfrm>
          <a:prstGeom prst="rect">
            <a:avLst/>
          </a:prstGeom>
        </p:spPr>
      </p:pic>
      <p:pic>
        <p:nvPicPr>
          <p:cNvPr id="28" name="Image 27">
            <a:extLst>
              <a:ext uri="{FF2B5EF4-FFF2-40B4-BE49-F238E27FC236}">
                <a16:creationId xmlns:a16="http://schemas.microsoft.com/office/drawing/2014/main" id="{CD2E8BF8-CDDF-44EB-B44B-B3DF04F04C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9934" y="2619086"/>
            <a:ext cx="1277136" cy="1872411"/>
          </a:xfrm>
          <a:prstGeom prst="rect">
            <a:avLst/>
          </a:prstGeom>
        </p:spPr>
      </p:pic>
      <p:pic>
        <p:nvPicPr>
          <p:cNvPr id="9" name="Image 8">
            <a:extLst>
              <a:ext uri="{FF2B5EF4-FFF2-40B4-BE49-F238E27FC236}">
                <a16:creationId xmlns:a16="http://schemas.microsoft.com/office/drawing/2014/main" id="{7B04ED22-134A-40E5-BB05-A42DC75914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4466" y="6291180"/>
            <a:ext cx="1577534" cy="566820"/>
          </a:xfrm>
          <a:prstGeom prst="rect">
            <a:avLst/>
          </a:prstGeom>
        </p:spPr>
      </p:pic>
      <p:sp>
        <p:nvSpPr>
          <p:cNvPr id="10" name="ZoneTexte 9">
            <a:extLst>
              <a:ext uri="{FF2B5EF4-FFF2-40B4-BE49-F238E27FC236}">
                <a16:creationId xmlns:a16="http://schemas.microsoft.com/office/drawing/2014/main" id="{F002D215-6D47-4583-8BB8-D8047E58CF86}"/>
              </a:ext>
            </a:extLst>
          </p:cNvPr>
          <p:cNvSpPr txBox="1"/>
          <p:nvPr/>
        </p:nvSpPr>
        <p:spPr>
          <a:xfrm>
            <a:off x="161925" y="6429375"/>
            <a:ext cx="619125" cy="276999"/>
          </a:xfrm>
          <a:prstGeom prst="rect">
            <a:avLst/>
          </a:prstGeom>
          <a:noFill/>
        </p:spPr>
        <p:txBody>
          <a:bodyPr wrap="square" rtlCol="0">
            <a:spAutoFit/>
          </a:bodyPr>
          <a:lstStyle/>
          <a:p>
            <a:r>
              <a:rPr lang="fr-FR" sz="1200" b="1" dirty="0"/>
              <a:t>3</a:t>
            </a:r>
            <a:r>
              <a:rPr lang="fr-FR" sz="1200" dirty="0"/>
              <a:t>/15</a:t>
            </a:r>
            <a:endParaRPr lang="fr-FR" sz="1200" b="1" dirty="0"/>
          </a:p>
        </p:txBody>
      </p:sp>
    </p:spTree>
    <p:extLst>
      <p:ext uri="{BB962C8B-B14F-4D97-AF65-F5344CB8AC3E}">
        <p14:creationId xmlns:p14="http://schemas.microsoft.com/office/powerpoint/2010/main" val="191528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90700" y="2358234"/>
            <a:ext cx="3286588" cy="886909"/>
          </a:xfrm>
          <a:prstGeom prst="rect">
            <a:avLst/>
          </a:prstGeom>
          <a:noFill/>
        </p:spPr>
        <p:txBody>
          <a:bodyPr wrap="square" lIns="0" tIns="0" rIns="0" bIns="0" rtlCol="0">
            <a:spAutoFit/>
          </a:bodyPr>
          <a:lstStyle/>
          <a:p>
            <a:pPr>
              <a:lnSpc>
                <a:spcPct val="80000"/>
              </a:lnSpc>
            </a:pPr>
            <a:r>
              <a:rPr lang="en-US" sz="3600" dirty="0">
                <a:latin typeface="Domaine Disp Nar" panose="020A0506080505060203" pitchFamily="18" charset="0"/>
                <a:ea typeface="Titillium Light" charset="0"/>
                <a:cs typeface="Titillium Light" charset="0"/>
              </a:rPr>
              <a:t>Benchmark</a:t>
            </a:r>
          </a:p>
          <a:p>
            <a:pPr>
              <a:lnSpc>
                <a:spcPct val="80000"/>
              </a:lnSpc>
            </a:pPr>
            <a:r>
              <a:rPr lang="en-US" sz="3600" dirty="0">
                <a:latin typeface="Domaine Disp Nar" panose="020A0506080505060203" pitchFamily="18" charset="0"/>
                <a:ea typeface="Titillium Light" charset="0"/>
                <a:cs typeface="Titillium Light" charset="0"/>
              </a:rPr>
              <a:t>Marketing</a:t>
            </a:r>
          </a:p>
        </p:txBody>
      </p:sp>
      <p:sp>
        <p:nvSpPr>
          <p:cNvPr id="17" name="TextBox 16"/>
          <p:cNvSpPr txBox="1"/>
          <p:nvPr/>
        </p:nvSpPr>
        <p:spPr>
          <a:xfrm>
            <a:off x="1790700" y="3717319"/>
            <a:ext cx="2628900" cy="802399"/>
          </a:xfrm>
          <a:prstGeom prst="rect">
            <a:avLst/>
          </a:prstGeom>
          <a:noFill/>
        </p:spPr>
        <p:txBody>
          <a:bodyPr wrap="square" lIns="0" tIns="0" rIns="91440" bIns="0" rtlCol="0">
            <a:spAutoFit/>
          </a:bodyPr>
          <a:lstStyle/>
          <a:p>
            <a:pPr>
              <a:lnSpc>
                <a:spcPct val="150000"/>
              </a:lnSpc>
            </a:pPr>
            <a:r>
              <a:rPr lang="fr-FR" sz="1200" dirty="0">
                <a:solidFill>
                  <a:schemeClr val="bg1">
                    <a:lumMod val="50000"/>
                  </a:schemeClr>
                </a:solidFill>
                <a:latin typeface="Titillium"/>
              </a:rPr>
              <a:t>Notre concurrence directe se limite aux blogs.</a:t>
            </a:r>
            <a:br>
              <a:rPr lang="fr-FR" sz="1200" dirty="0">
                <a:solidFill>
                  <a:schemeClr val="bg1">
                    <a:lumMod val="50000"/>
                  </a:schemeClr>
                </a:solidFill>
                <a:latin typeface="Titillium"/>
              </a:rPr>
            </a:br>
            <a:r>
              <a:rPr lang="fr-FR" sz="1200" dirty="0">
                <a:solidFill>
                  <a:schemeClr val="bg1">
                    <a:lumMod val="50000"/>
                  </a:schemeClr>
                </a:solidFill>
                <a:latin typeface="Titillium"/>
              </a:rPr>
              <a:t>Contenu peu qualitatif.</a:t>
            </a:r>
            <a:endParaRPr lang="en-US" sz="1200" dirty="0">
              <a:solidFill>
                <a:schemeClr val="bg1">
                  <a:lumMod val="50000"/>
                </a:schemeClr>
              </a:solidFill>
              <a:latin typeface="Titillium"/>
              <a:ea typeface="Titillium" charset="0"/>
              <a:cs typeface="Titillium" charset="0"/>
            </a:endParaRPr>
          </a:p>
        </p:txBody>
      </p:sp>
      <p:cxnSp>
        <p:nvCxnSpPr>
          <p:cNvPr id="18" name="Straight Connector 17"/>
          <p:cNvCxnSpPr/>
          <p:nvPr/>
        </p:nvCxnSpPr>
        <p:spPr>
          <a:xfrm>
            <a:off x="1790700" y="3555292"/>
            <a:ext cx="691243" cy="0"/>
          </a:xfrm>
          <a:prstGeom prst="line">
            <a:avLst/>
          </a:prstGeom>
          <a:ln w="25400">
            <a:solidFill>
              <a:srgbClr val="C0DFD9"/>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25EDE458-B939-4271-9161-11F6632A2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192" y="4719798"/>
            <a:ext cx="2589785" cy="892037"/>
          </a:xfrm>
          <a:prstGeom prst="rect">
            <a:avLst/>
          </a:prstGeom>
        </p:spPr>
      </p:pic>
      <p:pic>
        <p:nvPicPr>
          <p:cNvPr id="6" name="Image 5" descr="Une image contenant signe&#10;&#10;Description générée avec un niveau de confiance très élevé">
            <a:extLst>
              <a:ext uri="{FF2B5EF4-FFF2-40B4-BE49-F238E27FC236}">
                <a16:creationId xmlns:a16="http://schemas.microsoft.com/office/drawing/2014/main" id="{7A0D4AC0-9281-4CF0-BAC4-924212ABA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927" y="1485514"/>
            <a:ext cx="2964317" cy="951571"/>
          </a:xfrm>
          <a:prstGeom prst="rect">
            <a:avLst/>
          </a:prstGeom>
        </p:spPr>
      </p:pic>
      <p:pic>
        <p:nvPicPr>
          <p:cNvPr id="14" name="Image 13" descr="Une image contenant texte&#10;&#10;Description générée avec un niveau de confiance très élevé">
            <a:extLst>
              <a:ext uri="{FF2B5EF4-FFF2-40B4-BE49-F238E27FC236}">
                <a16:creationId xmlns:a16="http://schemas.microsoft.com/office/drawing/2014/main" id="{800E0EE1-392D-4165-A1F3-D76159FF5E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755" y="2619087"/>
            <a:ext cx="1686856" cy="1872410"/>
          </a:xfrm>
          <a:prstGeom prst="rect">
            <a:avLst/>
          </a:prstGeom>
        </p:spPr>
      </p:pic>
      <p:pic>
        <p:nvPicPr>
          <p:cNvPr id="28" name="Image 27">
            <a:extLst>
              <a:ext uri="{FF2B5EF4-FFF2-40B4-BE49-F238E27FC236}">
                <a16:creationId xmlns:a16="http://schemas.microsoft.com/office/drawing/2014/main" id="{CD2E8BF8-CDDF-44EB-B44B-B3DF04F04C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9934" y="2619086"/>
            <a:ext cx="1277136" cy="1872411"/>
          </a:xfrm>
          <a:prstGeom prst="rect">
            <a:avLst/>
          </a:prstGeom>
        </p:spPr>
      </p:pic>
      <p:pic>
        <p:nvPicPr>
          <p:cNvPr id="9" name="Image 8">
            <a:extLst>
              <a:ext uri="{FF2B5EF4-FFF2-40B4-BE49-F238E27FC236}">
                <a16:creationId xmlns:a16="http://schemas.microsoft.com/office/drawing/2014/main" id="{7B04ED22-134A-40E5-BB05-A42DC75914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4466" y="6291180"/>
            <a:ext cx="1577534" cy="566820"/>
          </a:xfrm>
          <a:prstGeom prst="rect">
            <a:avLst/>
          </a:prstGeom>
        </p:spPr>
      </p:pic>
      <p:pic>
        <p:nvPicPr>
          <p:cNvPr id="5" name="Image 4">
            <a:extLst>
              <a:ext uri="{FF2B5EF4-FFF2-40B4-BE49-F238E27FC236}">
                <a16:creationId xmlns:a16="http://schemas.microsoft.com/office/drawing/2014/main" id="{FF99F2CA-A2A5-4D8E-9C5A-72B65EE1F1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633" y="2583741"/>
            <a:ext cx="1943100" cy="1943100"/>
          </a:xfrm>
          <a:prstGeom prst="rect">
            <a:avLst/>
          </a:prstGeom>
        </p:spPr>
      </p:pic>
      <p:pic>
        <p:nvPicPr>
          <p:cNvPr id="10" name="Image 9" descr="Une image contenant objet&#10;&#10;Description générée avec un niveau de confiance très élevé">
            <a:extLst>
              <a:ext uri="{FF2B5EF4-FFF2-40B4-BE49-F238E27FC236}">
                <a16:creationId xmlns:a16="http://schemas.microsoft.com/office/drawing/2014/main" id="{E0346831-714C-469C-A8BD-CF14D2D7E7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1235" y="1606769"/>
            <a:ext cx="3135423" cy="751465"/>
          </a:xfrm>
          <a:prstGeom prst="rect">
            <a:avLst/>
          </a:prstGeom>
        </p:spPr>
      </p:pic>
      <p:pic>
        <p:nvPicPr>
          <p:cNvPr id="12" name="Image 11" descr="Une image contenant objet, horloge&#10;&#10;Description générée avec un niveau de confiance très élevé">
            <a:extLst>
              <a:ext uri="{FF2B5EF4-FFF2-40B4-BE49-F238E27FC236}">
                <a16:creationId xmlns:a16="http://schemas.microsoft.com/office/drawing/2014/main" id="{D9C77C22-7000-4F82-91B5-4A03B6A898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82592" y="2358234"/>
            <a:ext cx="2445748" cy="2445748"/>
          </a:xfrm>
          <a:prstGeom prst="rect">
            <a:avLst/>
          </a:prstGeom>
        </p:spPr>
      </p:pic>
      <p:pic>
        <p:nvPicPr>
          <p:cNvPr id="15" name="Image 14">
            <a:extLst>
              <a:ext uri="{FF2B5EF4-FFF2-40B4-BE49-F238E27FC236}">
                <a16:creationId xmlns:a16="http://schemas.microsoft.com/office/drawing/2014/main" id="{ED45319B-814F-46CE-A140-03C843A84F7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28228" y="4719798"/>
            <a:ext cx="4185712" cy="892037"/>
          </a:xfrm>
          <a:prstGeom prst="rect">
            <a:avLst/>
          </a:prstGeom>
        </p:spPr>
      </p:pic>
      <p:sp>
        <p:nvSpPr>
          <p:cNvPr id="19" name="Shape 3893">
            <a:extLst>
              <a:ext uri="{FF2B5EF4-FFF2-40B4-BE49-F238E27FC236}">
                <a16:creationId xmlns:a16="http://schemas.microsoft.com/office/drawing/2014/main" id="{58C28FBE-16B7-4C98-9255-6D8E4E4F564C}"/>
              </a:ext>
            </a:extLst>
          </p:cNvPr>
          <p:cNvSpPr/>
          <p:nvPr/>
        </p:nvSpPr>
        <p:spPr>
          <a:xfrm>
            <a:off x="1790700" y="4664465"/>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2"/>
                  <a:pt x="11183" y="9162"/>
                  <a:pt x="11217" y="9308"/>
                </a:cubicBezTo>
                <a:cubicBezTo>
                  <a:pt x="9543" y="9226"/>
                  <a:pt x="8059" y="8436"/>
                  <a:pt x="7065" y="7236"/>
                </a:cubicBezTo>
                <a:cubicBezTo>
                  <a:pt x="6892" y="7530"/>
                  <a:pt x="6793" y="7870"/>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0" name="Shape 3894">
            <a:extLst>
              <a:ext uri="{FF2B5EF4-FFF2-40B4-BE49-F238E27FC236}">
                <a16:creationId xmlns:a16="http://schemas.microsoft.com/office/drawing/2014/main" id="{5EC6644D-A9D9-4E91-AA98-B380B584EA8A}"/>
              </a:ext>
            </a:extLst>
          </p:cNvPr>
          <p:cNvSpPr/>
          <p:nvPr/>
        </p:nvSpPr>
        <p:spPr>
          <a:xfrm>
            <a:off x="2189681" y="466446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1" name="Shape 3903">
            <a:extLst>
              <a:ext uri="{FF2B5EF4-FFF2-40B4-BE49-F238E27FC236}">
                <a16:creationId xmlns:a16="http://schemas.microsoft.com/office/drawing/2014/main" id="{37EF3E2D-7609-4ACD-A1EC-A913ADA0B309}"/>
              </a:ext>
            </a:extLst>
          </p:cNvPr>
          <p:cNvSpPr/>
          <p:nvPr/>
        </p:nvSpPr>
        <p:spPr>
          <a:xfrm>
            <a:off x="2588664" y="466172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7"/>
                  <a:pt x="14287" y="14727"/>
                  <a:pt x="13745" y="14727"/>
                </a:cubicBezTo>
                <a:lnTo>
                  <a:pt x="7855" y="14727"/>
                </a:lnTo>
                <a:cubicBezTo>
                  <a:pt x="7313" y="14727"/>
                  <a:pt x="6873" y="14287"/>
                  <a:pt x="6873" y="13745"/>
                </a:cubicBezTo>
                <a:lnTo>
                  <a:pt x="6873" y="10309"/>
                </a:lnTo>
                <a:lnTo>
                  <a:pt x="7904" y="10309"/>
                </a:lnTo>
                <a:cubicBezTo>
                  <a:pt x="7877" y="10470"/>
                  <a:pt x="7855" y="10632"/>
                  <a:pt x="7855" y="10800"/>
                </a:cubicBezTo>
                <a:cubicBezTo>
                  <a:pt x="7855" y="12427"/>
                  <a:pt x="9173" y="13745"/>
                  <a:pt x="10800" y="13745"/>
                </a:cubicBezTo>
                <a:cubicBezTo>
                  <a:pt x="12426"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2" name="Shape 3896">
            <a:extLst>
              <a:ext uri="{FF2B5EF4-FFF2-40B4-BE49-F238E27FC236}">
                <a16:creationId xmlns:a16="http://schemas.microsoft.com/office/drawing/2014/main" id="{22ADAB4F-8D6C-4D73-9154-F437215D61ED}"/>
              </a:ext>
            </a:extLst>
          </p:cNvPr>
          <p:cNvSpPr/>
          <p:nvPr/>
        </p:nvSpPr>
        <p:spPr>
          <a:xfrm>
            <a:off x="2987645" y="4661722"/>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0672" y="6383"/>
                </a:moveTo>
                <a:cubicBezTo>
                  <a:pt x="10463" y="6409"/>
                  <a:pt x="10254" y="6435"/>
                  <a:pt x="10045" y="6460"/>
                </a:cubicBezTo>
                <a:cubicBezTo>
                  <a:pt x="9652" y="6558"/>
                  <a:pt x="9223" y="6650"/>
                  <a:pt x="8904" y="6836"/>
                </a:cubicBezTo>
                <a:cubicBezTo>
                  <a:pt x="8055" y="7334"/>
                  <a:pt x="7467" y="7913"/>
                  <a:pt x="7073" y="8856"/>
                </a:cubicBezTo>
                <a:cubicBezTo>
                  <a:pt x="7009" y="9009"/>
                  <a:pt x="7007" y="9157"/>
                  <a:pt x="6960" y="9326"/>
                </a:cubicBezTo>
                <a:cubicBezTo>
                  <a:pt x="6658" y="10425"/>
                  <a:pt x="7194" y="11563"/>
                  <a:pt x="7844" y="11956"/>
                </a:cubicBezTo>
                <a:cubicBezTo>
                  <a:pt x="7969" y="12032"/>
                  <a:pt x="8253" y="12166"/>
                  <a:pt x="8358" y="11988"/>
                </a:cubicBezTo>
                <a:cubicBezTo>
                  <a:pt x="8416" y="11889"/>
                  <a:pt x="8403" y="11758"/>
                  <a:pt x="8438" y="11644"/>
                </a:cubicBezTo>
                <a:cubicBezTo>
                  <a:pt x="8461" y="11568"/>
                  <a:pt x="8536" y="11425"/>
                  <a:pt x="8519" y="11330"/>
                </a:cubicBezTo>
                <a:cubicBezTo>
                  <a:pt x="8490" y="11170"/>
                  <a:pt x="8318" y="11068"/>
                  <a:pt x="8246" y="10939"/>
                </a:cubicBezTo>
                <a:cubicBezTo>
                  <a:pt x="8099" y="10677"/>
                  <a:pt x="8091" y="10444"/>
                  <a:pt x="8020" y="10093"/>
                </a:cubicBezTo>
                <a:cubicBezTo>
                  <a:pt x="8026" y="10046"/>
                  <a:pt x="8031" y="9999"/>
                  <a:pt x="8037" y="9952"/>
                </a:cubicBezTo>
                <a:cubicBezTo>
                  <a:pt x="8058" y="9559"/>
                  <a:pt x="8124" y="9276"/>
                  <a:pt x="8246" y="8997"/>
                </a:cubicBezTo>
                <a:cubicBezTo>
                  <a:pt x="8601" y="8177"/>
                  <a:pt x="9172" y="7720"/>
                  <a:pt x="10093" y="7447"/>
                </a:cubicBezTo>
                <a:cubicBezTo>
                  <a:pt x="10300" y="7386"/>
                  <a:pt x="10882" y="7288"/>
                  <a:pt x="11187" y="7353"/>
                </a:cubicBezTo>
                <a:cubicBezTo>
                  <a:pt x="11369" y="7385"/>
                  <a:pt x="11551" y="7415"/>
                  <a:pt x="11733" y="7447"/>
                </a:cubicBezTo>
                <a:cubicBezTo>
                  <a:pt x="12393" y="7655"/>
                  <a:pt x="12874" y="8039"/>
                  <a:pt x="13131" y="8637"/>
                </a:cubicBezTo>
                <a:cubicBezTo>
                  <a:pt x="13292" y="9010"/>
                  <a:pt x="13339" y="9724"/>
                  <a:pt x="13228" y="10203"/>
                </a:cubicBezTo>
                <a:cubicBezTo>
                  <a:pt x="13174" y="10430"/>
                  <a:pt x="13183" y="10624"/>
                  <a:pt x="13115" y="10829"/>
                </a:cubicBezTo>
                <a:cubicBezTo>
                  <a:pt x="12865" y="11589"/>
                  <a:pt x="12498" y="12293"/>
                  <a:pt x="11669" y="12488"/>
                </a:cubicBezTo>
                <a:cubicBezTo>
                  <a:pt x="11121" y="12618"/>
                  <a:pt x="10711" y="12284"/>
                  <a:pt x="10576" y="11941"/>
                </a:cubicBezTo>
                <a:cubicBezTo>
                  <a:pt x="10538" y="11846"/>
                  <a:pt x="10474" y="11677"/>
                  <a:pt x="10512" y="11518"/>
                </a:cubicBezTo>
                <a:cubicBezTo>
                  <a:pt x="10656" y="10902"/>
                  <a:pt x="10865" y="10349"/>
                  <a:pt x="11026" y="9733"/>
                </a:cubicBezTo>
                <a:cubicBezTo>
                  <a:pt x="11179" y="9146"/>
                  <a:pt x="10888" y="8684"/>
                  <a:pt x="10431" y="8575"/>
                </a:cubicBezTo>
                <a:cubicBezTo>
                  <a:pt x="9863" y="8439"/>
                  <a:pt x="9424" y="8966"/>
                  <a:pt x="9275" y="9310"/>
                </a:cubicBezTo>
                <a:cubicBezTo>
                  <a:pt x="9155" y="9584"/>
                  <a:pt x="9083" y="10089"/>
                  <a:pt x="9178" y="10454"/>
                </a:cubicBezTo>
                <a:cubicBezTo>
                  <a:pt x="9207" y="10569"/>
                  <a:pt x="9347" y="10879"/>
                  <a:pt x="9322" y="10986"/>
                </a:cubicBezTo>
                <a:cubicBezTo>
                  <a:pt x="9213" y="11462"/>
                  <a:pt x="9089" y="11974"/>
                  <a:pt x="8952" y="12442"/>
                </a:cubicBezTo>
                <a:cubicBezTo>
                  <a:pt x="8812" y="12929"/>
                  <a:pt x="8736" y="13427"/>
                  <a:pt x="8600" y="13898"/>
                </a:cubicBezTo>
                <a:cubicBezTo>
                  <a:pt x="8536" y="14115"/>
                  <a:pt x="8539" y="14346"/>
                  <a:pt x="8487" y="14571"/>
                </a:cubicBezTo>
                <a:lnTo>
                  <a:pt x="8487" y="14900"/>
                </a:lnTo>
                <a:cubicBezTo>
                  <a:pt x="8439" y="15108"/>
                  <a:pt x="8475" y="15478"/>
                  <a:pt x="8519" y="15683"/>
                </a:cubicBezTo>
                <a:cubicBezTo>
                  <a:pt x="8547" y="15815"/>
                  <a:pt x="8502" y="15978"/>
                  <a:pt x="8567" y="16074"/>
                </a:cubicBezTo>
                <a:cubicBezTo>
                  <a:pt x="8568" y="16144"/>
                  <a:pt x="8577" y="16160"/>
                  <a:pt x="8600" y="16200"/>
                </a:cubicBezTo>
                <a:cubicBezTo>
                  <a:pt x="8800" y="16194"/>
                  <a:pt x="9078" y="15665"/>
                  <a:pt x="9178" y="15511"/>
                </a:cubicBezTo>
                <a:cubicBezTo>
                  <a:pt x="9369" y="15216"/>
                  <a:pt x="9546" y="14901"/>
                  <a:pt x="9692" y="14556"/>
                </a:cubicBezTo>
                <a:cubicBezTo>
                  <a:pt x="9823" y="14245"/>
                  <a:pt x="9844" y="13901"/>
                  <a:pt x="9950" y="13569"/>
                </a:cubicBezTo>
                <a:cubicBezTo>
                  <a:pt x="10025" y="13329"/>
                  <a:pt x="10133" y="13049"/>
                  <a:pt x="10158" y="12787"/>
                </a:cubicBezTo>
                <a:lnTo>
                  <a:pt x="10174" y="12787"/>
                </a:lnTo>
                <a:cubicBezTo>
                  <a:pt x="10216" y="12930"/>
                  <a:pt x="10367" y="13035"/>
                  <a:pt x="10480" y="13115"/>
                </a:cubicBezTo>
                <a:cubicBezTo>
                  <a:pt x="10833" y="13367"/>
                  <a:pt x="11441" y="13600"/>
                  <a:pt x="12102" y="13444"/>
                </a:cubicBezTo>
                <a:cubicBezTo>
                  <a:pt x="12850" y="13267"/>
                  <a:pt x="13446" y="12916"/>
                  <a:pt x="13838" y="12394"/>
                </a:cubicBezTo>
                <a:cubicBezTo>
                  <a:pt x="14127" y="12011"/>
                  <a:pt x="14346" y="11567"/>
                  <a:pt x="14513" y="11064"/>
                </a:cubicBezTo>
                <a:cubicBezTo>
                  <a:pt x="14596" y="10817"/>
                  <a:pt x="14613" y="10543"/>
                  <a:pt x="14675" y="10281"/>
                </a:cubicBezTo>
                <a:cubicBezTo>
                  <a:pt x="14827" y="9624"/>
                  <a:pt x="14623" y="8833"/>
                  <a:pt x="14433" y="8402"/>
                </a:cubicBezTo>
                <a:cubicBezTo>
                  <a:pt x="13856" y="7098"/>
                  <a:pt x="12630" y="6355"/>
                  <a:pt x="10672" y="638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3" name="ZoneTexte 22">
            <a:extLst>
              <a:ext uri="{FF2B5EF4-FFF2-40B4-BE49-F238E27FC236}">
                <a16:creationId xmlns:a16="http://schemas.microsoft.com/office/drawing/2014/main" id="{D045730F-9238-4933-88B4-43E9009EA5BC}"/>
              </a:ext>
            </a:extLst>
          </p:cNvPr>
          <p:cNvSpPr txBox="1"/>
          <p:nvPr/>
        </p:nvSpPr>
        <p:spPr>
          <a:xfrm>
            <a:off x="161925" y="6429375"/>
            <a:ext cx="619125" cy="276999"/>
          </a:xfrm>
          <a:prstGeom prst="rect">
            <a:avLst/>
          </a:prstGeom>
          <a:noFill/>
        </p:spPr>
        <p:txBody>
          <a:bodyPr wrap="square" rtlCol="0">
            <a:spAutoFit/>
          </a:bodyPr>
          <a:lstStyle/>
          <a:p>
            <a:r>
              <a:rPr lang="fr-FR" sz="1200" b="1" dirty="0"/>
              <a:t>4</a:t>
            </a:r>
            <a:r>
              <a:rPr lang="fr-FR" sz="1200" dirty="0"/>
              <a:t>/15</a:t>
            </a:r>
            <a:endParaRPr lang="fr-FR" sz="1200" b="1" dirty="0"/>
          </a:p>
        </p:txBody>
      </p:sp>
    </p:spTree>
    <p:extLst>
      <p:ext uri="{BB962C8B-B14F-4D97-AF65-F5344CB8AC3E}">
        <p14:creationId xmlns:p14="http://schemas.microsoft.com/office/powerpoint/2010/main" val="282503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6097" y="2974708"/>
            <a:ext cx="3023038" cy="454292"/>
          </a:xfrm>
          <a:prstGeom prst="rect">
            <a:avLst/>
          </a:prstGeom>
          <a:noFill/>
        </p:spPr>
        <p:txBody>
          <a:bodyPr wrap="square" lIns="0" tIns="0" rIns="0" bIns="0" rtlCol="0">
            <a:spAutoFit/>
          </a:bodyPr>
          <a:lstStyle/>
          <a:p>
            <a:pPr>
              <a:lnSpc>
                <a:spcPct val="80000"/>
              </a:lnSpc>
            </a:pPr>
            <a:r>
              <a:rPr lang="en-US" sz="3600" dirty="0" err="1">
                <a:latin typeface="Domaine Disp Nar" panose="020A0506080505060203" pitchFamily="18" charset="0"/>
                <a:ea typeface="Titillium Light" charset="0"/>
                <a:cs typeface="Titillium Light" charset="0"/>
              </a:rPr>
              <a:t>Positionnement</a:t>
            </a:r>
            <a:endParaRPr lang="en-US" sz="3600" dirty="0">
              <a:latin typeface="Domaine Disp Nar" panose="020A0506080505060203" pitchFamily="18" charset="0"/>
              <a:ea typeface="Titillium Light" charset="0"/>
              <a:cs typeface="Titillium Light" charset="0"/>
            </a:endParaRPr>
          </a:p>
        </p:txBody>
      </p:sp>
      <p:sp>
        <p:nvSpPr>
          <p:cNvPr id="4" name="TextBox 3"/>
          <p:cNvSpPr txBox="1"/>
          <p:nvPr/>
        </p:nvSpPr>
        <p:spPr>
          <a:xfrm>
            <a:off x="6296050" y="815469"/>
            <a:ext cx="3023038" cy="248401"/>
          </a:xfrm>
          <a:prstGeom prst="rect">
            <a:avLst/>
          </a:prstGeom>
          <a:noFill/>
        </p:spPr>
        <p:txBody>
          <a:bodyPr wrap="square" lIns="0" tIns="0" rIns="91440" bIns="0" rtlCol="0">
            <a:spAutoFit/>
          </a:bodyPr>
          <a:lstStyle/>
          <a:p>
            <a:pPr algn="ctr">
              <a:lnSpc>
                <a:spcPct val="150000"/>
              </a:lnSpc>
            </a:pPr>
            <a:r>
              <a:rPr lang="en-US" sz="1200" dirty="0" err="1">
                <a:solidFill>
                  <a:schemeClr val="tx1">
                    <a:alpha val="60000"/>
                  </a:schemeClr>
                </a:solidFill>
                <a:latin typeface="Titillium" charset="0"/>
                <a:ea typeface="Titillium" charset="0"/>
                <a:cs typeface="Titillium" charset="0"/>
              </a:rPr>
              <a:t>Contenu</a:t>
            </a:r>
            <a:r>
              <a:rPr lang="en-US" sz="1200" dirty="0">
                <a:solidFill>
                  <a:schemeClr val="tx1">
                    <a:alpha val="60000"/>
                  </a:schemeClr>
                </a:solidFill>
                <a:latin typeface="Titillium" charset="0"/>
                <a:ea typeface="Titillium" charset="0"/>
                <a:cs typeface="Titillium" charset="0"/>
              </a:rPr>
              <a:t> original</a:t>
            </a:r>
          </a:p>
        </p:txBody>
      </p:sp>
      <p:cxnSp>
        <p:nvCxnSpPr>
          <p:cNvPr id="5" name="Straight Connector 4"/>
          <p:cNvCxnSpPr/>
          <p:nvPr/>
        </p:nvCxnSpPr>
        <p:spPr>
          <a:xfrm>
            <a:off x="1790700" y="3555292"/>
            <a:ext cx="691243" cy="0"/>
          </a:xfrm>
          <a:prstGeom prst="line">
            <a:avLst/>
          </a:prstGeom>
          <a:ln w="25400">
            <a:solidFill>
              <a:srgbClr val="C0DFD9"/>
            </a:solidFill>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E752DA4D-D52C-4357-9F2B-B612D42C0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466" y="6335924"/>
            <a:ext cx="1577534" cy="566820"/>
          </a:xfrm>
          <a:prstGeom prst="rect">
            <a:avLst/>
          </a:prstGeom>
        </p:spPr>
      </p:pic>
      <p:cxnSp>
        <p:nvCxnSpPr>
          <p:cNvPr id="8" name="Connecteur droit avec flèche 7">
            <a:extLst>
              <a:ext uri="{FF2B5EF4-FFF2-40B4-BE49-F238E27FC236}">
                <a16:creationId xmlns:a16="http://schemas.microsoft.com/office/drawing/2014/main" id="{B346AB12-CC23-471C-89E7-83768E44D72C}"/>
              </a:ext>
            </a:extLst>
          </p:cNvPr>
          <p:cNvCxnSpPr>
            <a:cxnSpLocks/>
          </p:cNvCxnSpPr>
          <p:nvPr/>
        </p:nvCxnSpPr>
        <p:spPr>
          <a:xfrm flipV="1">
            <a:off x="7807569" y="1134208"/>
            <a:ext cx="0" cy="425547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1C32805F-55FD-44BD-B8B3-C26CE4D04573}"/>
              </a:ext>
            </a:extLst>
          </p:cNvPr>
          <p:cNvCxnSpPr>
            <a:cxnSpLocks/>
          </p:cNvCxnSpPr>
          <p:nvPr/>
        </p:nvCxnSpPr>
        <p:spPr>
          <a:xfrm>
            <a:off x="5340545" y="3279531"/>
            <a:ext cx="5210224"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3">
            <a:extLst>
              <a:ext uri="{FF2B5EF4-FFF2-40B4-BE49-F238E27FC236}">
                <a16:creationId xmlns:a16="http://schemas.microsoft.com/office/drawing/2014/main" id="{9A0B8796-2763-478B-8884-47626CAF4A35}"/>
              </a:ext>
            </a:extLst>
          </p:cNvPr>
          <p:cNvSpPr txBox="1"/>
          <p:nvPr/>
        </p:nvSpPr>
        <p:spPr>
          <a:xfrm>
            <a:off x="1790700" y="3869717"/>
            <a:ext cx="3023038" cy="1356397"/>
          </a:xfrm>
          <a:prstGeom prst="rect">
            <a:avLst/>
          </a:prstGeom>
          <a:noFill/>
        </p:spPr>
        <p:txBody>
          <a:bodyPr wrap="square" lIns="0" tIns="0" rIns="91440" bIns="0" rtlCol="0">
            <a:spAutoFit/>
          </a:bodyPr>
          <a:lstStyle/>
          <a:p>
            <a:pPr algn="just">
              <a:lnSpc>
                <a:spcPct val="150000"/>
              </a:lnSpc>
            </a:pPr>
            <a:r>
              <a:rPr lang="en-US" sz="1200" dirty="0">
                <a:solidFill>
                  <a:schemeClr val="tx1">
                    <a:alpha val="60000"/>
                  </a:schemeClr>
                </a:solidFill>
                <a:latin typeface="Titillium" charset="0"/>
                <a:ea typeface="Titillium" charset="0"/>
                <a:cs typeface="Titillium" charset="0"/>
              </a:rPr>
              <a:t>La </a:t>
            </a:r>
            <a:r>
              <a:rPr lang="en-US" sz="1200" dirty="0" err="1">
                <a:solidFill>
                  <a:schemeClr val="tx1">
                    <a:alpha val="60000"/>
                  </a:schemeClr>
                </a:solidFill>
                <a:latin typeface="Titillium" charset="0"/>
                <a:ea typeface="Titillium" charset="0"/>
                <a:cs typeface="Titillium" charset="0"/>
              </a:rPr>
              <a:t>plupart</a:t>
            </a:r>
            <a:r>
              <a:rPr lang="en-US" sz="1200" dirty="0">
                <a:solidFill>
                  <a:schemeClr val="tx1">
                    <a:alpha val="60000"/>
                  </a:schemeClr>
                </a:solidFill>
                <a:latin typeface="Titillium" charset="0"/>
                <a:ea typeface="Titillium" charset="0"/>
                <a:cs typeface="Titillium" charset="0"/>
              </a:rPr>
              <a:t> de </a:t>
            </a:r>
            <a:r>
              <a:rPr lang="en-US" sz="1200" dirty="0" err="1">
                <a:solidFill>
                  <a:schemeClr val="tx1">
                    <a:alpha val="60000"/>
                  </a:schemeClr>
                </a:solidFill>
                <a:latin typeface="Titillium" charset="0"/>
                <a:ea typeface="Titillium" charset="0"/>
                <a:cs typeface="Titillium" charset="0"/>
              </a:rPr>
              <a:t>nos</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concurrents</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possèdent</a:t>
            </a:r>
            <a:r>
              <a:rPr lang="en-US" sz="1200" dirty="0">
                <a:solidFill>
                  <a:schemeClr val="tx1">
                    <a:alpha val="60000"/>
                  </a:schemeClr>
                </a:solidFill>
                <a:latin typeface="Titillium" charset="0"/>
                <a:ea typeface="Titillium" charset="0"/>
                <a:cs typeface="Titillium" charset="0"/>
              </a:rPr>
              <a:t> des </a:t>
            </a:r>
            <a:r>
              <a:rPr lang="en-US" sz="1200" b="1" dirty="0">
                <a:solidFill>
                  <a:schemeClr val="tx1">
                    <a:alpha val="60000"/>
                  </a:schemeClr>
                </a:solidFill>
                <a:latin typeface="Titillium" charset="0"/>
                <a:ea typeface="Titillium" charset="0"/>
                <a:cs typeface="Titillium" charset="0"/>
              </a:rPr>
              <a:t>e-shop </a:t>
            </a:r>
            <a:r>
              <a:rPr lang="en-US" sz="1200" dirty="0">
                <a:solidFill>
                  <a:schemeClr val="tx1">
                    <a:alpha val="60000"/>
                  </a:schemeClr>
                </a:solidFill>
                <a:latin typeface="Titillium" charset="0"/>
                <a:ea typeface="Titillium" charset="0"/>
                <a:cs typeface="Titillium" charset="0"/>
              </a:rPr>
              <a:t>et </a:t>
            </a:r>
            <a:r>
              <a:rPr lang="en-US" sz="1200" dirty="0" err="1">
                <a:solidFill>
                  <a:schemeClr val="tx1">
                    <a:alpha val="60000"/>
                  </a:schemeClr>
                </a:solidFill>
                <a:latin typeface="Titillium" charset="0"/>
                <a:ea typeface="Titillium" charset="0"/>
                <a:cs typeface="Titillium" charset="0"/>
              </a:rPr>
              <a:t>s’appuient</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donc</a:t>
            </a:r>
            <a:r>
              <a:rPr lang="en-US" sz="1200" dirty="0">
                <a:solidFill>
                  <a:schemeClr val="tx1">
                    <a:alpha val="60000"/>
                  </a:schemeClr>
                </a:solidFill>
                <a:latin typeface="Titillium" charset="0"/>
                <a:ea typeface="Titillium" charset="0"/>
                <a:cs typeface="Titillium" charset="0"/>
              </a:rPr>
              <a:t> sur </a:t>
            </a:r>
            <a:r>
              <a:rPr lang="en-US" sz="1200" dirty="0" err="1">
                <a:solidFill>
                  <a:schemeClr val="tx1">
                    <a:alpha val="60000"/>
                  </a:schemeClr>
                </a:solidFill>
                <a:latin typeface="Titillium" charset="0"/>
                <a:ea typeface="Titillium" charset="0"/>
                <a:cs typeface="Titillium" charset="0"/>
              </a:rPr>
              <a:t>une</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valeur</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marchande</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Leur</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contenu</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rédactionnel</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est</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limité</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Leur</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communauté</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n’est</a:t>
            </a:r>
            <a:r>
              <a:rPr lang="en-US" sz="1200" dirty="0">
                <a:solidFill>
                  <a:schemeClr val="tx1">
                    <a:alpha val="60000"/>
                  </a:schemeClr>
                </a:solidFill>
                <a:latin typeface="Titillium" charset="0"/>
                <a:ea typeface="Titillium" charset="0"/>
                <a:cs typeface="Titillium" charset="0"/>
              </a:rPr>
              <a:t> pas </a:t>
            </a:r>
            <a:r>
              <a:rPr lang="en-US" sz="1200" dirty="0" err="1">
                <a:solidFill>
                  <a:schemeClr val="tx1">
                    <a:alpha val="60000"/>
                  </a:schemeClr>
                </a:solidFill>
                <a:latin typeface="Titillium" charset="0"/>
                <a:ea typeface="Titillium" charset="0"/>
                <a:cs typeface="Titillium" charset="0"/>
              </a:rPr>
              <a:t>mise</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en</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avant</a:t>
            </a:r>
            <a:r>
              <a:rPr lang="en-US" sz="1200" dirty="0">
                <a:solidFill>
                  <a:schemeClr val="tx1">
                    <a:alpha val="60000"/>
                  </a:schemeClr>
                </a:solidFill>
                <a:latin typeface="Titillium" charset="0"/>
                <a:ea typeface="Titillium" charset="0"/>
                <a:cs typeface="Titillium" charset="0"/>
              </a:rPr>
              <a:t>.</a:t>
            </a:r>
          </a:p>
        </p:txBody>
      </p:sp>
      <p:sp>
        <p:nvSpPr>
          <p:cNvPr id="20" name="TextBox 3">
            <a:extLst>
              <a:ext uri="{FF2B5EF4-FFF2-40B4-BE49-F238E27FC236}">
                <a16:creationId xmlns:a16="http://schemas.microsoft.com/office/drawing/2014/main" id="{62F61DC3-A297-43F9-8677-09AC5D7A31B4}"/>
              </a:ext>
            </a:extLst>
          </p:cNvPr>
          <p:cNvSpPr txBox="1"/>
          <p:nvPr/>
        </p:nvSpPr>
        <p:spPr>
          <a:xfrm>
            <a:off x="6296050" y="5335823"/>
            <a:ext cx="3023038" cy="248401"/>
          </a:xfrm>
          <a:prstGeom prst="rect">
            <a:avLst/>
          </a:prstGeom>
          <a:noFill/>
        </p:spPr>
        <p:txBody>
          <a:bodyPr wrap="square" lIns="0" tIns="0" rIns="91440" bIns="0" rtlCol="0">
            <a:spAutoFit/>
          </a:bodyPr>
          <a:lstStyle/>
          <a:p>
            <a:pPr algn="ctr">
              <a:lnSpc>
                <a:spcPct val="150000"/>
              </a:lnSpc>
            </a:pPr>
            <a:r>
              <a:rPr lang="en-US" sz="1200" dirty="0" err="1">
                <a:solidFill>
                  <a:schemeClr val="tx1">
                    <a:alpha val="60000"/>
                  </a:schemeClr>
                </a:solidFill>
                <a:latin typeface="Titillium" charset="0"/>
                <a:ea typeface="Titillium" charset="0"/>
                <a:cs typeface="Titillium" charset="0"/>
              </a:rPr>
              <a:t>Contenu</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traditionnel</a:t>
            </a:r>
            <a:endParaRPr lang="en-US" sz="1200" dirty="0">
              <a:solidFill>
                <a:schemeClr val="tx1">
                  <a:alpha val="60000"/>
                </a:schemeClr>
              </a:solidFill>
              <a:latin typeface="Titillium" charset="0"/>
              <a:ea typeface="Titillium" charset="0"/>
              <a:cs typeface="Titillium" charset="0"/>
            </a:endParaRPr>
          </a:p>
        </p:txBody>
      </p:sp>
      <p:sp>
        <p:nvSpPr>
          <p:cNvPr id="22" name="TextBox 3">
            <a:extLst>
              <a:ext uri="{FF2B5EF4-FFF2-40B4-BE49-F238E27FC236}">
                <a16:creationId xmlns:a16="http://schemas.microsoft.com/office/drawing/2014/main" id="{D25E7491-9752-4565-B503-8DD26388C5B1}"/>
              </a:ext>
            </a:extLst>
          </p:cNvPr>
          <p:cNvSpPr txBox="1"/>
          <p:nvPr/>
        </p:nvSpPr>
        <p:spPr>
          <a:xfrm>
            <a:off x="8380195" y="3304799"/>
            <a:ext cx="3023038" cy="248401"/>
          </a:xfrm>
          <a:prstGeom prst="rect">
            <a:avLst/>
          </a:prstGeom>
          <a:noFill/>
        </p:spPr>
        <p:txBody>
          <a:bodyPr wrap="square" lIns="0" tIns="0" rIns="91440" bIns="0" rtlCol="0">
            <a:spAutoFit/>
          </a:bodyPr>
          <a:lstStyle/>
          <a:p>
            <a:pPr algn="ctr">
              <a:lnSpc>
                <a:spcPct val="150000"/>
              </a:lnSpc>
            </a:pPr>
            <a:r>
              <a:rPr lang="en-US" sz="1200" dirty="0">
                <a:solidFill>
                  <a:schemeClr val="tx1">
                    <a:alpha val="60000"/>
                  </a:schemeClr>
                </a:solidFill>
                <a:latin typeface="Titillium" charset="0"/>
                <a:ea typeface="Titillium" charset="0"/>
                <a:cs typeface="Titillium" charset="0"/>
              </a:rPr>
              <a:t>Proche de ses clients</a:t>
            </a:r>
          </a:p>
        </p:txBody>
      </p:sp>
      <p:pic>
        <p:nvPicPr>
          <p:cNvPr id="24" name="Image 23" descr="Une image contenant objet&#10;&#10;Description générée avec un niveau de confiance très élevé">
            <a:extLst>
              <a:ext uri="{FF2B5EF4-FFF2-40B4-BE49-F238E27FC236}">
                <a16:creationId xmlns:a16="http://schemas.microsoft.com/office/drawing/2014/main" id="{F0B261F2-2FB5-46C1-A7ED-954C4690C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0051" y="2278379"/>
            <a:ext cx="1289118" cy="308962"/>
          </a:xfrm>
          <a:prstGeom prst="rect">
            <a:avLst/>
          </a:prstGeom>
        </p:spPr>
      </p:pic>
      <p:pic>
        <p:nvPicPr>
          <p:cNvPr id="25" name="Image 24">
            <a:extLst>
              <a:ext uri="{FF2B5EF4-FFF2-40B4-BE49-F238E27FC236}">
                <a16:creationId xmlns:a16="http://schemas.microsoft.com/office/drawing/2014/main" id="{350EBBFF-0C7D-4D6D-868D-673EF3AF0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932" y="1104304"/>
            <a:ext cx="1577534" cy="566820"/>
          </a:xfrm>
          <a:prstGeom prst="rect">
            <a:avLst/>
          </a:prstGeom>
        </p:spPr>
      </p:pic>
      <p:pic>
        <p:nvPicPr>
          <p:cNvPr id="27" name="Image 26">
            <a:extLst>
              <a:ext uri="{FF2B5EF4-FFF2-40B4-BE49-F238E27FC236}">
                <a16:creationId xmlns:a16="http://schemas.microsoft.com/office/drawing/2014/main" id="{2006AE47-A557-4468-BC4E-17E1DEA47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207" y="3490931"/>
            <a:ext cx="757573" cy="757573"/>
          </a:xfrm>
          <a:prstGeom prst="rect">
            <a:avLst/>
          </a:prstGeom>
        </p:spPr>
      </p:pic>
      <p:pic>
        <p:nvPicPr>
          <p:cNvPr id="29" name="Image 28">
            <a:extLst>
              <a:ext uri="{FF2B5EF4-FFF2-40B4-BE49-F238E27FC236}">
                <a16:creationId xmlns:a16="http://schemas.microsoft.com/office/drawing/2014/main" id="{16FBD925-BBDB-42F6-806F-1BF2FE71EC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40" y="2770319"/>
            <a:ext cx="1660636" cy="353906"/>
          </a:xfrm>
          <a:prstGeom prst="rect">
            <a:avLst/>
          </a:prstGeom>
        </p:spPr>
      </p:pic>
      <p:pic>
        <p:nvPicPr>
          <p:cNvPr id="31" name="Image 30" descr="Une image contenant objet, horloge&#10;&#10;Description générée avec un niveau de confiance très élevé">
            <a:extLst>
              <a:ext uri="{FF2B5EF4-FFF2-40B4-BE49-F238E27FC236}">
                <a16:creationId xmlns:a16="http://schemas.microsoft.com/office/drawing/2014/main" id="{D0700CB8-CD02-473F-864B-D0B781E8D5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0051" y="3409604"/>
            <a:ext cx="957247" cy="957247"/>
          </a:xfrm>
          <a:prstGeom prst="rect">
            <a:avLst/>
          </a:prstGeom>
        </p:spPr>
      </p:pic>
      <p:sp>
        <p:nvSpPr>
          <p:cNvPr id="16" name="ZoneTexte 15">
            <a:extLst>
              <a:ext uri="{FF2B5EF4-FFF2-40B4-BE49-F238E27FC236}">
                <a16:creationId xmlns:a16="http://schemas.microsoft.com/office/drawing/2014/main" id="{564A4D76-0C43-4120-A670-0E2B169D9579}"/>
              </a:ext>
            </a:extLst>
          </p:cNvPr>
          <p:cNvSpPr txBox="1"/>
          <p:nvPr/>
        </p:nvSpPr>
        <p:spPr>
          <a:xfrm>
            <a:off x="161925" y="6429375"/>
            <a:ext cx="619125" cy="276999"/>
          </a:xfrm>
          <a:prstGeom prst="rect">
            <a:avLst/>
          </a:prstGeom>
          <a:noFill/>
        </p:spPr>
        <p:txBody>
          <a:bodyPr wrap="square" rtlCol="0">
            <a:spAutoFit/>
          </a:bodyPr>
          <a:lstStyle/>
          <a:p>
            <a:r>
              <a:rPr lang="fr-FR" sz="1200" b="1" dirty="0"/>
              <a:t>5</a:t>
            </a:r>
            <a:r>
              <a:rPr lang="fr-FR" sz="1200" dirty="0"/>
              <a:t>/15</a:t>
            </a:r>
            <a:endParaRPr lang="fr-FR" sz="1200" b="1" dirty="0"/>
          </a:p>
        </p:txBody>
      </p:sp>
    </p:spTree>
    <p:extLst>
      <p:ext uri="{BB962C8B-B14F-4D97-AF65-F5344CB8AC3E}">
        <p14:creationId xmlns:p14="http://schemas.microsoft.com/office/powerpoint/2010/main" val="90020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8C03E56C-FB9A-4A78-A7D8-FC42E0BDCAC2}"/>
              </a:ext>
            </a:extLst>
          </p:cNvPr>
          <p:cNvSpPr txBox="1"/>
          <p:nvPr/>
        </p:nvSpPr>
        <p:spPr>
          <a:xfrm>
            <a:off x="4265760" y="688708"/>
            <a:ext cx="3660480" cy="443711"/>
          </a:xfrm>
          <a:prstGeom prst="rect">
            <a:avLst/>
          </a:prstGeom>
          <a:noFill/>
        </p:spPr>
        <p:txBody>
          <a:bodyPr wrap="square" lIns="0" tIns="0" rIns="0" bIns="0" rtlCol="0">
            <a:spAutoFit/>
          </a:bodyPr>
          <a:lstStyle/>
          <a:p>
            <a:pPr algn="ctr">
              <a:lnSpc>
                <a:spcPct val="80000"/>
              </a:lnSpc>
            </a:pPr>
            <a:r>
              <a:rPr lang="en-US" sz="3600" dirty="0" err="1">
                <a:latin typeface="Domaine Disp Nar" panose="020A0506080505060203" pitchFamily="18" charset="0"/>
                <a:ea typeface="Titillium Light" charset="0"/>
                <a:cs typeface="Titillium Light" charset="0"/>
              </a:rPr>
              <a:t>Charte</a:t>
            </a:r>
            <a:r>
              <a:rPr lang="en-US" sz="3600" dirty="0">
                <a:latin typeface="Domaine Disp Nar" panose="020A0506080505060203" pitchFamily="18" charset="0"/>
                <a:ea typeface="Titillium Light" charset="0"/>
                <a:cs typeface="Titillium Light" charset="0"/>
              </a:rPr>
              <a:t> </a:t>
            </a:r>
            <a:r>
              <a:rPr lang="en-US" sz="3600" dirty="0" err="1">
                <a:latin typeface="Domaine Disp Nar" panose="020A0506080505060203" pitchFamily="18" charset="0"/>
                <a:ea typeface="Titillium Light" charset="0"/>
                <a:cs typeface="Titillium Light" charset="0"/>
              </a:rPr>
              <a:t>graphique</a:t>
            </a:r>
            <a:endParaRPr lang="en-US" sz="3600" dirty="0">
              <a:latin typeface="Domaine Disp Nar" panose="020A0506080505060203" pitchFamily="18" charset="0"/>
              <a:ea typeface="Titillium Light" charset="0"/>
              <a:cs typeface="Titillium Light" charset="0"/>
            </a:endParaRPr>
          </a:p>
        </p:txBody>
      </p:sp>
      <p:pic>
        <p:nvPicPr>
          <p:cNvPr id="3" name="Image 2">
            <a:extLst>
              <a:ext uri="{FF2B5EF4-FFF2-40B4-BE49-F238E27FC236}">
                <a16:creationId xmlns:a16="http://schemas.microsoft.com/office/drawing/2014/main" id="{948A4AB8-F9F1-4656-8CA9-37BDA10CF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466" y="6308764"/>
            <a:ext cx="1577534" cy="566820"/>
          </a:xfrm>
          <a:prstGeom prst="rect">
            <a:avLst/>
          </a:prstGeom>
        </p:spPr>
      </p:pic>
      <p:pic>
        <p:nvPicPr>
          <p:cNvPr id="5" name="Image 4" descr="Une image contenant capture d’écran&#10;&#10;Description générée avec un niveau de confiance très élevé">
            <a:extLst>
              <a:ext uri="{FF2B5EF4-FFF2-40B4-BE49-F238E27FC236}">
                <a16:creationId xmlns:a16="http://schemas.microsoft.com/office/drawing/2014/main" id="{51762966-18CB-4109-8E6F-6C8BE1F1D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25" y="1920374"/>
            <a:ext cx="10725150" cy="1638300"/>
          </a:xfrm>
          <a:prstGeom prst="rect">
            <a:avLst/>
          </a:prstGeom>
        </p:spPr>
      </p:pic>
      <p:pic>
        <p:nvPicPr>
          <p:cNvPr id="7" name="Image 6" descr="Une image contenant capture d’écran&#10;&#10;Description générée avec un niveau de confiance très élevé">
            <a:extLst>
              <a:ext uri="{FF2B5EF4-FFF2-40B4-BE49-F238E27FC236}">
                <a16:creationId xmlns:a16="http://schemas.microsoft.com/office/drawing/2014/main" id="{03F79989-4DAB-4A1C-B805-9D95B7983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424" y="4036732"/>
            <a:ext cx="10725151" cy="1553119"/>
          </a:xfrm>
          <a:prstGeom prst="rect">
            <a:avLst/>
          </a:prstGeom>
        </p:spPr>
      </p:pic>
      <p:sp>
        <p:nvSpPr>
          <p:cNvPr id="6" name="ZoneTexte 5">
            <a:extLst>
              <a:ext uri="{FF2B5EF4-FFF2-40B4-BE49-F238E27FC236}">
                <a16:creationId xmlns:a16="http://schemas.microsoft.com/office/drawing/2014/main" id="{4C10AB44-C8AE-4104-897B-628063DF1555}"/>
              </a:ext>
            </a:extLst>
          </p:cNvPr>
          <p:cNvSpPr txBox="1"/>
          <p:nvPr/>
        </p:nvSpPr>
        <p:spPr>
          <a:xfrm>
            <a:off x="161925" y="6429375"/>
            <a:ext cx="619125" cy="276999"/>
          </a:xfrm>
          <a:prstGeom prst="rect">
            <a:avLst/>
          </a:prstGeom>
          <a:noFill/>
        </p:spPr>
        <p:txBody>
          <a:bodyPr wrap="square" rtlCol="0">
            <a:spAutoFit/>
          </a:bodyPr>
          <a:lstStyle/>
          <a:p>
            <a:r>
              <a:rPr lang="fr-FR" sz="1200" b="1" dirty="0"/>
              <a:t>6</a:t>
            </a:r>
            <a:r>
              <a:rPr lang="fr-FR" sz="1200" dirty="0"/>
              <a:t>/15</a:t>
            </a:r>
            <a:endParaRPr lang="fr-FR" sz="1200" b="1" dirty="0"/>
          </a:p>
        </p:txBody>
      </p:sp>
    </p:spTree>
    <p:extLst>
      <p:ext uri="{BB962C8B-B14F-4D97-AF65-F5344CB8AC3E}">
        <p14:creationId xmlns:p14="http://schemas.microsoft.com/office/powerpoint/2010/main" val="228415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8C03E56C-FB9A-4A78-A7D8-FC42E0BDCAC2}"/>
              </a:ext>
            </a:extLst>
          </p:cNvPr>
          <p:cNvSpPr txBox="1"/>
          <p:nvPr/>
        </p:nvSpPr>
        <p:spPr>
          <a:xfrm>
            <a:off x="4265760" y="688708"/>
            <a:ext cx="3660480" cy="443711"/>
          </a:xfrm>
          <a:prstGeom prst="rect">
            <a:avLst/>
          </a:prstGeom>
          <a:noFill/>
        </p:spPr>
        <p:txBody>
          <a:bodyPr wrap="square" lIns="0" tIns="0" rIns="0" bIns="0" rtlCol="0">
            <a:spAutoFit/>
          </a:bodyPr>
          <a:lstStyle/>
          <a:p>
            <a:pPr algn="ctr">
              <a:lnSpc>
                <a:spcPct val="80000"/>
              </a:lnSpc>
            </a:pPr>
            <a:r>
              <a:rPr lang="en-US" sz="3600" dirty="0">
                <a:latin typeface="Domaine Disp Nar" panose="020A0506080505060203" pitchFamily="18" charset="0"/>
                <a:ea typeface="Titillium Light" charset="0"/>
                <a:cs typeface="Titillium Light" charset="0"/>
              </a:rPr>
              <a:t>Notre Logo</a:t>
            </a:r>
          </a:p>
        </p:txBody>
      </p:sp>
      <p:sp>
        <p:nvSpPr>
          <p:cNvPr id="5" name="ZoneTexte 4">
            <a:extLst>
              <a:ext uri="{FF2B5EF4-FFF2-40B4-BE49-F238E27FC236}">
                <a16:creationId xmlns:a16="http://schemas.microsoft.com/office/drawing/2014/main" id="{8EE1C5AD-FD84-4CD4-ABA8-390FB0533021}"/>
              </a:ext>
            </a:extLst>
          </p:cNvPr>
          <p:cNvSpPr txBox="1"/>
          <p:nvPr/>
        </p:nvSpPr>
        <p:spPr>
          <a:xfrm>
            <a:off x="161925" y="6429375"/>
            <a:ext cx="619125" cy="276999"/>
          </a:xfrm>
          <a:prstGeom prst="rect">
            <a:avLst/>
          </a:prstGeom>
          <a:noFill/>
        </p:spPr>
        <p:txBody>
          <a:bodyPr wrap="square" rtlCol="0">
            <a:spAutoFit/>
          </a:bodyPr>
          <a:lstStyle/>
          <a:p>
            <a:r>
              <a:rPr lang="fr-FR" sz="1200" b="1" dirty="0"/>
              <a:t>7</a:t>
            </a:r>
            <a:r>
              <a:rPr lang="fr-FR" sz="1200" dirty="0"/>
              <a:t>/15</a:t>
            </a:r>
            <a:endParaRPr lang="fr-FR" sz="1200" b="1" dirty="0"/>
          </a:p>
        </p:txBody>
      </p:sp>
      <p:pic>
        <p:nvPicPr>
          <p:cNvPr id="7" name="Image 6">
            <a:extLst>
              <a:ext uri="{FF2B5EF4-FFF2-40B4-BE49-F238E27FC236}">
                <a16:creationId xmlns:a16="http://schemas.microsoft.com/office/drawing/2014/main" id="{A3817A5B-3AD1-4847-B13E-A123AF703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760" y="2580243"/>
            <a:ext cx="4415993" cy="1697513"/>
          </a:xfrm>
          <a:prstGeom prst="rect">
            <a:avLst/>
          </a:prstGeom>
        </p:spPr>
      </p:pic>
    </p:spTree>
    <p:extLst>
      <p:ext uri="{BB962C8B-B14F-4D97-AF65-F5344CB8AC3E}">
        <p14:creationId xmlns:p14="http://schemas.microsoft.com/office/powerpoint/2010/main" val="162449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0700" y="2985801"/>
            <a:ext cx="3684814" cy="897490"/>
          </a:xfrm>
          <a:prstGeom prst="rect">
            <a:avLst/>
          </a:prstGeom>
          <a:noFill/>
        </p:spPr>
        <p:txBody>
          <a:bodyPr wrap="square" lIns="0" tIns="0" rIns="0" bIns="0" rtlCol="0">
            <a:spAutoFit/>
          </a:bodyPr>
          <a:lstStyle/>
          <a:p>
            <a:pPr>
              <a:lnSpc>
                <a:spcPct val="80000"/>
              </a:lnSpc>
            </a:pPr>
            <a:r>
              <a:rPr lang="en-US" sz="3600" dirty="0">
                <a:latin typeface="Domaine Disp Nar" panose="020A0506080505060203" pitchFamily="18" charset="0"/>
                <a:ea typeface="Titillium Light" charset="0"/>
                <a:cs typeface="Titillium Light" charset="0"/>
              </a:rPr>
              <a:t>Notre</a:t>
            </a:r>
            <a:br>
              <a:rPr lang="en-US" sz="3600" dirty="0">
                <a:latin typeface="Domaine Disp Nar" panose="020A0506080505060203" pitchFamily="18" charset="0"/>
                <a:ea typeface="Titillium Light" charset="0"/>
                <a:cs typeface="Titillium Light" charset="0"/>
              </a:rPr>
            </a:br>
            <a:r>
              <a:rPr lang="en-US" sz="3600" dirty="0" err="1">
                <a:latin typeface="Domaine Disp Nar" panose="020A0506080505060203" pitchFamily="18" charset="0"/>
                <a:ea typeface="Titillium Light" charset="0"/>
                <a:cs typeface="Titillium Light" charset="0"/>
              </a:rPr>
              <a:t>Activité</a:t>
            </a:r>
            <a:endParaRPr lang="en-US" sz="3600" dirty="0">
              <a:latin typeface="Domaine Disp Nar" panose="020A0506080505060203" pitchFamily="18" charset="0"/>
              <a:ea typeface="Titillium Light" charset="0"/>
              <a:cs typeface="Titillium Light" charset="0"/>
            </a:endParaRPr>
          </a:p>
        </p:txBody>
      </p:sp>
      <p:cxnSp>
        <p:nvCxnSpPr>
          <p:cNvPr id="3" name="Straight Connector 2"/>
          <p:cNvCxnSpPr/>
          <p:nvPr/>
        </p:nvCxnSpPr>
        <p:spPr>
          <a:xfrm>
            <a:off x="1790700" y="4182859"/>
            <a:ext cx="691243" cy="0"/>
          </a:xfrm>
          <a:prstGeom prst="line">
            <a:avLst/>
          </a:prstGeom>
          <a:ln w="25400">
            <a:solidFill>
              <a:srgbClr val="C0DFD9"/>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096000" y="1553630"/>
            <a:ext cx="3702362" cy="973777"/>
            <a:chOff x="6096000" y="1553630"/>
            <a:chExt cx="3702362" cy="973777"/>
          </a:xfrm>
        </p:grpSpPr>
        <p:sp>
          <p:nvSpPr>
            <p:cNvPr id="5" name="AutoShape 2"/>
            <p:cNvSpPr>
              <a:spLocks/>
            </p:cNvSpPr>
            <p:nvPr/>
          </p:nvSpPr>
          <p:spPr bwMode="auto">
            <a:xfrm>
              <a:off x="6096000" y="1553630"/>
              <a:ext cx="899765" cy="973777"/>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C0DFD9"/>
            </a:solidFill>
            <a:ln>
              <a:noFill/>
            </a:ln>
          </p:spPr>
          <p:txBody>
            <a:bodyPr lIns="0" tIns="0" rIns="0" bIns="0" anchor="ctr"/>
            <a:lstStyle/>
            <a:p>
              <a:pPr algn="ctr"/>
              <a:r>
                <a:rPr lang="en-US" dirty="0">
                  <a:solidFill>
                    <a:schemeClr val="bg1"/>
                  </a:solidFill>
                  <a:latin typeface="Titillium" charset="0"/>
                  <a:ea typeface="Titillium" charset="0"/>
                  <a:cs typeface="Titillium" charset="0"/>
                </a:rPr>
                <a:t>01</a:t>
              </a:r>
            </a:p>
          </p:txBody>
        </p:sp>
        <p:sp>
          <p:nvSpPr>
            <p:cNvPr id="7" name="TextBox 6"/>
            <p:cNvSpPr txBox="1"/>
            <p:nvPr/>
          </p:nvSpPr>
          <p:spPr>
            <a:xfrm>
              <a:off x="7268048" y="1680799"/>
              <a:ext cx="1109086" cy="151452"/>
            </a:xfrm>
            <a:prstGeom prst="rect">
              <a:avLst/>
            </a:prstGeom>
            <a:noFill/>
          </p:spPr>
          <p:txBody>
            <a:bodyPr wrap="none" lIns="0" tIns="0" rIns="0" bIns="0" rtlCol="0">
              <a:spAutoFit/>
            </a:bodyPr>
            <a:lstStyle/>
            <a:p>
              <a:pPr>
                <a:lnSpc>
                  <a:spcPct val="80000"/>
                </a:lnSpc>
              </a:pPr>
              <a:r>
                <a:rPr lang="en-US" sz="1200" b="1" spc="200" dirty="0">
                  <a:latin typeface="Titillium" charset="0"/>
                  <a:ea typeface="Titillium" charset="0"/>
                  <a:cs typeface="Titillium" charset="0"/>
                </a:rPr>
                <a:t>NOTRE CIBLE</a:t>
              </a:r>
            </a:p>
          </p:txBody>
        </p:sp>
        <p:sp>
          <p:nvSpPr>
            <p:cNvPr id="8" name="TextBox 7"/>
            <p:cNvSpPr txBox="1"/>
            <p:nvPr/>
          </p:nvSpPr>
          <p:spPr>
            <a:xfrm>
              <a:off x="7268048" y="1929717"/>
              <a:ext cx="2530314" cy="428451"/>
            </a:xfrm>
            <a:prstGeom prst="rect">
              <a:avLst/>
            </a:prstGeom>
            <a:noFill/>
          </p:spPr>
          <p:txBody>
            <a:bodyPr wrap="square" lIns="0" tIns="0" rIns="91440" bIns="0" rtlCol="0">
              <a:spAutoFit/>
            </a:bodyPr>
            <a:lstStyle/>
            <a:p>
              <a:pPr>
                <a:lnSpc>
                  <a:spcPct val="120000"/>
                </a:lnSpc>
              </a:pPr>
              <a:r>
                <a:rPr lang="en-US" sz="1200" dirty="0" err="1">
                  <a:solidFill>
                    <a:schemeClr val="tx1">
                      <a:alpha val="60000"/>
                    </a:schemeClr>
                  </a:solidFill>
                  <a:latin typeface="Titillium" charset="0"/>
                  <a:ea typeface="Titillium" charset="0"/>
                  <a:cs typeface="Titillium" charset="0"/>
                </a:rPr>
                <a:t>Consommateurs</a:t>
              </a:r>
              <a:r>
                <a:rPr lang="en-US" sz="1200" dirty="0">
                  <a:solidFill>
                    <a:schemeClr val="tx1">
                      <a:alpha val="60000"/>
                    </a:schemeClr>
                  </a:solidFill>
                  <a:latin typeface="Titillium" charset="0"/>
                  <a:ea typeface="Titillium" charset="0"/>
                  <a:cs typeface="Titillium" charset="0"/>
                </a:rPr>
                <a:t> de </a:t>
              </a:r>
              <a:r>
                <a:rPr lang="en-US" sz="1200" dirty="0" err="1">
                  <a:solidFill>
                    <a:schemeClr val="tx1">
                      <a:alpha val="60000"/>
                    </a:schemeClr>
                  </a:solidFill>
                  <a:latin typeface="Titillium" charset="0"/>
                  <a:ea typeface="Titillium" charset="0"/>
                  <a:cs typeface="Titillium" charset="0"/>
                </a:rPr>
                <a:t>thé</a:t>
              </a:r>
              <a:r>
                <a:rPr lang="en-US" sz="1200" dirty="0">
                  <a:solidFill>
                    <a:schemeClr val="tx1">
                      <a:alpha val="60000"/>
                    </a:schemeClr>
                  </a:solidFill>
                  <a:latin typeface="Titillium" charset="0"/>
                  <a:ea typeface="Titillium" charset="0"/>
                  <a:cs typeface="Titillium" charset="0"/>
                </a:rPr>
                <a:t> : </a:t>
              </a:r>
              <a:r>
                <a:rPr lang="en-US" sz="1200" dirty="0" err="1">
                  <a:solidFill>
                    <a:schemeClr val="tx1">
                      <a:alpha val="60000"/>
                    </a:schemeClr>
                  </a:solidFill>
                  <a:latin typeface="Titillium" charset="0"/>
                  <a:ea typeface="Titillium" charset="0"/>
                  <a:cs typeface="Titillium" charset="0"/>
                </a:rPr>
                <a:t>amoureux</a:t>
              </a:r>
              <a:r>
                <a:rPr lang="en-US" sz="1200" dirty="0">
                  <a:solidFill>
                    <a:schemeClr val="tx1">
                      <a:alpha val="60000"/>
                    </a:schemeClr>
                  </a:solidFill>
                  <a:latin typeface="Titillium" charset="0"/>
                  <a:ea typeface="Titillium" charset="0"/>
                  <a:cs typeface="Titillium" charset="0"/>
                </a:rPr>
                <a:t> et amateurs.</a:t>
              </a:r>
            </a:p>
          </p:txBody>
        </p:sp>
      </p:grpSp>
      <p:grpSp>
        <p:nvGrpSpPr>
          <p:cNvPr id="10" name="Group 9"/>
          <p:cNvGrpSpPr/>
          <p:nvPr/>
        </p:nvGrpSpPr>
        <p:grpSpPr>
          <a:xfrm>
            <a:off x="6096000" y="2942111"/>
            <a:ext cx="3702362" cy="1026137"/>
            <a:chOff x="6096000" y="1553630"/>
            <a:chExt cx="3702362" cy="1026137"/>
          </a:xfrm>
        </p:grpSpPr>
        <p:sp>
          <p:nvSpPr>
            <p:cNvPr id="11" name="AutoShape 2"/>
            <p:cNvSpPr>
              <a:spLocks/>
            </p:cNvSpPr>
            <p:nvPr/>
          </p:nvSpPr>
          <p:spPr bwMode="auto">
            <a:xfrm>
              <a:off x="6096000" y="1553630"/>
              <a:ext cx="899765" cy="973777"/>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C0DFD9"/>
            </a:solidFill>
            <a:ln>
              <a:noFill/>
            </a:ln>
          </p:spPr>
          <p:txBody>
            <a:bodyPr lIns="0" tIns="0" rIns="0" bIns="0" anchor="ctr"/>
            <a:lstStyle/>
            <a:p>
              <a:pPr algn="ctr"/>
              <a:r>
                <a:rPr lang="en-US" dirty="0">
                  <a:solidFill>
                    <a:schemeClr val="bg1"/>
                  </a:solidFill>
                  <a:latin typeface="Titillium" charset="0"/>
                  <a:ea typeface="Titillium" charset="0"/>
                  <a:cs typeface="Titillium" charset="0"/>
                </a:rPr>
                <a:t>02</a:t>
              </a:r>
            </a:p>
          </p:txBody>
        </p:sp>
        <p:sp>
          <p:nvSpPr>
            <p:cNvPr id="12" name="TextBox 11"/>
            <p:cNvSpPr txBox="1"/>
            <p:nvPr/>
          </p:nvSpPr>
          <p:spPr>
            <a:xfrm>
              <a:off x="7268048" y="1680799"/>
              <a:ext cx="1494768" cy="151452"/>
            </a:xfrm>
            <a:prstGeom prst="rect">
              <a:avLst/>
            </a:prstGeom>
            <a:noFill/>
          </p:spPr>
          <p:txBody>
            <a:bodyPr wrap="none" lIns="0" tIns="0" rIns="0" bIns="0" rtlCol="0">
              <a:spAutoFit/>
            </a:bodyPr>
            <a:lstStyle/>
            <a:p>
              <a:pPr>
                <a:lnSpc>
                  <a:spcPct val="80000"/>
                </a:lnSpc>
              </a:pPr>
              <a:r>
                <a:rPr lang="en-US" sz="1200" b="1" spc="200" dirty="0">
                  <a:latin typeface="Titillium" charset="0"/>
                  <a:ea typeface="Titillium" charset="0"/>
                  <a:cs typeface="Titillium" charset="0"/>
                </a:rPr>
                <a:t>RELATION CLIENT</a:t>
              </a:r>
            </a:p>
          </p:txBody>
        </p:sp>
        <p:sp>
          <p:nvSpPr>
            <p:cNvPr id="13" name="TextBox 12"/>
            <p:cNvSpPr txBox="1"/>
            <p:nvPr/>
          </p:nvSpPr>
          <p:spPr>
            <a:xfrm>
              <a:off x="7268048" y="1929717"/>
              <a:ext cx="2530314" cy="650050"/>
            </a:xfrm>
            <a:prstGeom prst="rect">
              <a:avLst/>
            </a:prstGeom>
            <a:noFill/>
          </p:spPr>
          <p:txBody>
            <a:bodyPr wrap="square" lIns="0" tIns="0" rIns="91440" bIns="0" rtlCol="0">
              <a:spAutoFit/>
            </a:bodyPr>
            <a:lstStyle/>
            <a:p>
              <a:pPr>
                <a:lnSpc>
                  <a:spcPct val="120000"/>
                </a:lnSpc>
              </a:pPr>
              <a:r>
                <a:rPr lang="en-US" sz="1200" dirty="0">
                  <a:solidFill>
                    <a:schemeClr val="tx1">
                      <a:alpha val="60000"/>
                    </a:schemeClr>
                  </a:solidFill>
                  <a:latin typeface="Titillium" charset="0"/>
                  <a:ea typeface="Titillium" charset="0"/>
                  <a:cs typeface="Titillium" charset="0"/>
                </a:rPr>
                <a:t>Au </a:t>
              </a:r>
              <a:r>
                <a:rPr lang="en-US" sz="1200" dirty="0" err="1">
                  <a:solidFill>
                    <a:schemeClr val="tx1">
                      <a:alpha val="60000"/>
                    </a:schemeClr>
                  </a:solidFill>
                  <a:latin typeface="Titillium" charset="0"/>
                  <a:ea typeface="Titillium" charset="0"/>
                  <a:cs typeface="Titillium" charset="0"/>
                </a:rPr>
                <a:t>coeur</a:t>
              </a:r>
              <a:r>
                <a:rPr lang="en-US" sz="1200" dirty="0">
                  <a:solidFill>
                    <a:schemeClr val="tx1">
                      <a:alpha val="60000"/>
                    </a:schemeClr>
                  </a:solidFill>
                  <a:latin typeface="Titillium" charset="0"/>
                  <a:ea typeface="Titillium" charset="0"/>
                  <a:cs typeface="Titillium" charset="0"/>
                </a:rPr>
                <a:t> de </a:t>
              </a:r>
              <a:r>
                <a:rPr lang="en-US" sz="1200" dirty="0" err="1">
                  <a:solidFill>
                    <a:schemeClr val="tx1">
                      <a:alpha val="60000"/>
                    </a:schemeClr>
                  </a:solidFill>
                  <a:latin typeface="Titillium" charset="0"/>
                  <a:ea typeface="Titillium" charset="0"/>
                  <a:cs typeface="Titillium" charset="0"/>
                </a:rPr>
                <a:t>notre</a:t>
              </a:r>
              <a:r>
                <a:rPr lang="en-US" sz="1200" dirty="0">
                  <a:solidFill>
                    <a:schemeClr val="tx1">
                      <a:alpha val="60000"/>
                    </a:schemeClr>
                  </a:solidFill>
                  <a:latin typeface="Titillium" charset="0"/>
                  <a:ea typeface="Titillium" charset="0"/>
                  <a:cs typeface="Titillium" charset="0"/>
                </a:rPr>
                <a:t> business</a:t>
              </a:r>
              <a:br>
                <a:rPr lang="en-US" sz="1200" dirty="0">
                  <a:solidFill>
                    <a:schemeClr val="tx1">
                      <a:alpha val="60000"/>
                    </a:schemeClr>
                  </a:solidFill>
                  <a:latin typeface="Titillium" charset="0"/>
                  <a:ea typeface="Titillium" charset="0"/>
                  <a:cs typeface="Titillium" charset="0"/>
                </a:rPr>
              </a:br>
              <a:r>
                <a:rPr lang="en-US" sz="1200" dirty="0" err="1">
                  <a:solidFill>
                    <a:schemeClr val="tx1">
                      <a:alpha val="60000"/>
                    </a:schemeClr>
                  </a:solidFill>
                  <a:latin typeface="Titillium" charset="0"/>
                  <a:ea typeface="Titillium" charset="0"/>
                  <a:cs typeface="Titillium" charset="0"/>
                </a:rPr>
                <a:t>Créer</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une</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communauté</a:t>
              </a:r>
              <a:r>
                <a:rPr lang="en-US" sz="1200" dirty="0">
                  <a:solidFill>
                    <a:schemeClr val="tx1">
                      <a:alpha val="60000"/>
                    </a:schemeClr>
                  </a:solidFill>
                  <a:latin typeface="Titillium" charset="0"/>
                  <a:ea typeface="Titillium" charset="0"/>
                  <a:cs typeface="Titillium" charset="0"/>
                </a:rPr>
                <a:t> sur les RS et le site</a:t>
              </a:r>
            </a:p>
          </p:txBody>
        </p:sp>
      </p:grpSp>
      <p:grpSp>
        <p:nvGrpSpPr>
          <p:cNvPr id="14" name="Group 13"/>
          <p:cNvGrpSpPr/>
          <p:nvPr/>
        </p:nvGrpSpPr>
        <p:grpSpPr>
          <a:xfrm>
            <a:off x="6096000" y="4330592"/>
            <a:ext cx="3702362" cy="1026137"/>
            <a:chOff x="6096000" y="1553630"/>
            <a:chExt cx="3702362" cy="1026137"/>
          </a:xfrm>
        </p:grpSpPr>
        <p:sp>
          <p:nvSpPr>
            <p:cNvPr id="15" name="AutoShape 2"/>
            <p:cNvSpPr>
              <a:spLocks/>
            </p:cNvSpPr>
            <p:nvPr/>
          </p:nvSpPr>
          <p:spPr bwMode="auto">
            <a:xfrm>
              <a:off x="6096000" y="1553630"/>
              <a:ext cx="899765" cy="973777"/>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C0DFD9"/>
            </a:solidFill>
            <a:ln>
              <a:noFill/>
            </a:ln>
          </p:spPr>
          <p:txBody>
            <a:bodyPr lIns="0" tIns="0" rIns="0" bIns="0" anchor="ctr"/>
            <a:lstStyle/>
            <a:p>
              <a:pPr algn="ctr"/>
              <a:r>
                <a:rPr lang="en-US" dirty="0">
                  <a:solidFill>
                    <a:schemeClr val="bg1"/>
                  </a:solidFill>
                  <a:latin typeface="Titillium" charset="0"/>
                  <a:ea typeface="Titillium" charset="0"/>
                  <a:cs typeface="Titillium" charset="0"/>
                </a:rPr>
                <a:t>03</a:t>
              </a:r>
            </a:p>
          </p:txBody>
        </p:sp>
        <p:sp>
          <p:nvSpPr>
            <p:cNvPr id="16" name="TextBox 15"/>
            <p:cNvSpPr txBox="1"/>
            <p:nvPr/>
          </p:nvSpPr>
          <p:spPr>
            <a:xfrm>
              <a:off x="7268048" y="1680799"/>
              <a:ext cx="1336135" cy="151452"/>
            </a:xfrm>
            <a:prstGeom prst="rect">
              <a:avLst/>
            </a:prstGeom>
            <a:noFill/>
          </p:spPr>
          <p:txBody>
            <a:bodyPr wrap="none" lIns="0" tIns="0" rIns="0" bIns="0" rtlCol="0">
              <a:spAutoFit/>
            </a:bodyPr>
            <a:lstStyle/>
            <a:p>
              <a:pPr>
                <a:lnSpc>
                  <a:spcPct val="80000"/>
                </a:lnSpc>
              </a:pPr>
              <a:r>
                <a:rPr lang="en-US" sz="1200" b="1" spc="200" dirty="0">
                  <a:latin typeface="Titillium" charset="0"/>
                  <a:ea typeface="Titillium" charset="0"/>
                  <a:cs typeface="Titillium" charset="0"/>
                </a:rPr>
                <a:t>ACTIVITES CLES</a:t>
              </a:r>
            </a:p>
          </p:txBody>
        </p:sp>
        <p:sp>
          <p:nvSpPr>
            <p:cNvPr id="17" name="TextBox 16"/>
            <p:cNvSpPr txBox="1"/>
            <p:nvPr/>
          </p:nvSpPr>
          <p:spPr>
            <a:xfrm>
              <a:off x="7268048" y="1929717"/>
              <a:ext cx="2530314" cy="650050"/>
            </a:xfrm>
            <a:prstGeom prst="rect">
              <a:avLst/>
            </a:prstGeom>
            <a:noFill/>
          </p:spPr>
          <p:txBody>
            <a:bodyPr wrap="square" lIns="0" tIns="0" rIns="91440" bIns="0" rtlCol="0">
              <a:spAutoFit/>
            </a:bodyPr>
            <a:lstStyle/>
            <a:p>
              <a:pPr>
                <a:lnSpc>
                  <a:spcPct val="120000"/>
                </a:lnSpc>
              </a:pPr>
              <a:r>
                <a:rPr lang="en-US" sz="1200" dirty="0" err="1">
                  <a:solidFill>
                    <a:schemeClr val="tx1">
                      <a:alpha val="60000"/>
                    </a:schemeClr>
                  </a:solidFill>
                  <a:latin typeface="Titillium" charset="0"/>
                  <a:ea typeface="Titillium" charset="0"/>
                  <a:cs typeface="Titillium" charset="0"/>
                </a:rPr>
                <a:t>Rédaction</a:t>
              </a:r>
              <a:r>
                <a:rPr lang="en-US" sz="1200" dirty="0">
                  <a:solidFill>
                    <a:schemeClr val="tx1">
                      <a:alpha val="60000"/>
                    </a:schemeClr>
                  </a:solidFill>
                  <a:latin typeface="Titillium" charset="0"/>
                  <a:ea typeface="Titillium" charset="0"/>
                  <a:cs typeface="Titillium" charset="0"/>
                </a:rPr>
                <a:t> </a:t>
              </a:r>
              <a:r>
                <a:rPr lang="en-US" sz="1200" dirty="0" err="1">
                  <a:solidFill>
                    <a:schemeClr val="tx1">
                      <a:alpha val="60000"/>
                    </a:schemeClr>
                  </a:solidFill>
                  <a:latin typeface="Titillium" charset="0"/>
                  <a:ea typeface="Titillium" charset="0"/>
                  <a:cs typeface="Titillium" charset="0"/>
                </a:rPr>
                <a:t>d’articles</a:t>
              </a:r>
              <a:br>
                <a:rPr lang="en-US" sz="1200" dirty="0">
                  <a:solidFill>
                    <a:schemeClr val="tx1">
                      <a:alpha val="60000"/>
                    </a:schemeClr>
                  </a:solidFill>
                  <a:latin typeface="Titillium" charset="0"/>
                  <a:ea typeface="Titillium" charset="0"/>
                  <a:cs typeface="Titillium" charset="0"/>
                </a:rPr>
              </a:br>
              <a:r>
                <a:rPr lang="en-US" sz="1200" dirty="0" err="1">
                  <a:solidFill>
                    <a:schemeClr val="tx1">
                      <a:alpha val="60000"/>
                    </a:schemeClr>
                  </a:solidFill>
                  <a:latin typeface="Titillium" charset="0"/>
                  <a:ea typeface="Titillium" charset="0"/>
                  <a:cs typeface="Titillium" charset="0"/>
                </a:rPr>
                <a:t>Création</a:t>
              </a:r>
              <a:r>
                <a:rPr lang="en-US" sz="1200" dirty="0">
                  <a:solidFill>
                    <a:schemeClr val="tx1">
                      <a:alpha val="60000"/>
                    </a:schemeClr>
                  </a:solidFill>
                  <a:latin typeface="Titillium" charset="0"/>
                  <a:ea typeface="Titillium" charset="0"/>
                  <a:cs typeface="Titillium" charset="0"/>
                </a:rPr>
                <a:t> de </a:t>
              </a:r>
              <a:r>
                <a:rPr lang="en-US" sz="1200" dirty="0" err="1">
                  <a:solidFill>
                    <a:schemeClr val="tx1">
                      <a:alpha val="60000"/>
                    </a:schemeClr>
                  </a:solidFill>
                  <a:latin typeface="Titillium" charset="0"/>
                  <a:ea typeface="Titillium" charset="0"/>
                  <a:cs typeface="Titillium" charset="0"/>
                </a:rPr>
                <a:t>contenu</a:t>
              </a:r>
              <a:r>
                <a:rPr lang="en-US" sz="1200" dirty="0">
                  <a:solidFill>
                    <a:schemeClr val="tx1">
                      <a:alpha val="60000"/>
                    </a:schemeClr>
                  </a:solidFill>
                  <a:latin typeface="Titillium" charset="0"/>
                  <a:ea typeface="Titillium" charset="0"/>
                  <a:cs typeface="Titillium" charset="0"/>
                </a:rPr>
                <a:t>.</a:t>
              </a:r>
              <a:br>
                <a:rPr lang="en-US" sz="1200" dirty="0">
                  <a:solidFill>
                    <a:schemeClr val="tx1">
                      <a:alpha val="60000"/>
                    </a:schemeClr>
                  </a:solidFill>
                  <a:latin typeface="Titillium" charset="0"/>
                  <a:ea typeface="Titillium" charset="0"/>
                  <a:cs typeface="Titillium" charset="0"/>
                </a:rPr>
              </a:br>
              <a:r>
                <a:rPr lang="en-US" sz="1200" dirty="0">
                  <a:solidFill>
                    <a:schemeClr val="tx1">
                      <a:alpha val="60000"/>
                    </a:schemeClr>
                  </a:solidFill>
                  <a:latin typeface="Titillium" charset="0"/>
                  <a:ea typeface="Titillium" charset="0"/>
                  <a:cs typeface="Titillium" charset="0"/>
                </a:rPr>
                <a:t>Vente </a:t>
              </a:r>
              <a:r>
                <a:rPr lang="en-US" sz="1200" dirty="0" err="1">
                  <a:solidFill>
                    <a:schemeClr val="tx1">
                      <a:alpha val="60000"/>
                    </a:schemeClr>
                  </a:solidFill>
                  <a:latin typeface="Titillium" charset="0"/>
                  <a:ea typeface="Titillium" charset="0"/>
                  <a:cs typeface="Titillium" charset="0"/>
                </a:rPr>
                <a:t>thé</a:t>
              </a:r>
              <a:r>
                <a:rPr lang="en-US" sz="1200" dirty="0">
                  <a:solidFill>
                    <a:schemeClr val="tx1">
                      <a:alpha val="60000"/>
                    </a:schemeClr>
                  </a:solidFill>
                  <a:latin typeface="Titillium" charset="0"/>
                  <a:ea typeface="Titillium" charset="0"/>
                  <a:cs typeface="Titillium" charset="0"/>
                </a:rPr>
                <a:t> box.</a:t>
              </a:r>
            </a:p>
          </p:txBody>
        </p:sp>
      </p:grpSp>
      <p:pic>
        <p:nvPicPr>
          <p:cNvPr id="18" name="Image 17">
            <a:extLst>
              <a:ext uri="{FF2B5EF4-FFF2-40B4-BE49-F238E27FC236}">
                <a16:creationId xmlns:a16="http://schemas.microsoft.com/office/drawing/2014/main" id="{670AA97A-3B20-4363-BD1C-184185E94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4466" y="6308764"/>
            <a:ext cx="1577534" cy="566820"/>
          </a:xfrm>
          <a:prstGeom prst="rect">
            <a:avLst/>
          </a:prstGeom>
        </p:spPr>
      </p:pic>
      <p:sp>
        <p:nvSpPr>
          <p:cNvPr id="19" name="ZoneTexte 18">
            <a:extLst>
              <a:ext uri="{FF2B5EF4-FFF2-40B4-BE49-F238E27FC236}">
                <a16:creationId xmlns:a16="http://schemas.microsoft.com/office/drawing/2014/main" id="{5915015C-9B65-4D93-869C-32B8775363CF}"/>
              </a:ext>
            </a:extLst>
          </p:cNvPr>
          <p:cNvSpPr txBox="1"/>
          <p:nvPr/>
        </p:nvSpPr>
        <p:spPr>
          <a:xfrm>
            <a:off x="161925" y="6429375"/>
            <a:ext cx="619125" cy="276999"/>
          </a:xfrm>
          <a:prstGeom prst="rect">
            <a:avLst/>
          </a:prstGeom>
          <a:noFill/>
        </p:spPr>
        <p:txBody>
          <a:bodyPr wrap="square" rtlCol="0">
            <a:spAutoFit/>
          </a:bodyPr>
          <a:lstStyle/>
          <a:p>
            <a:r>
              <a:rPr lang="fr-FR" sz="1200" b="1" dirty="0"/>
              <a:t>8</a:t>
            </a:r>
            <a:r>
              <a:rPr lang="fr-FR" sz="1200" dirty="0"/>
              <a:t>/15</a:t>
            </a:r>
            <a:endParaRPr lang="fr-FR" sz="1200" b="1" dirty="0"/>
          </a:p>
        </p:txBody>
      </p:sp>
    </p:spTree>
    <p:extLst>
      <p:ext uri="{BB962C8B-B14F-4D97-AF65-F5344CB8AC3E}">
        <p14:creationId xmlns:p14="http://schemas.microsoft.com/office/powerpoint/2010/main" val="58050886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292</Words>
  <Application>Microsoft Office PowerPoint</Application>
  <PresentationFormat>Grand écran</PresentationFormat>
  <Paragraphs>84</Paragraphs>
  <Slides>16</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Calibri Light</vt:lpstr>
      <vt:lpstr>Domaine Disp Nar</vt:lpstr>
      <vt:lpstr>Titillium</vt:lpstr>
      <vt:lpstr>Titillium Light</vt:lpstr>
      <vt:lpstr>Thème Office</vt:lpstr>
      <vt:lpstr>Présentation PowerPoint</vt:lpstr>
      <vt:lpstr>Notre équipe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Nos partenariats</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luca debray</dc:creator>
  <cp:lastModifiedBy>benjamin courtine</cp:lastModifiedBy>
  <cp:revision>107</cp:revision>
  <dcterms:created xsi:type="dcterms:W3CDTF">2018-04-27T05:56:06Z</dcterms:created>
  <dcterms:modified xsi:type="dcterms:W3CDTF">2018-05-30T08:26:59Z</dcterms:modified>
</cp:coreProperties>
</file>