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328" r:id="rId5"/>
    <p:sldId id="327" r:id="rId6"/>
    <p:sldId id="280" r:id="rId7"/>
    <p:sldId id="257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2"/>
    <p:restoredTop sz="64129"/>
  </p:normalViewPr>
  <p:slideViewPr>
    <p:cSldViewPr snapToGrid="0" snapToObjects="1">
      <p:cViewPr>
        <p:scale>
          <a:sx n="40" d="100"/>
          <a:sy n="40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2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Introduction — 15 minutes — general description, motivation, who are we,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Scientific machine learning — what is it, what’s the point / Incorporating physics </a:t>
            </a:r>
            <a:r>
              <a:rPr lang="en-US" dirty="0" err="1"/>
              <a:t>contraints</a:t>
            </a:r>
            <a:r>
              <a:rPr lang="en-US" dirty="0"/>
              <a:t> — review, why do we do it, different ways to do it — 75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Break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Reproducibility in ML — what are we talking about,  reproducibility, research results, what is important, </a:t>
            </a:r>
            <a:r>
              <a:rPr lang="en-US" dirty="0" err="1"/>
              <a:t>etc</a:t>
            </a:r>
            <a:r>
              <a:rPr lang="en-US" dirty="0"/>
              <a:t> — 90 minutes 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endParaRPr lang="en-US" dirty="0"/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pipeline — different tools 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Presenting dataset 30minutes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 err="1"/>
              <a:t>Costumizing</a:t>
            </a:r>
            <a:r>
              <a:rPr lang="en-US" dirty="0"/>
              <a:t> loss functions in </a:t>
            </a:r>
            <a:r>
              <a:rPr lang="en-US" dirty="0" err="1"/>
              <a:t>Keras</a:t>
            </a:r>
            <a:r>
              <a:rPr lang="en-US" dirty="0"/>
              <a:t> — 30 minutes</a:t>
            </a:r>
          </a:p>
          <a:p>
            <a:pPr marL="768095" lvl="1" indent="-384047" defTabSz="1536153">
              <a:spcBef>
                <a:spcPts val="2800"/>
              </a:spcBef>
              <a:defRPr sz="3024"/>
            </a:pPr>
            <a:r>
              <a:rPr lang="en-US" dirty="0"/>
              <a:t>Using a established framework  — 30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0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veiga/amld-2021-rep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ite, green, black, sign&#10;&#10;Description automatically generated">
            <a:extLst>
              <a:ext uri="{FF2B5EF4-FFF2-40B4-BE49-F238E27FC236}">
                <a16:creationId xmlns:a16="http://schemas.microsoft.com/office/drawing/2014/main" id="{F1031BA1-9001-2A4E-92F2-EF2EDADF3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75733" y="-323839"/>
            <a:ext cx="25983235" cy="14615572"/>
          </a:xfrm>
          <a:prstGeom prst="rect">
            <a:avLst/>
          </a:prstGeom>
        </p:spPr>
      </p:pic>
      <p:sp>
        <p:nvSpPr>
          <p:cNvPr id="152" name="AMLD"/>
          <p:cNvSpPr txBox="1">
            <a:spLocks noGrp="1"/>
          </p:cNvSpPr>
          <p:nvPr>
            <p:ph type="ctrTitle"/>
          </p:nvPr>
        </p:nvSpPr>
        <p:spPr>
          <a:xfrm>
            <a:off x="896538" y="5380338"/>
            <a:ext cx="15325594" cy="46482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800" b="0" dirty="0">
                <a:solidFill>
                  <a:schemeClr val="bg1"/>
                </a:solidFill>
              </a:rPr>
              <a:t>Machine Learning in Science:</a:t>
            </a:r>
            <a:r>
              <a:rPr lang="en-US" sz="7300" b="0" dirty="0">
                <a:solidFill>
                  <a:schemeClr val="bg1"/>
                </a:solidFill>
              </a:rPr>
              <a:t> Encoding physical constraints &amp;</a:t>
            </a:r>
            <a:br>
              <a:rPr lang="en-US" sz="7300" b="0" dirty="0">
                <a:solidFill>
                  <a:schemeClr val="bg1"/>
                </a:solidFill>
              </a:rPr>
            </a:br>
            <a:r>
              <a:rPr lang="en-US" sz="7300" b="0" dirty="0">
                <a:solidFill>
                  <a:schemeClr val="bg1"/>
                </a:solidFill>
              </a:rPr>
              <a:t>good development practices</a:t>
            </a:r>
            <a:br>
              <a:rPr lang="en-US" b="0" dirty="0">
                <a:solidFill>
                  <a:schemeClr val="bg1"/>
                </a:solidFill>
              </a:rPr>
            </a:br>
            <a:endParaRPr b="0" dirty="0">
              <a:solidFill>
                <a:schemeClr val="bg1"/>
              </a:solidFill>
            </a:endParaRPr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896537" y="7974018"/>
            <a:ext cx="10211729" cy="1905001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  <a:p>
            <a:r>
              <a:rPr lang="en-US" b="0" dirty="0">
                <a:solidFill>
                  <a:schemeClr val="bg1"/>
                </a:solidFill>
              </a:rPr>
              <a:t>Workshop, EPFL 2021</a:t>
            </a:r>
          </a:p>
          <a:p>
            <a:endParaRPr b="0" dirty="0"/>
          </a:p>
        </p:txBody>
      </p:sp>
      <p:sp>
        <p:nvSpPr>
          <p:cNvPr id="10" name="Presentation Subtitle">
            <a:extLst>
              <a:ext uri="{FF2B5EF4-FFF2-40B4-BE49-F238E27FC236}">
                <a16:creationId xmlns:a16="http://schemas.microsoft.com/office/drawing/2014/main" id="{F1F0D2F3-F296-4A4C-A210-6187005A6C96}"/>
              </a:ext>
            </a:extLst>
          </p:cNvPr>
          <p:cNvSpPr txBox="1">
            <a:spLocks/>
          </p:cNvSpPr>
          <p:nvPr/>
        </p:nvSpPr>
        <p:spPr>
          <a:xfrm>
            <a:off x="896537" y="11144661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850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>
                <a:solidFill>
                  <a:schemeClr val="bg1"/>
                </a:solidFill>
              </a:rPr>
              <a:t>Organizers:</a:t>
            </a:r>
          </a:p>
          <a:p>
            <a:pPr hangingPunct="1"/>
            <a:r>
              <a:rPr lang="en-US" b="0" dirty="0">
                <a:solidFill>
                  <a:schemeClr val="bg1"/>
                </a:solidFill>
              </a:rPr>
              <a:t>Maria Han </a:t>
            </a:r>
            <a:r>
              <a:rPr lang="en-US" b="0" dirty="0" err="1">
                <a:solidFill>
                  <a:schemeClr val="bg1"/>
                </a:solidFill>
              </a:rPr>
              <a:t>Veiga</a:t>
            </a:r>
            <a:r>
              <a:rPr lang="en-US" b="0" dirty="0">
                <a:solidFill>
                  <a:schemeClr val="bg1"/>
                </a:solidFill>
              </a:rPr>
              <a:t> (MIDAS)</a:t>
            </a:r>
          </a:p>
          <a:p>
            <a:pPr hangingPunct="1"/>
            <a:r>
              <a:rPr lang="en-US" b="0" dirty="0">
                <a:solidFill>
                  <a:schemeClr val="bg1"/>
                </a:solidFill>
              </a:rPr>
              <a:t>Miles </a:t>
            </a:r>
            <a:r>
              <a:rPr lang="en-US" b="0" dirty="0" err="1">
                <a:solidFill>
                  <a:schemeClr val="bg1"/>
                </a:solidFill>
              </a:rPr>
              <a:t>Timpe</a:t>
            </a:r>
            <a:r>
              <a:rPr lang="en-US" b="0" dirty="0">
                <a:solidFill>
                  <a:schemeClr val="bg1"/>
                </a:solidFill>
              </a:rPr>
              <a:t> (UZH)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A62B66B-F835-0E4E-A797-5BDE69384F26}"/>
              </a:ext>
            </a:extLst>
          </p:cNvPr>
          <p:cNvSpPr/>
          <p:nvPr/>
        </p:nvSpPr>
        <p:spPr>
          <a:xfrm>
            <a:off x="13275736" y="-323839"/>
            <a:ext cx="20512841" cy="14615571"/>
          </a:xfrm>
          <a:prstGeom prst="parallelogram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781" r="187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is this workshop abou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this workshop about?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Focus on relevant ML practices in academia / scientific cont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Focus on relevant ML practices in academia / scientific context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ML is used as a tool to give us insights into problems, solve problems quicker, understanding things better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It is another tool, as numerical simulations (for example), are a tool to best understand science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As such, we need good practices and standards to use ML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Difference between ML in industry and in Science — we often have answers to the problems — we have constraints that must be fulfilled. Things which are obviously wrong — that traditional metrics do not measure.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o are w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Who are we</a:t>
            </a:r>
          </a:p>
        </p:txBody>
      </p:sp>
      <p:sp>
        <p:nvSpPr>
          <p:cNvPr id="16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5" name="Slide bullet text"/>
          <p:cNvSpPr txBox="1">
            <a:spLocks noGrp="1"/>
          </p:cNvSpPr>
          <p:nvPr>
            <p:ph type="body" idx="1"/>
          </p:nvPr>
        </p:nvSpPr>
        <p:spPr>
          <a:xfrm>
            <a:off x="8392886" y="4248504"/>
            <a:ext cx="14784614" cy="82560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Maria Han </a:t>
            </a:r>
            <a:r>
              <a:rPr lang="en-US" b="1" dirty="0" err="1"/>
              <a:t>Veiga</a:t>
            </a:r>
            <a:endParaRPr lang="en-US" b="1" dirty="0"/>
          </a:p>
          <a:p>
            <a:pPr marL="0" indent="0">
              <a:buNone/>
            </a:pPr>
            <a:r>
              <a:rPr lang="en-US" sz="4000" dirty="0"/>
              <a:t>Postdoctoral fellow at the Michigan Institute for Data Science (University of Michigan)</a:t>
            </a:r>
          </a:p>
          <a:p>
            <a:pPr marL="0" indent="0">
              <a:buNone/>
            </a:pPr>
            <a:r>
              <a:rPr lang="en-US" sz="4000" dirty="0"/>
              <a:t>Previously PhD candidate at University of Zurich</a:t>
            </a:r>
          </a:p>
          <a:p>
            <a:pPr marL="0" indent="0">
              <a:buNone/>
            </a:pPr>
            <a:r>
              <a:rPr lang="en-US" sz="4000" dirty="0"/>
              <a:t>Specialties: Computational Science and Mathematics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1259B-A4C8-8848-BE2F-45441AD6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4248504"/>
            <a:ext cx="6013450" cy="5719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6BDEAE-DC9D-1C42-A0DE-9B89616A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1" y="10494859"/>
            <a:ext cx="1392341" cy="1392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FAAD1-07AC-D946-8EEC-AC671723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10625487"/>
            <a:ext cx="1084007" cy="1084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1149-FA05-A540-87E7-EC078A96B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707" y="11857666"/>
            <a:ext cx="1266213" cy="1281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74D7B-CCA1-C541-8170-29EE5193156A}"/>
              </a:ext>
            </a:extLst>
          </p:cNvPr>
          <p:cNvSpPr txBox="1"/>
          <p:nvPr/>
        </p:nvSpPr>
        <p:spPr>
          <a:xfrm>
            <a:off x="3902436" y="10770401"/>
            <a:ext cx="306814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@</a:t>
            </a:r>
            <a:r>
              <a:rPr lang="en-US" sz="4800" dirty="0" err="1">
                <a:solidFill>
                  <a:schemeClr val="bg2">
                    <a:lumMod val="10000"/>
                  </a:schemeClr>
                </a:solidFill>
              </a:rPr>
              <a:t>hanveiga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576E-087A-2E48-A4DC-42E3ECAFC8E6}"/>
              </a:ext>
            </a:extLst>
          </p:cNvPr>
          <p:cNvSpPr txBox="1"/>
          <p:nvPr/>
        </p:nvSpPr>
        <p:spPr>
          <a:xfrm>
            <a:off x="4033064" y="12149480"/>
            <a:ext cx="615232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err="1">
                <a:solidFill>
                  <a:schemeClr val="bg2">
                    <a:lumMod val="10000"/>
                  </a:schemeClr>
                </a:solidFill>
              </a:rPr>
              <a:t>mhanveig@umich.edu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o are w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Who are we</a:t>
            </a:r>
          </a:p>
        </p:txBody>
      </p:sp>
      <p:sp>
        <p:nvSpPr>
          <p:cNvPr id="16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5" name="Slide bullet text"/>
          <p:cNvSpPr txBox="1">
            <a:spLocks noGrp="1"/>
          </p:cNvSpPr>
          <p:nvPr>
            <p:ph type="body" idx="1"/>
          </p:nvPr>
        </p:nvSpPr>
        <p:spPr>
          <a:xfrm>
            <a:off x="8392886" y="4248504"/>
            <a:ext cx="14784614" cy="82560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/>
              <a:t>Miles </a:t>
            </a:r>
            <a:r>
              <a:rPr lang="en-US" b="1" dirty="0" err="1"/>
              <a:t>Timpe</a:t>
            </a:r>
            <a:endParaRPr lang="en-US" b="1" dirty="0"/>
          </a:p>
          <a:p>
            <a:pPr marL="0" indent="0">
              <a:buNone/>
            </a:pPr>
            <a:r>
              <a:rPr lang="en-US" sz="4000" dirty="0"/>
              <a:t>Postdoctoral fellow at the Institute for Computational Science (University of Zurich)</a:t>
            </a:r>
          </a:p>
          <a:p>
            <a:pPr marL="0" indent="0">
              <a:buNone/>
            </a:pPr>
            <a:r>
              <a:rPr lang="en-US" sz="4000" dirty="0"/>
              <a:t>Previously PhD candidate at University of Zurich</a:t>
            </a:r>
          </a:p>
          <a:p>
            <a:pPr marL="0" indent="0">
              <a:buNone/>
            </a:pPr>
            <a:r>
              <a:rPr lang="en-US" sz="4000" dirty="0"/>
              <a:t>Specialties: Computational Science and Astrophysics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BDEAE-DC9D-1C42-A0DE-9B89616A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1" y="10494859"/>
            <a:ext cx="1392341" cy="1392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FAAD1-07AC-D946-8EEC-AC671723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0625487"/>
            <a:ext cx="1084007" cy="1084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1149-FA05-A540-87E7-EC078A96B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707" y="11857666"/>
            <a:ext cx="1266213" cy="128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91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64995-6A6A-0343-8FBB-16A5C0956E68}"/>
              </a:ext>
            </a:extLst>
          </p:cNvPr>
          <p:cNvSpPr/>
          <p:nvPr/>
        </p:nvSpPr>
        <p:spPr>
          <a:xfrm>
            <a:off x="15269204" y="-396240"/>
            <a:ext cx="9358636" cy="14599920"/>
          </a:xfrm>
          <a:prstGeom prst="rect">
            <a:avLst/>
          </a:prstGeom>
          <a:solidFill>
            <a:srgbClr val="002B4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7" name="Some general discussion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 general discussion …</a:t>
            </a:r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9" name="Summary of the discussion from MIDAS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3646924" cy="8256012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/>
              <a:t>An informal survey conducted at MIDAS, where 8 data scientists discussed current trends of ML in various fields of academia has yielded the following insights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no formal standard when it comes to publishing ML related material in various fields (e.g.: mathematics, psychology, physics, political science, economics).</a:t>
            </a:r>
          </a:p>
          <a:p>
            <a:pPr lvl="1"/>
            <a:r>
              <a:rPr lang="en-US" dirty="0"/>
              <a:t>In computer science there is some incentive to publish code/datasets (e.g.: </a:t>
            </a:r>
            <a:r>
              <a:rPr lang="en-US" dirty="0" err="1"/>
              <a:t>paperswithcode</a:t>
            </a:r>
            <a:r>
              <a:rPr lang="en-US" dirty="0"/>
              <a:t> / </a:t>
            </a:r>
            <a:r>
              <a:rPr lang="en-US" dirty="0" err="1"/>
              <a:t>paperswithoutcode</a:t>
            </a:r>
            <a:r>
              <a:rPr lang="en-US" dirty="0"/>
              <a:t>, as well as upon submission of materials in conferences / journals).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Although there is awareness of various tools to keep track of the development of code / data / models, there is no consensus or common practices in each field.</a:t>
            </a:r>
          </a:p>
          <a:p>
            <a:pPr lvl="1"/>
            <a:r>
              <a:rPr lang="en-US" dirty="0"/>
              <a:t>It falls upon the researcher to find ways to keep track of their pipelines. For example, excel files, annotated code, </a:t>
            </a:r>
            <a:r>
              <a:rPr lang="en-US" dirty="0" err="1"/>
              <a:t>github</a:t>
            </a:r>
            <a:r>
              <a:rPr lang="en-US" dirty="0"/>
              <a:t>, google spreadsheets to keep track of model changes / results, read me files to describe dataset/code.</a:t>
            </a:r>
          </a:p>
        </p:txBody>
      </p:sp>
      <p:pic>
        <p:nvPicPr>
          <p:cNvPr id="1026" name="Picture 2" descr="Peers Health and University of Michigan Announce New Research Applying  Intelligent Learning to the ODG Return to Work Data Set">
            <a:extLst>
              <a:ext uri="{FF2B5EF4-FFF2-40B4-BE49-F238E27FC236}">
                <a16:creationId xmlns:a16="http://schemas.microsoft.com/office/drawing/2014/main" id="{7FB295B8-3A57-FE42-847D-C0361E81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204" y="2549340"/>
            <a:ext cx="9114796" cy="9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972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64995-6A6A-0343-8FBB-16A5C0956E68}"/>
              </a:ext>
            </a:extLst>
          </p:cNvPr>
          <p:cNvSpPr/>
          <p:nvPr/>
        </p:nvSpPr>
        <p:spPr>
          <a:xfrm>
            <a:off x="15269204" y="-396240"/>
            <a:ext cx="9358636" cy="14599920"/>
          </a:xfrm>
          <a:prstGeom prst="rect">
            <a:avLst/>
          </a:prstGeom>
          <a:solidFill>
            <a:srgbClr val="002B4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7" name="Some general discussion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 general discussion …</a:t>
            </a:r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9" name="Summary of the discussion from MIDAS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3646924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After a project is concluded, typically the results are stored in hard drives, </a:t>
            </a:r>
            <a:r>
              <a:rPr lang="en-US" dirty="0" err="1"/>
              <a:t>github</a:t>
            </a:r>
            <a:r>
              <a:rPr lang="en-US" dirty="0"/>
              <a:t> (which is not always maintained), Dropbox type accounts, Cluster, publicly available data (</a:t>
            </a:r>
            <a:r>
              <a:rPr lang="en-US" dirty="0" err="1"/>
              <a:t>academictorrents.com</a:t>
            </a:r>
            <a:r>
              <a:rPr lang="en-US" dirty="0"/>
              <a:t>, </a:t>
            </a:r>
            <a:r>
              <a:rPr lang="en-US" dirty="0" err="1"/>
              <a:t>dryad.com</a:t>
            </a:r>
            <a:r>
              <a:rPr lang="en-US" dirty="0"/>
              <a:t>) or published along with the paper.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However, the consensus was that there was no good guide or principles for development of ML systems geared towards academic purposes.</a:t>
            </a:r>
          </a:p>
        </p:txBody>
      </p:sp>
      <p:pic>
        <p:nvPicPr>
          <p:cNvPr id="1026" name="Picture 2" descr="Peers Health and University of Michigan Announce New Research Applying  Intelligent Learning to the ODG Return to Work Data Set">
            <a:extLst>
              <a:ext uri="{FF2B5EF4-FFF2-40B4-BE49-F238E27FC236}">
                <a16:creationId xmlns:a16="http://schemas.microsoft.com/office/drawing/2014/main" id="{7FB295B8-3A57-FE42-847D-C0361E81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204" y="2549340"/>
            <a:ext cx="9114796" cy="9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1579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56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12086023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rPr lang="en-US" b="0" dirty="0"/>
              <a:t>Materials at: </a:t>
            </a:r>
            <a:r>
              <a:rPr lang="en-US" b="0" dirty="0">
                <a:hlinkClick r:id="rId3"/>
              </a:rPr>
              <a:t>https://github.com/hanveiga/amld-2021-repML</a:t>
            </a:r>
            <a:endParaRPr lang="en-US" b="0" dirty="0"/>
          </a:p>
          <a:p>
            <a:endParaRPr b="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1D7EDF-3392-804C-AB9D-FDBC5009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92829"/>
              </p:ext>
            </p:extLst>
          </p:nvPr>
        </p:nvGraphicFramePr>
        <p:xfrm>
          <a:off x="1206500" y="3723038"/>
          <a:ext cx="21914757" cy="7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04144">
                  <a:extLst>
                    <a:ext uri="{9D8B030D-6E8A-4147-A177-3AD203B41FA5}">
                      <a16:colId xmlns:a16="http://schemas.microsoft.com/office/drawing/2014/main" val="1837373655"/>
                    </a:ext>
                  </a:extLst>
                </a:gridCol>
                <a:gridCol w="2841171">
                  <a:extLst>
                    <a:ext uri="{9D8B030D-6E8A-4147-A177-3AD203B41FA5}">
                      <a16:colId xmlns:a16="http://schemas.microsoft.com/office/drawing/2014/main" val="2249269570"/>
                    </a:ext>
                  </a:extLst>
                </a:gridCol>
                <a:gridCol w="16769442">
                  <a:extLst>
                    <a:ext uri="{9D8B030D-6E8A-4147-A177-3AD203B41FA5}">
                      <a16:colId xmlns:a16="http://schemas.microsoft.com/office/drawing/2014/main" val="61570146"/>
                    </a:ext>
                  </a:extLst>
                </a:gridCol>
              </a:tblGrid>
              <a:tr h="243287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9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Scientific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5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Reproducible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3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2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AEGIS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Reproducible ML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Encoding physics in loss function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99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1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b="0" dirty="0"/>
                        <a:t>Free hacking /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5973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614</Words>
  <Application>Microsoft Macintosh PowerPoint</Application>
  <PresentationFormat>Custom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Helvetica Neue Medium</vt:lpstr>
      <vt:lpstr>21_BasicWhite</vt:lpstr>
      <vt:lpstr>Machine Learning in Science: Encoding physical constraints &amp; good development practices </vt:lpstr>
      <vt:lpstr>What is this workshop about?</vt:lpstr>
      <vt:lpstr>Who are we</vt:lpstr>
      <vt:lpstr>Who are we</vt:lpstr>
      <vt:lpstr>Some general discussion …</vt:lpstr>
      <vt:lpstr>Some general discussion …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AMLD</dc:title>
  <cp:lastModifiedBy>Han Veiga, Maria</cp:lastModifiedBy>
  <cp:revision>175</cp:revision>
  <dcterms:modified xsi:type="dcterms:W3CDTF">2021-04-25T22:11:08Z</dcterms:modified>
</cp:coreProperties>
</file>