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There’s a lot of things outside of the ML model — from fetching the data, cleaning, to some sort of prediction.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The continuous deployment is not VERY relevant in academia. What is relevant is storage and reproducibility. And obvious, a solid pipeline.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The continuous deployment is not VERY relevant in academia. What is relevant is storage and reproducibility. And obvious, a solid pipeline.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We explore efficient ways to test that machine learning systems are consistent with properties (such as invariance or robustness) desired by the designer and users of the system. One approach to uncover cases where the model might be inconsistent with the desired behaviour is to systematically search for worst-case outcomes during evaluation.</a:t>
            </a:r>
            <a:b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s.google.com/machine-learning/guides/rules-of-ml" TargetMode="Externa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mtimpe/aegis-emulator"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velopers.google.com/machine-learning/guides/rules-of-ml#rule_37_measure_training_serving_skew"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epmind.com/blog/article/robust-and-verified-ai" TargetMode="Externa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aria Han Veig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Maria Han Veiga</a:t>
            </a:r>
          </a:p>
        </p:txBody>
      </p:sp>
      <p:sp>
        <p:nvSpPr>
          <p:cNvPr id="152" name="Some discussion on good data science (ML) development practices"/>
          <p:cNvSpPr txBox="1"/>
          <p:nvPr>
            <p:ph type="ctrTitle"/>
          </p:nvPr>
        </p:nvSpPr>
        <p:spPr>
          <a:prstGeom prst="rect">
            <a:avLst/>
          </a:prstGeom>
        </p:spPr>
        <p:txBody>
          <a:bodyPr/>
          <a:lstStyle>
            <a:lvl1pPr defTabSz="2365188">
              <a:defRPr spc="-225" sz="11252"/>
            </a:lvl1pPr>
          </a:lstStyle>
          <a:p>
            <a:pPr/>
            <a:r>
              <a:t>Some discussion on good data science (ML) development practices</a:t>
            </a:r>
          </a:p>
        </p:txBody>
      </p:sp>
      <p:sp>
        <p:nvSpPr>
          <p:cNvPr id="153" name="With focus in Academia :D"/>
          <p:cNvSpPr txBox="1"/>
          <p:nvPr>
            <p:ph type="subTitle" sz="quarter" idx="1"/>
          </p:nvPr>
        </p:nvSpPr>
        <p:spPr>
          <a:prstGeom prst="rect">
            <a:avLst/>
          </a:prstGeom>
        </p:spPr>
        <p:txBody>
          <a:bodyPr/>
          <a:lstStyle/>
          <a:p>
            <a:pPr/>
            <a:r>
              <a:t>With focus in Academia :D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cientific pipelines"/>
          <p:cNvSpPr txBox="1"/>
          <p:nvPr>
            <p:ph type="title"/>
          </p:nvPr>
        </p:nvSpPr>
        <p:spPr>
          <a:prstGeom prst="rect">
            <a:avLst/>
          </a:prstGeom>
        </p:spPr>
        <p:txBody>
          <a:bodyPr/>
          <a:lstStyle/>
          <a:p>
            <a:pPr/>
            <a:r>
              <a:t>Scientific pipelines</a:t>
            </a:r>
          </a:p>
        </p:txBody>
      </p:sp>
      <p:sp>
        <p:nvSpPr>
          <p:cNvPr id="217" name="Let’s chat"/>
          <p:cNvSpPr txBox="1"/>
          <p:nvPr>
            <p:ph type="body" sz="quarter" idx="1"/>
          </p:nvPr>
        </p:nvSpPr>
        <p:spPr>
          <a:prstGeom prst="rect">
            <a:avLst/>
          </a:prstGeom>
        </p:spPr>
        <p:txBody>
          <a:bodyPr/>
          <a:lstStyle>
            <a:lvl1pPr>
              <a:defRPr b="0" sz="3100"/>
            </a:lvl1pPr>
          </a:lstStyle>
          <a:p>
            <a:pPr/>
            <a:r>
              <a:t>Let’s chat</a:t>
            </a:r>
          </a:p>
        </p:txBody>
      </p:sp>
      <p:pic>
        <p:nvPicPr>
          <p:cNvPr id="218" name="Data-science-ML-and-related-disciplines.png" descr="Data-science-ML-and-related-disciplines.png"/>
          <p:cNvPicPr>
            <a:picLocks noChangeAspect="1"/>
          </p:cNvPicPr>
          <p:nvPr/>
        </p:nvPicPr>
        <p:blipFill>
          <a:blip r:embed="rId2">
            <a:extLst/>
          </a:blip>
          <a:stretch>
            <a:fillRect/>
          </a:stretch>
        </p:blipFill>
        <p:spPr>
          <a:xfrm>
            <a:off x="12482314" y="1766479"/>
            <a:ext cx="10308829" cy="9720208"/>
          </a:xfrm>
          <a:prstGeom prst="rect">
            <a:avLst/>
          </a:prstGeom>
          <a:ln w="12700">
            <a:miter lim="400000"/>
          </a:ln>
        </p:spPr>
      </p:pic>
      <p:sp>
        <p:nvSpPr>
          <p:cNvPr id="219" name="Shape"/>
          <p:cNvSpPr/>
          <p:nvPr/>
        </p:nvSpPr>
        <p:spPr>
          <a:xfrm>
            <a:off x="16521014" y="-1817110"/>
            <a:ext cx="8605511" cy="9964169"/>
          </a:xfrm>
          <a:custGeom>
            <a:avLst/>
            <a:gdLst/>
            <a:ahLst/>
            <a:cxnLst>
              <a:cxn ang="0">
                <a:pos x="wd2" y="hd2"/>
              </a:cxn>
              <a:cxn ang="5400000">
                <a:pos x="wd2" y="hd2"/>
              </a:cxn>
              <a:cxn ang="10800000">
                <a:pos x="wd2" y="hd2"/>
              </a:cxn>
              <a:cxn ang="16200000">
                <a:pos x="wd2" y="hd2"/>
              </a:cxn>
            </a:cxnLst>
            <a:rect l="0" t="0" r="r" b="b"/>
            <a:pathLst>
              <a:path w="17669" h="19955" fill="norm" stroke="1" extrusionOk="0">
                <a:moveTo>
                  <a:pt x="17235" y="3519"/>
                </a:moveTo>
                <a:cubicBezTo>
                  <a:pt x="19902" y="10251"/>
                  <a:pt x="9586" y="12090"/>
                  <a:pt x="5692" y="17152"/>
                </a:cubicBezTo>
                <a:cubicBezTo>
                  <a:pt x="4798" y="18314"/>
                  <a:pt x="4064" y="19803"/>
                  <a:pt x="2578" y="19938"/>
                </a:cubicBezTo>
                <a:cubicBezTo>
                  <a:pt x="-1698" y="20329"/>
                  <a:pt x="-28" y="13896"/>
                  <a:pt x="3062" y="8698"/>
                </a:cubicBezTo>
                <a:cubicBezTo>
                  <a:pt x="3986" y="7143"/>
                  <a:pt x="4306" y="5312"/>
                  <a:pt x="5245" y="3765"/>
                </a:cubicBezTo>
                <a:cubicBezTo>
                  <a:pt x="8301" y="-1271"/>
                  <a:pt x="15383" y="-1156"/>
                  <a:pt x="17235" y="3519"/>
                </a:cubicBezTo>
                <a:close/>
              </a:path>
            </a:pathLst>
          </a:custGeom>
          <a:ln w="508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0" name="Natural Sciences"/>
          <p:cNvSpPr txBox="1"/>
          <p:nvPr/>
        </p:nvSpPr>
        <p:spPr>
          <a:xfrm>
            <a:off x="18565868" y="1461084"/>
            <a:ext cx="3711195" cy="6348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500"/>
            </a:lvl1pPr>
          </a:lstStyle>
          <a:p>
            <a:pPr/>
            <a:r>
              <a:t>Natural Sciences</a:t>
            </a:r>
          </a:p>
        </p:txBody>
      </p:sp>
      <p:sp>
        <p:nvSpPr>
          <p:cNvPr id="221" name="A total abyss"/>
          <p:cNvSpPr txBox="1"/>
          <p:nvPr/>
        </p:nvSpPr>
        <p:spPr>
          <a:xfrm>
            <a:off x="16493245" y="237340"/>
            <a:ext cx="188122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total abyss</a:t>
            </a:r>
          </a:p>
        </p:txBody>
      </p:sp>
      <p:sp>
        <p:nvSpPr>
          <p:cNvPr id="222" name="Line"/>
          <p:cNvSpPr/>
          <p:nvPr/>
        </p:nvSpPr>
        <p:spPr>
          <a:xfrm flipV="1">
            <a:off x="15992160" y="150619"/>
            <a:ext cx="625828" cy="625827"/>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How do you go about solving a problem with ML?"/>
          <p:cNvSpPr txBox="1"/>
          <p:nvPr>
            <p:ph type="title"/>
          </p:nvPr>
        </p:nvSpPr>
        <p:spPr>
          <a:prstGeom prst="rect">
            <a:avLst/>
          </a:prstGeom>
        </p:spPr>
        <p:txBody>
          <a:bodyPr/>
          <a:lstStyle>
            <a:lvl1pPr defTabSz="1584920">
              <a:defRPr spc="-150" sz="7539"/>
            </a:lvl1pPr>
          </a:lstStyle>
          <a:p>
            <a:pPr/>
            <a:r>
              <a:t>How do you go about solving a problem with ML?</a:t>
            </a:r>
          </a:p>
        </p:txBody>
      </p:sp>
      <p:sp>
        <p:nvSpPr>
          <p:cNvPr id="225" name="Slide bullet text"/>
          <p:cNvSpPr txBox="1"/>
          <p:nvPr>
            <p:ph type="body" idx="1"/>
          </p:nvPr>
        </p:nvSpPr>
        <p:spPr>
          <a:prstGeom prst="rect">
            <a:avLst/>
          </a:prstGeom>
        </p:spPr>
        <p:txBody>
          <a:bodyPr/>
          <a:lstStyle/>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How do you keep track of the code?"/>
          <p:cNvSpPr txBox="1"/>
          <p:nvPr>
            <p:ph type="title"/>
          </p:nvPr>
        </p:nvSpPr>
        <p:spPr>
          <a:prstGeom prst="rect">
            <a:avLst/>
          </a:prstGeom>
        </p:spPr>
        <p:txBody>
          <a:bodyPr/>
          <a:lstStyle>
            <a:lvl1pPr defTabSz="1828754">
              <a:defRPr spc="-174" sz="8700"/>
            </a:lvl1pPr>
          </a:lstStyle>
          <a:p>
            <a:pPr/>
            <a:r>
              <a:t>How do you keep track of the code?</a:t>
            </a:r>
          </a:p>
        </p:txBody>
      </p:sp>
      <p:sp>
        <p:nvSpPr>
          <p:cNvPr id="228" name="Slide bullet text"/>
          <p:cNvSpPr txBox="1"/>
          <p:nvPr>
            <p:ph type="body" idx="1"/>
          </p:nvPr>
        </p:nvSpPr>
        <p:spPr>
          <a:prstGeom prst="rect">
            <a:avLst/>
          </a:prstGeom>
        </p:spPr>
        <p:txBody>
          <a:bodyPr/>
          <a:lstStyle/>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How do you keep track of the results?"/>
          <p:cNvSpPr txBox="1"/>
          <p:nvPr>
            <p:ph type="title"/>
          </p:nvPr>
        </p:nvSpPr>
        <p:spPr>
          <a:prstGeom prst="rect">
            <a:avLst/>
          </a:prstGeom>
        </p:spPr>
        <p:txBody>
          <a:bodyPr/>
          <a:lstStyle>
            <a:lvl1pPr defTabSz="1828754">
              <a:defRPr spc="-174" sz="8700"/>
            </a:lvl1pPr>
          </a:lstStyle>
          <a:p>
            <a:pPr/>
            <a:r>
              <a:t>How do you keep track of the results?</a:t>
            </a:r>
          </a:p>
        </p:txBody>
      </p:sp>
      <p:sp>
        <p:nvSpPr>
          <p:cNvPr id="231" name="Slide bullet text"/>
          <p:cNvSpPr txBox="1"/>
          <p:nvPr>
            <p:ph type="body" idx="1"/>
          </p:nvPr>
        </p:nvSpPr>
        <p:spPr>
          <a:prstGeom prst="rect">
            <a:avLst/>
          </a:prstGeom>
        </p:spPr>
        <p:txBody>
          <a:bodyPr/>
          <a:lstStyle/>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What happens to the project after it’s concluded?"/>
          <p:cNvSpPr txBox="1"/>
          <p:nvPr>
            <p:ph type="title"/>
          </p:nvPr>
        </p:nvSpPr>
        <p:spPr>
          <a:prstGeom prst="rect">
            <a:avLst/>
          </a:prstGeom>
        </p:spPr>
        <p:txBody>
          <a:bodyPr/>
          <a:lstStyle>
            <a:lvl1pPr defTabSz="1584920">
              <a:defRPr spc="-150" sz="7539"/>
            </a:lvl1pPr>
          </a:lstStyle>
          <a:p>
            <a:pPr/>
            <a:r>
              <a:t>What happens to the project after it’s concluded?</a:t>
            </a:r>
          </a:p>
        </p:txBody>
      </p:sp>
      <p:sp>
        <p:nvSpPr>
          <p:cNvPr id="234" name="Slide bullet text"/>
          <p:cNvSpPr txBox="1"/>
          <p:nvPr>
            <p:ph type="body" idx="1"/>
          </p:nvPr>
        </p:nvSpPr>
        <p:spPr>
          <a:prstGeom prst="rect">
            <a:avLst/>
          </a:prstGeom>
        </p:spPr>
        <p:txBody>
          <a:bodyPr/>
          <a:lstStyle/>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Useful tools?"/>
          <p:cNvSpPr txBox="1"/>
          <p:nvPr>
            <p:ph type="title"/>
          </p:nvPr>
        </p:nvSpPr>
        <p:spPr>
          <a:prstGeom prst="rect">
            <a:avLst/>
          </a:prstGeom>
        </p:spPr>
        <p:txBody>
          <a:bodyPr/>
          <a:lstStyle/>
          <a:p>
            <a:pPr/>
            <a:r>
              <a:t>Useful tools?</a:t>
            </a:r>
          </a:p>
        </p:txBody>
      </p:sp>
      <p:sp>
        <p:nvSpPr>
          <p:cNvPr id="237" name="Let’s chat"/>
          <p:cNvSpPr txBox="1"/>
          <p:nvPr>
            <p:ph type="body" sz="quarter" idx="1"/>
          </p:nvPr>
        </p:nvSpPr>
        <p:spPr>
          <a:prstGeom prst="rect">
            <a:avLst/>
          </a:prstGeom>
        </p:spPr>
        <p:txBody>
          <a:bodyPr/>
          <a:lstStyle>
            <a:lvl1pPr>
              <a:defRPr b="0" sz="3100"/>
            </a:lvl1pPr>
          </a:lstStyle>
          <a:p>
            <a:pPr/>
            <a:r>
              <a:t>Let’s chat</a:t>
            </a:r>
          </a:p>
        </p:txBody>
      </p:sp>
      <p:pic>
        <p:nvPicPr>
          <p:cNvPr id="238" name="90607180-e100-11e9-8642-c65819bec604.png" descr="90607180-e100-11e9-8642-c65819bec604.png"/>
          <p:cNvPicPr>
            <a:picLocks noChangeAspect="1"/>
          </p:cNvPicPr>
          <p:nvPr/>
        </p:nvPicPr>
        <p:blipFill>
          <a:blip r:embed="rId2">
            <a:extLst/>
          </a:blip>
          <a:stretch>
            <a:fillRect/>
          </a:stretch>
        </p:blipFill>
        <p:spPr>
          <a:xfrm>
            <a:off x="10212749" y="2885051"/>
            <a:ext cx="13730042" cy="794589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Useful tools I want to use but haven’t"/>
          <p:cNvSpPr txBox="1"/>
          <p:nvPr>
            <p:ph type="title"/>
          </p:nvPr>
        </p:nvSpPr>
        <p:spPr>
          <a:prstGeom prst="rect">
            <a:avLst/>
          </a:prstGeom>
        </p:spPr>
        <p:txBody>
          <a:bodyPr/>
          <a:lstStyle>
            <a:lvl1pPr defTabSz="1828754">
              <a:defRPr spc="-174" sz="8700"/>
            </a:lvl1pPr>
          </a:lstStyle>
          <a:p>
            <a:pPr/>
            <a:r>
              <a:t>Useful tools I want to use but haven’t</a:t>
            </a:r>
          </a:p>
        </p:txBody>
      </p:sp>
      <p:pic>
        <p:nvPicPr>
          <p:cNvPr id="241" name="Image" descr="Image"/>
          <p:cNvPicPr>
            <a:picLocks noChangeAspect="1"/>
          </p:cNvPicPr>
          <p:nvPr/>
        </p:nvPicPr>
        <p:blipFill>
          <a:blip r:embed="rId2">
            <a:extLst/>
          </a:blip>
          <a:stretch>
            <a:fillRect/>
          </a:stretch>
        </p:blipFill>
        <p:spPr>
          <a:xfrm>
            <a:off x="909951" y="4279900"/>
            <a:ext cx="7962901" cy="5156200"/>
          </a:xfrm>
          <a:prstGeom prst="rect">
            <a:avLst/>
          </a:prstGeom>
          <a:ln w="12700">
            <a:miter lim="400000"/>
          </a:ln>
        </p:spPr>
      </p:pic>
      <p:sp>
        <p:nvSpPr>
          <p:cNvPr id="242" name="https://dvc.org/"/>
          <p:cNvSpPr txBox="1"/>
          <p:nvPr/>
        </p:nvSpPr>
        <p:spPr>
          <a:xfrm>
            <a:off x="3780100" y="10082934"/>
            <a:ext cx="222260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https://dvc.org/</a:t>
            </a:r>
          </a:p>
        </p:txBody>
      </p:sp>
      <p:pic>
        <p:nvPicPr>
          <p:cNvPr id="243" name="Image" descr="Image"/>
          <p:cNvPicPr>
            <a:picLocks noChangeAspect="1"/>
          </p:cNvPicPr>
          <p:nvPr/>
        </p:nvPicPr>
        <p:blipFill>
          <a:blip r:embed="rId3">
            <a:extLst/>
          </a:blip>
          <a:stretch>
            <a:fillRect/>
          </a:stretch>
        </p:blipFill>
        <p:spPr>
          <a:xfrm>
            <a:off x="9192860" y="5088106"/>
            <a:ext cx="7786013" cy="3539788"/>
          </a:xfrm>
          <a:prstGeom prst="rect">
            <a:avLst/>
          </a:prstGeom>
          <a:ln w="12700">
            <a:miter lim="400000"/>
          </a:ln>
        </p:spPr>
      </p:pic>
      <p:sp>
        <p:nvSpPr>
          <p:cNvPr id="244" name="https://mlflow.org/"/>
          <p:cNvSpPr txBox="1"/>
          <p:nvPr/>
        </p:nvSpPr>
        <p:spPr>
          <a:xfrm>
            <a:off x="11785589" y="10082934"/>
            <a:ext cx="260055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https://mlflow.org/</a:t>
            </a:r>
          </a:p>
        </p:txBody>
      </p:sp>
      <p:pic>
        <p:nvPicPr>
          <p:cNvPr id="245" name="jax_logo_250px.png" descr="jax_logo_250px.png"/>
          <p:cNvPicPr>
            <a:picLocks noChangeAspect="1"/>
          </p:cNvPicPr>
          <p:nvPr/>
        </p:nvPicPr>
        <p:blipFill>
          <a:blip r:embed="rId4">
            <a:extLst/>
          </a:blip>
          <a:stretch>
            <a:fillRect/>
          </a:stretch>
        </p:blipFill>
        <p:spPr>
          <a:xfrm>
            <a:off x="17880762" y="4826737"/>
            <a:ext cx="5089678" cy="2952013"/>
          </a:xfrm>
          <a:prstGeom prst="rect">
            <a:avLst/>
          </a:prstGeom>
          <a:ln w="12700">
            <a:miter lim="400000"/>
          </a:ln>
        </p:spPr>
      </p:pic>
      <p:sp>
        <p:nvSpPr>
          <p:cNvPr id="246" name="https://github.com/google/jax"/>
          <p:cNvSpPr txBox="1"/>
          <p:nvPr/>
        </p:nvSpPr>
        <p:spPr>
          <a:xfrm>
            <a:off x="18344731" y="10092824"/>
            <a:ext cx="416174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https://github.com/google/jax</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Personal stories"/>
          <p:cNvSpPr txBox="1"/>
          <p:nvPr>
            <p:ph type="title"/>
          </p:nvPr>
        </p:nvSpPr>
        <p:spPr>
          <a:prstGeom prst="rect">
            <a:avLst/>
          </a:prstGeom>
        </p:spPr>
        <p:txBody>
          <a:bodyPr/>
          <a:lstStyle/>
          <a:p>
            <a:pPr/>
            <a:r>
              <a:t>Personal stories</a:t>
            </a:r>
          </a:p>
        </p:txBody>
      </p:sp>
      <p:sp>
        <p:nvSpPr>
          <p:cNvPr id="249" name="Let’s share some stories of pain, suffering and success"/>
          <p:cNvSpPr txBox="1"/>
          <p:nvPr>
            <p:ph type="body" sz="quarter" idx="1"/>
          </p:nvPr>
        </p:nvSpPr>
        <p:spPr>
          <a:prstGeom prst="rect">
            <a:avLst/>
          </a:prstGeom>
        </p:spPr>
        <p:txBody>
          <a:bodyPr/>
          <a:lstStyle>
            <a:lvl1pPr>
              <a:defRPr b="0" sz="3100"/>
            </a:lvl1pPr>
          </a:lstStyle>
          <a:p>
            <a:pPr/>
            <a:r>
              <a:t>Let’s share some stories of pain, suffering and success</a:t>
            </a:r>
          </a:p>
        </p:txBody>
      </p:sp>
      <p:pic>
        <p:nvPicPr>
          <p:cNvPr id="250" name="217230_10150561136920104_7331121_n.jpg" descr="217230_10150561136920104_7331121_n.jpg"/>
          <p:cNvPicPr>
            <a:picLocks noChangeAspect="1"/>
          </p:cNvPicPr>
          <p:nvPr/>
        </p:nvPicPr>
        <p:blipFill>
          <a:blip r:embed="rId2">
            <a:extLst/>
          </a:blip>
          <a:stretch>
            <a:fillRect/>
          </a:stretch>
        </p:blipFill>
        <p:spPr>
          <a:xfrm>
            <a:off x="14553280" y="639798"/>
            <a:ext cx="9120031" cy="12436404"/>
          </a:xfrm>
          <a:prstGeom prst="rect">
            <a:avLst/>
          </a:prstGeom>
          <a:ln w="12700">
            <a:miter lim="400000"/>
          </a:ln>
        </p:spPr>
      </p:pic>
      <p:sp>
        <p:nvSpPr>
          <p:cNvPr id="251" name="All I get are NaNs"/>
          <p:cNvSpPr/>
          <p:nvPr/>
        </p:nvSpPr>
        <p:spPr>
          <a:xfrm>
            <a:off x="14853271" y="10509780"/>
            <a:ext cx="4730995" cy="2182225"/>
          </a:xfrm>
          <a:prstGeom prst="wedgeEllipseCallout">
            <a:avLst>
              <a:gd name="adj1" fmla="val 36906"/>
              <a:gd name="adj2" fmla="val -74696"/>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All I get are NaNs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Personal stories"/>
          <p:cNvSpPr txBox="1"/>
          <p:nvPr>
            <p:ph type="title"/>
          </p:nvPr>
        </p:nvSpPr>
        <p:spPr>
          <a:prstGeom prst="rect">
            <a:avLst/>
          </a:prstGeom>
        </p:spPr>
        <p:txBody>
          <a:bodyPr/>
          <a:lstStyle/>
          <a:p>
            <a:pPr/>
            <a:r>
              <a:t>Personal stories</a:t>
            </a:r>
          </a:p>
        </p:txBody>
      </p:sp>
      <p:sp>
        <p:nvSpPr>
          <p:cNvPr id="254" name="Of near-failu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Of </a:t>
            </a:r>
            <a:r>
              <a:rPr i="1"/>
              <a:t>near-failure</a:t>
            </a:r>
          </a:p>
        </p:txBody>
      </p:sp>
      <p:sp>
        <p:nvSpPr>
          <p:cNvPr id="255" name="Problem was not well defined…"/>
          <p:cNvSpPr txBox="1"/>
          <p:nvPr>
            <p:ph type="body" idx="1"/>
          </p:nvPr>
        </p:nvSpPr>
        <p:spPr>
          <a:prstGeom prst="rect">
            <a:avLst/>
          </a:prstGeom>
        </p:spPr>
        <p:txBody>
          <a:bodyPr/>
          <a:lstStyle/>
          <a:p>
            <a:pPr/>
            <a:r>
              <a:t>Problem was not well defined</a:t>
            </a:r>
          </a:p>
          <a:p>
            <a:pPr/>
            <a:r>
              <a:t>Very multidisciplinary team </a:t>
            </a:r>
          </a:p>
          <a:p>
            <a:pPr/>
            <a:r>
              <a:t>Bad coding practices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Personal stories"/>
          <p:cNvSpPr txBox="1"/>
          <p:nvPr>
            <p:ph type="title"/>
          </p:nvPr>
        </p:nvSpPr>
        <p:spPr>
          <a:prstGeom prst="rect">
            <a:avLst/>
          </a:prstGeom>
        </p:spPr>
        <p:txBody>
          <a:bodyPr/>
          <a:lstStyle/>
          <a:p>
            <a:pPr/>
            <a:r>
              <a:t>Personal stories</a:t>
            </a:r>
          </a:p>
        </p:txBody>
      </p:sp>
      <p:sp>
        <p:nvSpPr>
          <p:cNvPr id="258" name="Of near-failu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Of </a:t>
            </a:r>
            <a:r>
              <a:rPr i="1"/>
              <a:t>near-failure</a:t>
            </a:r>
          </a:p>
        </p:txBody>
      </p:sp>
      <p:sp>
        <p:nvSpPr>
          <p:cNvPr id="259" name="Problem was not well defined…"/>
          <p:cNvSpPr txBox="1"/>
          <p:nvPr>
            <p:ph type="body" idx="1"/>
          </p:nvPr>
        </p:nvSpPr>
        <p:spPr>
          <a:prstGeom prst="rect">
            <a:avLst/>
          </a:prstGeom>
        </p:spPr>
        <p:txBody>
          <a:bodyPr/>
          <a:lstStyle/>
          <a:p>
            <a:pPr/>
            <a:r>
              <a:t>Problem was not well defined</a:t>
            </a:r>
          </a:p>
          <a:p>
            <a:pPr/>
            <a:r>
              <a:t>Very multidisciplinary team </a:t>
            </a:r>
          </a:p>
          <a:p>
            <a:pPr/>
            <a:r>
              <a:t>Bad coding practices</a:t>
            </a:r>
          </a:p>
          <a:p>
            <a:pPr/>
          </a:p>
          <a:p>
            <a:pPr/>
            <a:r>
              <a:t>Many months spent on re-defining the problem</a:t>
            </a:r>
          </a:p>
          <a:p>
            <a:pPr/>
            <a:r>
              <a:t>Lots of bugs in the code as development progressed</a:t>
            </a:r>
          </a:p>
          <a:p>
            <a:pPr/>
            <a:r>
              <a:t>An overall unpleasant experience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guidebook"/>
          <p:cNvSpPr txBox="1"/>
          <p:nvPr>
            <p:ph type="title"/>
          </p:nvPr>
        </p:nvSpPr>
        <p:spPr>
          <a:prstGeom prst="rect">
            <a:avLst/>
          </a:prstGeom>
        </p:spPr>
        <p:txBody>
          <a:bodyPr/>
          <a:lstStyle/>
          <a:p>
            <a:pPr/>
            <a:r>
              <a:t>Google guidebook</a:t>
            </a:r>
          </a:p>
        </p:txBody>
      </p:sp>
      <p:sp>
        <p:nvSpPr>
          <p:cNvPr id="156" name="I read it so you don’t have to, jk you still should: https://developers.google.com/machine-learning/guides/rules-of-ml"/>
          <p:cNvSpPr txBox="1"/>
          <p:nvPr>
            <p:ph type="body" sz="quarter" idx="1"/>
          </p:nvPr>
        </p:nvSpPr>
        <p:spPr>
          <a:prstGeom prst="rect">
            <a:avLst/>
          </a:prstGeom>
        </p:spPr>
        <p:txBody>
          <a:bodyPr/>
          <a:lstStyle/>
          <a:p>
            <a:pPr>
              <a:defRPr b="0" sz="3100"/>
            </a:pPr>
            <a:r>
              <a:t>I read it so you don’t have to, jk you still should:</a:t>
            </a:r>
            <a:br/>
            <a:r>
              <a:rPr u="sng">
                <a:hlinkClick r:id="rId2" invalidUrl="" action="" tgtFrame="" tooltip="" history="1" highlightClick="0" endSnd="0"/>
              </a:rPr>
              <a:t>https://developers.google.com/machine-learning/guides/rules-of-ml</a:t>
            </a:r>
          </a:p>
        </p:txBody>
      </p:sp>
      <p:pic>
        <p:nvPicPr>
          <p:cNvPr id="157" name="image-20150902-6700-t2axrz.jpg" descr="image-20150902-6700-t2axrz.jpg"/>
          <p:cNvPicPr>
            <a:picLocks noChangeAspect="1"/>
          </p:cNvPicPr>
          <p:nvPr/>
        </p:nvPicPr>
        <p:blipFill>
          <a:blip r:embed="rId3">
            <a:extLst/>
          </a:blip>
          <a:stretch>
            <a:fillRect/>
          </a:stretch>
        </p:blipFill>
        <p:spPr>
          <a:xfrm>
            <a:off x="11286728" y="508000"/>
            <a:ext cx="12700001" cy="127000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Personal stories"/>
          <p:cNvSpPr txBox="1"/>
          <p:nvPr>
            <p:ph type="title"/>
          </p:nvPr>
        </p:nvSpPr>
        <p:spPr>
          <a:prstGeom prst="rect">
            <a:avLst/>
          </a:prstGeom>
        </p:spPr>
        <p:txBody>
          <a:bodyPr/>
          <a:lstStyle/>
          <a:p>
            <a:pPr/>
            <a:r>
              <a:t>Personal stories</a:t>
            </a:r>
          </a:p>
        </p:txBody>
      </p:sp>
      <p:sp>
        <p:nvSpPr>
          <p:cNvPr id="262" name="Of succe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Of success</a:t>
            </a:r>
          </a:p>
        </p:txBody>
      </p:sp>
      <p:sp>
        <p:nvSpPr>
          <p:cNvPr id="263" name="We spent 1 year discussing the utility and need of ML in the problem…"/>
          <p:cNvSpPr txBox="1"/>
          <p:nvPr>
            <p:ph type="body" idx="1"/>
          </p:nvPr>
        </p:nvSpPr>
        <p:spPr>
          <a:prstGeom prst="rect">
            <a:avLst/>
          </a:prstGeom>
        </p:spPr>
        <p:txBody>
          <a:bodyPr/>
          <a:lstStyle/>
          <a:p>
            <a:pPr/>
            <a:r>
              <a:t>We spent 1 year discussing the utility and need of ML in the problem</a:t>
            </a:r>
          </a:p>
          <a:p>
            <a:pPr/>
            <a:r>
              <a:t>A lot of time spent on blackboard to write the pipeline</a:t>
            </a:r>
          </a:p>
          <a:p>
            <a:pPr/>
            <a:r>
              <a:t>Good coding practices</a:t>
            </a:r>
          </a:p>
          <a:p>
            <a:pPr/>
            <a:r>
              <a:t>LOTS OF CODE REVIEW/INTEGRATION</a:t>
            </a:r>
          </a:p>
          <a:p>
            <a:pPr/>
            <a:r>
              <a:t>Less multidisciplinary team (2 mathematicians, 2 physicists)</a:t>
            </a:r>
          </a:p>
        </p:txBody>
      </p:sp>
      <p:sp>
        <p:nvSpPr>
          <p:cNvPr id="264" name="https://github.com/mtimpe/aegis-emulator"/>
          <p:cNvSpPr txBox="1"/>
          <p:nvPr/>
        </p:nvSpPr>
        <p:spPr>
          <a:xfrm>
            <a:off x="7694372" y="11232526"/>
            <a:ext cx="8995256"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https://github.com/mtimpe/aegis-emulator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Rule #1: Don’t be afraid to launch a product without machine learning."/>
          <p:cNvSpPr txBox="1"/>
          <p:nvPr>
            <p:ph type="title"/>
          </p:nvPr>
        </p:nvSpPr>
        <p:spPr>
          <a:xfrm>
            <a:off x="1206500" y="6141418"/>
            <a:ext cx="21971000" cy="1433164"/>
          </a:xfrm>
          <a:prstGeom prst="rect">
            <a:avLst/>
          </a:prstGeom>
        </p:spPr>
        <p:txBody>
          <a:bodyPr/>
          <a:lstStyle>
            <a:lvl1pPr defTabSz="1121635">
              <a:defRPr spc="-106" sz="5336"/>
            </a:lvl1pPr>
          </a:lstStyle>
          <a:p>
            <a:pPr/>
            <a:r>
              <a:t>Rule #1: Don’t be afraid to launch a product without machine learning.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Rule #4: Keep the first model simple and get the infrastructure right."/>
          <p:cNvSpPr txBox="1"/>
          <p:nvPr>
            <p:ph type="title"/>
          </p:nvPr>
        </p:nvSpPr>
        <p:spPr>
          <a:prstGeom prst="rect">
            <a:avLst/>
          </a:prstGeom>
        </p:spPr>
        <p:txBody>
          <a:bodyPr/>
          <a:lstStyle>
            <a:lvl1pPr defTabSz="1146019">
              <a:defRPr spc="-109" sz="5452"/>
            </a:lvl1pPr>
          </a:lstStyle>
          <a:p>
            <a:pPr/>
            <a:r>
              <a:t>Rule #4: Keep the first model simple and get the infrastructure right.</a:t>
            </a:r>
          </a:p>
        </p:txBody>
      </p:sp>
      <p:sp>
        <p:nvSpPr>
          <p:cNvPr id="164" name="The first model provides the biggest boost to your product, so it doesn't need to be fancy. But you will run into many more infrastructure issues than you expect. Before anyone can use your fancy new machine learning system, you have to determine:…"/>
          <p:cNvSpPr txBox="1"/>
          <p:nvPr>
            <p:ph type="body" idx="1"/>
          </p:nvPr>
        </p:nvSpPr>
        <p:spPr>
          <a:prstGeom prst="rect">
            <a:avLst/>
          </a:prstGeom>
        </p:spPr>
        <p:txBody>
          <a:bodyPr/>
          <a:lstStyle/>
          <a:p>
            <a:pPr marL="0" indent="0" defTabSz="448055">
              <a:lnSpc>
                <a:spcPct val="117999"/>
              </a:lnSpc>
              <a:spcBef>
                <a:spcPts val="0"/>
              </a:spcBef>
              <a:buSzTx/>
              <a:buNone/>
              <a:defRPr sz="3038"/>
            </a:pPr>
            <a:r>
              <a:t>The first model provides the biggest boost to your product, so it doesn't need to be fancy. But you will run into many more infrastructure issues than you expect. Before anyone can use your fancy new machine learning system, you have to determine:</a:t>
            </a:r>
          </a:p>
          <a:p>
            <a:pPr marL="0" indent="0" defTabSz="448055">
              <a:lnSpc>
                <a:spcPct val="117999"/>
              </a:lnSpc>
              <a:spcBef>
                <a:spcPts val="0"/>
              </a:spcBef>
              <a:buSzTx/>
              <a:buNone/>
              <a:defRPr sz="3038"/>
            </a:pPr>
          </a:p>
          <a:p>
            <a:pPr marL="0" indent="0" defTabSz="448055">
              <a:lnSpc>
                <a:spcPct val="117999"/>
              </a:lnSpc>
              <a:spcBef>
                <a:spcPts val="0"/>
              </a:spcBef>
              <a:buSzTx/>
              <a:buNone/>
              <a:defRPr sz="3038"/>
            </a:pPr>
            <a:r>
              <a:t>- How to get examples to your learning algorithm.</a:t>
            </a:r>
          </a:p>
          <a:p>
            <a:pPr marL="0" indent="0" defTabSz="448055">
              <a:lnSpc>
                <a:spcPct val="117999"/>
              </a:lnSpc>
              <a:spcBef>
                <a:spcPts val="0"/>
              </a:spcBef>
              <a:buSzTx/>
              <a:buNone/>
              <a:defRPr sz="3038"/>
            </a:pPr>
            <a:r>
              <a:t>- A first cut as to what "good" and "bad" mean to your system.</a:t>
            </a:r>
          </a:p>
          <a:p>
            <a:pPr marL="0" indent="0" defTabSz="448055">
              <a:lnSpc>
                <a:spcPct val="117999"/>
              </a:lnSpc>
              <a:spcBef>
                <a:spcPts val="0"/>
              </a:spcBef>
              <a:buSzTx/>
              <a:buNone/>
              <a:defRPr sz="3038"/>
            </a:pPr>
            <a:r>
              <a:t>- How to integrate your model into your application.</a:t>
            </a:r>
          </a:p>
          <a:p>
            <a:pPr marL="0" indent="0" defTabSz="448055">
              <a:lnSpc>
                <a:spcPct val="117999"/>
              </a:lnSpc>
              <a:spcBef>
                <a:spcPts val="0"/>
              </a:spcBef>
              <a:buSzTx/>
              <a:buNone/>
              <a:defRPr sz="3038"/>
            </a:pPr>
          </a:p>
          <a:p>
            <a:pPr marL="0" indent="0" defTabSz="448055">
              <a:lnSpc>
                <a:spcPct val="117999"/>
              </a:lnSpc>
              <a:spcBef>
                <a:spcPts val="0"/>
              </a:spcBef>
              <a:buSzTx/>
              <a:buNone/>
              <a:defRPr sz="3038"/>
            </a:pPr>
            <a:r>
              <a:t>The features reach your learning algorithm correctly.</a:t>
            </a:r>
          </a:p>
          <a:p>
            <a:pPr marL="0" indent="0" defTabSz="448055">
              <a:lnSpc>
                <a:spcPct val="117999"/>
              </a:lnSpc>
              <a:spcBef>
                <a:spcPts val="0"/>
              </a:spcBef>
              <a:buSzTx/>
              <a:buNone/>
              <a:defRPr sz="3038"/>
            </a:pPr>
            <a:r>
              <a:t>- The model learns reasonable weights.</a:t>
            </a:r>
          </a:p>
          <a:p>
            <a:pPr marL="0" indent="0" defTabSz="448055">
              <a:lnSpc>
                <a:spcPct val="117999"/>
              </a:lnSpc>
              <a:spcBef>
                <a:spcPts val="0"/>
              </a:spcBef>
              <a:buSzTx/>
              <a:buNone/>
              <a:defRPr sz="3038"/>
            </a:pPr>
            <a:r>
              <a:t>- The features reach your model in the server correctly.</a:t>
            </a:r>
          </a:p>
          <a:p>
            <a:pPr marL="0" indent="0" defTabSz="448055">
              <a:lnSpc>
                <a:spcPct val="117999"/>
              </a:lnSpc>
              <a:spcBef>
                <a:spcPts val="0"/>
              </a:spcBef>
              <a:buSzTx/>
              <a:buNone/>
              <a:defRPr sz="3038"/>
            </a:pPr>
          </a:p>
          <a:p>
            <a:pPr marL="0" indent="0" defTabSz="448055">
              <a:lnSpc>
                <a:spcPct val="117999"/>
              </a:lnSpc>
              <a:spcBef>
                <a:spcPts val="0"/>
              </a:spcBef>
              <a:buSzTx/>
              <a:buNone/>
              <a:defRPr sz="3038"/>
            </a:pPr>
            <a:r>
              <a:t>Your simple model provides you with baseline metrics and a baseline behavior that you can use to test more complex models. Some teams aim for a "neutral" first launch: a first launch that explicitly de­prioritizes machine learning gains, to avoid getting distracted.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Rule #5: Test the infrastructure independently from the machine learning."/>
          <p:cNvSpPr txBox="1"/>
          <p:nvPr>
            <p:ph type="title"/>
          </p:nvPr>
        </p:nvSpPr>
        <p:spPr>
          <a:prstGeom prst="rect">
            <a:avLst/>
          </a:prstGeom>
        </p:spPr>
        <p:txBody>
          <a:bodyPr/>
          <a:lstStyle>
            <a:lvl1pPr defTabSz="1072869">
              <a:defRPr spc="-102" sz="5104"/>
            </a:lvl1pPr>
          </a:lstStyle>
          <a:p>
            <a:pPr/>
            <a:r>
              <a:t>Rule #5: Test the infrastructure independently from the machine learning.</a:t>
            </a:r>
          </a:p>
        </p:txBody>
      </p:sp>
      <p:sp>
        <p:nvSpPr>
          <p:cNvPr id="167" name="Make sure that the infrastructure is testable, and that the learning parts of the system are encapsulated so that you can test everything around it. Specifically:…"/>
          <p:cNvSpPr txBox="1"/>
          <p:nvPr>
            <p:ph type="body" idx="1"/>
          </p:nvPr>
        </p:nvSpPr>
        <p:spPr>
          <a:prstGeom prst="rect">
            <a:avLst/>
          </a:prstGeom>
        </p:spPr>
        <p:txBody>
          <a:bodyPr/>
          <a:lstStyle/>
          <a:p>
            <a:pPr marL="0" indent="0" defTabSz="457200">
              <a:lnSpc>
                <a:spcPct val="100000"/>
              </a:lnSpc>
              <a:spcBef>
                <a:spcPts val="1200"/>
              </a:spcBef>
              <a:buSzTx/>
              <a:buNone/>
              <a:defRPr sz="3900">
                <a:latin typeface="Times Roman"/>
                <a:ea typeface="Times Roman"/>
                <a:cs typeface="Times Roman"/>
                <a:sym typeface="Times Roman"/>
              </a:defRPr>
            </a:pPr>
            <a:r>
              <a:t>Make sure that the infrastructure is testable, and that the learning parts of the system are encapsulated so that you can test everything around it. Specifically:</a:t>
            </a:r>
          </a:p>
          <a:p>
            <a:pPr marL="0" indent="0" defTabSz="457200">
              <a:lnSpc>
                <a:spcPct val="100000"/>
              </a:lnSpc>
              <a:spcBef>
                <a:spcPts val="1200"/>
              </a:spcBef>
              <a:buSzTx/>
              <a:buNone/>
              <a:defRPr sz="3900">
                <a:latin typeface="Times Roman"/>
                <a:ea typeface="Times Roman"/>
                <a:cs typeface="Times Roman"/>
                <a:sym typeface="Times Roman"/>
              </a:defRPr>
            </a:pPr>
          </a:p>
          <a:p>
            <a:pPr marL="457200" indent="-317500" defTabSz="457200">
              <a:lnSpc>
                <a:spcPct val="100000"/>
              </a:lnSpc>
              <a:spcBef>
                <a:spcPts val="0"/>
              </a:spcBef>
              <a:buClr>
                <a:srgbClr val="000000"/>
              </a:buClr>
              <a:buSzPct val="100000"/>
              <a:buFont typeface="Times Roman"/>
              <a:buAutoNum type="arabicPeriod" startAt="1"/>
              <a:defRPr sz="3900">
                <a:latin typeface="Times Roman"/>
                <a:ea typeface="Times Roman"/>
                <a:cs typeface="Times Roman"/>
                <a:sym typeface="Times Roman"/>
              </a:defRPr>
            </a:pPr>
            <a:r>
              <a:t> Test getting data into the algorithm. Check that feature columns that should be populated are populated. Where privacy permits, manually inspect the input to your training algorithm. If possible, check statistics in your pipeline in comparison to statistics for the same data processed elsewhere.</a:t>
            </a:r>
            <a:br/>
          </a:p>
          <a:p>
            <a:pPr marL="457200" indent="-317500" defTabSz="457200">
              <a:lnSpc>
                <a:spcPct val="100000"/>
              </a:lnSpc>
              <a:spcBef>
                <a:spcPts val="0"/>
              </a:spcBef>
              <a:buClr>
                <a:srgbClr val="000000"/>
              </a:buClr>
              <a:buSzPct val="100000"/>
              <a:buFont typeface="Times Roman"/>
              <a:buAutoNum type="arabicPeriod" startAt="1"/>
              <a:defRPr sz="3900">
                <a:latin typeface="Times Roman"/>
                <a:ea typeface="Times Roman"/>
                <a:cs typeface="Times Roman"/>
                <a:sym typeface="Times Roman"/>
              </a:defRPr>
            </a:pPr>
            <a:r>
              <a:t> Test getting models out of the training algorithm. Make sure that the model in your training environment gives the same score as the model in your serving environment (see </a:t>
            </a:r>
            <a:r>
              <a:rPr u="sng">
                <a:solidFill>
                  <a:srgbClr val="0000EE"/>
                </a:solidFill>
                <a:hlinkClick r:id="rId2" invalidUrl="" action="" tgtFrame="" tooltip="" history="1" highlightClick="0" endSnd="0"/>
              </a:rPr>
              <a:t>Rule #37</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hy these 43 rules aren’t SUPER important for us"/>
          <p:cNvSpPr txBox="1"/>
          <p:nvPr>
            <p:ph type="title"/>
          </p:nvPr>
        </p:nvSpPr>
        <p:spPr>
          <a:xfrm>
            <a:off x="1206500" y="1079500"/>
            <a:ext cx="21971000" cy="1433163"/>
          </a:xfrm>
          <a:prstGeom prst="rect">
            <a:avLst/>
          </a:prstGeom>
        </p:spPr>
        <p:txBody>
          <a:bodyPr anchor="t"/>
          <a:lstStyle>
            <a:lvl1pPr defTabSz="2170121">
              <a:defRPr spc="-151" sz="7565"/>
            </a:lvl1pPr>
          </a:lstStyle>
          <a:p>
            <a:pPr/>
            <a:r>
              <a:t>Why these 43 rules aren’t SUPER important for us</a:t>
            </a:r>
          </a:p>
        </p:txBody>
      </p:sp>
      <p:sp>
        <p:nvSpPr>
          <p:cNvPr id="170"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Business question</a:t>
            </a:r>
          </a:p>
        </p:txBody>
      </p:sp>
      <p:sp>
        <p:nvSpPr>
          <p:cNvPr id="171"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Scientific question</a:t>
            </a:r>
          </a:p>
        </p:txBody>
      </p:sp>
      <p:pic>
        <p:nvPicPr>
          <p:cNvPr id="172" name="initial-ml-process.png" descr="initial-ml-process.png"/>
          <p:cNvPicPr>
            <a:picLocks noChangeAspect="1"/>
          </p:cNvPicPr>
          <p:nvPr/>
        </p:nvPicPr>
        <p:blipFill>
          <a:blip r:embed="rId3">
            <a:extLst/>
          </a:blip>
          <a:stretch>
            <a:fillRect/>
          </a:stretch>
        </p:blipFill>
        <p:spPr>
          <a:xfrm>
            <a:off x="8970230" y="3171628"/>
            <a:ext cx="12008756" cy="4384150"/>
          </a:xfrm>
          <a:prstGeom prst="rect">
            <a:avLst/>
          </a:prstGeom>
          <a:ln w="12700">
            <a:miter lim="400000"/>
          </a:ln>
        </p:spPr>
      </p:pic>
      <p:pic>
        <p:nvPicPr>
          <p:cNvPr id="173" name="initial-ml-process.png" descr="initial-ml-process.png"/>
          <p:cNvPicPr>
            <a:picLocks noChangeAspect="1"/>
          </p:cNvPicPr>
          <p:nvPr/>
        </p:nvPicPr>
        <p:blipFill>
          <a:blip r:embed="rId3">
            <a:extLst/>
          </a:blip>
          <a:stretch>
            <a:fillRect/>
          </a:stretch>
        </p:blipFill>
        <p:spPr>
          <a:xfrm>
            <a:off x="8970230" y="8896132"/>
            <a:ext cx="12008756" cy="4384150"/>
          </a:xfrm>
          <a:prstGeom prst="rect">
            <a:avLst/>
          </a:prstGeom>
          <a:ln w="12700">
            <a:miter lim="400000"/>
          </a:ln>
        </p:spPr>
      </p:pic>
      <p:grpSp>
        <p:nvGrpSpPr>
          <p:cNvPr id="176" name="Group"/>
          <p:cNvGrpSpPr/>
          <p:nvPr/>
        </p:nvGrpSpPr>
        <p:grpSpPr>
          <a:xfrm>
            <a:off x="15464508" y="2760740"/>
            <a:ext cx="1219231" cy="1433163"/>
            <a:chOff x="0" y="0"/>
            <a:chExt cx="1219229" cy="1433162"/>
          </a:xfrm>
        </p:grpSpPr>
        <p:sp>
          <p:nvSpPr>
            <p:cNvPr id="182"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fill="norm" stroke="1"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pPr/>
            </a:p>
          </p:txBody>
        </p:sp>
        <p:sp>
          <p:nvSpPr>
            <p:cNvPr id="183"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fill="norm" stroke="1"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pPr/>
            </a:p>
          </p:txBody>
        </p:sp>
      </p:grpSp>
      <p:sp>
        <p:nvSpPr>
          <p:cNvPr id="177" name="Iterative process"/>
          <p:cNvSpPr txBox="1"/>
          <p:nvPr/>
        </p:nvSpPr>
        <p:spPr>
          <a:xfrm>
            <a:off x="16995256" y="3246638"/>
            <a:ext cx="236646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Iterative process</a:t>
            </a:r>
          </a:p>
        </p:txBody>
      </p:sp>
      <p:sp>
        <p:nvSpPr>
          <p:cNvPr id="178"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9"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0"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Paper</a:t>
            </a:r>
          </a:p>
        </p:txBody>
      </p:sp>
      <p:sp>
        <p:nvSpPr>
          <p:cNvPr id="181"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Dataset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Why these 43 rules aren’t SUPER important for us"/>
          <p:cNvSpPr txBox="1"/>
          <p:nvPr>
            <p:ph type="title"/>
          </p:nvPr>
        </p:nvSpPr>
        <p:spPr>
          <a:xfrm>
            <a:off x="1206500" y="1079500"/>
            <a:ext cx="21971000" cy="1433163"/>
          </a:xfrm>
          <a:prstGeom prst="rect">
            <a:avLst/>
          </a:prstGeom>
        </p:spPr>
        <p:txBody>
          <a:bodyPr anchor="t"/>
          <a:lstStyle>
            <a:lvl1pPr defTabSz="2170121">
              <a:defRPr spc="-151" sz="7565"/>
            </a:lvl1pPr>
          </a:lstStyle>
          <a:p>
            <a:pPr/>
            <a:r>
              <a:t>Why these 43 rules aren’t SUPER important for us</a:t>
            </a:r>
          </a:p>
        </p:txBody>
      </p:sp>
      <p:sp>
        <p:nvSpPr>
          <p:cNvPr id="188"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Business question</a:t>
            </a:r>
          </a:p>
        </p:txBody>
      </p:sp>
      <p:sp>
        <p:nvSpPr>
          <p:cNvPr id="189"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Scientific question</a:t>
            </a:r>
          </a:p>
        </p:txBody>
      </p:sp>
      <p:pic>
        <p:nvPicPr>
          <p:cNvPr id="190" name="initial-ml-process.png" descr="initial-ml-process.png"/>
          <p:cNvPicPr>
            <a:picLocks noChangeAspect="1"/>
          </p:cNvPicPr>
          <p:nvPr/>
        </p:nvPicPr>
        <p:blipFill>
          <a:blip r:embed="rId3">
            <a:extLst/>
          </a:blip>
          <a:stretch>
            <a:fillRect/>
          </a:stretch>
        </p:blipFill>
        <p:spPr>
          <a:xfrm>
            <a:off x="8970230" y="3171628"/>
            <a:ext cx="12008756" cy="4384150"/>
          </a:xfrm>
          <a:prstGeom prst="rect">
            <a:avLst/>
          </a:prstGeom>
          <a:ln w="12700">
            <a:miter lim="400000"/>
          </a:ln>
        </p:spPr>
      </p:pic>
      <p:pic>
        <p:nvPicPr>
          <p:cNvPr id="191" name="initial-ml-process.png" descr="initial-ml-process.png"/>
          <p:cNvPicPr>
            <a:picLocks noChangeAspect="1"/>
          </p:cNvPicPr>
          <p:nvPr/>
        </p:nvPicPr>
        <p:blipFill>
          <a:blip r:embed="rId3">
            <a:extLst/>
          </a:blip>
          <a:stretch>
            <a:fillRect/>
          </a:stretch>
        </p:blipFill>
        <p:spPr>
          <a:xfrm>
            <a:off x="8970230" y="8896132"/>
            <a:ext cx="12008756" cy="4384150"/>
          </a:xfrm>
          <a:prstGeom prst="rect">
            <a:avLst/>
          </a:prstGeom>
          <a:ln w="12700">
            <a:miter lim="400000"/>
          </a:ln>
        </p:spPr>
      </p:pic>
      <p:grpSp>
        <p:nvGrpSpPr>
          <p:cNvPr id="194" name="Group"/>
          <p:cNvGrpSpPr/>
          <p:nvPr/>
        </p:nvGrpSpPr>
        <p:grpSpPr>
          <a:xfrm>
            <a:off x="15464508" y="2760740"/>
            <a:ext cx="1219231" cy="1433163"/>
            <a:chOff x="0" y="0"/>
            <a:chExt cx="1219229" cy="1433162"/>
          </a:xfrm>
        </p:grpSpPr>
        <p:sp>
          <p:nvSpPr>
            <p:cNvPr id="202"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fill="norm" stroke="1"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pPr/>
            </a:p>
          </p:txBody>
        </p:sp>
        <p:sp>
          <p:nvSpPr>
            <p:cNvPr id="203"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fill="norm" stroke="1"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pPr/>
            </a:p>
          </p:txBody>
        </p:sp>
      </p:grpSp>
      <p:sp>
        <p:nvSpPr>
          <p:cNvPr id="195" name="Iterative process"/>
          <p:cNvSpPr txBox="1"/>
          <p:nvPr/>
        </p:nvSpPr>
        <p:spPr>
          <a:xfrm>
            <a:off x="16995256" y="3246638"/>
            <a:ext cx="236646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Iterative process</a:t>
            </a:r>
          </a:p>
        </p:txBody>
      </p:sp>
      <p:sp>
        <p:nvSpPr>
          <p:cNvPr id="196"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97"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98"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Paper</a:t>
            </a:r>
          </a:p>
        </p:txBody>
      </p:sp>
      <p:sp>
        <p:nvSpPr>
          <p:cNvPr id="199"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Dataset</a:t>
            </a:r>
          </a:p>
        </p:txBody>
      </p:sp>
      <p:sp>
        <p:nvSpPr>
          <p:cNvPr id="200" name="Rectangle"/>
          <p:cNvSpPr/>
          <p:nvPr/>
        </p:nvSpPr>
        <p:spPr>
          <a:xfrm>
            <a:off x="8782772" y="2621371"/>
            <a:ext cx="5753025" cy="10074732"/>
          </a:xfrm>
          <a:prstGeom prst="rect">
            <a:avLst/>
          </a:prstGeom>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1" name="Common goals"/>
          <p:cNvSpPr txBox="1"/>
          <p:nvPr/>
        </p:nvSpPr>
        <p:spPr>
          <a:xfrm>
            <a:off x="10317208" y="7428054"/>
            <a:ext cx="219212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Common goals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eepMind’s take"/>
          <p:cNvSpPr txBox="1"/>
          <p:nvPr>
            <p:ph type="title"/>
          </p:nvPr>
        </p:nvSpPr>
        <p:spPr>
          <a:prstGeom prst="rect">
            <a:avLst/>
          </a:prstGeom>
        </p:spPr>
        <p:txBody>
          <a:bodyPr/>
          <a:lstStyle/>
          <a:p>
            <a:pPr/>
            <a:r>
              <a:t>DeepMind’s take</a:t>
            </a:r>
          </a:p>
        </p:txBody>
      </p:sp>
      <p:sp>
        <p:nvSpPr>
          <p:cNvPr id="208" name="I read it so you don’t have to, jk you still should: https://deepmind.com/blog/article/robust-and-verified-ai"/>
          <p:cNvSpPr txBox="1"/>
          <p:nvPr>
            <p:ph type="body" sz="quarter" idx="1"/>
          </p:nvPr>
        </p:nvSpPr>
        <p:spPr>
          <a:prstGeom prst="rect">
            <a:avLst/>
          </a:prstGeom>
        </p:spPr>
        <p:txBody>
          <a:bodyPr/>
          <a:lstStyle/>
          <a:p>
            <a:pPr>
              <a:defRPr b="0" sz="3100"/>
            </a:pPr>
            <a:r>
              <a:t>I read it so you don’t have to, jk you still should:</a:t>
            </a:r>
            <a:br/>
            <a:r>
              <a:rPr u="sng">
                <a:hlinkClick r:id="rId2" invalidUrl="" action="" tgtFrame="" tooltip="" history="1" highlightClick="0" endSnd="0"/>
              </a:rPr>
              <a:t>https://deepmind.com/blog/article/robust-and-verified-ai</a:t>
            </a:r>
          </a:p>
        </p:txBody>
      </p:sp>
      <p:pic>
        <p:nvPicPr>
          <p:cNvPr id="209" name="deepmind.png" descr="deepmind.png"/>
          <p:cNvPicPr>
            <a:picLocks noChangeAspect="1"/>
          </p:cNvPicPr>
          <p:nvPr/>
        </p:nvPicPr>
        <p:blipFill>
          <a:blip r:embed="rId3">
            <a:extLst/>
          </a:blip>
          <a:stretch>
            <a:fillRect/>
          </a:stretch>
        </p:blipFill>
        <p:spPr>
          <a:xfrm>
            <a:off x="12446974" y="3398163"/>
            <a:ext cx="10379508" cy="691967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3 rules"/>
          <p:cNvSpPr txBox="1"/>
          <p:nvPr>
            <p:ph type="title"/>
          </p:nvPr>
        </p:nvSpPr>
        <p:spPr>
          <a:prstGeom prst="rect">
            <a:avLst/>
          </a:prstGeom>
        </p:spPr>
        <p:txBody>
          <a:bodyPr/>
          <a:lstStyle>
            <a:lvl1pPr defTabSz="1828754">
              <a:defRPr spc="-174" sz="8700"/>
            </a:lvl1pPr>
          </a:lstStyle>
          <a:p>
            <a:pPr/>
            <a:r>
              <a:t>3 rules</a:t>
            </a:r>
          </a:p>
        </p:txBody>
      </p:sp>
      <p:sp>
        <p:nvSpPr>
          <p:cNvPr id="212" name="Testing consistency with specifications efficiently: Does my model behave the according to whatever I am trying to model (e.g.: is it invariant, is it robust, does the prediction always make sense?) Search for worst-case outcomes.…"/>
          <p:cNvSpPr txBox="1"/>
          <p:nvPr>
            <p:ph type="body" idx="1"/>
          </p:nvPr>
        </p:nvSpPr>
        <p:spPr>
          <a:prstGeom prst="rect">
            <a:avLst/>
          </a:prstGeom>
        </p:spPr>
        <p:txBody>
          <a:bodyPr/>
          <a:lstStyle/>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r>
              <a:rPr b="1"/>
              <a:t>Testing consistency with specifications efficiently: </a:t>
            </a:r>
            <a:r>
              <a:t>Does my model behave the according to whatever I am trying to model (e.g.: is it invariant, is it robust, does the prediction always make sense?) Search for worst-case outcomes. </a:t>
            </a:r>
            <a:br/>
          </a:p>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r>
              <a:rPr b="1"/>
              <a:t>Training machine learning models to be specification-consistent: </a:t>
            </a:r>
            <a:r>
              <a:t>Even if you have a large dataset, it doesn’t mean that you will be able to make a model which is specification-consistent.</a:t>
            </a:r>
            <a:br>
              <a:rPr b="1"/>
            </a:br>
          </a:p>
          <a:p>
            <a:pPr marL="457200" indent="-317500" defTabSz="457200">
              <a:lnSpc>
                <a:spcPct val="100000"/>
              </a:lnSpc>
              <a:spcBef>
                <a:spcPts val="1200"/>
              </a:spcBef>
              <a:buClr>
                <a:srgbClr val="000000"/>
              </a:buClr>
              <a:buSzPct val="100000"/>
              <a:buFont typeface="Times Roman"/>
              <a:buAutoNum type="arabicPeriod" startAt="1"/>
              <a:defRPr sz="3300">
                <a:latin typeface="Times Roman"/>
                <a:ea typeface="Times Roman"/>
                <a:cs typeface="Times Roman"/>
                <a:sym typeface="Times Roman"/>
              </a:defRPr>
            </a:pPr>
            <a:r>
              <a:rPr b="1"/>
              <a:t>Formally proving that machine learning models are specification-consistent: </a:t>
            </a:r>
            <a:r>
              <a:t>I think this is the dream.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