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80" r:id="rId7"/>
    <p:sldId id="261" r:id="rId8"/>
    <p:sldId id="262" r:id="rId9"/>
    <p:sldId id="263" r:id="rId10"/>
    <p:sldId id="281" r:id="rId11"/>
    <p:sldId id="264" r:id="rId12"/>
    <p:sldId id="284" r:id="rId13"/>
    <p:sldId id="285" r:id="rId14"/>
    <p:sldId id="286" r:id="rId15"/>
    <p:sldId id="288" r:id="rId16"/>
    <p:sldId id="289" r:id="rId17"/>
    <p:sldId id="291" r:id="rId18"/>
    <p:sldId id="290" r:id="rId19"/>
    <p:sldId id="265" r:id="rId20"/>
    <p:sldId id="266" r:id="rId21"/>
    <p:sldId id="292" r:id="rId22"/>
    <p:sldId id="293" r:id="rId23"/>
    <p:sldId id="267" r:id="rId24"/>
    <p:sldId id="297" r:id="rId25"/>
    <p:sldId id="301" r:id="rId26"/>
    <p:sldId id="298" r:id="rId27"/>
    <p:sldId id="302" r:id="rId28"/>
    <p:sldId id="303" r:id="rId29"/>
    <p:sldId id="300" r:id="rId30"/>
    <p:sldId id="295" r:id="rId31"/>
    <p:sldId id="296" r:id="rId32"/>
    <p:sldId id="294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79" r:id="rId4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3"/>
    <p:restoredTop sz="64115"/>
  </p:normalViewPr>
  <p:slideViewPr>
    <p:cSldViewPr snapToGrid="0" snapToObjects="1">
      <p:cViewPr varScale="1">
        <p:scale>
          <a:sx n="38" d="100"/>
          <a:sy n="38" d="100"/>
        </p:scale>
        <p:origin x="11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  <a:t>Data science itself is not new, having been proposed more than 50 years ago by John Tukey who envisioned the existence of a scientific effort focused on learning from data, or </a:t>
            </a:r>
            <a:r>
              <a:rPr lang="en-US" sz="2200" i="1" dirty="0">
                <a:effectLst/>
                <a:latin typeface="+mn-lt"/>
                <a:ea typeface="+mn-ea"/>
                <a:cs typeface="+mn-cs"/>
                <a:sym typeface="Helvetica Neue"/>
              </a:rPr>
              <a:t>data analysis </a:t>
            </a:r>
            <a: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  <a:t>[152]. Since that time, data science has been largely dominated by two distinct cultural outlooks on data 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67814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46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Inconsistency with physical laws – for example, density field is negative </a:t>
            </a:r>
          </a:p>
        </p:txBody>
      </p:sp>
    </p:spTree>
    <p:extLst>
      <p:ext uri="{BB962C8B-B14F-4D97-AF65-F5344CB8AC3E}">
        <p14:creationId xmlns:p14="http://schemas.microsoft.com/office/powerpoint/2010/main" val="1976068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Reducing the search space</a:t>
            </a:r>
          </a:p>
        </p:txBody>
      </p:sp>
    </p:spTree>
    <p:extLst>
      <p:ext uri="{BB962C8B-B14F-4D97-AF65-F5344CB8AC3E}">
        <p14:creationId xmlns:p14="http://schemas.microsoft.com/office/powerpoint/2010/main" val="1993243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not formal definitions</a:t>
            </a:r>
          </a:p>
        </p:txBody>
      </p:sp>
    </p:spTree>
    <p:extLst>
      <p:ext uri="{BB962C8B-B14F-4D97-AF65-F5344CB8AC3E}">
        <p14:creationId xmlns:p14="http://schemas.microsoft.com/office/powerpoint/2010/main" val="3635207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not formal definitions</a:t>
            </a:r>
          </a:p>
        </p:txBody>
      </p:sp>
    </p:spTree>
    <p:extLst>
      <p:ext uri="{BB962C8B-B14F-4D97-AF65-F5344CB8AC3E}">
        <p14:creationId xmlns:p14="http://schemas.microsoft.com/office/powerpoint/2010/main" val="2708863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Loss function</a:t>
            </a:r>
          </a:p>
        </p:txBody>
      </p:sp>
    </p:spTree>
    <p:extLst>
      <p:ext uri="{BB962C8B-B14F-4D97-AF65-F5344CB8AC3E}">
        <p14:creationId xmlns:p14="http://schemas.microsoft.com/office/powerpoint/2010/main" val="1757237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Loss function with external things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86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Loss function with external things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79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of neural net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Loss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91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of neural net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Loss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64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  <a:t>Data science itself is not new, having been proposed more than 50 years ago by John Tukey who envisioned the existence of a scientific effort focused on learning from data, or </a:t>
            </a:r>
            <a:r>
              <a:rPr lang="en-US" sz="2200" i="1" dirty="0">
                <a:effectLst/>
                <a:latin typeface="+mn-lt"/>
                <a:ea typeface="+mn-ea"/>
                <a:cs typeface="+mn-cs"/>
                <a:sym typeface="Helvetica Neue"/>
              </a:rPr>
              <a:t>data analysis </a:t>
            </a:r>
            <a: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  <a:t>[152]. Since that time, data science has been largely dominated by two distinct cultural outlooks on data 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30371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of neural net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Loss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47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of neural net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Loss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24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Include only positive kernels</a:t>
            </a:r>
          </a:p>
        </p:txBody>
      </p:sp>
    </p:spTree>
    <p:extLst>
      <p:ext uri="{BB962C8B-B14F-4D97-AF65-F5344CB8AC3E}">
        <p14:creationId xmlns:p14="http://schemas.microsoft.com/office/powerpoint/2010/main" val="699192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prior information</a:t>
            </a:r>
          </a:p>
        </p:txBody>
      </p:sp>
    </p:spTree>
    <p:extLst>
      <p:ext uri="{BB962C8B-B14F-4D97-AF65-F5344CB8AC3E}">
        <p14:creationId xmlns:p14="http://schemas.microsoft.com/office/powerpoint/2010/main" val="7461425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0" name="Shape 2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Typically, we are not interested in deploying an online ML system.</a:t>
            </a:r>
          </a:p>
          <a:p>
            <a:r>
              <a:t>We usually operate in a more controlled execution environment. (No end users)</a:t>
            </a:r>
          </a:p>
          <a:p>
            <a:r>
              <a:t>We want the system to be reproducible.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ML reproducibility is not the first time that we come across issues with reproducing scientific results. A survey conducted in 2016 shows that in “hard” sciences, many fields struggle with reproducibility (this becomes worse in soft sciences).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2" name="Shape 2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 article in science magazine from 2018 looked at 400 articles from top journals / conferences and has found that:</a:t>
            </a:r>
          </a:p>
          <a:p>
            <a:endParaRPr/>
          </a:p>
          <a:p>
            <a:r>
              <a:t>- unable to reproduce cutting edge results - paper by goodman eventually retracted</a:t>
            </a:r>
          </a:p>
          <a:p>
            <a:pPr marL="279400" indent="-279400">
              <a:buSzPct val="123000"/>
              <a:buChar char="-"/>
            </a:pPr>
            <a:r>
              <a:t>people don’t share their code - 2018 - 6% of authors shared codes in 400 algos</a:t>
            </a:r>
          </a:p>
          <a:p>
            <a:pPr marL="279400" indent="-279400">
              <a:buSzPct val="123000"/>
              <a:buChar char="-"/>
            </a:pPr>
            <a:r>
              <a:t>Training data is not shared</a:t>
            </a:r>
          </a:p>
          <a:p>
            <a:pPr marL="279400" indent="-279400">
              <a:buSzPct val="123000"/>
              <a:buChar char="-"/>
            </a:pPr>
            <a:r>
              <a:t>Sensitivity to hyperparameters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8" name="Shape 2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 article in science magazine from 2018 looked at 400 articles from top journals / conferences and has found that:</a:t>
            </a:r>
          </a:p>
          <a:p>
            <a:endParaRPr/>
          </a:p>
          <a:p>
            <a:r>
              <a:t>- unable to reproduce cutting edge results - paper by goodman eventually retracted</a:t>
            </a:r>
          </a:p>
          <a:p>
            <a:pPr marL="279400" indent="-279400">
              <a:buSzPct val="123000"/>
              <a:buChar char="-"/>
            </a:pPr>
            <a:r>
              <a:t>people don’t share their code - 2018 - 6% of authors shared codes in 400 algos</a:t>
            </a:r>
          </a:p>
          <a:p>
            <a:pPr marL="279400" indent="-279400">
              <a:buSzPct val="123000"/>
              <a:buChar char="-"/>
            </a:pPr>
            <a:r>
              <a:t>Training data is not shared</a:t>
            </a:r>
          </a:p>
          <a:p>
            <a:pPr marL="279400" indent="-279400">
              <a:buSzPct val="123000"/>
              <a:buChar char="-"/>
            </a:pPr>
            <a:r>
              <a:t>Sensitivity to hyperparameters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4" name="Shape 2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 article in science magazine from 2018 looked at 400 articles from top journals / conferences and has found that:</a:t>
            </a:r>
          </a:p>
          <a:p>
            <a:endParaRPr/>
          </a:p>
          <a:p>
            <a:r>
              <a:t>- unable to reproduce cutting edge results - paper by goodman eventually retracted</a:t>
            </a:r>
          </a:p>
          <a:p>
            <a:pPr marL="279400" indent="-279400">
              <a:buSzPct val="123000"/>
              <a:buChar char="-"/>
            </a:pPr>
            <a:r>
              <a:t>people don’t share their code - 2018 - 6% of authors shared codes in 400 algos</a:t>
            </a:r>
          </a:p>
          <a:p>
            <a:pPr marL="279400" indent="-279400">
              <a:buSzPct val="123000"/>
              <a:buChar char="-"/>
            </a:pPr>
            <a:r>
              <a:t>Training data is not shared</a:t>
            </a:r>
          </a:p>
          <a:p>
            <a:pPr marL="279400" indent="-279400">
              <a:buSzPct val="123000"/>
              <a:buChar char="-"/>
            </a:pPr>
            <a:r>
              <a:t>Sensitivity to hyperparameters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0" name="Shape 2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 article in science magazine from 2018 looked at 400 articles from top journals / conferences and has found that:</a:t>
            </a:r>
          </a:p>
          <a:p>
            <a:endParaRPr/>
          </a:p>
          <a:p>
            <a:r>
              <a:t>- unable to reproduce cutting edge results - paper by goodman eventually retracted</a:t>
            </a:r>
          </a:p>
          <a:p>
            <a:pPr marL="279400" indent="-279400">
              <a:buSzPct val="123000"/>
              <a:buChar char="-"/>
            </a:pPr>
            <a:r>
              <a:t>people don’t share their code - 2018 - 6% of authors shared codes in 400 algos</a:t>
            </a:r>
          </a:p>
          <a:p>
            <a:pPr marL="279400" indent="-279400">
              <a:buSzPct val="123000"/>
              <a:buChar char="-"/>
            </a:pPr>
            <a:r>
              <a:t>Training data is not shared</a:t>
            </a:r>
          </a:p>
          <a:p>
            <a:pPr marL="279400" indent="-279400">
              <a:buSzPct val="123000"/>
              <a:buChar char="-"/>
            </a:pPr>
            <a:r>
              <a:t>Sensitivity to hyperparameters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443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6" name="Shape 2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 article in science magazine from 2018 looked at 400 articles from top journals / conferences and has found that:</a:t>
            </a:r>
          </a:p>
          <a:p>
            <a:endParaRPr/>
          </a:p>
          <a:p>
            <a:r>
              <a:t>- unable to reproduce cutting edge results - paper by goodman eventually retracted</a:t>
            </a:r>
          </a:p>
          <a:p>
            <a:pPr marL="279400" indent="-279400">
              <a:buSzPct val="123000"/>
              <a:buChar char="-"/>
            </a:pPr>
            <a:r>
              <a:t>people don’t share their code - 2018 - 6% of authors shared codes in 400 algos</a:t>
            </a:r>
          </a:p>
          <a:p>
            <a:pPr marL="279400" indent="-279400">
              <a:buSzPct val="123000"/>
              <a:buChar char="-"/>
            </a:pPr>
            <a:r>
              <a:t>Training data is not shared</a:t>
            </a:r>
          </a:p>
          <a:p>
            <a:pPr marL="279400" indent="-279400">
              <a:buSzPct val="123000"/>
              <a:buChar char="-"/>
            </a:pPr>
            <a:r>
              <a:t>Sensitivity to hyperparameters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3" name="Shape 2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 article in science magazine from 2018 looked at 400 articles from top journals / conferences and has found that:</a:t>
            </a:r>
          </a:p>
          <a:p>
            <a:endParaRPr/>
          </a:p>
          <a:p>
            <a:r>
              <a:t>- unable to reproduce cutting edge results - paper by goodman eventually retracted</a:t>
            </a:r>
          </a:p>
          <a:p>
            <a:pPr marL="279400" indent="-279400">
              <a:buSzPct val="123000"/>
              <a:buChar char="-"/>
            </a:pPr>
            <a:r>
              <a:t>people don’t share their code - 2018 - 6% of authors shared codes in 400 algos</a:t>
            </a:r>
          </a:p>
          <a:p>
            <a:pPr marL="279400" indent="-279400">
              <a:buSzPct val="123000"/>
              <a:buChar char="-"/>
            </a:pPr>
            <a:r>
              <a:t>Training data is not shared</a:t>
            </a:r>
          </a:p>
          <a:p>
            <a:pPr marL="279400" indent="-279400">
              <a:buSzPct val="123000"/>
              <a:buChar char="-"/>
            </a:pPr>
            <a:r>
              <a:t>Sensitivity to hyperparameters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Weinan</a:t>
            </a:r>
            <a:r>
              <a:rPr lang="en-US" dirty="0"/>
              <a:t> e</a:t>
            </a:r>
          </a:p>
        </p:txBody>
      </p:sp>
    </p:spTree>
    <p:extLst>
      <p:ext uri="{BB962C8B-B14F-4D97-AF65-F5344CB8AC3E}">
        <p14:creationId xmlns:p14="http://schemas.microsoft.com/office/powerpoint/2010/main" val="169877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miles</a:t>
            </a:r>
          </a:p>
        </p:txBody>
      </p:sp>
    </p:spTree>
    <p:extLst>
      <p:ext uri="{BB962C8B-B14F-4D97-AF65-F5344CB8AC3E}">
        <p14:creationId xmlns:p14="http://schemas.microsoft.com/office/powerpoint/2010/main" val="4057645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43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Komousakus</a:t>
            </a:r>
            <a:r>
              <a:rPr lang="en-US" dirty="0"/>
              <a:t> stuff</a:t>
            </a:r>
          </a:p>
        </p:txBody>
      </p:sp>
    </p:spTree>
    <p:extLst>
      <p:ext uri="{BB962C8B-B14F-4D97-AF65-F5344CB8AC3E}">
        <p14:creationId xmlns:p14="http://schemas.microsoft.com/office/powerpoint/2010/main" val="4151938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work with </a:t>
            </a:r>
            <a:r>
              <a:rPr lang="en-US" dirty="0" err="1"/>
              <a:t>oleg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6912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work, google work, fluid </a:t>
            </a:r>
          </a:p>
        </p:txBody>
      </p:sp>
    </p:spTree>
    <p:extLst>
      <p:ext uri="{BB962C8B-B14F-4D97-AF65-F5344CB8AC3E}">
        <p14:creationId xmlns:p14="http://schemas.microsoft.com/office/powerpoint/2010/main" val="108761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hor and D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/>
          </a:p>
        </p:txBody>
      </p:sp>
      <p:sp>
        <p:nvSpPr>
          <p:cNvPr id="152" name="AMLD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AMLD</a:t>
            </a:r>
          </a:p>
        </p:txBody>
      </p:sp>
      <p:sp>
        <p:nvSpPr>
          <p:cNvPr id="153" name="Presentation Subtitle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Motiv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180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For engineers and scientists, the goal is to leverage these new techniques to infer and compute models (typically nonlinear) from observations:</a:t>
            </a:r>
          </a:p>
          <a:p>
            <a:pPr lvl="1"/>
            <a:r>
              <a:rPr lang="en-US" dirty="0"/>
              <a:t>That correctly identify the underlying dynamics;</a:t>
            </a:r>
          </a:p>
          <a:p>
            <a:pPr lvl="1"/>
            <a:r>
              <a:rPr lang="en-US" dirty="0"/>
              <a:t>Generalize qualitatively and quantitatively to unmeasured parts of phase, parameter, or application space.</a:t>
            </a:r>
          </a:p>
          <a:p>
            <a:pPr lvl="1"/>
            <a:endParaRPr lang="en-US" dirty="0"/>
          </a:p>
          <a:p>
            <a:r>
              <a:rPr lang="en-US" dirty="0"/>
              <a:t>Another scientific tool (like numerical simulations)</a:t>
            </a:r>
          </a:p>
        </p:txBody>
      </p:sp>
    </p:spTree>
    <p:extLst>
      <p:ext uri="{BB962C8B-B14F-4D97-AF65-F5344CB8AC3E}">
        <p14:creationId xmlns:p14="http://schemas.microsoft.com/office/powerpoint/2010/main" val="8982495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Uses of ML in scientific con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Uses of ML in scientific context</a:t>
            </a:r>
          </a:p>
        </p:txBody>
      </p:sp>
      <p:sp>
        <p:nvSpPr>
          <p:cNvPr id="184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" name="Uses of ml in scienc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1853137">
              <a:spcBef>
                <a:spcPts val="3400"/>
              </a:spcBef>
              <a:buSzTx/>
              <a:defRPr sz="3040"/>
            </a:pPr>
            <a:r>
              <a:rPr lang="en-US" sz="4000" b="1" dirty="0"/>
              <a:t>I</a:t>
            </a:r>
            <a:r>
              <a:rPr sz="4000" b="1" dirty="0"/>
              <a:t>mproving predictions beyond state</a:t>
            </a:r>
            <a:r>
              <a:rPr lang="en-US" sz="4000" b="1" dirty="0"/>
              <a:t>-</a:t>
            </a:r>
            <a:r>
              <a:rPr sz="4000" b="1" dirty="0"/>
              <a:t>of</a:t>
            </a:r>
            <a:r>
              <a:rPr lang="en-US" sz="4000" b="1" dirty="0"/>
              <a:t>-</a:t>
            </a:r>
            <a:r>
              <a:rPr sz="4000" b="1" dirty="0"/>
              <a:t>the</a:t>
            </a:r>
            <a:r>
              <a:rPr lang="en-US" sz="4000" b="1" dirty="0"/>
              <a:t>-</a:t>
            </a:r>
            <a:r>
              <a:rPr sz="4000" b="1" dirty="0"/>
              <a:t>art physical models</a:t>
            </a:r>
            <a:endParaRPr lang="en-US" sz="4000" b="1" dirty="0"/>
          </a:p>
          <a:p>
            <a:pPr lvl="1"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First-principle models are based on known physical laws.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In most cases, they are approximations of reality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Contain uncertain parameters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endParaRPr lang="en-US" sz="4000" dirty="0"/>
          </a:p>
          <a:p>
            <a:pPr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Machine Learning can </a:t>
            </a:r>
            <a:endParaRPr sz="4000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Uses of ML in scientific con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Uses of ML in scientific context</a:t>
            </a:r>
          </a:p>
        </p:txBody>
      </p:sp>
      <p:sp>
        <p:nvSpPr>
          <p:cNvPr id="184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" name="Uses of ml in scienc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1853137">
              <a:spcBef>
                <a:spcPts val="3400"/>
              </a:spcBef>
              <a:buSzTx/>
              <a:defRPr sz="3040"/>
            </a:pPr>
            <a:r>
              <a:rPr lang="en-US" sz="4000" b="1" dirty="0"/>
              <a:t>Modeling smaller scales / accounting for missing physics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Numerical models are often simplified or solved coarsely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For example, turbulent scales are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endParaRPr lang="en-US" sz="4000" dirty="0"/>
          </a:p>
          <a:p>
            <a:pPr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Machine Learning can </a:t>
            </a:r>
            <a:endParaRPr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FCECD-2832-ED47-925B-EDDE90D846C2}"/>
              </a:ext>
            </a:extLst>
          </p:cNvPr>
          <p:cNvSpPr txBox="1"/>
          <p:nvPr/>
        </p:nvSpPr>
        <p:spPr>
          <a:xfrm>
            <a:off x="16644939" y="4539238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1774879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Uses of ML in scientific con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Uses of ML in scientific context</a:t>
            </a:r>
          </a:p>
        </p:txBody>
      </p:sp>
      <p:sp>
        <p:nvSpPr>
          <p:cNvPr id="184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" name="Uses of ml in scienc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1853137">
              <a:spcBef>
                <a:spcPts val="3400"/>
              </a:spcBef>
              <a:buSzTx/>
              <a:defRPr sz="3040"/>
            </a:pPr>
            <a:r>
              <a:rPr lang="en-US" sz="4000" b="1" dirty="0"/>
              <a:t>Surrogate modelling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Numerical models are often simplified or solved coarsely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For example, turbulent scales are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endParaRPr lang="en-US" sz="4000" dirty="0"/>
          </a:p>
          <a:p>
            <a:pPr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Machine Learning can </a:t>
            </a:r>
            <a:endParaRPr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FCECD-2832-ED47-925B-EDDE90D846C2}"/>
              </a:ext>
            </a:extLst>
          </p:cNvPr>
          <p:cNvSpPr txBox="1"/>
          <p:nvPr/>
        </p:nvSpPr>
        <p:spPr>
          <a:xfrm>
            <a:off x="16644939" y="4539238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1434076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Uses of ML in scientific con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Uses of ML in scientific context</a:t>
            </a:r>
          </a:p>
        </p:txBody>
      </p:sp>
      <p:sp>
        <p:nvSpPr>
          <p:cNvPr id="184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" name="Uses of ml in scienc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1853137">
              <a:spcBef>
                <a:spcPts val="3400"/>
              </a:spcBef>
              <a:buSzTx/>
              <a:defRPr sz="3040"/>
            </a:pPr>
            <a:r>
              <a:rPr lang="en-US" sz="4000" b="1" dirty="0"/>
              <a:t>Storage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Numerical models are often simplified or solved coarsely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For example, turbulent scales are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endParaRPr lang="en-US" sz="4000" dirty="0"/>
          </a:p>
          <a:p>
            <a:pPr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Machine Learning can </a:t>
            </a:r>
            <a:endParaRPr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FCECD-2832-ED47-925B-EDDE90D846C2}"/>
              </a:ext>
            </a:extLst>
          </p:cNvPr>
          <p:cNvSpPr txBox="1"/>
          <p:nvPr/>
        </p:nvSpPr>
        <p:spPr>
          <a:xfrm>
            <a:off x="16644939" y="4539238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3100799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Uses of ML in scientific con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Uses of ML in scientific context</a:t>
            </a:r>
          </a:p>
        </p:txBody>
      </p:sp>
      <p:sp>
        <p:nvSpPr>
          <p:cNvPr id="184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" name="Uses of ml in scienc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1853137">
              <a:spcBef>
                <a:spcPts val="3400"/>
              </a:spcBef>
              <a:buSzTx/>
              <a:defRPr sz="3040"/>
            </a:pPr>
            <a:r>
              <a:rPr lang="en-US" sz="4000" b="1" dirty="0"/>
              <a:t>Discovering governing equations 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Numerical models are often simplified or solved coarsely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For example, turbulent scales are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endParaRPr lang="en-US" sz="4000" dirty="0"/>
          </a:p>
          <a:p>
            <a:pPr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Machine Learning can </a:t>
            </a:r>
            <a:endParaRPr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FCECD-2832-ED47-925B-EDDE90D846C2}"/>
              </a:ext>
            </a:extLst>
          </p:cNvPr>
          <p:cNvSpPr txBox="1"/>
          <p:nvPr/>
        </p:nvSpPr>
        <p:spPr>
          <a:xfrm>
            <a:off x="16644939" y="4539238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8781178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Uses of ML in scientific con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Uses of ML in scientific context</a:t>
            </a:r>
          </a:p>
        </p:txBody>
      </p:sp>
      <p:sp>
        <p:nvSpPr>
          <p:cNvPr id="184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" name="Uses of ml in scienc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1853137">
              <a:spcBef>
                <a:spcPts val="3400"/>
              </a:spcBef>
              <a:buSzTx/>
              <a:defRPr sz="3040"/>
            </a:pPr>
            <a:r>
              <a:rPr lang="en-US" sz="4000" b="1" dirty="0"/>
              <a:t>Inverse modelling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Numerical models are often simplified or solved coarsely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For example, turbulent scales are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endParaRPr lang="en-US" sz="4000" dirty="0"/>
          </a:p>
          <a:p>
            <a:pPr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Machine Learning can </a:t>
            </a:r>
            <a:endParaRPr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FCECD-2832-ED47-925B-EDDE90D846C2}"/>
              </a:ext>
            </a:extLst>
          </p:cNvPr>
          <p:cNvSpPr txBox="1"/>
          <p:nvPr/>
        </p:nvSpPr>
        <p:spPr>
          <a:xfrm>
            <a:off x="16644939" y="4539238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9128713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Uses of ML in scientific con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Uses of ML in scientific context</a:t>
            </a:r>
          </a:p>
        </p:txBody>
      </p:sp>
      <p:sp>
        <p:nvSpPr>
          <p:cNvPr id="184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" name="Uses of ml in scienc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1853137">
              <a:spcBef>
                <a:spcPts val="3400"/>
              </a:spcBef>
              <a:buSzTx/>
              <a:defRPr sz="3040"/>
            </a:pPr>
            <a:r>
              <a:rPr lang="en-US" sz="4000" b="1" dirty="0"/>
              <a:t>Solving partial differential equations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Numerical models are often simplified or solved coarsely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For example, turbulent scales are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endParaRPr lang="en-US" sz="4000" dirty="0"/>
          </a:p>
          <a:p>
            <a:pPr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Machine Learning can </a:t>
            </a:r>
            <a:endParaRPr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FCECD-2832-ED47-925B-EDDE90D846C2}"/>
              </a:ext>
            </a:extLst>
          </p:cNvPr>
          <p:cNvSpPr txBox="1"/>
          <p:nvPr/>
        </p:nvSpPr>
        <p:spPr>
          <a:xfrm>
            <a:off x="16644939" y="4539238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6962059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Uses of ML in scientific con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Uses of ML in scientific context</a:t>
            </a:r>
          </a:p>
        </p:txBody>
      </p:sp>
      <p:sp>
        <p:nvSpPr>
          <p:cNvPr id="184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" name="Uses of ml in scienc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1853137">
              <a:spcBef>
                <a:spcPts val="3400"/>
              </a:spcBef>
              <a:buSzTx/>
              <a:defRPr sz="3040"/>
            </a:pPr>
            <a:r>
              <a:rPr lang="en-US" sz="4000" b="1" dirty="0"/>
              <a:t>Uncertainty quantification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Numerical models are often simplified or solved coarsely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For example, turbulent scales are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endParaRPr lang="en-US" sz="4000" dirty="0"/>
          </a:p>
          <a:p>
            <a:pPr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Machine Learning can </a:t>
            </a:r>
            <a:endParaRPr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FCECD-2832-ED47-925B-EDDE90D846C2}"/>
              </a:ext>
            </a:extLst>
          </p:cNvPr>
          <p:cNvSpPr txBox="1"/>
          <p:nvPr/>
        </p:nvSpPr>
        <p:spPr>
          <a:xfrm>
            <a:off x="16644939" y="4539238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6899981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Difference between scientific ML and industry M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70121">
              <a:defRPr sz="7565" spc="-151"/>
            </a:lvl1pPr>
          </a:lstStyle>
          <a:p>
            <a:r>
              <a:rPr lang="en-US" dirty="0"/>
              <a:t>Limitations of using ML in science</a:t>
            </a:r>
            <a:endParaRPr dirty="0"/>
          </a:p>
        </p:txBody>
      </p:sp>
      <p:sp>
        <p:nvSpPr>
          <p:cNvPr id="188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9" name="Difference between scientific problems and traditional ml problem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100"/>
            </a:pPr>
            <a:r>
              <a:rPr lang="en-US" sz="4000" dirty="0"/>
              <a:t>Inconsistency with physical laws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100"/>
            </a:pPr>
            <a:r>
              <a:rPr lang="en-US" sz="4000" dirty="0"/>
              <a:t>	Results which are obviously wrong that can lead to bad results, crash the system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100"/>
            </a:pPr>
            <a:endParaRPr lang="en-US" sz="40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100"/>
            </a:pPr>
            <a:r>
              <a:rPr lang="en-US" sz="4000" dirty="0"/>
              <a:t>Lack of theoretical guarantees do not inspire confidence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100"/>
            </a:pPr>
            <a:r>
              <a:rPr lang="en-US" sz="4000" dirty="0"/>
              <a:t>	Interpolation versus extrapolation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100"/>
            </a:pPr>
            <a:endParaRPr lang="en-US" sz="40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100"/>
            </a:pPr>
            <a:endParaRPr lang="en-US" sz="40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100"/>
            </a:pPr>
            <a:r>
              <a:rPr lang="en-US" sz="4000" dirty="0"/>
              <a:t>Cool proof-of-concept projects, but a lot to be done to live up to the hype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100"/>
            </a:pPr>
            <a:endParaRPr lang="en-US" sz="40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100"/>
            </a:pPr>
            <a:r>
              <a:rPr lang="en-US" sz="4000" dirty="0"/>
              <a:t>Applications in science are stringent: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100"/>
            </a:pPr>
            <a:r>
              <a:rPr lang="en-US" sz="4000" dirty="0"/>
              <a:t>	- very good defined notion of what is wrong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100"/>
            </a:pPr>
            <a:r>
              <a:rPr lang="en-US" sz="4000" dirty="0"/>
              <a:t>	- traditional applications of machine learning are more forgiving (e.g.: machine translation)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100"/>
            </a:pPr>
            <a:r>
              <a:rPr lang="en-US" sz="4000" dirty="0"/>
              <a:t>	- using scientific problems to test machine learning models opens doors to think about how to better make models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</a:t>
            </a:r>
          </a:p>
        </p:txBody>
      </p:sp>
      <p:sp>
        <p:nvSpPr>
          <p:cNvPr id="156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7" name="Agenda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4047" indent="-384047" defTabSz="1536153">
              <a:spcBef>
                <a:spcPts val="2800"/>
              </a:spcBef>
              <a:defRPr sz="3024"/>
            </a:pPr>
            <a:r>
              <a:rPr dirty="0"/>
              <a:t>Agenda:</a:t>
            </a:r>
          </a:p>
          <a:p>
            <a:pPr marL="768095" lvl="1" indent="-384047" defTabSz="1536153">
              <a:spcBef>
                <a:spcPts val="2800"/>
              </a:spcBef>
              <a:defRPr sz="3024"/>
            </a:pPr>
            <a:r>
              <a:rPr dirty="0"/>
              <a:t>Introduction — 15 minutes — general description, motivation, who are we, </a:t>
            </a:r>
            <a:r>
              <a:rPr dirty="0" err="1"/>
              <a:t>etc</a:t>
            </a:r>
            <a:r>
              <a:rPr dirty="0"/>
              <a:t>…</a:t>
            </a:r>
          </a:p>
          <a:p>
            <a:pPr marL="768095" lvl="1" indent="-384047" defTabSz="1536153">
              <a:spcBef>
                <a:spcPts val="2800"/>
              </a:spcBef>
              <a:defRPr sz="3024"/>
            </a:pPr>
            <a:r>
              <a:rPr dirty="0"/>
              <a:t>Scientific machine learning — what is it, what’s the point / Incorporating physics </a:t>
            </a:r>
            <a:r>
              <a:rPr dirty="0" err="1"/>
              <a:t>contraints</a:t>
            </a:r>
            <a:r>
              <a:rPr dirty="0"/>
              <a:t> — review, why do we do it, different ways to do it — 75 minutes</a:t>
            </a:r>
          </a:p>
          <a:p>
            <a:pPr marL="768095" lvl="1" indent="-384047" defTabSz="1536153">
              <a:spcBef>
                <a:spcPts val="2800"/>
              </a:spcBef>
              <a:defRPr sz="3024"/>
            </a:pPr>
            <a:r>
              <a:rPr dirty="0"/>
              <a:t>Break — 30 minutes</a:t>
            </a:r>
          </a:p>
          <a:p>
            <a:pPr marL="768095" lvl="1" indent="-384047" defTabSz="1536153">
              <a:spcBef>
                <a:spcPts val="2800"/>
              </a:spcBef>
              <a:defRPr sz="3024"/>
            </a:pPr>
            <a:r>
              <a:rPr dirty="0"/>
              <a:t>Reproducibility in ML — what are we talking about,  reproducibility, research results, what is important, </a:t>
            </a:r>
            <a:r>
              <a:rPr dirty="0" err="1"/>
              <a:t>etc</a:t>
            </a:r>
            <a:r>
              <a:rPr dirty="0"/>
              <a:t> — 90 minutes </a:t>
            </a:r>
          </a:p>
          <a:p>
            <a:pPr marL="768095" lvl="1" indent="-384047" defTabSz="1536153">
              <a:spcBef>
                <a:spcPts val="2800"/>
              </a:spcBef>
              <a:defRPr sz="3024"/>
            </a:pPr>
            <a:endParaRPr dirty="0"/>
          </a:p>
          <a:p>
            <a:pPr marL="768095" lvl="1" indent="-384047" defTabSz="1536153">
              <a:spcBef>
                <a:spcPts val="2800"/>
              </a:spcBef>
              <a:defRPr sz="3024"/>
            </a:pPr>
            <a:r>
              <a:rPr dirty="0"/>
              <a:t>pipeline — different tools  — 30 minutes</a:t>
            </a:r>
          </a:p>
          <a:p>
            <a:pPr marL="768095" lvl="1" indent="-384047" defTabSz="1536153">
              <a:spcBef>
                <a:spcPts val="2800"/>
              </a:spcBef>
              <a:defRPr sz="3024"/>
            </a:pPr>
            <a:r>
              <a:rPr dirty="0"/>
              <a:t>Presenting dataset 30minutes</a:t>
            </a:r>
          </a:p>
          <a:p>
            <a:pPr marL="768095" lvl="1" indent="-384047" defTabSz="1536153">
              <a:spcBef>
                <a:spcPts val="2800"/>
              </a:spcBef>
              <a:defRPr sz="3024"/>
            </a:pPr>
            <a:r>
              <a:rPr dirty="0" err="1"/>
              <a:t>Costumizing</a:t>
            </a:r>
            <a:r>
              <a:rPr dirty="0"/>
              <a:t> loss functions in </a:t>
            </a:r>
            <a:r>
              <a:rPr dirty="0" err="1"/>
              <a:t>Keras</a:t>
            </a:r>
            <a:r>
              <a:rPr dirty="0"/>
              <a:t> — 30 minutes</a:t>
            </a:r>
          </a:p>
          <a:p>
            <a:pPr marL="768095" lvl="1" indent="-384047" defTabSz="1536153">
              <a:spcBef>
                <a:spcPts val="2800"/>
              </a:spcBef>
              <a:defRPr sz="3024"/>
            </a:pPr>
            <a:r>
              <a:rPr dirty="0"/>
              <a:t>Using a established framework  — 30 minutes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Incorporating domain knowledg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Incorporating domain knowledge </a:t>
            </a:r>
          </a:p>
        </p:txBody>
      </p:sp>
      <p:sp>
        <p:nvSpPr>
          <p:cNvPr id="192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3" name="Defini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Respecting the constraints of the problem</a:t>
            </a:r>
          </a:p>
          <a:p>
            <a:r>
              <a:rPr lang="en-US" dirty="0"/>
              <a:t>Theoretical guarantees</a:t>
            </a:r>
          </a:p>
          <a:p>
            <a:r>
              <a:rPr lang="en-US" dirty="0"/>
              <a:t>Reducing the space of models in which we are searching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Incorporating domain knowledg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Incorporating domain knowledge </a:t>
            </a:r>
          </a:p>
        </p:txBody>
      </p:sp>
      <p:sp>
        <p:nvSpPr>
          <p:cNvPr id="192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Soft-constraint vs hard-constraint // invariance vs equivariance</a:t>
            </a:r>
            <a:endParaRPr dirty="0"/>
          </a:p>
        </p:txBody>
      </p:sp>
      <p:sp>
        <p:nvSpPr>
          <p:cNvPr id="193" name="Defini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 soft-constraint is some awareness of the constraint, but it’s not not guaranteed to be always respected</a:t>
            </a:r>
          </a:p>
          <a:p>
            <a:r>
              <a:rPr lang="en-US" dirty="0"/>
              <a:t>A hard-constraint gives the guarantee that the constraint is respected</a:t>
            </a:r>
          </a:p>
          <a:p>
            <a:pPr lvl="1"/>
            <a:r>
              <a:rPr lang="en-US" i="1" dirty="0"/>
              <a:t>Typically</a:t>
            </a:r>
            <a:r>
              <a:rPr lang="en-US" dirty="0"/>
              <a:t>, a soft-constraint is easier to include, and degrades the performance less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280053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Incorporating domain knowledg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Incorporating domain knowledge </a:t>
            </a:r>
          </a:p>
        </p:txBody>
      </p:sp>
      <p:sp>
        <p:nvSpPr>
          <p:cNvPr id="192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Soft-constraint vs hard-constraint // invariance vs equivariance</a:t>
            </a:r>
            <a:endParaRPr dirty="0"/>
          </a:p>
        </p:txBody>
      </p:sp>
      <p:sp>
        <p:nvSpPr>
          <p:cNvPr id="193" name="Defini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Function invariance is a function whose output will not change with respect to the invariant property.</a:t>
            </a:r>
          </a:p>
          <a:p>
            <a:pPr lvl="1"/>
            <a:r>
              <a:rPr lang="en-US" dirty="0"/>
              <a:t>E.g.:  Laplacian operator is rotation invariant</a:t>
            </a:r>
          </a:p>
          <a:p>
            <a:pPr lvl="1"/>
            <a:endParaRPr lang="en-US" dirty="0"/>
          </a:p>
          <a:p>
            <a:r>
              <a:rPr lang="en-US" dirty="0"/>
              <a:t>Function equivariance is a function whose output might change, but the end result does not change.</a:t>
            </a:r>
          </a:p>
          <a:p>
            <a:pPr lvl="1"/>
            <a:r>
              <a:rPr lang="en-US" dirty="0"/>
              <a:t>E.g.: typical convolutional neural networks are translation/rotation equivariant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491690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Incorporating domain knowledg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Incorporating domain knowledge </a:t>
            </a:r>
          </a:p>
        </p:txBody>
      </p:sp>
      <p:sp>
        <p:nvSpPr>
          <p:cNvPr id="196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Neural networks</a:t>
            </a:r>
            <a:endParaRPr dirty="0"/>
          </a:p>
        </p:txBody>
      </p:sp>
      <p:sp>
        <p:nvSpPr>
          <p:cNvPr id="197" name="bayesian framework: prior information…"/>
          <p:cNvSpPr txBox="1">
            <a:spLocks noGrp="1"/>
          </p:cNvSpPr>
          <p:nvPr>
            <p:ph type="body" idx="1"/>
          </p:nvPr>
        </p:nvSpPr>
        <p:spPr>
          <a:xfrm>
            <a:off x="11108266" y="4248504"/>
            <a:ext cx="12069233" cy="825601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SzTx/>
              <a:defRPr sz="3000"/>
            </a:pPr>
            <a:r>
              <a:rPr lang="en-US" sz="4000" dirty="0"/>
              <a:t>Dense deep neural network</a:t>
            </a:r>
          </a:p>
          <a:p>
            <a:pPr>
              <a:buSzTx/>
              <a:defRPr sz="3000"/>
            </a:pPr>
            <a:r>
              <a:rPr lang="en-US" sz="4000" dirty="0" err="1"/>
              <a:t>Optimisation</a:t>
            </a:r>
            <a:r>
              <a:rPr lang="en-US" sz="4000" dirty="0"/>
              <a:t> strategy </a:t>
            </a:r>
          </a:p>
          <a:p>
            <a:pPr lvl="1">
              <a:buSzTx/>
              <a:defRPr sz="3000"/>
            </a:pPr>
            <a:r>
              <a:rPr lang="en-US" sz="4000" dirty="0"/>
              <a:t>Gradient descent, ADAM, Ada</a:t>
            </a:r>
          </a:p>
          <a:p>
            <a:pPr>
              <a:buSzTx/>
              <a:defRPr sz="3000"/>
            </a:pPr>
            <a:r>
              <a:rPr lang="en-US" sz="4000" dirty="0"/>
              <a:t>Minimizing some measure of optimality</a:t>
            </a:r>
          </a:p>
          <a:p>
            <a:pPr lvl="1">
              <a:buSzTx/>
              <a:defRPr sz="3000"/>
            </a:pPr>
            <a:r>
              <a:rPr lang="en-US" sz="4000" dirty="0"/>
              <a:t>Classification: cross-entropy</a:t>
            </a:r>
          </a:p>
          <a:p>
            <a:pPr lvl="1">
              <a:buSzTx/>
              <a:defRPr sz="3000"/>
            </a:pPr>
            <a:r>
              <a:rPr lang="en-US" sz="4000" dirty="0"/>
              <a:t>Regression: mean squared error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6B73843-8F7E-9D40-B7D0-976CC33D1627}"/>
              </a:ext>
            </a:extLst>
          </p:cNvPr>
          <p:cNvGrpSpPr/>
          <p:nvPr/>
        </p:nvGrpSpPr>
        <p:grpSpPr>
          <a:xfrm>
            <a:off x="1659467" y="4248504"/>
            <a:ext cx="8229600" cy="4929363"/>
            <a:chOff x="1761067" y="4248504"/>
            <a:chExt cx="8229600" cy="4929363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2BAC0444-4CCC-694F-B0B0-D3A46D5153EF}"/>
                </a:ext>
              </a:extLst>
            </p:cNvPr>
            <p:cNvSpPr/>
            <p:nvPr/>
          </p:nvSpPr>
          <p:spPr>
            <a:xfrm>
              <a:off x="1761067" y="4248504"/>
              <a:ext cx="8229600" cy="4929363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5" name="Picture 2" descr="Artificial neural network architecture (ANN i-h 1-h 2-h n-o). | Download  Scientific Diagram">
              <a:extLst>
                <a:ext uri="{FF2B5EF4-FFF2-40B4-BE49-F238E27FC236}">
                  <a16:creationId xmlns:a16="http://schemas.microsoft.com/office/drawing/2014/main" id="{8F0ADC69-492C-1241-BCA5-AF477B3AB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9300" y="4601204"/>
              <a:ext cx="7449562" cy="4364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Incorporating domain knowledg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Incorporating domain knowledge </a:t>
            </a:r>
          </a:p>
        </p:txBody>
      </p:sp>
      <p:sp>
        <p:nvSpPr>
          <p:cNvPr id="196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Neural networks</a:t>
            </a:r>
            <a:endParaRPr dirty="0"/>
          </a:p>
        </p:txBody>
      </p:sp>
      <p:sp>
        <p:nvSpPr>
          <p:cNvPr id="197" name="bayesian framework: prior informa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  <a:defRPr sz="3000"/>
            </a:pPr>
            <a:endParaRPr lang="en-US" sz="5000" dirty="0"/>
          </a:p>
          <a:p>
            <a:pPr marL="0" indent="0">
              <a:buSzTx/>
              <a:buNone/>
              <a:defRPr sz="3000"/>
            </a:pPr>
            <a:endParaRPr lang="en-US" sz="5000" dirty="0"/>
          </a:p>
          <a:p>
            <a:pPr marL="0" indent="0">
              <a:buSzTx/>
              <a:buNone/>
              <a:defRPr sz="3000"/>
            </a:pPr>
            <a:r>
              <a:rPr lang="en-US" sz="5000" dirty="0"/>
              <a:t>Modifying loss function:</a:t>
            </a:r>
            <a:endParaRPr sz="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D9858-5ECD-0648-AA9A-9AD421285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543" y="3806125"/>
            <a:ext cx="14918914" cy="24786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731BE4-17A8-9043-A620-6E9F4DB7A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605" y="8083614"/>
            <a:ext cx="12708790" cy="883882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4D378B-C89C-E24C-BBE1-508AE4429C90}"/>
              </a:ext>
            </a:extLst>
          </p:cNvPr>
          <p:cNvSpPr/>
          <p:nvPr/>
        </p:nvSpPr>
        <p:spPr>
          <a:xfrm>
            <a:off x="3139040" y="9908258"/>
            <a:ext cx="18105919" cy="222591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For example, maybe the target has to be positive, so we penalize the prediction if it is negative.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8468322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Incorporating domain knowledg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Incorporating domain knowledge </a:t>
            </a:r>
          </a:p>
        </p:txBody>
      </p:sp>
      <p:sp>
        <p:nvSpPr>
          <p:cNvPr id="196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Neural networks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A5DEE9-2EBA-5349-856A-2FFFBDA46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717" y="4821337"/>
            <a:ext cx="8716192" cy="9347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F39D46-923F-0348-9B62-5BC3309A1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717" y="6214551"/>
            <a:ext cx="9676236" cy="93478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0269AF3-4534-4B42-A44A-5B1B44FFF560}"/>
              </a:ext>
            </a:extLst>
          </p:cNvPr>
          <p:cNvSpPr/>
          <p:nvPr/>
        </p:nvSpPr>
        <p:spPr>
          <a:xfrm>
            <a:off x="13501264" y="4175770"/>
            <a:ext cx="9676236" cy="316069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The same idea can also enforce bounds in the prediction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78477-45E0-094C-9AD1-AD5C5AB63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0717" y="9821190"/>
            <a:ext cx="9676236" cy="934780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9C382EF-D96F-3548-A7D5-E7256855AE2A}"/>
              </a:ext>
            </a:extLst>
          </p:cNvPr>
          <p:cNvSpPr/>
          <p:nvPr/>
        </p:nvSpPr>
        <p:spPr>
          <a:xfrm>
            <a:off x="13501263" y="9117125"/>
            <a:ext cx="9676235" cy="253300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We can also use information from the features. For example, for conservation purposes.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9387513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Incorporating domain knowledg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Incorporating domain knowledge </a:t>
            </a:r>
          </a:p>
        </p:txBody>
      </p:sp>
      <p:sp>
        <p:nvSpPr>
          <p:cNvPr id="196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Neural networks</a:t>
            </a:r>
            <a:endParaRPr dirty="0"/>
          </a:p>
        </p:txBody>
      </p:sp>
      <p:sp>
        <p:nvSpPr>
          <p:cNvPr id="197" name="bayesian framework: prior informa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  <a:defRPr sz="3000"/>
            </a:pPr>
            <a:r>
              <a:rPr lang="en-US" sz="4400" dirty="0"/>
              <a:t>Modifying network architecture:</a:t>
            </a:r>
            <a:endParaRPr sz="4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9E31BAD-7F84-744D-B5F0-6E3C6503817C}"/>
              </a:ext>
            </a:extLst>
          </p:cNvPr>
          <p:cNvGrpSpPr/>
          <p:nvPr/>
        </p:nvGrpSpPr>
        <p:grpSpPr>
          <a:xfrm>
            <a:off x="1206500" y="6413675"/>
            <a:ext cx="8229600" cy="4929363"/>
            <a:chOff x="1761067" y="4248504"/>
            <a:chExt cx="8229600" cy="4929363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D703EAF-B8CA-2C47-80A5-7A9F05D09B99}"/>
                </a:ext>
              </a:extLst>
            </p:cNvPr>
            <p:cNvSpPr/>
            <p:nvPr/>
          </p:nvSpPr>
          <p:spPr>
            <a:xfrm>
              <a:off x="1761067" y="4248504"/>
              <a:ext cx="8229600" cy="4929363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8" name="Picture 2" descr="Artificial neural network architecture (ANN i-h 1-h 2-h n-o). | Download  Scientific Diagram">
              <a:extLst>
                <a:ext uri="{FF2B5EF4-FFF2-40B4-BE49-F238E27FC236}">
                  <a16:creationId xmlns:a16="http://schemas.microsoft.com/office/drawing/2014/main" id="{A9CD4CD4-BA6D-154E-98D2-FD8CEF90A4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9300" y="4601204"/>
              <a:ext cx="7449562" cy="4364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30137E-DD3C-B341-95D2-B3A5BC8BAD9F}"/>
              </a:ext>
            </a:extLst>
          </p:cNvPr>
          <p:cNvSpPr/>
          <p:nvPr/>
        </p:nvSpPr>
        <p:spPr>
          <a:xfrm>
            <a:off x="13209165" y="3806125"/>
            <a:ext cx="9676236" cy="21651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Change output layer activation from linear to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ReLU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(or similar)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E6F1BB-5741-A94F-8DFF-9FBDEC3A6B0A}"/>
              </a:ext>
            </a:extLst>
          </p:cNvPr>
          <p:cNvSpPr txBox="1"/>
          <p:nvPr/>
        </p:nvSpPr>
        <p:spPr>
          <a:xfrm>
            <a:off x="14027733" y="6530413"/>
            <a:ext cx="80391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This is not new, to get a probability, we use a sigmoid!</a:t>
            </a:r>
          </a:p>
        </p:txBody>
      </p:sp>
    </p:spTree>
    <p:extLst>
      <p:ext uri="{BB962C8B-B14F-4D97-AF65-F5344CB8AC3E}">
        <p14:creationId xmlns:p14="http://schemas.microsoft.com/office/powerpoint/2010/main" val="372322921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Incorporating domain knowledg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Incorporating domain knowledge </a:t>
            </a:r>
          </a:p>
        </p:txBody>
      </p:sp>
      <p:sp>
        <p:nvSpPr>
          <p:cNvPr id="196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Neural networks</a:t>
            </a:r>
            <a:endParaRPr dirty="0"/>
          </a:p>
        </p:txBody>
      </p:sp>
      <p:sp>
        <p:nvSpPr>
          <p:cNvPr id="197" name="bayesian framework: prior information…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12238567" cy="82560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  <a:defRPr sz="3000"/>
            </a:pPr>
            <a:r>
              <a:rPr lang="en-US" sz="4400" dirty="0"/>
              <a:t>Modifying network architecture for symmetries:</a:t>
            </a:r>
            <a:endParaRPr sz="4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9E31BAD-7F84-744D-B5F0-6E3C6503817C}"/>
              </a:ext>
            </a:extLst>
          </p:cNvPr>
          <p:cNvGrpSpPr/>
          <p:nvPr/>
        </p:nvGrpSpPr>
        <p:grpSpPr>
          <a:xfrm>
            <a:off x="1206500" y="6413675"/>
            <a:ext cx="8229600" cy="4929363"/>
            <a:chOff x="1761067" y="4248504"/>
            <a:chExt cx="8229600" cy="4929363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D703EAF-B8CA-2C47-80A5-7A9F05D09B99}"/>
                </a:ext>
              </a:extLst>
            </p:cNvPr>
            <p:cNvSpPr/>
            <p:nvPr/>
          </p:nvSpPr>
          <p:spPr>
            <a:xfrm>
              <a:off x="1761067" y="4248504"/>
              <a:ext cx="8229600" cy="4929363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8" name="Picture 2" descr="Artificial neural network architecture (ANN i-h 1-h 2-h n-o). | Download  Scientific Diagram">
              <a:extLst>
                <a:ext uri="{FF2B5EF4-FFF2-40B4-BE49-F238E27FC236}">
                  <a16:creationId xmlns:a16="http://schemas.microsoft.com/office/drawing/2014/main" id="{A9CD4CD4-BA6D-154E-98D2-FD8CEF90A4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9300" y="4601204"/>
              <a:ext cx="7449562" cy="4364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bayesian framework: prior information…">
            <a:extLst>
              <a:ext uri="{FF2B5EF4-FFF2-40B4-BE49-F238E27FC236}">
                <a16:creationId xmlns:a16="http://schemas.microsoft.com/office/drawing/2014/main" id="{3D6AF3A5-A94D-0647-8A76-E254FE1ECEE2}"/>
              </a:ext>
            </a:extLst>
          </p:cNvPr>
          <p:cNvSpPr txBox="1">
            <a:spLocks/>
          </p:cNvSpPr>
          <p:nvPr/>
        </p:nvSpPr>
        <p:spPr>
          <a:xfrm>
            <a:off x="10435167" y="5958771"/>
            <a:ext cx="12238567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indent="0" hangingPunct="1">
              <a:buSzTx/>
              <a:buFontTx/>
              <a:buNone/>
              <a:defRPr sz="3000"/>
            </a:pPr>
            <a:r>
              <a:rPr lang="en-US" sz="4400" dirty="0"/>
              <a:t>Suppose you want your function to be symmetric for input 1 and 2.</a:t>
            </a:r>
          </a:p>
          <a:p>
            <a:pPr marL="0" indent="0" hangingPunct="1">
              <a:buSzTx/>
              <a:buFontTx/>
              <a:buNone/>
              <a:defRPr sz="3000"/>
            </a:pPr>
            <a:r>
              <a:rPr lang="en-US" sz="4400" dirty="0"/>
              <a:t>Meaning:</a:t>
            </a:r>
          </a:p>
          <a:p>
            <a:pPr marL="0" indent="0" hangingPunct="1">
              <a:buSzTx/>
              <a:buFontTx/>
              <a:buNone/>
              <a:defRPr sz="3000"/>
            </a:pP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42EEC2-0535-C34F-94FF-3032CAB29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8933" y="8971333"/>
            <a:ext cx="12238567" cy="602966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1352BCD-915B-5041-8CA8-446B603040FA}"/>
              </a:ext>
            </a:extLst>
          </p:cNvPr>
          <p:cNvSpPr/>
          <p:nvPr/>
        </p:nvSpPr>
        <p:spPr>
          <a:xfrm>
            <a:off x="12220098" y="10504594"/>
            <a:ext cx="9676236" cy="21651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 </a:t>
            </a:r>
            <a:r>
              <a:rPr kumimoji="0" lang="en-US" sz="3200" b="0" i="1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dirty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way to do this is to make an ensemble prediction. Evaluate the model twice and the prediction is the average of both. </a:t>
            </a:r>
          </a:p>
        </p:txBody>
      </p:sp>
    </p:spTree>
    <p:extLst>
      <p:ext uri="{BB962C8B-B14F-4D97-AF65-F5344CB8AC3E}">
        <p14:creationId xmlns:p14="http://schemas.microsoft.com/office/powerpoint/2010/main" val="401160246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Incorporating domain knowledg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Incorporating domain knowledge </a:t>
            </a:r>
          </a:p>
        </p:txBody>
      </p:sp>
      <p:sp>
        <p:nvSpPr>
          <p:cNvPr id="196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Neural networks</a:t>
            </a:r>
            <a:endParaRPr dirty="0"/>
          </a:p>
        </p:txBody>
      </p:sp>
      <p:sp>
        <p:nvSpPr>
          <p:cNvPr id="197" name="bayesian framework: prior information…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12238567" cy="82560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  <a:defRPr sz="3000"/>
            </a:pPr>
            <a:r>
              <a:rPr lang="en-US" sz="4400" dirty="0"/>
              <a:t>Modifying network architecture for symmetries:</a:t>
            </a:r>
            <a:endParaRPr sz="4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9E31BAD-7F84-744D-B5F0-6E3C6503817C}"/>
              </a:ext>
            </a:extLst>
          </p:cNvPr>
          <p:cNvGrpSpPr/>
          <p:nvPr/>
        </p:nvGrpSpPr>
        <p:grpSpPr>
          <a:xfrm>
            <a:off x="1206500" y="6413675"/>
            <a:ext cx="8229600" cy="4929363"/>
            <a:chOff x="1761067" y="4248504"/>
            <a:chExt cx="8229600" cy="4929363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D703EAF-B8CA-2C47-80A5-7A9F05D09B99}"/>
                </a:ext>
              </a:extLst>
            </p:cNvPr>
            <p:cNvSpPr/>
            <p:nvPr/>
          </p:nvSpPr>
          <p:spPr>
            <a:xfrm>
              <a:off x="1761067" y="4248504"/>
              <a:ext cx="8229600" cy="4929363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8" name="Picture 2" descr="Artificial neural network architecture (ANN i-h 1-h 2-h n-o). | Download  Scientific Diagram">
              <a:extLst>
                <a:ext uri="{FF2B5EF4-FFF2-40B4-BE49-F238E27FC236}">
                  <a16:creationId xmlns:a16="http://schemas.microsoft.com/office/drawing/2014/main" id="{A9CD4CD4-BA6D-154E-98D2-FD8CEF90A4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9300" y="4601204"/>
              <a:ext cx="7449562" cy="4364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bayesian framework: prior information…">
            <a:extLst>
              <a:ext uri="{FF2B5EF4-FFF2-40B4-BE49-F238E27FC236}">
                <a16:creationId xmlns:a16="http://schemas.microsoft.com/office/drawing/2014/main" id="{3D6AF3A5-A94D-0647-8A76-E254FE1ECEE2}"/>
              </a:ext>
            </a:extLst>
          </p:cNvPr>
          <p:cNvSpPr txBox="1">
            <a:spLocks/>
          </p:cNvSpPr>
          <p:nvPr/>
        </p:nvSpPr>
        <p:spPr>
          <a:xfrm>
            <a:off x="10435167" y="5958771"/>
            <a:ext cx="12238567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indent="0" hangingPunct="1">
              <a:buSzTx/>
              <a:buFontTx/>
              <a:buNone/>
              <a:defRPr sz="3000"/>
            </a:pPr>
            <a:r>
              <a:rPr lang="en-US" sz="4400" dirty="0"/>
              <a:t>Suppose you want your function to be symmetric for input 1 and 2.</a:t>
            </a:r>
          </a:p>
          <a:p>
            <a:pPr marL="0" indent="0" hangingPunct="1">
              <a:buSzTx/>
              <a:buFontTx/>
              <a:buNone/>
              <a:defRPr sz="3000"/>
            </a:pPr>
            <a:r>
              <a:rPr lang="en-US" sz="4400" dirty="0"/>
              <a:t>Meaning:</a:t>
            </a:r>
          </a:p>
          <a:p>
            <a:pPr marL="0" indent="0" hangingPunct="1">
              <a:buSzTx/>
              <a:buFontTx/>
              <a:buNone/>
              <a:defRPr sz="3000"/>
            </a:pP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42EEC2-0535-C34F-94FF-3032CAB29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8933" y="8971333"/>
            <a:ext cx="12238567" cy="602966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1352BCD-915B-5041-8CA8-446B603040FA}"/>
              </a:ext>
            </a:extLst>
          </p:cNvPr>
          <p:cNvSpPr/>
          <p:nvPr/>
        </p:nvSpPr>
        <p:spPr>
          <a:xfrm>
            <a:off x="12220098" y="10504594"/>
            <a:ext cx="9676236" cy="21651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 </a:t>
            </a:r>
            <a:r>
              <a:rPr kumimoji="0" lang="en-US" sz="3200" b="0" i="1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dirty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way to do this is to make an ensemble prediction. Evaluate the model twice and the prediction is the average of both.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E2FA6-F922-634E-BC98-22F97A02D642}"/>
              </a:ext>
            </a:extLst>
          </p:cNvPr>
          <p:cNvSpPr txBox="1"/>
          <p:nvPr/>
        </p:nvSpPr>
        <p:spPr>
          <a:xfrm>
            <a:off x="2559633" y="11779729"/>
            <a:ext cx="849308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Computationally intractable for most things </a:t>
            </a:r>
          </a:p>
        </p:txBody>
      </p:sp>
    </p:spTree>
    <p:extLst>
      <p:ext uri="{BB962C8B-B14F-4D97-AF65-F5344CB8AC3E}">
        <p14:creationId xmlns:p14="http://schemas.microsoft.com/office/powerpoint/2010/main" val="329312446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Incorporating domain knowledg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Incorporating domain knowledge </a:t>
            </a:r>
          </a:p>
        </p:txBody>
      </p:sp>
      <p:sp>
        <p:nvSpPr>
          <p:cNvPr id="196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Neural networks</a:t>
            </a:r>
            <a:endParaRPr dirty="0"/>
          </a:p>
        </p:txBody>
      </p:sp>
      <p:sp>
        <p:nvSpPr>
          <p:cNvPr id="197" name="bayesian framework: prior informa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/>
            </a:pPr>
            <a:r>
              <a:rPr lang="en-US" dirty="0"/>
              <a:t>Framework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355607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What is this workshop about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this workshop about?</a:t>
            </a:r>
          </a:p>
        </p:txBody>
      </p:sp>
      <p:sp>
        <p:nvSpPr>
          <p:cNvPr id="160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1" name="Focus on relevant ML practices in academia / scientific contex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3504" indent="-603504" defTabSz="2413955">
              <a:spcBef>
                <a:spcPts val="4400"/>
              </a:spcBef>
              <a:defRPr sz="4752"/>
            </a:pPr>
            <a:r>
              <a:t>Focus on relevant ML practices in academia / scientific context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ML is used as a tool to give us insights into problems, solve problems quicker, understanding things better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It is another tool, as numerical simulations (for example), are a tool to best understand science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As such, we need good practices and standards to use ML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Difference between ML in industry and in Science — we often have answers to the problems — we have constraints that must be fulfilled. Things which are obviously wrong — that traditional metrics do not measure.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Incorporating domain knowledg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Incorporating domain knowledge </a:t>
            </a:r>
          </a:p>
        </p:txBody>
      </p:sp>
      <p:sp>
        <p:nvSpPr>
          <p:cNvPr id="196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Kernel methods</a:t>
            </a:r>
            <a:endParaRPr dirty="0"/>
          </a:p>
        </p:txBody>
      </p:sp>
      <p:sp>
        <p:nvSpPr>
          <p:cNvPr id="197" name="bayesian framework: prior informa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/>
            </a:pPr>
            <a:r>
              <a:rPr lang="en-US" dirty="0"/>
              <a:t>Gaussian processes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876454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Incorporating domain knowledg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Incorporating domain knowledge </a:t>
            </a:r>
          </a:p>
        </p:txBody>
      </p:sp>
      <p:sp>
        <p:nvSpPr>
          <p:cNvPr id="196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Bayesian methods</a:t>
            </a:r>
            <a:endParaRPr dirty="0"/>
          </a:p>
        </p:txBody>
      </p:sp>
      <p:sp>
        <p:nvSpPr>
          <p:cNvPr id="197" name="bayesian framework: prior informa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579430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Incorporating domain knowledg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Incorporating domain knowledge </a:t>
            </a:r>
          </a:p>
        </p:txBody>
      </p:sp>
      <p:sp>
        <p:nvSpPr>
          <p:cNvPr id="196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7" name="bayesian framework: prior informa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/>
            </a:pPr>
            <a:r>
              <a:t>bayesian framework: prior information</a:t>
            </a:r>
          </a:p>
          <a:p>
            <a:pPr marL="0" indent="0">
              <a:buSzTx/>
              <a:buNone/>
              <a:defRPr sz="3000"/>
            </a:pPr>
            <a:r>
              <a:t>	- neural networks:</a:t>
            </a:r>
          </a:p>
          <a:p>
            <a:pPr marL="0" indent="0">
              <a:buSzTx/>
              <a:buNone/>
              <a:defRPr sz="3000"/>
            </a:pPr>
            <a:r>
              <a:t>		- loss function</a:t>
            </a:r>
          </a:p>
          <a:p>
            <a:pPr marL="0" indent="0">
              <a:buSzTx/>
              <a:buNone/>
              <a:defRPr sz="3000"/>
            </a:pPr>
            <a:r>
              <a:t>		- encoding it in the structure of the neural network </a:t>
            </a:r>
          </a:p>
          <a:p>
            <a:pPr marL="0" indent="0">
              <a:buSzTx/>
              <a:buNone/>
              <a:defRPr sz="3000"/>
            </a:pPr>
            <a:r>
              <a:t>		- ad hoc solutions</a:t>
            </a:r>
          </a:p>
          <a:p>
            <a:pPr marL="0" indent="0">
              <a:buSzTx/>
              <a:buNone/>
              <a:defRPr sz="3000"/>
            </a:pPr>
            <a:r>
              <a:t>	- physics guided initialization </a:t>
            </a:r>
          </a:p>
          <a:p>
            <a:pPr marL="0" indent="0">
              <a:buSzTx/>
              <a:buNone/>
              <a:defRPr sz="3000"/>
            </a:pPr>
            <a:r>
              <a:t>	- gaussian processes </a:t>
            </a:r>
          </a:p>
        </p:txBody>
      </p:sp>
    </p:spTree>
    <p:extLst>
      <p:ext uri="{BB962C8B-B14F-4D97-AF65-F5344CB8AC3E}">
        <p14:creationId xmlns:p14="http://schemas.microsoft.com/office/powerpoint/2010/main" val="282761959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Author and D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/>
          </a:p>
        </p:txBody>
      </p:sp>
      <p:sp>
        <p:nvSpPr>
          <p:cNvPr id="200" name="Reproducibility in (Scientific) Machine Learning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Reproducibility in (Scientific) Machine Learning</a:t>
            </a:r>
          </a:p>
        </p:txBody>
      </p:sp>
      <p:sp>
        <p:nvSpPr>
          <p:cNvPr id="201" name="Presentation Subtitle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</a:t>
            </a:r>
          </a:p>
        </p:txBody>
      </p:sp>
      <p:sp>
        <p:nvSpPr>
          <p:cNvPr id="204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5" name="State of affair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State of affairs</a:t>
            </a:r>
          </a:p>
          <a:p>
            <a:r>
              <a:t>Types of reproducibility</a:t>
            </a:r>
          </a:p>
          <a:p>
            <a:r>
              <a:t>Reproducibility checklist</a:t>
            </a:r>
          </a:p>
          <a:p>
            <a:r>
              <a:t>Useful tools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tate of affai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State of affairs</a:t>
            </a:r>
          </a:p>
        </p:txBody>
      </p:sp>
      <p:sp>
        <p:nvSpPr>
          <p:cNvPr id="208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9" name="There’s no standard practices for ML development in the scientific contex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There’s no standard practices for ML development in the scientific context</a:t>
            </a:r>
          </a:p>
          <a:p>
            <a:r>
              <a:t>There are various guides in industry (e.g: google hand book, etc)</a:t>
            </a:r>
          </a:p>
          <a:p>
            <a:r>
              <a:t>There is a difference between ML for industry and ML for academia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cientific ML vs Industry M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Scientific ML vs Industry ML</a:t>
            </a:r>
          </a:p>
        </p:txBody>
      </p:sp>
      <p:sp>
        <p:nvSpPr>
          <p:cNvPr id="212" name="Business question"/>
          <p:cNvSpPr/>
          <p:nvPr/>
        </p:nvSpPr>
        <p:spPr>
          <a:xfrm>
            <a:off x="2163562" y="4397850"/>
            <a:ext cx="5086656" cy="1433163"/>
          </a:xfrm>
          <a:prstGeom prst="roundRect">
            <a:avLst>
              <a:gd name="adj" fmla="val 13292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Business question</a:t>
            </a:r>
          </a:p>
        </p:txBody>
      </p:sp>
      <p:sp>
        <p:nvSpPr>
          <p:cNvPr id="213" name="Scientific question"/>
          <p:cNvSpPr/>
          <p:nvPr/>
        </p:nvSpPr>
        <p:spPr>
          <a:xfrm>
            <a:off x="2163562" y="10176943"/>
            <a:ext cx="5086656" cy="1433163"/>
          </a:xfrm>
          <a:prstGeom prst="roundRect">
            <a:avLst>
              <a:gd name="adj" fmla="val 13292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Scientific question</a:t>
            </a:r>
          </a:p>
        </p:txBody>
      </p:sp>
      <p:pic>
        <p:nvPicPr>
          <p:cNvPr id="214" name="initial-ml-process.png" descr="initial-ml-proc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230" y="3171628"/>
            <a:ext cx="12008756" cy="4384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initial-ml-process.png" descr="initial-ml-proc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230" y="8896132"/>
            <a:ext cx="12008756" cy="43841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8" name="Group"/>
          <p:cNvGrpSpPr/>
          <p:nvPr/>
        </p:nvGrpSpPr>
        <p:grpSpPr>
          <a:xfrm>
            <a:off x="15464508" y="2760740"/>
            <a:ext cx="1219231" cy="1433163"/>
            <a:chOff x="0" y="0"/>
            <a:chExt cx="1219229" cy="1433162"/>
          </a:xfrm>
        </p:grpSpPr>
        <p:sp>
          <p:nvSpPr>
            <p:cNvPr id="226" name="Connection Line"/>
            <p:cNvSpPr/>
            <p:nvPr/>
          </p:nvSpPr>
          <p:spPr>
            <a:xfrm>
              <a:off x="107414" y="-1"/>
              <a:ext cx="1111816" cy="496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027" extrusionOk="0">
                  <a:moveTo>
                    <a:pt x="0" y="5327"/>
                  </a:moveTo>
                  <a:cubicBezTo>
                    <a:pt x="9226" y="-4573"/>
                    <a:pt x="16426" y="-673"/>
                    <a:pt x="21600" y="17027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227" name="Connection Line"/>
            <p:cNvSpPr/>
            <p:nvPr/>
          </p:nvSpPr>
          <p:spPr>
            <a:xfrm>
              <a:off x="0" y="822537"/>
              <a:ext cx="1111815" cy="610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69" extrusionOk="0">
                  <a:moveTo>
                    <a:pt x="0" y="0"/>
                  </a:moveTo>
                  <a:cubicBezTo>
                    <a:pt x="4646" y="18498"/>
                    <a:pt x="11846" y="21600"/>
                    <a:pt x="21600" y="9306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219" name="Iterative process"/>
          <p:cNvSpPr txBox="1"/>
          <p:nvPr/>
        </p:nvSpPr>
        <p:spPr>
          <a:xfrm>
            <a:off x="16995256" y="3246638"/>
            <a:ext cx="236646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Iterative process</a:t>
            </a:r>
          </a:p>
        </p:txBody>
      </p:sp>
      <p:sp>
        <p:nvSpPr>
          <p:cNvPr id="220" name="Rectangle"/>
          <p:cNvSpPr/>
          <p:nvPr/>
        </p:nvSpPr>
        <p:spPr>
          <a:xfrm>
            <a:off x="14039203" y="11455096"/>
            <a:ext cx="7195050" cy="19067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1" name="Rectangle"/>
          <p:cNvSpPr/>
          <p:nvPr/>
        </p:nvSpPr>
        <p:spPr>
          <a:xfrm>
            <a:off x="16380717" y="9940168"/>
            <a:ext cx="7195051" cy="19067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2" name="Paper"/>
          <p:cNvSpPr/>
          <p:nvPr/>
        </p:nvSpPr>
        <p:spPr>
          <a:xfrm>
            <a:off x="16588978" y="9033182"/>
            <a:ext cx="2095501" cy="1433164"/>
          </a:xfrm>
          <a:prstGeom prst="roundRect">
            <a:avLst>
              <a:gd name="adj" fmla="val 24718"/>
            </a:avLst>
          </a:prstGeom>
          <a:solidFill>
            <a:srgbClr val="CC226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Paper</a:t>
            </a:r>
          </a:p>
        </p:txBody>
      </p:sp>
      <p:sp>
        <p:nvSpPr>
          <p:cNvPr id="223" name="Dataset"/>
          <p:cNvSpPr/>
          <p:nvPr/>
        </p:nvSpPr>
        <p:spPr>
          <a:xfrm>
            <a:off x="16588978" y="11009667"/>
            <a:ext cx="2095501" cy="1433164"/>
          </a:xfrm>
          <a:prstGeom prst="roundRect">
            <a:avLst>
              <a:gd name="adj" fmla="val 24718"/>
            </a:avLst>
          </a:prstGeom>
          <a:solidFill>
            <a:srgbClr val="CC226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Dataset</a:t>
            </a:r>
          </a:p>
        </p:txBody>
      </p:sp>
      <p:sp>
        <p:nvSpPr>
          <p:cNvPr id="228" name="Connection Line"/>
          <p:cNvSpPr/>
          <p:nvPr/>
        </p:nvSpPr>
        <p:spPr>
          <a:xfrm>
            <a:off x="13268495" y="12796833"/>
            <a:ext cx="3401662" cy="720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9" extrusionOk="0">
                <a:moveTo>
                  <a:pt x="0" y="0"/>
                </a:moveTo>
                <a:cubicBezTo>
                  <a:pt x="10612" y="21107"/>
                  <a:pt x="17812" y="21600"/>
                  <a:pt x="21600" y="1478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25" name="re-use"/>
          <p:cNvSpPr txBox="1"/>
          <p:nvPr/>
        </p:nvSpPr>
        <p:spPr>
          <a:xfrm>
            <a:off x="14735905" y="12665634"/>
            <a:ext cx="97810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re-use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producibil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Reproducibility</a:t>
            </a:r>
          </a:p>
        </p:txBody>
      </p:sp>
      <p:sp>
        <p:nvSpPr>
          <p:cNvPr id="233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3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299" y="3897923"/>
            <a:ext cx="14799402" cy="75258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producibility in M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Reproducibility in ML</a:t>
            </a:r>
          </a:p>
        </p:txBody>
      </p:sp>
      <p:sp>
        <p:nvSpPr>
          <p:cNvPr id="239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4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768" y="4488809"/>
            <a:ext cx="6794782" cy="7359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ypes of reproducibil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Types of reproducibility</a:t>
            </a:r>
          </a:p>
        </p:txBody>
      </p:sp>
      <p:sp>
        <p:nvSpPr>
          <p:cNvPr id="245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6" name="According to Goodman et al. [1], there are 3 types of reproducibility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According to Goodman et al. [1], there are 3 types of reproducibility:</a:t>
            </a:r>
          </a:p>
          <a:p>
            <a:pPr lvl="1"/>
            <a:r>
              <a:t>Methods</a:t>
            </a:r>
          </a:p>
          <a:p>
            <a:pPr lvl="1"/>
            <a:r>
              <a:t>Results</a:t>
            </a:r>
          </a:p>
          <a:p>
            <a:pPr lvl="1"/>
            <a:r>
              <a:t>Inferential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Who are w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Who are we</a:t>
            </a:r>
          </a:p>
        </p:txBody>
      </p:sp>
      <p:sp>
        <p:nvSpPr>
          <p:cNvPr id="164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5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Methods reproducibil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Methods reproducibility</a:t>
            </a:r>
          </a:p>
        </p:txBody>
      </p:sp>
      <p:sp>
        <p:nvSpPr>
          <p:cNvPr id="251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2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sults reproducibil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Results reproducibility</a:t>
            </a:r>
          </a:p>
        </p:txBody>
      </p:sp>
      <p:sp>
        <p:nvSpPr>
          <p:cNvPr id="257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8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Inferential reproducibil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Inferential reproducibility</a:t>
            </a:r>
          </a:p>
        </p:txBody>
      </p:sp>
      <p:sp>
        <p:nvSpPr>
          <p:cNvPr id="263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4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he Machine Learning Reproducibility Checkli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43271">
              <a:defRPr sz="7820" spc="-156"/>
            </a:lvl1pPr>
          </a:lstStyle>
          <a:p>
            <a:r>
              <a:t>The Machine Learning Reproducibility Checklist </a:t>
            </a:r>
          </a:p>
        </p:txBody>
      </p:sp>
      <p:sp>
        <p:nvSpPr>
          <p:cNvPr id="269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0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7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2442" y="5404710"/>
            <a:ext cx="4579116" cy="594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ools that can help 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Tools that can help us</a:t>
            </a:r>
          </a:p>
        </p:txBody>
      </p:sp>
      <p:sp>
        <p:nvSpPr>
          <p:cNvPr id="276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7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064995-6A6A-0343-8FBB-16A5C0956E68}"/>
              </a:ext>
            </a:extLst>
          </p:cNvPr>
          <p:cNvSpPr/>
          <p:nvPr/>
        </p:nvSpPr>
        <p:spPr>
          <a:xfrm>
            <a:off x="15269204" y="-396240"/>
            <a:ext cx="9358636" cy="14599920"/>
          </a:xfrm>
          <a:prstGeom prst="rect">
            <a:avLst/>
          </a:prstGeom>
          <a:solidFill>
            <a:srgbClr val="002B4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7" name="Some general discussion 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Some general discussion …</a:t>
            </a:r>
          </a:p>
        </p:txBody>
      </p:sp>
      <p:sp>
        <p:nvSpPr>
          <p:cNvPr id="168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69" name="Summary of the discussion from MIDAS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13646924" cy="8256012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US" dirty="0"/>
              <a:t>An informal survey conducted at MIDAS, where 8 data scientists discussed current trends of ML in various fields of academia has yielded the following insights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There is no formal standard when it comes to publishing ML related material in various fields (e.g.: mathematics, psychology, physics, political science, economics).</a:t>
            </a:r>
          </a:p>
          <a:p>
            <a:pPr lvl="1"/>
            <a:r>
              <a:rPr lang="en-US" dirty="0"/>
              <a:t>In computer science there is some incentive to publish code/datasets (e.g.: </a:t>
            </a:r>
            <a:r>
              <a:rPr lang="en-US" dirty="0" err="1"/>
              <a:t>paperswithcode</a:t>
            </a:r>
            <a:r>
              <a:rPr lang="en-US" dirty="0"/>
              <a:t> / </a:t>
            </a:r>
            <a:r>
              <a:rPr lang="en-US" dirty="0" err="1"/>
              <a:t>paperswithoutcode</a:t>
            </a:r>
            <a:r>
              <a:rPr lang="en-US" dirty="0"/>
              <a:t>, as well as upon submission of materials in conferences / journals).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Although there is awareness of various tools to keep track of the development of code / data / models, there is no consensus or common practices in each field.</a:t>
            </a:r>
          </a:p>
          <a:p>
            <a:pPr lvl="1"/>
            <a:r>
              <a:rPr lang="en-US" dirty="0"/>
              <a:t>It falls upon the researcher to find ways to keep track of their pipelines. For example, excel files, annotated code, </a:t>
            </a:r>
            <a:r>
              <a:rPr lang="en-US" dirty="0" err="1"/>
              <a:t>github</a:t>
            </a:r>
            <a:r>
              <a:rPr lang="en-US" dirty="0"/>
              <a:t>, google spreadsheets to keep track of model changes / results, read me files to describe dataset/code.</a:t>
            </a:r>
          </a:p>
        </p:txBody>
      </p:sp>
      <p:pic>
        <p:nvPicPr>
          <p:cNvPr id="1026" name="Picture 2" descr="Peers Health and University of Michigan Announce New Research Applying  Intelligent Learning to the ODG Return to Work Data Set">
            <a:extLst>
              <a:ext uri="{FF2B5EF4-FFF2-40B4-BE49-F238E27FC236}">
                <a16:creationId xmlns:a16="http://schemas.microsoft.com/office/drawing/2014/main" id="{7FB295B8-3A57-FE42-847D-C0361E81B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9204" y="2549340"/>
            <a:ext cx="9114796" cy="911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064995-6A6A-0343-8FBB-16A5C0956E68}"/>
              </a:ext>
            </a:extLst>
          </p:cNvPr>
          <p:cNvSpPr/>
          <p:nvPr/>
        </p:nvSpPr>
        <p:spPr>
          <a:xfrm>
            <a:off x="15269204" y="-396240"/>
            <a:ext cx="9358636" cy="14599920"/>
          </a:xfrm>
          <a:prstGeom prst="rect">
            <a:avLst/>
          </a:prstGeom>
          <a:solidFill>
            <a:srgbClr val="002B4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7" name="Some general discussion 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Some general discussion …</a:t>
            </a:r>
          </a:p>
        </p:txBody>
      </p:sp>
      <p:sp>
        <p:nvSpPr>
          <p:cNvPr id="168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69" name="Summary of the discussion from MIDAS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13646924" cy="82560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After a project is concluded, typically the results are stored in hard drives, </a:t>
            </a:r>
            <a:r>
              <a:rPr lang="en-US" dirty="0" err="1"/>
              <a:t>github</a:t>
            </a:r>
            <a:r>
              <a:rPr lang="en-US" dirty="0"/>
              <a:t> (which is not always maintained), Dropbox type accounts, Cluster, publicly available data (</a:t>
            </a:r>
            <a:r>
              <a:rPr lang="en-US" dirty="0" err="1"/>
              <a:t>academictorrents.com</a:t>
            </a:r>
            <a:r>
              <a:rPr lang="en-US" dirty="0"/>
              <a:t>, </a:t>
            </a:r>
            <a:r>
              <a:rPr lang="en-US" dirty="0" err="1"/>
              <a:t>dryad.com</a:t>
            </a:r>
            <a:r>
              <a:rPr lang="en-US" dirty="0"/>
              <a:t>) or published along with the paper.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However, the consensus was that there was no good guide or principles for development of ML systems geared towards academic purposes.</a:t>
            </a:r>
          </a:p>
        </p:txBody>
      </p:sp>
      <p:pic>
        <p:nvPicPr>
          <p:cNvPr id="1026" name="Picture 2" descr="Peers Health and University of Michigan Announce New Research Applying  Intelligent Learning to the ODG Return to Work Data Set">
            <a:extLst>
              <a:ext uri="{FF2B5EF4-FFF2-40B4-BE49-F238E27FC236}">
                <a16:creationId xmlns:a16="http://schemas.microsoft.com/office/drawing/2014/main" id="{7FB295B8-3A57-FE42-847D-C0361E81B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9204" y="2549340"/>
            <a:ext cx="9114796" cy="911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15796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uthor and D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/>
          </a:p>
        </p:txBody>
      </p:sp>
      <p:sp>
        <p:nvSpPr>
          <p:cNvPr id="172" name="Scientific Data Scienc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Scientific Data Science</a:t>
            </a:r>
          </a:p>
        </p:txBody>
      </p:sp>
      <p:sp>
        <p:nvSpPr>
          <p:cNvPr id="173" name="Incorporating domain knowledge and other consideration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Incorporating domain knowledge and other considerations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</a:t>
            </a:r>
          </a:p>
        </p:txBody>
      </p:sp>
      <p:sp>
        <p:nvSpPr>
          <p:cNvPr id="176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What we will talk about — exampl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will talk about — examples </a:t>
            </a:r>
          </a:p>
          <a:p>
            <a:pPr lvl="1"/>
            <a:r>
              <a:t>This also crosses to industry because there’s also domain knowledge </a:t>
            </a:r>
          </a:p>
          <a:p>
            <a:pPr lvl="1"/>
            <a:r>
              <a:t>Requires understanding ML</a:t>
            </a:r>
          </a:p>
          <a:p>
            <a:r>
              <a:t>How to incorporate physical knowledge </a:t>
            </a:r>
          </a:p>
          <a:p>
            <a:r>
              <a:t>Interpretability and uncertainty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Motiv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180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More than 50 years ago, John Tukey envisioned the existence of a scientific effort focused on learning from data.</a:t>
            </a:r>
          </a:p>
          <a:p>
            <a:r>
              <a:rPr lang="en-US" dirty="0"/>
              <a:t>Data analysis / Data science has been largely dominated by two distinct cultural outlooks on data</a:t>
            </a:r>
            <a:endParaRPr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119161D-FDDC-4744-81F6-90D47A222383}"/>
              </a:ext>
            </a:extLst>
          </p:cNvPr>
          <p:cNvSpPr/>
          <p:nvPr/>
        </p:nvSpPr>
        <p:spPr>
          <a:xfrm>
            <a:off x="1591735" y="7711870"/>
            <a:ext cx="9110133" cy="357487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defTabSz="825500"/>
            <a:r>
              <a:rPr lang="en-US" sz="3200" i="1" dirty="0"/>
              <a:t>Machine learning </a:t>
            </a:r>
            <a:r>
              <a:rPr lang="en-US" sz="3200" dirty="0"/>
              <a:t>community: pre-dominantly comprised of computer scientists and typically centered on prediction quality and scalable, fast algorithms</a:t>
            </a:r>
            <a:endParaRPr lang="en-US" sz="3600" dirty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C63FBEE-3F8A-5E45-8A38-AC27ECF6F9E1}"/>
              </a:ext>
            </a:extLst>
          </p:cNvPr>
          <p:cNvSpPr/>
          <p:nvPr/>
        </p:nvSpPr>
        <p:spPr>
          <a:xfrm>
            <a:off x="13682133" y="7711870"/>
            <a:ext cx="9110133" cy="357487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lvl="0" defTabSz="457200" hangingPunct="1">
              <a:lnSpc>
                <a:spcPct val="117999"/>
              </a:lnSpc>
              <a:defRPr/>
            </a:pPr>
            <a:r>
              <a:rPr lang="en-US" sz="3200" i="1" dirty="0"/>
              <a:t>Statistical learning </a:t>
            </a:r>
            <a:r>
              <a:rPr lang="en-US" sz="3200" dirty="0"/>
              <a:t>community: often centered in statistics departments, focuses on the inference of interpretable models.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865C2-264E-8445-A7B4-DA8B02A0FC08}"/>
              </a:ext>
            </a:extLst>
          </p:cNvPr>
          <p:cNvSpPr txBox="1"/>
          <p:nvPr/>
        </p:nvSpPr>
        <p:spPr>
          <a:xfrm>
            <a:off x="3519362" y="11714556"/>
            <a:ext cx="17732418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3600" dirty="0"/>
              <a:t>Both methodologies have achieved significant success and </a:t>
            </a:r>
          </a:p>
          <a:p>
            <a:r>
              <a:rPr lang="en-US" sz="3600" dirty="0"/>
              <a:t>provided the mathematical and computational foundations for data-science methods.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2180</Words>
  <Application>Microsoft Macintosh PowerPoint</Application>
  <PresentationFormat>Custom</PresentationFormat>
  <Paragraphs>277</Paragraphs>
  <Slides>44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Helvetica Neue</vt:lpstr>
      <vt:lpstr>Helvetica Neue Medium</vt:lpstr>
      <vt:lpstr>21_BasicWhite</vt:lpstr>
      <vt:lpstr>AMLD</vt:lpstr>
      <vt:lpstr>Agenda</vt:lpstr>
      <vt:lpstr>What is this workshop about?</vt:lpstr>
      <vt:lpstr>Who are we</vt:lpstr>
      <vt:lpstr>Some general discussion …</vt:lpstr>
      <vt:lpstr>Some general discussion …</vt:lpstr>
      <vt:lpstr>Scientific Data Science</vt:lpstr>
      <vt:lpstr>Agenda</vt:lpstr>
      <vt:lpstr>Motivation</vt:lpstr>
      <vt:lpstr>Motivation</vt:lpstr>
      <vt:lpstr>Uses of ML in scientific context</vt:lpstr>
      <vt:lpstr>Uses of ML in scientific context</vt:lpstr>
      <vt:lpstr>Uses of ML in scientific context</vt:lpstr>
      <vt:lpstr>Uses of ML in scientific context</vt:lpstr>
      <vt:lpstr>Uses of ML in scientific context</vt:lpstr>
      <vt:lpstr>Uses of ML in scientific context</vt:lpstr>
      <vt:lpstr>Uses of ML in scientific context</vt:lpstr>
      <vt:lpstr>Uses of ML in scientific context</vt:lpstr>
      <vt:lpstr>Limitations of using ML in science</vt:lpstr>
      <vt:lpstr>Incorporating domain knowledge </vt:lpstr>
      <vt:lpstr>Incorporating domain knowledge </vt:lpstr>
      <vt:lpstr>Incorporating domain knowledge </vt:lpstr>
      <vt:lpstr>Incorporating domain knowledge </vt:lpstr>
      <vt:lpstr>Incorporating domain knowledge </vt:lpstr>
      <vt:lpstr>Incorporating domain knowledge </vt:lpstr>
      <vt:lpstr>Incorporating domain knowledge </vt:lpstr>
      <vt:lpstr>Incorporating domain knowledge </vt:lpstr>
      <vt:lpstr>Incorporating domain knowledge </vt:lpstr>
      <vt:lpstr>Incorporating domain knowledge </vt:lpstr>
      <vt:lpstr>Incorporating domain knowledge </vt:lpstr>
      <vt:lpstr>Incorporating domain knowledge </vt:lpstr>
      <vt:lpstr>Incorporating domain knowledge </vt:lpstr>
      <vt:lpstr>Reproducibility in (Scientific) Machine Learning</vt:lpstr>
      <vt:lpstr>Agenda</vt:lpstr>
      <vt:lpstr>State of affairs</vt:lpstr>
      <vt:lpstr>Scientific ML vs Industry ML</vt:lpstr>
      <vt:lpstr>Reproducibility</vt:lpstr>
      <vt:lpstr>Reproducibility in ML</vt:lpstr>
      <vt:lpstr>Types of reproducibility</vt:lpstr>
      <vt:lpstr>Methods reproducibility</vt:lpstr>
      <vt:lpstr>Results reproducibility</vt:lpstr>
      <vt:lpstr>Inferential reproducibility</vt:lpstr>
      <vt:lpstr>The Machine Learning Reproducibility Checklist </vt:lpstr>
      <vt:lpstr>Tools that can help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AMLD</dc:title>
  <cp:lastModifiedBy>Han Veiga, Maria</cp:lastModifiedBy>
  <cp:revision>66</cp:revision>
  <dcterms:modified xsi:type="dcterms:W3CDTF">2021-04-23T20:46:51Z</dcterms:modified>
</cp:coreProperties>
</file>