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81" r:id="rId11"/>
    <p:sldId id="264" r:id="rId12"/>
    <p:sldId id="284" r:id="rId13"/>
    <p:sldId id="285" r:id="rId14"/>
    <p:sldId id="286" r:id="rId15"/>
    <p:sldId id="288" r:id="rId16"/>
    <p:sldId id="289" r:id="rId17"/>
    <p:sldId id="291" r:id="rId18"/>
    <p:sldId id="290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9"/>
    <p:restoredTop sz="64115"/>
  </p:normalViewPr>
  <p:slideViewPr>
    <p:cSldViewPr snapToGrid="0" snapToObjects="1">
      <p:cViewPr varScale="1">
        <p:scale>
          <a:sx n="38" d="100"/>
          <a:sy n="38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Data science itself is not new, having been proposed more than 50 years ago by John Tukey who envisioned the existence of a scientific effort focused on learning from data, or </a:t>
            </a:r>
            <a:r>
              <a:rPr lang="en-US" sz="2200" i="1" dirty="0">
                <a:effectLst/>
                <a:latin typeface="+mn-lt"/>
                <a:ea typeface="+mn-ea"/>
                <a:cs typeface="+mn-cs"/>
                <a:sym typeface="Helvetica Neue"/>
              </a:rPr>
              <a:t>data analysis 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[152]. Since that time, data science has been largely dominated by two distinct cultural outlooks on data 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67814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46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why can’t we just use the traditional stuff? They are doing very well!</a:t>
            </a:r>
          </a:p>
          <a:p>
            <a:endParaRPr lang="en-US" dirty="0"/>
          </a:p>
          <a:p>
            <a:r>
              <a:rPr lang="en-US" dirty="0"/>
              <a:t>Data augmentation is not enough</a:t>
            </a:r>
          </a:p>
        </p:txBody>
      </p:sp>
    </p:spTree>
    <p:extLst>
      <p:ext uri="{BB962C8B-B14F-4D97-AF65-F5344CB8AC3E}">
        <p14:creationId xmlns:p14="http://schemas.microsoft.com/office/powerpoint/2010/main" val="197606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Reducing the search space</a:t>
            </a:r>
          </a:p>
        </p:txBody>
      </p:sp>
    </p:spTree>
    <p:extLst>
      <p:ext uri="{BB962C8B-B14F-4D97-AF65-F5344CB8AC3E}">
        <p14:creationId xmlns:p14="http://schemas.microsoft.com/office/powerpoint/2010/main" val="1993243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Typically, we are not interested in deploying an online ML system.</a:t>
            </a:r>
          </a:p>
          <a:p>
            <a:r>
              <a:t>We usually operate in a more controlled execution environment. (No end users)</a:t>
            </a:r>
          </a:p>
          <a:p>
            <a:r>
              <a:t>We want the system to be reproducible.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ML reproducibility is not the first time that we come across issues with reproducing scientific results. A survey conducted in 2016 shows that in “hard” sciences, many fields struggle with reproducibility (this becomes worse in soft sciences).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article in science magazine from 2018 looked at 400 articles from top journals / conferences and has found that:</a:t>
            </a:r>
          </a:p>
          <a:p>
            <a:endParaRPr/>
          </a:p>
          <a:p>
            <a:r>
              <a:t>- unable to reproduce cutting edge results - paper by goodman eventually retracted</a:t>
            </a:r>
          </a:p>
          <a:p>
            <a:pPr marL="279400" indent="-279400">
              <a:buSzPct val="123000"/>
              <a:buChar char="-"/>
            </a:pPr>
            <a:r>
              <a:t>people don’t share their code - 2018 - 6% of authors shared codes in 400 algos</a:t>
            </a:r>
          </a:p>
          <a:p>
            <a:pPr marL="279400" indent="-279400">
              <a:buSzPct val="123000"/>
              <a:buChar char="-"/>
            </a:pPr>
            <a:r>
              <a:t>Training data is not shared</a:t>
            </a:r>
          </a:p>
          <a:p>
            <a:pPr marL="279400" indent="-279400">
              <a:buSzPct val="123000"/>
              <a:buChar char="-"/>
            </a:pPr>
            <a:r>
              <a:t>Sensitivity to hyperparameters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article in science magazine from 2018 looked at 400 articles from top journals / conferences and has found that:</a:t>
            </a:r>
          </a:p>
          <a:p>
            <a:endParaRPr/>
          </a:p>
          <a:p>
            <a:r>
              <a:t>- unable to reproduce cutting edge results - paper by goodman eventually retracted</a:t>
            </a:r>
          </a:p>
          <a:p>
            <a:pPr marL="279400" indent="-279400">
              <a:buSzPct val="123000"/>
              <a:buChar char="-"/>
            </a:pPr>
            <a:r>
              <a:t>people don’t share their code - 2018 - 6% of authors shared codes in 400 algos</a:t>
            </a:r>
          </a:p>
          <a:p>
            <a:pPr marL="279400" indent="-279400">
              <a:buSzPct val="123000"/>
              <a:buChar char="-"/>
            </a:pPr>
            <a:r>
              <a:t>Training data is not shared</a:t>
            </a:r>
          </a:p>
          <a:p>
            <a:pPr marL="279400" indent="-279400">
              <a:buSzPct val="123000"/>
              <a:buChar char="-"/>
            </a:pPr>
            <a:r>
              <a:t>Sensitivity to hyperparameters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article in science magazine from 2018 looked at 400 articles from top journals / conferences and has found that:</a:t>
            </a:r>
          </a:p>
          <a:p>
            <a:endParaRPr/>
          </a:p>
          <a:p>
            <a:r>
              <a:t>- unable to reproduce cutting edge results - paper by goodman eventually retracted</a:t>
            </a:r>
          </a:p>
          <a:p>
            <a:pPr marL="279400" indent="-279400">
              <a:buSzPct val="123000"/>
              <a:buChar char="-"/>
            </a:pPr>
            <a:r>
              <a:t>people don’t share their code - 2018 - 6% of authors shared codes in 400 algos</a:t>
            </a:r>
          </a:p>
          <a:p>
            <a:pPr marL="279400" indent="-279400">
              <a:buSzPct val="123000"/>
              <a:buChar char="-"/>
            </a:pPr>
            <a:r>
              <a:t>Training data is not shared</a:t>
            </a:r>
          </a:p>
          <a:p>
            <a:pPr marL="279400" indent="-279400">
              <a:buSzPct val="123000"/>
              <a:buChar char="-"/>
            </a:pPr>
            <a:r>
              <a:t>Sensitivity to hyperparameters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article in science magazine from 2018 looked at 400 articles from top journals / conferences and has found that:</a:t>
            </a:r>
          </a:p>
          <a:p>
            <a:endParaRPr/>
          </a:p>
          <a:p>
            <a:r>
              <a:t>- unable to reproduce cutting edge results - paper by goodman eventually retracted</a:t>
            </a:r>
          </a:p>
          <a:p>
            <a:pPr marL="279400" indent="-279400">
              <a:buSzPct val="123000"/>
              <a:buChar char="-"/>
            </a:pPr>
            <a:r>
              <a:t>people don’t share their code - 2018 - 6% of authors shared codes in 400 algos</a:t>
            </a:r>
          </a:p>
          <a:p>
            <a:pPr marL="279400" indent="-279400">
              <a:buSzPct val="123000"/>
              <a:buChar char="-"/>
            </a:pPr>
            <a:r>
              <a:t>Training data is not shared</a:t>
            </a:r>
          </a:p>
          <a:p>
            <a:pPr marL="279400" indent="-279400">
              <a:buSzPct val="123000"/>
              <a:buChar char="-"/>
            </a:pPr>
            <a:r>
              <a:t>Sensitivity to hyperparameters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article in science magazine from 2018 looked at 400 articles from top journals / conferences and has found that:</a:t>
            </a:r>
          </a:p>
          <a:p>
            <a:endParaRPr/>
          </a:p>
          <a:p>
            <a:r>
              <a:t>- unable to reproduce cutting edge results - paper by goodman eventually retracted</a:t>
            </a:r>
          </a:p>
          <a:p>
            <a:pPr marL="279400" indent="-279400">
              <a:buSzPct val="123000"/>
              <a:buChar char="-"/>
            </a:pPr>
            <a:r>
              <a:t>people don’t share their code - 2018 - 6% of authors shared codes in 400 algos</a:t>
            </a:r>
          </a:p>
          <a:p>
            <a:pPr marL="279400" indent="-279400">
              <a:buSzPct val="123000"/>
              <a:buChar char="-"/>
            </a:pPr>
            <a:r>
              <a:t>Training data is not shared</a:t>
            </a:r>
          </a:p>
          <a:p>
            <a:pPr marL="279400" indent="-279400">
              <a:buSzPct val="123000"/>
              <a:buChar char="-"/>
            </a:pPr>
            <a:r>
              <a:t>Sensitivity to hyperparameters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Data science itself is not new, having been proposed more than 50 years ago by John Tukey who envisioned the existence of a scientific effort focused on learning from data, or </a:t>
            </a:r>
            <a:r>
              <a:rPr lang="en-US" sz="2200" i="1" dirty="0">
                <a:effectLst/>
                <a:latin typeface="+mn-lt"/>
                <a:ea typeface="+mn-ea"/>
                <a:cs typeface="+mn-cs"/>
                <a:sym typeface="Helvetica Neue"/>
              </a:rPr>
              <a:t>data analysis 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[152]. Since that time, data science has been largely dominated by two distinct cultural outlooks on data 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30371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article in science magazine from 2018 looked at 400 articles from top journals / conferences and has found that:</a:t>
            </a:r>
          </a:p>
          <a:p>
            <a:endParaRPr/>
          </a:p>
          <a:p>
            <a:r>
              <a:t>- unable to reproduce cutting edge results - paper by goodman eventually retracted</a:t>
            </a:r>
          </a:p>
          <a:p>
            <a:pPr marL="279400" indent="-279400">
              <a:buSzPct val="123000"/>
              <a:buChar char="-"/>
            </a:pPr>
            <a:r>
              <a:t>people don’t share their code - 2018 - 6% of authors shared codes in 400 algos</a:t>
            </a:r>
          </a:p>
          <a:p>
            <a:pPr marL="279400" indent="-279400">
              <a:buSzPct val="123000"/>
              <a:buChar char="-"/>
            </a:pPr>
            <a:r>
              <a:t>Training data is not shared</a:t>
            </a:r>
          </a:p>
          <a:p>
            <a:pPr marL="279400" indent="-279400">
              <a:buSzPct val="123000"/>
              <a:buChar char="-"/>
            </a:pPr>
            <a:r>
              <a:t>Sensitivity to hyperparameters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4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Weinan</a:t>
            </a:r>
            <a:r>
              <a:rPr lang="en-US" dirty="0"/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16987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miles</a:t>
            </a:r>
          </a:p>
        </p:txBody>
      </p:sp>
    </p:spTree>
    <p:extLst>
      <p:ext uri="{BB962C8B-B14F-4D97-AF65-F5344CB8AC3E}">
        <p14:creationId xmlns:p14="http://schemas.microsoft.com/office/powerpoint/2010/main" val="405764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43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Komousakus</a:t>
            </a:r>
            <a:r>
              <a:rPr lang="en-US" dirty="0"/>
              <a:t> stuff</a:t>
            </a:r>
          </a:p>
        </p:txBody>
      </p:sp>
    </p:spTree>
    <p:extLst>
      <p:ext uri="{BB962C8B-B14F-4D97-AF65-F5344CB8AC3E}">
        <p14:creationId xmlns:p14="http://schemas.microsoft.com/office/powerpoint/2010/main" val="415193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work with </a:t>
            </a:r>
            <a:r>
              <a:rPr lang="en-US" dirty="0" err="1"/>
              <a:t>oleg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691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work, google work, fluid </a:t>
            </a:r>
          </a:p>
        </p:txBody>
      </p:sp>
    </p:spTree>
    <p:extLst>
      <p:ext uri="{BB962C8B-B14F-4D97-AF65-F5344CB8AC3E}">
        <p14:creationId xmlns:p14="http://schemas.microsoft.com/office/powerpoint/2010/main" val="108761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/>
          </a:p>
        </p:txBody>
      </p:sp>
      <p:sp>
        <p:nvSpPr>
          <p:cNvPr id="152" name="AMLD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AMLD</a:t>
            </a:r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18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For engineers and scientists, the goal is to leverage these new techniques to infer and compute models (typically nonlinear) from observations:</a:t>
            </a:r>
          </a:p>
          <a:p>
            <a:pPr lvl="1"/>
            <a:r>
              <a:rPr lang="en-US" dirty="0"/>
              <a:t>That correctly identify the underlying dynamics;</a:t>
            </a:r>
          </a:p>
          <a:p>
            <a:pPr lvl="1"/>
            <a:r>
              <a:rPr lang="en-US" dirty="0"/>
              <a:t>Generalize qualitatively and quantitatively to unmeasured parts of phase, parameter, or application space.</a:t>
            </a:r>
          </a:p>
          <a:p>
            <a:pPr lvl="1"/>
            <a:endParaRPr lang="en-US" dirty="0"/>
          </a:p>
          <a:p>
            <a:r>
              <a:rPr lang="en-US" dirty="0"/>
              <a:t>Another scientific tool (like numerical simulations)</a:t>
            </a:r>
          </a:p>
        </p:txBody>
      </p:sp>
    </p:spTree>
    <p:extLst>
      <p:ext uri="{BB962C8B-B14F-4D97-AF65-F5344CB8AC3E}">
        <p14:creationId xmlns:p14="http://schemas.microsoft.com/office/powerpoint/2010/main" val="898249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I</a:t>
            </a:r>
            <a:r>
              <a:rPr sz="4000" b="1" dirty="0"/>
              <a:t>mproving predictions beyond state</a:t>
            </a:r>
            <a:r>
              <a:rPr lang="en-US" sz="4000" b="1" dirty="0"/>
              <a:t>-</a:t>
            </a:r>
            <a:r>
              <a:rPr sz="4000" b="1" dirty="0"/>
              <a:t>of</a:t>
            </a:r>
            <a:r>
              <a:rPr lang="en-US" sz="4000" b="1" dirty="0"/>
              <a:t>-</a:t>
            </a:r>
            <a:r>
              <a:rPr sz="4000" b="1" dirty="0"/>
              <a:t>the</a:t>
            </a:r>
            <a:r>
              <a:rPr lang="en-US" sz="4000" b="1" dirty="0"/>
              <a:t>-</a:t>
            </a:r>
            <a:r>
              <a:rPr sz="4000" b="1" dirty="0"/>
              <a:t>art physical models</a:t>
            </a:r>
            <a:endParaRPr lang="en-US" sz="4000" b="1" dirty="0"/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First-principle models are based on known physical laws.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In most cases, they are approximations of reality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Contain uncertain parameters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Modeling smaller scales / accounting for missing physics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Numerical models are often simplified or solved coarsely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For example, turbulent scales are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CECD-2832-ED47-925B-EDDE90D846C2}"/>
              </a:ext>
            </a:extLst>
          </p:cNvPr>
          <p:cNvSpPr txBox="1"/>
          <p:nvPr/>
        </p:nvSpPr>
        <p:spPr>
          <a:xfrm>
            <a:off x="16644939" y="453923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77487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Surrogate modelling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Numerical models are often simplified or solved coarsely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For example, turbulent scales are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CECD-2832-ED47-925B-EDDE90D846C2}"/>
              </a:ext>
            </a:extLst>
          </p:cNvPr>
          <p:cNvSpPr txBox="1"/>
          <p:nvPr/>
        </p:nvSpPr>
        <p:spPr>
          <a:xfrm>
            <a:off x="16644939" y="453923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143407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Storage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Numerical models are often simplified or solved coarsely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For example, turbulent scales are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CECD-2832-ED47-925B-EDDE90D846C2}"/>
              </a:ext>
            </a:extLst>
          </p:cNvPr>
          <p:cNvSpPr txBox="1"/>
          <p:nvPr/>
        </p:nvSpPr>
        <p:spPr>
          <a:xfrm>
            <a:off x="16644939" y="453923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3100799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Discovering governing equations 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Numerical models are often simplified or solved coarsely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For example, turbulent scales are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CECD-2832-ED47-925B-EDDE90D846C2}"/>
              </a:ext>
            </a:extLst>
          </p:cNvPr>
          <p:cNvSpPr txBox="1"/>
          <p:nvPr/>
        </p:nvSpPr>
        <p:spPr>
          <a:xfrm>
            <a:off x="16644939" y="453923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878117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Inverse modelling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Numerical models are often simplified or solved coarsely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For example, turbulent scales are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CECD-2832-ED47-925B-EDDE90D846C2}"/>
              </a:ext>
            </a:extLst>
          </p:cNvPr>
          <p:cNvSpPr txBox="1"/>
          <p:nvPr/>
        </p:nvSpPr>
        <p:spPr>
          <a:xfrm>
            <a:off x="16644939" y="453923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12871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Solving partial differential equations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Numerical models are often simplified or solved coarsely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For example, turbulent scales are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CECD-2832-ED47-925B-EDDE90D846C2}"/>
              </a:ext>
            </a:extLst>
          </p:cNvPr>
          <p:cNvSpPr txBox="1"/>
          <p:nvPr/>
        </p:nvSpPr>
        <p:spPr>
          <a:xfrm>
            <a:off x="16644939" y="453923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962059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Uses of ML in scientific 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of ML in scientific context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Uses of ml in scien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b="1" dirty="0"/>
              <a:t>Uncertainty quantification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Numerical models are often simplified or solved coarsely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For example, turbulent scales are</a:t>
            </a:r>
          </a:p>
          <a:p>
            <a:pPr lvl="1" defTabSz="1853137">
              <a:spcBef>
                <a:spcPts val="3400"/>
              </a:spcBef>
              <a:buSzTx/>
              <a:defRPr sz="3040"/>
            </a:pPr>
            <a:endParaRPr lang="en-US" sz="4000" dirty="0"/>
          </a:p>
          <a:p>
            <a:pPr defTabSz="1853137">
              <a:spcBef>
                <a:spcPts val="3400"/>
              </a:spcBef>
              <a:buSzTx/>
              <a:defRPr sz="3040"/>
            </a:pPr>
            <a:r>
              <a:rPr lang="en-US" sz="4000" dirty="0"/>
              <a:t>Machine Learning can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CECD-2832-ED47-925B-EDDE90D846C2}"/>
              </a:ext>
            </a:extLst>
          </p:cNvPr>
          <p:cNvSpPr txBox="1"/>
          <p:nvPr/>
        </p:nvSpPr>
        <p:spPr>
          <a:xfrm>
            <a:off x="16644939" y="453923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899981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ifference between scientific ML and industry 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z="7565" spc="-151"/>
            </a:lvl1pPr>
          </a:lstStyle>
          <a:p>
            <a:r>
              <a:t>Difference between scientific ML and industry ML </a:t>
            </a:r>
          </a:p>
        </p:txBody>
      </p:sp>
      <p:sp>
        <p:nvSpPr>
          <p:cNvPr id="18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Difference between scientific problems and traditional ml proble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r>
              <a:rPr sz="4000" dirty="0"/>
              <a:t>Difference between scientific problems and traditional ml problems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r>
              <a:rPr sz="4000" dirty="0"/>
              <a:t> 	- why data augmentation is not enough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100"/>
            </a:pPr>
            <a:r>
              <a:rPr sz="4000" dirty="0"/>
              <a:t>Certainty and domain knowledge — example between translation and physics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5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Agenda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4047" indent="-384047" defTabSz="1536153">
              <a:spcBef>
                <a:spcPts val="2800"/>
              </a:spcBef>
              <a:defRPr sz="3024"/>
            </a:pPr>
            <a:r>
              <a:t>Agenda: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t>Introduction — 15 minutes — general description, motivation, who are we, etc…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t>Scientific machine learning — what is it, what’s the point / Incorporating physics contraints — review, why do we do it, different ways to do it — 75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t>Break — 30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t>Reproducibility in ML — what are we talking about,  reproducibility, research results, what is important, etc — 90 minutes 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endParaRPr/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t>pipeline — different tools  — 30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t>Presenting dataset 30minutes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t>Costumizing loss functions in Keras — 30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t>Using a established framework  — 30 minutes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</a:t>
            </a:r>
          </a:p>
        </p:txBody>
      </p:sp>
      <p:sp>
        <p:nvSpPr>
          <p:cNvPr id="192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Defini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Definition </a:t>
            </a:r>
          </a:p>
          <a:p>
            <a:pPr marL="0" indent="0">
              <a:buSzTx/>
              <a:buNone/>
            </a:pPr>
            <a:r>
              <a:t>why? Simplify the learning problem, convincing people that the method is robust</a:t>
            </a:r>
          </a:p>
          <a:p>
            <a:pPr marL="0" indent="0">
              <a:buSzTx/>
              <a:buNone/>
            </a:pPr>
            <a:r>
              <a:t>	- provability of the method — hard constraint / soft constraint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corporating domain knowle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</a:t>
            </a:r>
          </a:p>
        </p:txBody>
      </p:sp>
      <p:sp>
        <p:nvSpPr>
          <p:cNvPr id="19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bayesian framework: prior inform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/>
            </a:pPr>
            <a:r>
              <a:t>bayesian framework: prior information</a:t>
            </a:r>
          </a:p>
          <a:p>
            <a:pPr marL="0" indent="0">
              <a:buSzTx/>
              <a:buNone/>
              <a:defRPr sz="3000"/>
            </a:pPr>
            <a:r>
              <a:t>	- neural networks:</a:t>
            </a:r>
          </a:p>
          <a:p>
            <a:pPr marL="0" indent="0">
              <a:buSzTx/>
              <a:buNone/>
              <a:defRPr sz="3000"/>
            </a:pPr>
            <a:r>
              <a:t>		- loss function</a:t>
            </a:r>
          </a:p>
          <a:p>
            <a:pPr marL="0" indent="0">
              <a:buSzTx/>
              <a:buNone/>
              <a:defRPr sz="3000"/>
            </a:pPr>
            <a:r>
              <a:t>		- encoding it in the structure of the neural network </a:t>
            </a:r>
          </a:p>
          <a:p>
            <a:pPr marL="0" indent="0">
              <a:buSzTx/>
              <a:buNone/>
              <a:defRPr sz="3000"/>
            </a:pPr>
            <a:r>
              <a:t>		- ad hoc solutions</a:t>
            </a:r>
          </a:p>
          <a:p>
            <a:pPr marL="0" indent="0">
              <a:buSzTx/>
              <a:buNone/>
              <a:defRPr sz="3000"/>
            </a:pPr>
            <a:r>
              <a:t>	- physics guided initialization </a:t>
            </a:r>
          </a:p>
          <a:p>
            <a:pPr marL="0" indent="0">
              <a:buSzTx/>
              <a:buNone/>
              <a:defRPr sz="3000"/>
            </a:pPr>
            <a:r>
              <a:t>	- gaussian processes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/>
          </a:p>
        </p:txBody>
      </p:sp>
      <p:sp>
        <p:nvSpPr>
          <p:cNvPr id="200" name="Reproducibility in (Scientific) Machine Learn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Reproducibility in (Scientific) Machine Learning</a:t>
            </a:r>
          </a:p>
        </p:txBody>
      </p:sp>
      <p:sp>
        <p:nvSpPr>
          <p:cNvPr id="201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20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tate of affai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 of affairs</a:t>
            </a:r>
          </a:p>
          <a:p>
            <a:r>
              <a:t>Types of reproducibility</a:t>
            </a:r>
          </a:p>
          <a:p>
            <a:r>
              <a:t>Reproducibility checklist</a:t>
            </a:r>
          </a:p>
          <a:p>
            <a:r>
              <a:t>Useful tools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tate of affai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 of affairs</a:t>
            </a:r>
          </a:p>
        </p:txBody>
      </p:sp>
      <p:sp>
        <p:nvSpPr>
          <p:cNvPr id="20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There’s no standard practices for ML development in the scientific contex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There’s no standard practices for ML development in the scientific context</a:t>
            </a:r>
          </a:p>
          <a:p>
            <a:r>
              <a:t>There are various guides in industry (e.g: google hand book, etc)</a:t>
            </a:r>
          </a:p>
          <a:p>
            <a:r>
              <a:t>There is a difference between ML for industry and ML for academia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cientific ML vs Industry 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Scientific ML vs Industry ML</a:t>
            </a:r>
          </a:p>
        </p:txBody>
      </p:sp>
      <p:sp>
        <p:nvSpPr>
          <p:cNvPr id="212" name="Business question"/>
          <p:cNvSpPr/>
          <p:nvPr/>
        </p:nvSpPr>
        <p:spPr>
          <a:xfrm>
            <a:off x="2163562" y="4397850"/>
            <a:ext cx="5086656" cy="1433163"/>
          </a:xfrm>
          <a:prstGeom prst="roundRect">
            <a:avLst>
              <a:gd name="adj" fmla="val 1329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Business question</a:t>
            </a:r>
          </a:p>
        </p:txBody>
      </p:sp>
      <p:sp>
        <p:nvSpPr>
          <p:cNvPr id="213" name="Scientific question"/>
          <p:cNvSpPr/>
          <p:nvPr/>
        </p:nvSpPr>
        <p:spPr>
          <a:xfrm>
            <a:off x="2163562" y="10176943"/>
            <a:ext cx="5086656" cy="1433163"/>
          </a:xfrm>
          <a:prstGeom prst="roundRect">
            <a:avLst>
              <a:gd name="adj" fmla="val 1329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Scientific question</a:t>
            </a:r>
          </a:p>
        </p:txBody>
      </p:sp>
      <p:pic>
        <p:nvPicPr>
          <p:cNvPr id="214" name="initial-ml-process.png" descr="initial-ml-proc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230" y="3171628"/>
            <a:ext cx="12008756" cy="4384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nitial-ml-process.png" descr="initial-ml-proc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230" y="8896132"/>
            <a:ext cx="12008756" cy="43841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8" name="Group"/>
          <p:cNvGrpSpPr/>
          <p:nvPr/>
        </p:nvGrpSpPr>
        <p:grpSpPr>
          <a:xfrm>
            <a:off x="15464508" y="2760740"/>
            <a:ext cx="1219231" cy="1433163"/>
            <a:chOff x="0" y="0"/>
            <a:chExt cx="1219229" cy="1433162"/>
          </a:xfrm>
        </p:grpSpPr>
        <p:sp>
          <p:nvSpPr>
            <p:cNvPr id="226" name="Connection Line"/>
            <p:cNvSpPr/>
            <p:nvPr/>
          </p:nvSpPr>
          <p:spPr>
            <a:xfrm>
              <a:off x="107414" y="-1"/>
              <a:ext cx="1111816" cy="496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27" extrusionOk="0">
                  <a:moveTo>
                    <a:pt x="0" y="5327"/>
                  </a:moveTo>
                  <a:cubicBezTo>
                    <a:pt x="9226" y="-4573"/>
                    <a:pt x="16426" y="-673"/>
                    <a:pt x="21600" y="1702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27" name="Connection Line"/>
            <p:cNvSpPr/>
            <p:nvPr/>
          </p:nvSpPr>
          <p:spPr>
            <a:xfrm>
              <a:off x="0" y="822537"/>
              <a:ext cx="1111815" cy="61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69" extrusionOk="0">
                  <a:moveTo>
                    <a:pt x="0" y="0"/>
                  </a:moveTo>
                  <a:cubicBezTo>
                    <a:pt x="4646" y="18498"/>
                    <a:pt x="11846" y="21600"/>
                    <a:pt x="21600" y="930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219" name="Iterative process"/>
          <p:cNvSpPr txBox="1"/>
          <p:nvPr/>
        </p:nvSpPr>
        <p:spPr>
          <a:xfrm>
            <a:off x="16995256" y="3246638"/>
            <a:ext cx="236646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Iterative process</a:t>
            </a:r>
          </a:p>
        </p:txBody>
      </p:sp>
      <p:sp>
        <p:nvSpPr>
          <p:cNvPr id="220" name="Rectangle"/>
          <p:cNvSpPr/>
          <p:nvPr/>
        </p:nvSpPr>
        <p:spPr>
          <a:xfrm>
            <a:off x="14039203" y="11455096"/>
            <a:ext cx="7195050" cy="19067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1" name="Rectangle"/>
          <p:cNvSpPr/>
          <p:nvPr/>
        </p:nvSpPr>
        <p:spPr>
          <a:xfrm>
            <a:off x="16380717" y="9940168"/>
            <a:ext cx="7195051" cy="19067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2" name="Paper"/>
          <p:cNvSpPr/>
          <p:nvPr/>
        </p:nvSpPr>
        <p:spPr>
          <a:xfrm>
            <a:off x="16588978" y="9033182"/>
            <a:ext cx="2095501" cy="1433164"/>
          </a:xfrm>
          <a:prstGeom prst="roundRect">
            <a:avLst>
              <a:gd name="adj" fmla="val 24718"/>
            </a:avLst>
          </a:prstGeom>
          <a:solidFill>
            <a:srgbClr val="CC226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Paper</a:t>
            </a:r>
          </a:p>
        </p:txBody>
      </p:sp>
      <p:sp>
        <p:nvSpPr>
          <p:cNvPr id="223" name="Dataset"/>
          <p:cNvSpPr/>
          <p:nvPr/>
        </p:nvSpPr>
        <p:spPr>
          <a:xfrm>
            <a:off x="16588978" y="11009667"/>
            <a:ext cx="2095501" cy="1433164"/>
          </a:xfrm>
          <a:prstGeom prst="roundRect">
            <a:avLst>
              <a:gd name="adj" fmla="val 24718"/>
            </a:avLst>
          </a:prstGeom>
          <a:solidFill>
            <a:srgbClr val="CC226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Dataset</a:t>
            </a:r>
          </a:p>
        </p:txBody>
      </p:sp>
      <p:sp>
        <p:nvSpPr>
          <p:cNvPr id="228" name="Connection Line"/>
          <p:cNvSpPr/>
          <p:nvPr/>
        </p:nvSpPr>
        <p:spPr>
          <a:xfrm>
            <a:off x="13268495" y="12796833"/>
            <a:ext cx="3401662" cy="720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extrusionOk="0">
                <a:moveTo>
                  <a:pt x="0" y="0"/>
                </a:moveTo>
                <a:cubicBezTo>
                  <a:pt x="10612" y="21107"/>
                  <a:pt x="17812" y="21600"/>
                  <a:pt x="21600" y="1478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25" name="re-use"/>
          <p:cNvSpPr txBox="1"/>
          <p:nvPr/>
        </p:nvSpPr>
        <p:spPr>
          <a:xfrm>
            <a:off x="14735905" y="12665634"/>
            <a:ext cx="97810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re-use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produci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Reproducibility</a:t>
            </a:r>
          </a:p>
        </p:txBody>
      </p:sp>
      <p:sp>
        <p:nvSpPr>
          <p:cNvPr id="23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99" y="3897923"/>
            <a:ext cx="14799402" cy="7525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producibility in 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Reproducibility in ML</a:t>
            </a:r>
          </a:p>
        </p:txBody>
      </p:sp>
      <p:sp>
        <p:nvSpPr>
          <p:cNvPr id="23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68" y="4488809"/>
            <a:ext cx="6794782" cy="7359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ypes of reproduci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reproducibility</a:t>
            </a:r>
          </a:p>
        </p:txBody>
      </p:sp>
      <p:sp>
        <p:nvSpPr>
          <p:cNvPr id="245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According to Goodman et al. [1], there are 3 types of reproducibility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According to Goodman et al. [1], there are 3 types of reproducibility:</a:t>
            </a:r>
          </a:p>
          <a:p>
            <a:pPr lvl="1"/>
            <a:r>
              <a:t>Methods</a:t>
            </a:r>
          </a:p>
          <a:p>
            <a:pPr lvl="1"/>
            <a:r>
              <a:t>Results</a:t>
            </a:r>
          </a:p>
          <a:p>
            <a:pPr lvl="1"/>
            <a:r>
              <a:t>Inferential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Methods reproduci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Methods reproducibility</a:t>
            </a:r>
          </a:p>
        </p:txBody>
      </p:sp>
      <p:sp>
        <p:nvSpPr>
          <p:cNvPr id="251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at is this workshop abou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this workshop about?</a:t>
            </a:r>
          </a:p>
        </p:txBody>
      </p:sp>
      <p:sp>
        <p:nvSpPr>
          <p:cNvPr id="16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Focus on relevant ML practices in academia / scientific contex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Focus on relevant ML practices in academia / scientific context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ML is used as a tool to give us insights into problems, solve problems quicker, understanding things better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It is another tool, as numerical simulations (for example), are a tool to best understand science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As such, we need good practices and standards to use ML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Difference between ML in industry and in Science — we often have answers to the problems — we have constraints that must be fulfilled. Things which are obviously wrong — that traditional metrics do not measure.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sults reproduci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 reproducibility</a:t>
            </a:r>
          </a:p>
        </p:txBody>
      </p:sp>
      <p:sp>
        <p:nvSpPr>
          <p:cNvPr id="257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Inferential reproduci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Inferential reproducibility</a:t>
            </a:r>
          </a:p>
        </p:txBody>
      </p:sp>
      <p:sp>
        <p:nvSpPr>
          <p:cNvPr id="26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4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he Machine Learning Reproducibility Checkli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z="7820" spc="-156"/>
            </a:lvl1pPr>
          </a:lstStyle>
          <a:p>
            <a:r>
              <a:t>The Machine Learning Reproducibility Checklist </a:t>
            </a:r>
          </a:p>
        </p:txBody>
      </p:sp>
      <p:sp>
        <p:nvSpPr>
          <p:cNvPr id="26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0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442" y="5404710"/>
            <a:ext cx="4579116" cy="594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ools that can help 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Tools that can help us</a:t>
            </a:r>
          </a:p>
        </p:txBody>
      </p:sp>
      <p:sp>
        <p:nvSpPr>
          <p:cNvPr id="27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ho are w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Who are we</a:t>
            </a:r>
          </a:p>
        </p:txBody>
      </p:sp>
      <p:sp>
        <p:nvSpPr>
          <p:cNvPr id="16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064995-6A6A-0343-8FBB-16A5C0956E68}"/>
              </a:ext>
            </a:extLst>
          </p:cNvPr>
          <p:cNvSpPr/>
          <p:nvPr/>
        </p:nvSpPr>
        <p:spPr>
          <a:xfrm>
            <a:off x="15269204" y="-396240"/>
            <a:ext cx="9358636" cy="14599920"/>
          </a:xfrm>
          <a:prstGeom prst="rect">
            <a:avLst/>
          </a:prstGeom>
          <a:solidFill>
            <a:srgbClr val="002B4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7" name="Some general discussion 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Some general discussion …</a:t>
            </a:r>
          </a:p>
        </p:txBody>
      </p:sp>
      <p:sp>
        <p:nvSpPr>
          <p:cNvPr id="16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9" name="Summary of the discussion from MIDAS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13646924" cy="825601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dirty="0"/>
              <a:t>An informal survey conducted at MIDAS, where 8 data scientists discussed current trends of ML in various fields of academia has yielded the following insights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no formal standard when it comes to publishing ML related material in various fields (e.g.: mathematics, psychology, physics, political science, economics).</a:t>
            </a:r>
          </a:p>
          <a:p>
            <a:pPr lvl="1"/>
            <a:r>
              <a:rPr lang="en-US" dirty="0"/>
              <a:t>In computer science there is some incentive to publish code/datasets (e.g.: </a:t>
            </a:r>
            <a:r>
              <a:rPr lang="en-US" dirty="0" err="1"/>
              <a:t>paperswithcode</a:t>
            </a:r>
            <a:r>
              <a:rPr lang="en-US" dirty="0"/>
              <a:t> / </a:t>
            </a:r>
            <a:r>
              <a:rPr lang="en-US" dirty="0" err="1"/>
              <a:t>paperswithoutcode</a:t>
            </a:r>
            <a:r>
              <a:rPr lang="en-US" dirty="0"/>
              <a:t>, as well as upon submission of materials in conferences / journals).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Although there is awareness of various tools to keep track of the development of code / data / models, there is no consensus or common practices in each field.</a:t>
            </a:r>
          </a:p>
          <a:p>
            <a:pPr lvl="1"/>
            <a:r>
              <a:rPr lang="en-US" dirty="0"/>
              <a:t>It falls upon the researcher to find ways to keep track of their pipelines. For example, excel files, annotated code, </a:t>
            </a:r>
            <a:r>
              <a:rPr lang="en-US" dirty="0" err="1"/>
              <a:t>github</a:t>
            </a:r>
            <a:r>
              <a:rPr lang="en-US" dirty="0"/>
              <a:t>, google spreadsheets to keep track of model changes / results, read me files to describe dataset/code.</a:t>
            </a:r>
          </a:p>
        </p:txBody>
      </p:sp>
      <p:pic>
        <p:nvPicPr>
          <p:cNvPr id="1026" name="Picture 2" descr="Peers Health and University of Michigan Announce New Research Applying  Intelligent Learning to the ODG Return to Work Data Set">
            <a:extLst>
              <a:ext uri="{FF2B5EF4-FFF2-40B4-BE49-F238E27FC236}">
                <a16:creationId xmlns:a16="http://schemas.microsoft.com/office/drawing/2014/main" id="{7FB295B8-3A57-FE42-847D-C0361E81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204" y="2549340"/>
            <a:ext cx="9114796" cy="911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064995-6A6A-0343-8FBB-16A5C0956E68}"/>
              </a:ext>
            </a:extLst>
          </p:cNvPr>
          <p:cNvSpPr/>
          <p:nvPr/>
        </p:nvSpPr>
        <p:spPr>
          <a:xfrm>
            <a:off x="15269204" y="-396240"/>
            <a:ext cx="9358636" cy="14599920"/>
          </a:xfrm>
          <a:prstGeom prst="rect">
            <a:avLst/>
          </a:prstGeom>
          <a:solidFill>
            <a:srgbClr val="002B4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7" name="Some general discussion 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Some general discussion …</a:t>
            </a:r>
          </a:p>
        </p:txBody>
      </p:sp>
      <p:sp>
        <p:nvSpPr>
          <p:cNvPr id="16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9" name="Summary of the discussion from MIDAS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13646924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After a project is concluded, typically the results are stored in hard drives, </a:t>
            </a:r>
            <a:r>
              <a:rPr lang="en-US" dirty="0" err="1"/>
              <a:t>github</a:t>
            </a:r>
            <a:r>
              <a:rPr lang="en-US" dirty="0"/>
              <a:t> (which is not always maintained), Dropbox type accounts, Cluster, publicly available data (</a:t>
            </a:r>
            <a:r>
              <a:rPr lang="en-US" dirty="0" err="1"/>
              <a:t>academictorrents.com</a:t>
            </a:r>
            <a:r>
              <a:rPr lang="en-US" dirty="0"/>
              <a:t>, </a:t>
            </a:r>
            <a:r>
              <a:rPr lang="en-US" dirty="0" err="1"/>
              <a:t>dryad.com</a:t>
            </a:r>
            <a:r>
              <a:rPr lang="en-US" dirty="0"/>
              <a:t>) or published along with the paper.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However, the consensus was that there was no good guide or principles for development of ML systems geared towards academic purposes.</a:t>
            </a:r>
          </a:p>
        </p:txBody>
      </p:sp>
      <p:pic>
        <p:nvPicPr>
          <p:cNvPr id="1026" name="Picture 2" descr="Peers Health and University of Michigan Announce New Research Applying  Intelligent Learning to the ODG Return to Work Data Set">
            <a:extLst>
              <a:ext uri="{FF2B5EF4-FFF2-40B4-BE49-F238E27FC236}">
                <a16:creationId xmlns:a16="http://schemas.microsoft.com/office/drawing/2014/main" id="{7FB295B8-3A57-FE42-847D-C0361E81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204" y="2549340"/>
            <a:ext cx="9114796" cy="911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1579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/>
          </a:p>
        </p:txBody>
      </p:sp>
      <p:sp>
        <p:nvSpPr>
          <p:cNvPr id="172" name="Scientific Data Scienc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Scientific Data Science</a:t>
            </a:r>
          </a:p>
        </p:txBody>
      </p:sp>
      <p:sp>
        <p:nvSpPr>
          <p:cNvPr id="173" name="Incorporating domain knowledge and other consideration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Incorporating domain knowledge and other considerations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7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What we will talk about — examp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will talk about — examples </a:t>
            </a:r>
          </a:p>
          <a:p>
            <a:pPr lvl="1"/>
            <a:r>
              <a:t>This also crosses to industry because there’s also domain knowledge </a:t>
            </a:r>
          </a:p>
          <a:p>
            <a:pPr lvl="1"/>
            <a:r>
              <a:t>Requires understanding ML</a:t>
            </a:r>
          </a:p>
          <a:p>
            <a:r>
              <a:t>How to incorporate physical knowledge </a:t>
            </a:r>
          </a:p>
          <a:p>
            <a:r>
              <a:t>Interpretability and uncertainty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18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More than 50 years ago, John Tukey envisioned the existence of a scientific effort focused on learning from data.</a:t>
            </a:r>
          </a:p>
          <a:p>
            <a:r>
              <a:rPr lang="en-US" dirty="0"/>
              <a:t>Data analysis / Data science has been largely dominated by two distinct cultural outlooks on data</a:t>
            </a:r>
            <a:endParaRPr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19161D-FDDC-4744-81F6-90D47A222383}"/>
              </a:ext>
            </a:extLst>
          </p:cNvPr>
          <p:cNvSpPr/>
          <p:nvPr/>
        </p:nvSpPr>
        <p:spPr>
          <a:xfrm>
            <a:off x="1591735" y="7711870"/>
            <a:ext cx="9110133" cy="357487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defTabSz="825500"/>
            <a:r>
              <a:rPr lang="en-US" sz="3200" i="1" dirty="0"/>
              <a:t>Machine learning </a:t>
            </a:r>
            <a:r>
              <a:rPr lang="en-US" sz="3200" dirty="0"/>
              <a:t>community: pre-dominantly comprised of computer scientists and typically centered on prediction quality and scalable, fast algorithms</a:t>
            </a:r>
            <a:endParaRPr lang="en-US" sz="36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C63FBEE-3F8A-5E45-8A38-AC27ECF6F9E1}"/>
              </a:ext>
            </a:extLst>
          </p:cNvPr>
          <p:cNvSpPr/>
          <p:nvPr/>
        </p:nvSpPr>
        <p:spPr>
          <a:xfrm>
            <a:off x="13682133" y="7711870"/>
            <a:ext cx="9110133" cy="357487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lvl="0" defTabSz="457200" hangingPunct="1">
              <a:lnSpc>
                <a:spcPct val="117999"/>
              </a:lnSpc>
              <a:defRPr/>
            </a:pPr>
            <a:r>
              <a:rPr lang="en-US" sz="3200" i="1" dirty="0"/>
              <a:t>Statistical learning </a:t>
            </a:r>
            <a:r>
              <a:rPr lang="en-US" sz="3200" dirty="0"/>
              <a:t>community: often centered in statistics departments, focuses on the inference of interpretable models.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865C2-264E-8445-A7B4-DA8B02A0FC08}"/>
              </a:ext>
            </a:extLst>
          </p:cNvPr>
          <p:cNvSpPr txBox="1"/>
          <p:nvPr/>
        </p:nvSpPr>
        <p:spPr>
          <a:xfrm>
            <a:off x="3519362" y="11714556"/>
            <a:ext cx="1773241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Both methodologies have achieved significant success and </a:t>
            </a:r>
          </a:p>
          <a:p>
            <a:r>
              <a:rPr lang="en-US" sz="3600" dirty="0"/>
              <a:t>provided the mathematical and computational foundations for data-science methods.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1687</Words>
  <Application>Microsoft Macintosh PowerPoint</Application>
  <PresentationFormat>Custom</PresentationFormat>
  <Paragraphs>194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Helvetica Neue</vt:lpstr>
      <vt:lpstr>Helvetica Neue Medium</vt:lpstr>
      <vt:lpstr>21_BasicWhite</vt:lpstr>
      <vt:lpstr>AMLD</vt:lpstr>
      <vt:lpstr>Agenda</vt:lpstr>
      <vt:lpstr>What is this workshop about?</vt:lpstr>
      <vt:lpstr>Who are we</vt:lpstr>
      <vt:lpstr>Some general discussion …</vt:lpstr>
      <vt:lpstr>Some general discussion …</vt:lpstr>
      <vt:lpstr>Scientific Data Science</vt:lpstr>
      <vt:lpstr>Agenda</vt:lpstr>
      <vt:lpstr>Motivation</vt:lpstr>
      <vt:lpstr>Motivation</vt:lpstr>
      <vt:lpstr>Uses of ML in scientific context</vt:lpstr>
      <vt:lpstr>Uses of ML in scientific context</vt:lpstr>
      <vt:lpstr>Uses of ML in scientific context</vt:lpstr>
      <vt:lpstr>Uses of ML in scientific context</vt:lpstr>
      <vt:lpstr>Uses of ML in scientific context</vt:lpstr>
      <vt:lpstr>Uses of ML in scientific context</vt:lpstr>
      <vt:lpstr>Uses of ML in scientific context</vt:lpstr>
      <vt:lpstr>Uses of ML in scientific context</vt:lpstr>
      <vt:lpstr>Difference between scientific ML and industry ML </vt:lpstr>
      <vt:lpstr>Incorporating domain knowledge </vt:lpstr>
      <vt:lpstr>Incorporating domain knowledge </vt:lpstr>
      <vt:lpstr>Reproducibility in (Scientific) Machine Learning</vt:lpstr>
      <vt:lpstr>Agenda</vt:lpstr>
      <vt:lpstr>State of affairs</vt:lpstr>
      <vt:lpstr>Scientific ML vs Industry ML</vt:lpstr>
      <vt:lpstr>Reproducibility</vt:lpstr>
      <vt:lpstr>Reproducibility in ML</vt:lpstr>
      <vt:lpstr>Types of reproducibility</vt:lpstr>
      <vt:lpstr>Methods reproducibility</vt:lpstr>
      <vt:lpstr>Results reproducibility</vt:lpstr>
      <vt:lpstr>Inferential reproducibility</vt:lpstr>
      <vt:lpstr>The Machine Learning Reproducibility Checklist </vt:lpstr>
      <vt:lpstr>Tools that can help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AMLD</dc:title>
  <cp:lastModifiedBy>Han Veiga, Maria</cp:lastModifiedBy>
  <cp:revision>27</cp:revision>
  <dcterms:modified xsi:type="dcterms:W3CDTF">2021-04-23T00:16:07Z</dcterms:modified>
</cp:coreProperties>
</file>