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6" r:id="rId2"/>
    <p:sldId id="257" r:id="rId3"/>
    <p:sldId id="258" r:id="rId4"/>
    <p:sldId id="259" r:id="rId5"/>
    <p:sldId id="260" r:id="rId6"/>
    <p:sldId id="280" r:id="rId7"/>
    <p:sldId id="261" r:id="rId8"/>
    <p:sldId id="262" r:id="rId9"/>
    <p:sldId id="263" r:id="rId10"/>
    <p:sldId id="281" r:id="rId11"/>
    <p:sldId id="312" r:id="rId12"/>
    <p:sldId id="309" r:id="rId13"/>
    <p:sldId id="310" r:id="rId14"/>
    <p:sldId id="313" r:id="rId15"/>
    <p:sldId id="311" r:id="rId16"/>
    <p:sldId id="285" r:id="rId17"/>
    <p:sldId id="286" r:id="rId18"/>
    <p:sldId id="288" r:id="rId19"/>
    <p:sldId id="291" r:id="rId20"/>
    <p:sldId id="314" r:id="rId21"/>
    <p:sldId id="315" r:id="rId22"/>
    <p:sldId id="264" r:id="rId23"/>
    <p:sldId id="265" r:id="rId24"/>
    <p:sldId id="266" r:id="rId25"/>
    <p:sldId id="292" r:id="rId26"/>
    <p:sldId id="293" r:id="rId27"/>
    <p:sldId id="267" r:id="rId28"/>
    <p:sldId id="297" r:id="rId29"/>
    <p:sldId id="301" r:id="rId30"/>
    <p:sldId id="305" r:id="rId31"/>
    <p:sldId id="298" r:id="rId32"/>
    <p:sldId id="302" r:id="rId33"/>
    <p:sldId id="306" r:id="rId34"/>
    <p:sldId id="303" r:id="rId35"/>
    <p:sldId id="300" r:id="rId36"/>
    <p:sldId id="307" r:id="rId37"/>
    <p:sldId id="295" r:id="rId38"/>
    <p:sldId id="296" r:id="rId39"/>
    <p:sldId id="304" r:id="rId40"/>
    <p:sldId id="308" r:id="rId41"/>
    <p:sldId id="268" r:id="rId42"/>
    <p:sldId id="269" r:id="rId43"/>
    <p:sldId id="270" r:id="rId44"/>
    <p:sldId id="271" r:id="rId45"/>
    <p:sldId id="272" r:id="rId46"/>
    <p:sldId id="273" r:id="rId47"/>
    <p:sldId id="274" r:id="rId48"/>
    <p:sldId id="275" r:id="rId49"/>
    <p:sldId id="316" r:id="rId50"/>
    <p:sldId id="317" r:id="rId51"/>
    <p:sldId id="318" r:id="rId52"/>
    <p:sldId id="276" r:id="rId53"/>
    <p:sldId id="319" r:id="rId54"/>
    <p:sldId id="320" r:id="rId55"/>
    <p:sldId id="321" r:id="rId56"/>
    <p:sldId id="277" r:id="rId57"/>
    <p:sldId id="278" r:id="rId58"/>
    <p:sldId id="279" r:id="rId5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3"/>
    <p:restoredTop sz="64115"/>
  </p:normalViewPr>
  <p:slideViewPr>
    <p:cSldViewPr snapToGrid="0" snapToObjects="1">
      <p:cViewPr varScale="1">
        <p:scale>
          <a:sx n="38" d="100"/>
          <a:sy n="38" d="100"/>
        </p:scale>
        <p:origin x="1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Data science itself is not new, having been proposed more than 50 years ago by John Tukey who envisioned the existence of a scientific effort focused on learning from data, or </a:t>
            </a:r>
            <a:r>
              <a:rPr lang="en-US" sz="2200" i="1" dirty="0">
                <a:effectLst/>
                <a:latin typeface="+mn-lt"/>
                <a:ea typeface="+mn-ea"/>
                <a:cs typeface="+mn-cs"/>
                <a:sym typeface="Helvetica Neue"/>
              </a:rPr>
              <a:t>data analysis </a:t>
            </a:r>
            <a:r>
              <a:rPr lang="en-US" sz="2200" dirty="0">
                <a:effectLst/>
                <a:latin typeface="+mn-lt"/>
                <a:ea typeface="+mn-ea"/>
                <a:cs typeface="+mn-cs"/>
                <a:sym typeface="Helvetica Neue"/>
              </a:rPr>
              <a:t>[152]. Since that time, data science has been largely dominated by two distinct cultural outlooks on data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endParaRPr lang="en-US" sz="2200" dirty="0">
              <a:effectLst/>
              <a:latin typeface="+mn-lt"/>
              <a:ea typeface="+mn-ea"/>
              <a:cs typeface="+mn-cs"/>
              <a:sym typeface="Helvetica Neue"/>
            </a:endParaRPr>
          </a:p>
        </p:txBody>
      </p:sp>
    </p:spTree>
    <p:extLst>
      <p:ext uri="{BB962C8B-B14F-4D97-AF65-F5344CB8AC3E}">
        <p14:creationId xmlns:p14="http://schemas.microsoft.com/office/powerpoint/2010/main" val="967814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Komousakus</a:t>
            </a:r>
            <a:r>
              <a:rPr lang="en-US" dirty="0"/>
              <a:t> stuff</a:t>
            </a:r>
          </a:p>
        </p:txBody>
      </p:sp>
    </p:spTree>
    <p:extLst>
      <p:ext uri="{BB962C8B-B14F-4D97-AF65-F5344CB8AC3E}">
        <p14:creationId xmlns:p14="http://schemas.microsoft.com/office/powerpoint/2010/main" val="415193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work, google work, fluid </a:t>
            </a:r>
          </a:p>
        </p:txBody>
      </p:sp>
    </p:spTree>
    <p:extLst>
      <p:ext uri="{BB962C8B-B14F-4D97-AF65-F5344CB8AC3E}">
        <p14:creationId xmlns:p14="http://schemas.microsoft.com/office/powerpoint/2010/main" val="1087617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work, google work, fluid </a:t>
            </a:r>
          </a:p>
        </p:txBody>
      </p:sp>
    </p:spTree>
    <p:extLst>
      <p:ext uri="{BB962C8B-B14F-4D97-AF65-F5344CB8AC3E}">
        <p14:creationId xmlns:p14="http://schemas.microsoft.com/office/powerpoint/2010/main" val="307420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work, google work, fluid </a:t>
            </a:r>
          </a:p>
        </p:txBody>
      </p:sp>
    </p:spTree>
    <p:extLst>
      <p:ext uri="{BB962C8B-B14F-4D97-AF65-F5344CB8AC3E}">
        <p14:creationId xmlns:p14="http://schemas.microsoft.com/office/powerpoint/2010/main" val="368336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9044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Inconsistency with physical laws – for example, density field is negative </a:t>
            </a:r>
          </a:p>
        </p:txBody>
      </p:sp>
    </p:spTree>
    <p:extLst>
      <p:ext uri="{BB962C8B-B14F-4D97-AF65-F5344CB8AC3E}">
        <p14:creationId xmlns:p14="http://schemas.microsoft.com/office/powerpoint/2010/main" val="1976068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Reducing the search space</a:t>
            </a:r>
          </a:p>
        </p:txBody>
      </p:sp>
    </p:spTree>
    <p:extLst>
      <p:ext uri="{BB962C8B-B14F-4D97-AF65-F5344CB8AC3E}">
        <p14:creationId xmlns:p14="http://schemas.microsoft.com/office/powerpoint/2010/main" val="1993243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not formal definitions</a:t>
            </a:r>
          </a:p>
        </p:txBody>
      </p:sp>
    </p:spTree>
    <p:extLst>
      <p:ext uri="{BB962C8B-B14F-4D97-AF65-F5344CB8AC3E}">
        <p14:creationId xmlns:p14="http://schemas.microsoft.com/office/powerpoint/2010/main" val="3635207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not formal definitions</a:t>
            </a:r>
          </a:p>
        </p:txBody>
      </p:sp>
    </p:spTree>
    <p:extLst>
      <p:ext uri="{BB962C8B-B14F-4D97-AF65-F5344CB8AC3E}">
        <p14:creationId xmlns:p14="http://schemas.microsoft.com/office/powerpoint/2010/main" val="270886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Loss function</a:t>
            </a:r>
          </a:p>
        </p:txBody>
      </p:sp>
    </p:spTree>
    <p:extLst>
      <p:ext uri="{BB962C8B-B14F-4D97-AF65-F5344CB8AC3E}">
        <p14:creationId xmlns:p14="http://schemas.microsoft.com/office/powerpoint/2010/main" val="175723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dirty="0">
                <a:effectLst/>
                <a:latin typeface="+mn-lt"/>
                <a:ea typeface="+mn-ea"/>
                <a:cs typeface="+mn-cs"/>
                <a:sym typeface="Helvetica Neue"/>
              </a:rPr>
              <a:t>Data science itself is not new, having been proposed more than 50 years ago by John Tukey who envisioned the existence of a scientific effort focused on learning from data, or </a:t>
            </a:r>
            <a:r>
              <a:rPr lang="en-US" sz="2200" i="1" dirty="0">
                <a:effectLst/>
                <a:latin typeface="+mn-lt"/>
                <a:ea typeface="+mn-ea"/>
                <a:cs typeface="+mn-cs"/>
                <a:sym typeface="Helvetica Neue"/>
              </a:rPr>
              <a:t>data analysis </a:t>
            </a:r>
            <a:r>
              <a:rPr lang="en-US" sz="2200" dirty="0">
                <a:effectLst/>
                <a:latin typeface="+mn-lt"/>
                <a:ea typeface="+mn-ea"/>
                <a:cs typeface="+mn-cs"/>
                <a:sym typeface="Helvetica Neue"/>
              </a:rPr>
              <a:t>[152]. Since that time, data science has been largely dominated by two distinct cultural outlooks on data </a:t>
            </a:r>
          </a:p>
          <a:p>
            <a:pPr marL="0" marR="0" lvl="0" indent="0" defTabSz="457200" eaLnBrk="1" fontAlgn="auto" latinLnBrk="0" hangingPunct="1">
              <a:lnSpc>
                <a:spcPct val="117999"/>
              </a:lnSpc>
              <a:spcBef>
                <a:spcPts val="0"/>
              </a:spcBef>
              <a:spcAft>
                <a:spcPts val="0"/>
              </a:spcAft>
              <a:buClrTx/>
              <a:buSzTx/>
              <a:buFontTx/>
              <a:buNone/>
              <a:tabLst/>
              <a:defRPr/>
            </a:pPr>
            <a:endParaRPr lang="en-US" sz="2200" dirty="0">
              <a:effectLst/>
              <a:latin typeface="+mn-lt"/>
              <a:ea typeface="+mn-ea"/>
              <a:cs typeface="+mn-cs"/>
              <a:sym typeface="Helvetica Neue"/>
            </a:endParaRPr>
          </a:p>
          <a:p>
            <a:endParaRPr lang="en-US" sz="2200" dirty="0">
              <a:effectLst/>
              <a:latin typeface="+mn-lt"/>
              <a:ea typeface="+mn-ea"/>
              <a:cs typeface="+mn-cs"/>
              <a:sym typeface="Helvetica Neue"/>
            </a:endParaRPr>
          </a:p>
        </p:txBody>
      </p:sp>
    </p:spTree>
    <p:extLst>
      <p:ext uri="{BB962C8B-B14F-4D97-AF65-F5344CB8AC3E}">
        <p14:creationId xmlns:p14="http://schemas.microsoft.com/office/powerpoint/2010/main" val="1930371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Loss function with external things</a:t>
            </a:r>
          </a:p>
          <a:p>
            <a:endParaRPr lang="en-US" dirty="0"/>
          </a:p>
          <a:p>
            <a:endParaRPr lang="en-US" dirty="0"/>
          </a:p>
        </p:txBody>
      </p:sp>
    </p:spTree>
    <p:extLst>
      <p:ext uri="{BB962C8B-B14F-4D97-AF65-F5344CB8AC3E}">
        <p14:creationId xmlns:p14="http://schemas.microsoft.com/office/powerpoint/2010/main" val="1441786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Loss function with external things</a:t>
            </a:r>
          </a:p>
          <a:p>
            <a:endParaRPr lang="en-US" dirty="0"/>
          </a:p>
          <a:p>
            <a:endParaRPr lang="en-US" dirty="0"/>
          </a:p>
        </p:txBody>
      </p:sp>
    </p:spTree>
    <p:extLst>
      <p:ext uri="{BB962C8B-B14F-4D97-AF65-F5344CB8AC3E}">
        <p14:creationId xmlns:p14="http://schemas.microsoft.com/office/powerpoint/2010/main" val="163677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304591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1663064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Loss function with external things</a:t>
            </a:r>
          </a:p>
          <a:p>
            <a:endParaRPr lang="en-US" dirty="0"/>
          </a:p>
          <a:p>
            <a:endParaRPr lang="en-US" dirty="0"/>
          </a:p>
        </p:txBody>
      </p:sp>
    </p:spTree>
    <p:extLst>
      <p:ext uri="{BB962C8B-B14F-4D97-AF65-F5344CB8AC3E}">
        <p14:creationId xmlns:p14="http://schemas.microsoft.com/office/powerpoint/2010/main" val="2170660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3444047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1381424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Picture of neural net</a:t>
            </a:r>
          </a:p>
          <a:p>
            <a:r>
              <a:rPr lang="en-US" dirty="0"/>
              <a:t>Gradient descent</a:t>
            </a:r>
          </a:p>
          <a:p>
            <a:r>
              <a:rPr lang="en-US" dirty="0"/>
              <a:t>Loss function</a:t>
            </a:r>
          </a:p>
          <a:p>
            <a:endParaRPr lang="en-US" dirty="0"/>
          </a:p>
        </p:txBody>
      </p:sp>
    </p:spTree>
    <p:extLst>
      <p:ext uri="{BB962C8B-B14F-4D97-AF65-F5344CB8AC3E}">
        <p14:creationId xmlns:p14="http://schemas.microsoft.com/office/powerpoint/2010/main" val="4164675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Include only positive kernels</a:t>
            </a:r>
          </a:p>
        </p:txBody>
      </p:sp>
    </p:spTree>
    <p:extLst>
      <p:ext uri="{BB962C8B-B14F-4D97-AF65-F5344CB8AC3E}">
        <p14:creationId xmlns:p14="http://schemas.microsoft.com/office/powerpoint/2010/main" val="69919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Include prior information</a:t>
            </a:r>
          </a:p>
        </p:txBody>
      </p:sp>
    </p:spTree>
    <p:extLst>
      <p:ext uri="{BB962C8B-B14F-4D97-AF65-F5344CB8AC3E}">
        <p14:creationId xmlns:p14="http://schemas.microsoft.com/office/powerpoint/2010/main" val="746142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2853227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Include prior information</a:t>
            </a:r>
          </a:p>
        </p:txBody>
      </p:sp>
    </p:spTree>
    <p:extLst>
      <p:ext uri="{BB962C8B-B14F-4D97-AF65-F5344CB8AC3E}">
        <p14:creationId xmlns:p14="http://schemas.microsoft.com/office/powerpoint/2010/main" val="1147077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Weinan</a:t>
            </a:r>
            <a:r>
              <a:rPr lang="en-US" dirty="0"/>
              <a:t> E, a professor in Princeton well known in the field of computational mathematics has been trying to put Machine learning in a similar framework</a:t>
            </a:r>
          </a:p>
          <a:p>
            <a:r>
              <a:rPr lang="en-US" dirty="0"/>
              <a:t>In </a:t>
            </a:r>
            <a:r>
              <a:rPr lang="en-US" dirty="0" err="1"/>
              <a:t>numerics</a:t>
            </a:r>
            <a:r>
              <a:rPr lang="en-US" dirty="0"/>
              <a:t>, we have proofs of convergence, error bounds and when we don’t have analytical solutions (for most nonlinear problems), we have benchmark problems that give us an impression</a:t>
            </a:r>
          </a:p>
        </p:txBody>
      </p:sp>
    </p:spTree>
    <p:extLst>
      <p:ext uri="{BB962C8B-B14F-4D97-AF65-F5344CB8AC3E}">
        <p14:creationId xmlns:p14="http://schemas.microsoft.com/office/powerpoint/2010/main" val="2998515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Typically, we are not interested in deploying an online ML system.</a:t>
            </a:r>
          </a:p>
          <a:p>
            <a:r>
              <a:t>We usually operate in a more controlled execution environment. (No end users)</a:t>
            </a:r>
          </a:p>
          <a:p>
            <a:r>
              <a:t>We want the system to be reproducible.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t>ML reproducibility is not the first time that we come across issues with reproducing scientific results. A survey conducted in 2016 shows that in “hard” sciences, many fields struggle with reproducibility (this becomes worse in soft sciences).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endParaRPr lang="en-US" dirty="0"/>
          </a:p>
          <a:p>
            <a:pPr marL="279400" indent="-279400">
              <a:buSzPct val="123000"/>
              <a:buChar char="-"/>
            </a:pPr>
            <a:endParaRPr lang="en-US" dirty="0"/>
          </a:p>
          <a:p>
            <a:pPr marL="279400" indent="-279400">
              <a:buSzPct val="123000"/>
              <a:buChar char="-"/>
            </a:pPr>
            <a:r>
              <a:rPr lang="en-US" dirty="0"/>
              <a:t>And this is in machine learning conferences, not scientific fields that are using ml as a tool. Best believe this is worst…</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122202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2342776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381000" y="685800"/>
            <a:ext cx="6096000" cy="3429000"/>
          </a:xfrm>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rPr dirty="0"/>
              <a:t>An article in science magazine from 2018 looked at 400 articles from top journals / conferences and has found that:</a:t>
            </a:r>
          </a:p>
          <a:p>
            <a:endParaRPr dirty="0"/>
          </a:p>
          <a:p>
            <a:r>
              <a:rPr dirty="0"/>
              <a:t>- unable to reproduce cutting edge results - paper by goodman eventually retracted</a:t>
            </a:r>
          </a:p>
          <a:p>
            <a:pPr marL="279400" indent="-279400">
              <a:buSzPct val="123000"/>
              <a:buChar char="-"/>
            </a:pPr>
            <a:r>
              <a:rPr dirty="0"/>
              <a:t>people don’t share their code - 2018 - 6% of authors shared codes in 400 algos</a:t>
            </a:r>
          </a:p>
          <a:p>
            <a:pPr marL="279400" indent="-279400">
              <a:buSzPct val="123000"/>
              <a:buChar char="-"/>
            </a:pPr>
            <a:r>
              <a:rPr dirty="0"/>
              <a:t>Training data is not shared</a:t>
            </a:r>
          </a:p>
          <a:p>
            <a:pPr marL="279400" indent="-279400">
              <a:buSzPct val="123000"/>
              <a:buChar char="-"/>
            </a:pPr>
            <a:r>
              <a:rPr dirty="0"/>
              <a:t>Sensitivity to hyperparameters</a:t>
            </a:r>
          </a:p>
        </p:txBody>
      </p:sp>
    </p:spTree>
    <p:extLst>
      <p:ext uri="{BB962C8B-B14F-4D97-AF65-F5344CB8AC3E}">
        <p14:creationId xmlns:p14="http://schemas.microsoft.com/office/powerpoint/2010/main" val="167618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1075423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2774197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1433886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xfrm>
            <a:off x="381000" y="685800"/>
            <a:ext cx="6096000" cy="3429000"/>
          </a:xfrm>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extLst>
      <p:ext uri="{BB962C8B-B14F-4D97-AF65-F5344CB8AC3E}">
        <p14:creationId xmlns:p14="http://schemas.microsoft.com/office/powerpoint/2010/main" val="3645651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r>
              <a:t>An article in science magazine from 2018 looked at 400 articles from top journals / conferences and has found that:</a:t>
            </a:r>
          </a:p>
          <a:p>
            <a:endParaRPr/>
          </a:p>
          <a:p>
            <a:r>
              <a:t>- unable to reproduce cutting edge results - paper by goodman eventually retracted</a:t>
            </a:r>
          </a:p>
          <a:p>
            <a:pPr marL="279400" indent="-279400">
              <a:buSzPct val="123000"/>
              <a:buChar char="-"/>
            </a:pPr>
            <a:r>
              <a:t>people don’t share their code - 2018 - 6% of authors shared codes in 400 algos</a:t>
            </a:r>
          </a:p>
          <a:p>
            <a:pPr marL="279400" indent="-279400">
              <a:buSzPct val="123000"/>
              <a:buChar char="-"/>
            </a:pPr>
            <a:r>
              <a:t>Training data is not shared</a:t>
            </a:r>
          </a:p>
          <a:p>
            <a:pPr marL="279400" indent="-279400">
              <a:buSzPct val="123000"/>
              <a:buChar char="-"/>
            </a:pPr>
            <a:r>
              <a:t>Sensitivity to hyperparameters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2276578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376498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Non parametric in the sense of we don’t have to specify, for example, the maximal degree of polynomial for the basis, etc. there are still parameters ofc.</a:t>
            </a:r>
          </a:p>
        </p:txBody>
      </p:sp>
    </p:spTree>
    <p:extLst>
      <p:ext uri="{BB962C8B-B14F-4D97-AF65-F5344CB8AC3E}">
        <p14:creationId xmlns:p14="http://schemas.microsoft.com/office/powerpoint/2010/main" val="1230155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Work miles</a:t>
            </a:r>
          </a:p>
        </p:txBody>
      </p:sp>
    </p:spTree>
    <p:extLst>
      <p:ext uri="{BB962C8B-B14F-4D97-AF65-F5344CB8AC3E}">
        <p14:creationId xmlns:p14="http://schemas.microsoft.com/office/powerpoint/2010/main" val="405764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494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8.emf"/><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uthor and Date"/>
          <p:cNvSpPr txBox="1">
            <a:spLocks noGrp="1"/>
          </p:cNvSpPr>
          <p:nvPr>
            <p:ph type="body" idx="21"/>
          </p:nvPr>
        </p:nvSpPr>
        <p:spPr>
          <a:prstGeom prst="rect">
            <a:avLst/>
          </a:prstGeom>
        </p:spPr>
        <p:txBody>
          <a:bodyPr>
            <a:normAutofit lnSpcReduction="10000"/>
          </a:bodyPr>
          <a:lstStyle/>
          <a:p>
            <a:endParaRPr/>
          </a:p>
        </p:txBody>
      </p:sp>
      <p:sp>
        <p:nvSpPr>
          <p:cNvPr id="152" name="AMLD"/>
          <p:cNvSpPr txBox="1">
            <a:spLocks noGrp="1"/>
          </p:cNvSpPr>
          <p:nvPr>
            <p:ph type="ctrTitle"/>
          </p:nvPr>
        </p:nvSpPr>
        <p:spPr>
          <a:prstGeom prst="rect">
            <a:avLst/>
          </a:prstGeom>
        </p:spPr>
        <p:txBody>
          <a:bodyPr/>
          <a:lstStyle/>
          <a:p>
            <a:r>
              <a:t>AMLD</a:t>
            </a:r>
          </a:p>
        </p:txBody>
      </p:sp>
      <p:sp>
        <p:nvSpPr>
          <p:cNvPr id="153" name="Presentation Subtitle"/>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Motivation"/>
          <p:cNvSpPr txBox="1">
            <a:spLocks noGrp="1"/>
          </p:cNvSpPr>
          <p:nvPr>
            <p:ph type="title"/>
          </p:nvPr>
        </p:nvSpPr>
        <p:spPr>
          <a:prstGeom prst="rect">
            <a:avLst/>
          </a:prstGeom>
        </p:spPr>
        <p:txBody>
          <a:bodyPr/>
          <a:lstStyle/>
          <a:p>
            <a:r>
              <a:t>Motivation</a:t>
            </a:r>
          </a:p>
        </p:txBody>
      </p:sp>
      <p:sp>
        <p:nvSpPr>
          <p:cNvPr id="181" name="Slide bullet text"/>
          <p:cNvSpPr txBox="1">
            <a:spLocks noGrp="1"/>
          </p:cNvSpPr>
          <p:nvPr>
            <p:ph type="body" idx="1"/>
          </p:nvPr>
        </p:nvSpPr>
        <p:spPr>
          <a:prstGeom prst="rect">
            <a:avLst/>
          </a:prstGeom>
        </p:spPr>
        <p:txBody>
          <a:bodyPr/>
          <a:lstStyle/>
          <a:p>
            <a:r>
              <a:rPr lang="en-US" dirty="0"/>
              <a:t>For engineers and scientists, the goal is to leverage these new techniques to infer and compute models (typically nonlinear) from observations:</a:t>
            </a:r>
          </a:p>
          <a:p>
            <a:pPr lvl="1"/>
            <a:r>
              <a:rPr lang="en-US" dirty="0"/>
              <a:t>That correctly identify the underlying dynamics;</a:t>
            </a:r>
          </a:p>
          <a:p>
            <a:pPr lvl="1"/>
            <a:r>
              <a:rPr lang="en-US" dirty="0"/>
              <a:t>Generalize qualitatively and quantitatively to unmeasured parts of phase, parameter, or application space.</a:t>
            </a:r>
          </a:p>
          <a:p>
            <a:pPr lvl="1"/>
            <a:endParaRPr lang="en-US" dirty="0"/>
          </a:p>
          <a:p>
            <a:r>
              <a:rPr lang="en-US" dirty="0"/>
              <a:t>Another scientific tool (like numerical simulations)</a:t>
            </a:r>
          </a:p>
          <a:p>
            <a:pPr lvl="1"/>
            <a:r>
              <a:rPr lang="en-US" dirty="0"/>
              <a:t>Much less developed theory</a:t>
            </a:r>
          </a:p>
        </p:txBody>
      </p:sp>
      <p:sp>
        <p:nvSpPr>
          <p:cNvPr id="9" name="Slide Subtitle">
            <a:extLst>
              <a:ext uri="{FF2B5EF4-FFF2-40B4-BE49-F238E27FC236}">
                <a16:creationId xmlns:a16="http://schemas.microsoft.com/office/drawing/2014/main" id="{2C643F20-A4FA-8B4A-981D-F059B46F0979}"/>
              </a:ext>
            </a:extLst>
          </p:cNvPr>
          <p:cNvSpPr txBox="1">
            <a:spLocks noGrp="1"/>
          </p:cNvSpPr>
          <p:nvPr>
            <p:ph type="body" idx="21"/>
          </p:nvPr>
        </p:nvSpPr>
        <p:spPr>
          <a:xfrm>
            <a:off x="1206500" y="2372962"/>
            <a:ext cx="21971000" cy="934780"/>
          </a:xfrm>
          <a:prstGeom prst="rect">
            <a:avLst/>
          </a:prstGeom>
        </p:spPr>
        <p:txBody>
          <a:bodyPr>
            <a:normAutofit fontScale="40000" lnSpcReduction="20000"/>
          </a:bodyPr>
          <a:lstStyle/>
          <a:p>
            <a:endParaRPr lang="en-US" b="0" dirty="0"/>
          </a:p>
          <a:p>
            <a:r>
              <a:rPr lang="en-US" b="0" dirty="0"/>
              <a:t>Brunton, S., &amp; </a:t>
            </a:r>
            <a:r>
              <a:rPr lang="en-US" b="0" dirty="0" err="1"/>
              <a:t>Kutz</a:t>
            </a:r>
            <a:r>
              <a:rPr lang="en-US" b="0" dirty="0"/>
              <a:t>, J. (2019). </a:t>
            </a:r>
            <a:r>
              <a:rPr lang="en-US" b="0" i="1" dirty="0"/>
              <a:t>Data-Driven Science and Engineering: Machine Learning, Dynamical Systems, and Control</a:t>
            </a:r>
            <a:r>
              <a:rPr lang="en-US" b="0" dirty="0"/>
              <a:t>. Cambridge: Cambridge University Press.</a:t>
            </a:r>
          </a:p>
          <a:p>
            <a:endParaRPr b="0" dirty="0"/>
          </a:p>
        </p:txBody>
      </p:sp>
    </p:spTree>
    <p:extLst>
      <p:ext uri="{BB962C8B-B14F-4D97-AF65-F5344CB8AC3E}">
        <p14:creationId xmlns:p14="http://schemas.microsoft.com/office/powerpoint/2010/main" val="8982495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rPr lang="en-US" dirty="0"/>
              <a:t>Two big tools in science and engineering</a:t>
            </a:r>
            <a:endParaRPr dirty="0"/>
          </a:p>
        </p:txBody>
      </p:sp>
      <p:sp>
        <p:nvSpPr>
          <p:cNvPr id="184" name="Slide Subtitle"/>
          <p:cNvSpPr txBox="1">
            <a:spLocks noGrp="1"/>
          </p:cNvSpPr>
          <p:nvPr>
            <p:ph type="body" idx="21"/>
          </p:nvPr>
        </p:nvSpPr>
        <p:spPr>
          <a:prstGeom prst="rect">
            <a:avLst/>
          </a:prstGeom>
        </p:spPr>
        <p:txBody>
          <a:bodyPr/>
          <a:lstStyle/>
          <a:p>
            <a:endParaRPr/>
          </a:p>
        </p:txBody>
      </p:sp>
      <p:sp>
        <p:nvSpPr>
          <p:cNvPr id="2" name="Rounded Rectangle 1">
            <a:extLst>
              <a:ext uri="{FF2B5EF4-FFF2-40B4-BE49-F238E27FC236}">
                <a16:creationId xmlns:a16="http://schemas.microsoft.com/office/drawing/2014/main" id="{DE8999C7-0EAA-8D4D-A57E-0E0C2E0CBD30}"/>
              </a:ext>
            </a:extLst>
          </p:cNvPr>
          <p:cNvSpPr/>
          <p:nvPr/>
        </p:nvSpPr>
        <p:spPr>
          <a:xfrm>
            <a:off x="1206500" y="4601204"/>
            <a:ext cx="9685866" cy="755384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defTabSz="1853137">
              <a:spcBef>
                <a:spcPts val="3400"/>
              </a:spcBef>
              <a:defRPr sz="3040"/>
            </a:pPr>
            <a:r>
              <a:rPr lang="en-US" sz="4000" b="1" dirty="0"/>
              <a:t>Numerical simulations:</a:t>
            </a:r>
          </a:p>
          <a:p>
            <a:pPr marL="571500" lvl="1" indent="-571500" algn="l" defTabSz="1853137">
              <a:spcBef>
                <a:spcPts val="3400"/>
              </a:spcBef>
              <a:buFont typeface="Arial" panose="020B0604020202020204" pitchFamily="34" charset="0"/>
              <a:buChar char="•"/>
              <a:defRPr sz="3040"/>
            </a:pPr>
            <a:r>
              <a:rPr lang="en-US" sz="4000" dirty="0"/>
              <a:t>Many processes can be studied through ordinary / partial differential equations </a:t>
            </a:r>
          </a:p>
          <a:p>
            <a:pPr marL="571500" lvl="1" indent="-571500" algn="l" defTabSz="1853137">
              <a:spcBef>
                <a:spcPts val="3400"/>
              </a:spcBef>
              <a:buFont typeface="Arial" panose="020B0604020202020204" pitchFamily="34" charset="0"/>
              <a:buChar char="•"/>
              <a:defRPr sz="3040"/>
            </a:pPr>
            <a:r>
              <a:rPr lang="en-US" sz="4000" dirty="0"/>
              <a:t>A lot of advances in science occur through the study and numerical solution of such systems of equations</a:t>
            </a:r>
          </a:p>
          <a:p>
            <a:pPr marL="0" marR="0" indent="0" algn="l"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8" name="Rounded Rectangle 7">
            <a:extLst>
              <a:ext uri="{FF2B5EF4-FFF2-40B4-BE49-F238E27FC236}">
                <a16:creationId xmlns:a16="http://schemas.microsoft.com/office/drawing/2014/main" id="{960B21DE-D839-8143-A9F1-2166B39E8491}"/>
              </a:ext>
            </a:extLst>
          </p:cNvPr>
          <p:cNvSpPr/>
          <p:nvPr/>
        </p:nvSpPr>
        <p:spPr>
          <a:xfrm>
            <a:off x="13491636" y="6544998"/>
            <a:ext cx="9685866" cy="3666252"/>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algn="l" defTabSz="1853137">
              <a:spcBef>
                <a:spcPts val="3400"/>
              </a:spcBef>
              <a:defRPr sz="3040"/>
            </a:pPr>
            <a:r>
              <a:rPr lang="en-US" sz="4000" b="1" dirty="0"/>
              <a:t>Data Analysis:</a:t>
            </a:r>
          </a:p>
          <a:p>
            <a:pPr marL="571500" lvl="1" indent="-571500" algn="l" defTabSz="1853137">
              <a:spcBef>
                <a:spcPts val="3400"/>
              </a:spcBef>
              <a:buFont typeface="Arial" panose="020B0604020202020204" pitchFamily="34" charset="0"/>
              <a:buChar char="•"/>
              <a:defRPr sz="3040"/>
            </a:pPr>
            <a:r>
              <a:rPr lang="en-US" sz="4000" dirty="0"/>
              <a:t>Miles you probably can say more about this :D</a:t>
            </a:r>
          </a:p>
          <a:p>
            <a:pPr marL="0" marR="0" indent="0" algn="l"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460266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First-principle models are based on known physical laws.</a:t>
            </a:r>
          </a:p>
          <a:p>
            <a:pPr lvl="1" defTabSz="1853137">
              <a:spcBef>
                <a:spcPts val="3400"/>
              </a:spcBef>
              <a:buSzTx/>
              <a:defRPr sz="3040"/>
            </a:pPr>
            <a:r>
              <a:rPr lang="en-US" sz="4000" dirty="0"/>
              <a:t>Physical processes are often multi-scale </a:t>
            </a:r>
          </a:p>
          <a:p>
            <a:pPr lvl="1" defTabSz="1853137">
              <a:spcBef>
                <a:spcPts val="3400"/>
              </a:spcBef>
              <a:buSzTx/>
              <a:defRPr sz="3040"/>
            </a:pPr>
            <a:r>
              <a:rPr lang="en-US" sz="4000" dirty="0"/>
              <a:t>In most cases, first-principle models are approximations of reality</a:t>
            </a:r>
          </a:p>
          <a:p>
            <a:pPr lvl="2" defTabSz="1853137">
              <a:spcBef>
                <a:spcPts val="3400"/>
              </a:spcBef>
              <a:buSzTx/>
              <a:defRPr sz="3040"/>
            </a:pPr>
            <a:r>
              <a:rPr lang="en-US" sz="4000" dirty="0"/>
              <a:t>Uncertain parameters</a:t>
            </a:r>
          </a:p>
          <a:p>
            <a:pPr lvl="2" defTabSz="1853137">
              <a:spcBef>
                <a:spcPts val="3400"/>
              </a:spcBef>
              <a:buSzTx/>
              <a:defRPr sz="3040"/>
            </a:pPr>
            <a:r>
              <a:rPr lang="en-US" sz="4000" dirty="0"/>
              <a:t>Simplified (do not solve all scales/account for all physics)</a:t>
            </a:r>
          </a:p>
          <a:p>
            <a:pPr lvl="3" defTabSz="1853137">
              <a:spcBef>
                <a:spcPts val="3400"/>
              </a:spcBef>
              <a:buSzTx/>
              <a:defRPr sz="3040"/>
            </a:pPr>
            <a:r>
              <a:rPr lang="en-US" sz="4000" dirty="0"/>
              <a:t>E.g.: smaller scales are introduced by </a:t>
            </a:r>
            <a:r>
              <a:rPr lang="en-US" sz="4000" dirty="0" err="1"/>
              <a:t>subgrid</a:t>
            </a:r>
            <a:r>
              <a:rPr lang="en-US" sz="4000" dirty="0"/>
              <a:t> models</a:t>
            </a:r>
          </a:p>
        </p:txBody>
      </p:sp>
    </p:spTree>
    <p:extLst>
      <p:ext uri="{BB962C8B-B14F-4D97-AF65-F5344CB8AC3E}">
        <p14:creationId xmlns:p14="http://schemas.microsoft.com/office/powerpoint/2010/main" val="10574781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Machine Learning methods can be seen as non-parametric function approximators</a:t>
            </a:r>
          </a:p>
          <a:p>
            <a:pPr lvl="2" defTabSz="1853137">
              <a:spcBef>
                <a:spcPts val="3400"/>
              </a:spcBef>
              <a:buSzTx/>
              <a:defRPr sz="3040"/>
            </a:pPr>
            <a:r>
              <a:rPr lang="en-US" sz="4000" dirty="0"/>
              <a:t>Can be used to account for missing physics (functional </a:t>
            </a:r>
            <a:r>
              <a:rPr lang="en-US" sz="4000" dirty="0" err="1"/>
              <a:t>subgrid</a:t>
            </a:r>
            <a:r>
              <a:rPr lang="en-US" sz="4000" dirty="0"/>
              <a:t> models)</a:t>
            </a:r>
          </a:p>
          <a:p>
            <a:pPr lvl="2" defTabSz="1853137">
              <a:spcBef>
                <a:spcPts val="3400"/>
              </a:spcBef>
              <a:buSzTx/>
              <a:defRPr sz="3040"/>
            </a:pPr>
            <a:r>
              <a:rPr lang="en-US" sz="4000" dirty="0"/>
              <a:t>Can be used to scale-up previously intractable problems</a:t>
            </a:r>
          </a:p>
          <a:p>
            <a:pPr lvl="2" defTabSz="1853137">
              <a:spcBef>
                <a:spcPts val="3400"/>
              </a:spcBef>
              <a:buSzTx/>
              <a:defRPr sz="3040"/>
            </a:pPr>
            <a:endParaRPr lang="en-US" sz="4000" dirty="0"/>
          </a:p>
        </p:txBody>
      </p:sp>
    </p:spTree>
    <p:extLst>
      <p:ext uri="{BB962C8B-B14F-4D97-AF65-F5344CB8AC3E}">
        <p14:creationId xmlns:p14="http://schemas.microsoft.com/office/powerpoint/2010/main" val="21715085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Planetary collision</a:t>
            </a:r>
          </a:p>
          <a:p>
            <a:pPr marL="1219200" lvl="2" indent="0" defTabSz="1853137">
              <a:spcBef>
                <a:spcPts val="3400"/>
              </a:spcBef>
              <a:buSzTx/>
              <a:buNone/>
              <a:defRPr sz="3040"/>
            </a:pPr>
            <a:endParaRPr lang="en-US" sz="4000" dirty="0"/>
          </a:p>
        </p:txBody>
      </p:sp>
    </p:spTree>
    <p:extLst>
      <p:ext uri="{BB962C8B-B14F-4D97-AF65-F5344CB8AC3E}">
        <p14:creationId xmlns:p14="http://schemas.microsoft.com/office/powerpoint/2010/main" val="374517527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I</a:t>
            </a:r>
            <a:r>
              <a:rPr sz="4000" b="1" dirty="0"/>
              <a:t>mproving predictions beyond state</a:t>
            </a:r>
            <a:r>
              <a:rPr lang="en-US" sz="4000" b="1" dirty="0"/>
              <a:t>-</a:t>
            </a:r>
            <a:r>
              <a:rPr sz="4000" b="1" dirty="0"/>
              <a:t>of</a:t>
            </a:r>
            <a:r>
              <a:rPr lang="en-US" sz="4000" b="1" dirty="0"/>
              <a:t>-</a:t>
            </a:r>
            <a:r>
              <a:rPr sz="4000" b="1" dirty="0"/>
              <a:t>the</a:t>
            </a:r>
            <a:r>
              <a:rPr lang="en-US" sz="4000" b="1" dirty="0"/>
              <a:t>-</a:t>
            </a:r>
            <a:r>
              <a:rPr sz="4000" b="1" dirty="0"/>
              <a:t>art physical models</a:t>
            </a:r>
            <a:endParaRPr lang="en-US" sz="4000" b="1" dirty="0"/>
          </a:p>
          <a:p>
            <a:pPr lvl="1" defTabSz="1853137">
              <a:spcBef>
                <a:spcPts val="3400"/>
              </a:spcBef>
              <a:buSzTx/>
              <a:defRPr sz="3040"/>
            </a:pPr>
            <a:r>
              <a:rPr lang="en-US" sz="4000" dirty="0"/>
              <a:t>Molecular dynamics</a:t>
            </a:r>
          </a:p>
          <a:p>
            <a:pPr lvl="2" defTabSz="1853137">
              <a:spcBef>
                <a:spcPts val="3400"/>
              </a:spcBef>
              <a:buSzTx/>
              <a:defRPr sz="3040"/>
            </a:pPr>
            <a:endParaRPr lang="en-US" sz="4000" dirty="0"/>
          </a:p>
        </p:txBody>
      </p:sp>
    </p:spTree>
    <p:extLst>
      <p:ext uri="{BB962C8B-B14F-4D97-AF65-F5344CB8AC3E}">
        <p14:creationId xmlns:p14="http://schemas.microsoft.com/office/powerpoint/2010/main" val="20709639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Surrogate modelling</a:t>
            </a:r>
          </a:p>
          <a:p>
            <a:pPr lvl="1" defTabSz="1853137">
              <a:spcBef>
                <a:spcPts val="3400"/>
              </a:spcBef>
              <a:buSzTx/>
              <a:defRPr sz="3040"/>
            </a:pPr>
            <a:r>
              <a:rPr lang="en-US" sz="4000" dirty="0"/>
              <a:t>Replacing expensive computation by a surrogate model</a:t>
            </a:r>
          </a:p>
          <a:p>
            <a:pPr lvl="1" defTabSz="1853137">
              <a:spcBef>
                <a:spcPts val="3400"/>
              </a:spcBef>
              <a:buSzTx/>
              <a:defRPr sz="3040"/>
            </a:pPr>
            <a:endParaRPr lang="en-US" sz="4000" dirty="0"/>
          </a:p>
          <a:p>
            <a:pPr lvl="1" defTabSz="1853137">
              <a:spcBef>
                <a:spcPts val="3400"/>
              </a:spcBef>
              <a:buSzTx/>
              <a:defRPr sz="3040"/>
            </a:pPr>
            <a:r>
              <a:rPr lang="en-US" sz="4000" dirty="0"/>
              <a:t>Given input and outputs, learn the mapping without having to solve computationally expensive models </a:t>
            </a:r>
          </a:p>
          <a:p>
            <a:pPr lvl="2" defTabSz="1853137">
              <a:spcBef>
                <a:spcPts val="3400"/>
              </a:spcBef>
              <a:buSzTx/>
              <a:defRPr sz="3040"/>
            </a:pPr>
            <a:r>
              <a:rPr lang="en-US" sz="4000" dirty="0"/>
              <a:t>E.g.: Alstom combustion</a:t>
            </a:r>
            <a:endParaRPr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201434076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Storage</a:t>
            </a:r>
          </a:p>
          <a:p>
            <a:pPr lvl="1" defTabSz="1853137">
              <a:spcBef>
                <a:spcPts val="3400"/>
              </a:spcBef>
              <a:buSzTx/>
              <a:defRPr sz="3040"/>
            </a:pPr>
            <a:r>
              <a:rPr lang="en-US" sz="4000" dirty="0"/>
              <a:t>Numerical simulations produce a lot of data</a:t>
            </a:r>
          </a:p>
          <a:p>
            <a:pPr lvl="1" defTabSz="1853137">
              <a:spcBef>
                <a:spcPts val="3400"/>
              </a:spcBef>
              <a:buSzTx/>
              <a:defRPr sz="3040"/>
            </a:pPr>
            <a:r>
              <a:rPr lang="en-US" sz="4000" dirty="0"/>
              <a:t>Use machine learning techniques to choose what data to keep, what data is redundant </a:t>
            </a:r>
            <a:endParaRPr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8310079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Discovering governing equations </a:t>
            </a:r>
          </a:p>
          <a:p>
            <a:pPr lvl="1" defTabSz="1853137">
              <a:spcBef>
                <a:spcPts val="3400"/>
              </a:spcBef>
              <a:buSzTx/>
              <a:defRPr sz="3040"/>
            </a:pPr>
            <a:r>
              <a:rPr lang="en-US" sz="4000" dirty="0"/>
              <a:t>From observations, infer the underlying partial differential equation</a:t>
            </a:r>
          </a:p>
          <a:p>
            <a:pPr lvl="1" defTabSz="1853137">
              <a:spcBef>
                <a:spcPts val="3400"/>
              </a:spcBef>
              <a:buSzTx/>
              <a:defRPr sz="3040"/>
            </a:pPr>
            <a:r>
              <a:rPr lang="en-US" sz="4000" dirty="0"/>
              <a:t>Typically, partial differential equations were inferred from first principle:</a:t>
            </a:r>
          </a:p>
          <a:p>
            <a:pPr lvl="2" defTabSz="1853137">
              <a:spcBef>
                <a:spcPts val="3400"/>
              </a:spcBef>
              <a:buSzTx/>
              <a:defRPr sz="3040"/>
            </a:pPr>
            <a:r>
              <a:rPr lang="en-US" sz="4000" dirty="0"/>
              <a:t>Navier-Stokes:</a:t>
            </a:r>
          </a:p>
          <a:p>
            <a:pPr lvl="2" defTabSz="1853137">
              <a:spcBef>
                <a:spcPts val="3400"/>
              </a:spcBef>
              <a:buSzTx/>
              <a:defRPr sz="3040"/>
            </a:pPr>
            <a:endParaRPr lang="en-US" sz="4000" dirty="0"/>
          </a:p>
          <a:p>
            <a:pPr lvl="1" defTabSz="1853137">
              <a:spcBef>
                <a:spcPts val="3400"/>
              </a:spcBef>
              <a:buSzTx/>
              <a:defRPr sz="3040"/>
            </a:pPr>
            <a:r>
              <a:rPr lang="en-US" sz="4000" dirty="0"/>
              <a:t>Use data-driven methods to find the functional form of the partial differential equation</a:t>
            </a:r>
            <a:endParaRPr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128781178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Solving partial differential equations</a:t>
            </a:r>
          </a:p>
          <a:p>
            <a:pPr lvl="1" defTabSz="1853137">
              <a:spcBef>
                <a:spcPts val="3400"/>
              </a:spcBef>
              <a:buSzTx/>
              <a:defRPr sz="3040"/>
            </a:pPr>
            <a:r>
              <a:rPr lang="en-US" sz="4000" dirty="0"/>
              <a:t>Solving partial differential equations is still of large interest – many engineering and scientific problems can be formalized through a PDE.</a:t>
            </a:r>
          </a:p>
          <a:p>
            <a:pPr lvl="1" defTabSz="1853137">
              <a:spcBef>
                <a:spcPts val="3400"/>
              </a:spcBef>
              <a:buSzTx/>
              <a:defRPr sz="3040"/>
            </a:pPr>
            <a:r>
              <a:rPr lang="en-US" sz="4000" dirty="0"/>
              <a:t>Numerical solvers of PDEs are </a:t>
            </a:r>
            <a:r>
              <a:rPr lang="en-US" sz="4000" i="1" dirty="0"/>
              <a:t>fiddly</a:t>
            </a:r>
            <a:r>
              <a:rPr lang="en-US" sz="4000" dirty="0"/>
              <a:t>:</a:t>
            </a:r>
          </a:p>
          <a:p>
            <a:pPr lvl="2" defTabSz="1853137">
              <a:spcBef>
                <a:spcPts val="3400"/>
              </a:spcBef>
              <a:buSzTx/>
              <a:defRPr sz="3040"/>
            </a:pPr>
            <a:r>
              <a:rPr lang="en-US" sz="4000" dirty="0"/>
              <a:t>Require parameter tuning</a:t>
            </a:r>
          </a:p>
          <a:p>
            <a:pPr lvl="2" defTabSz="1853137">
              <a:spcBef>
                <a:spcPts val="3400"/>
              </a:spcBef>
              <a:buSzTx/>
              <a:defRPr sz="3040"/>
            </a:pPr>
            <a:r>
              <a:rPr lang="en-US" sz="4000" dirty="0"/>
              <a:t>Numerical considerations (e.g.: because of discretization, some systems of PDEs can’t be solved naively)</a:t>
            </a:r>
          </a:p>
          <a:p>
            <a:pPr lvl="2" defTabSz="1853137">
              <a:spcBef>
                <a:spcPts val="3400"/>
              </a:spcBef>
              <a:buSzTx/>
              <a:defRPr sz="3040"/>
            </a:pPr>
            <a:r>
              <a:rPr lang="en-US" sz="4000" dirty="0"/>
              <a:t>Computationally expensive</a:t>
            </a:r>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20696205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genda"/>
          <p:cNvSpPr txBox="1">
            <a:spLocks noGrp="1"/>
          </p:cNvSpPr>
          <p:nvPr>
            <p:ph type="title"/>
          </p:nvPr>
        </p:nvSpPr>
        <p:spPr>
          <a:prstGeom prst="rect">
            <a:avLst/>
          </a:prstGeom>
        </p:spPr>
        <p:txBody>
          <a:bodyPr/>
          <a:lstStyle/>
          <a:p>
            <a:r>
              <a:t>Agenda</a:t>
            </a:r>
          </a:p>
        </p:txBody>
      </p:sp>
      <p:sp>
        <p:nvSpPr>
          <p:cNvPr id="156" name="Slide Subtitle"/>
          <p:cNvSpPr txBox="1">
            <a:spLocks noGrp="1"/>
          </p:cNvSpPr>
          <p:nvPr>
            <p:ph type="body" idx="21"/>
          </p:nvPr>
        </p:nvSpPr>
        <p:spPr>
          <a:prstGeom prst="rect">
            <a:avLst/>
          </a:prstGeom>
        </p:spPr>
        <p:txBody>
          <a:bodyPr/>
          <a:lstStyle/>
          <a:p>
            <a:endParaRPr/>
          </a:p>
        </p:txBody>
      </p:sp>
      <p:sp>
        <p:nvSpPr>
          <p:cNvPr id="157" name="Agenda:…"/>
          <p:cNvSpPr txBox="1">
            <a:spLocks noGrp="1"/>
          </p:cNvSpPr>
          <p:nvPr>
            <p:ph type="body" idx="1"/>
          </p:nvPr>
        </p:nvSpPr>
        <p:spPr>
          <a:prstGeom prst="rect">
            <a:avLst/>
          </a:prstGeom>
        </p:spPr>
        <p:txBody>
          <a:bodyPr/>
          <a:lstStyle/>
          <a:p>
            <a:pPr marL="384047" indent="-384047" defTabSz="1536153">
              <a:spcBef>
                <a:spcPts val="2800"/>
              </a:spcBef>
              <a:defRPr sz="3024"/>
            </a:pPr>
            <a:r>
              <a:rPr dirty="0"/>
              <a:t>Agenda:</a:t>
            </a:r>
          </a:p>
          <a:p>
            <a:pPr marL="768095" lvl="1" indent="-384047" defTabSz="1536153">
              <a:spcBef>
                <a:spcPts val="2800"/>
              </a:spcBef>
              <a:defRPr sz="3024"/>
            </a:pPr>
            <a:r>
              <a:rPr dirty="0"/>
              <a:t>Introduction — 15 minutes — general description, motivation, who are we, </a:t>
            </a:r>
            <a:r>
              <a:rPr dirty="0" err="1"/>
              <a:t>etc</a:t>
            </a:r>
            <a:r>
              <a:rPr dirty="0"/>
              <a:t>…</a:t>
            </a:r>
          </a:p>
          <a:p>
            <a:pPr marL="768095" lvl="1" indent="-384047" defTabSz="1536153">
              <a:spcBef>
                <a:spcPts val="2800"/>
              </a:spcBef>
              <a:defRPr sz="3024"/>
            </a:pPr>
            <a:r>
              <a:rPr dirty="0"/>
              <a:t>Scientific machine learning — what is it, what’s the point / Incorporating physics </a:t>
            </a:r>
            <a:r>
              <a:rPr dirty="0" err="1"/>
              <a:t>contraints</a:t>
            </a:r>
            <a:r>
              <a:rPr dirty="0"/>
              <a:t> — review, why do we do it, different ways to do it — 75 minutes</a:t>
            </a:r>
          </a:p>
          <a:p>
            <a:pPr marL="768095" lvl="1" indent="-384047" defTabSz="1536153">
              <a:spcBef>
                <a:spcPts val="2800"/>
              </a:spcBef>
              <a:defRPr sz="3024"/>
            </a:pPr>
            <a:r>
              <a:rPr dirty="0"/>
              <a:t>Break — 30 minutes</a:t>
            </a:r>
          </a:p>
          <a:p>
            <a:pPr marL="768095" lvl="1" indent="-384047" defTabSz="1536153">
              <a:spcBef>
                <a:spcPts val="2800"/>
              </a:spcBef>
              <a:defRPr sz="3024"/>
            </a:pPr>
            <a:r>
              <a:rPr dirty="0"/>
              <a:t>Reproducibility in ML — what are we talking about,  reproducibility, research results, what is important, </a:t>
            </a:r>
            <a:r>
              <a:rPr dirty="0" err="1"/>
              <a:t>etc</a:t>
            </a:r>
            <a:r>
              <a:rPr dirty="0"/>
              <a:t> — 90 minutes </a:t>
            </a:r>
          </a:p>
          <a:p>
            <a:pPr marL="768095" lvl="1" indent="-384047" defTabSz="1536153">
              <a:spcBef>
                <a:spcPts val="2800"/>
              </a:spcBef>
              <a:defRPr sz="3024"/>
            </a:pPr>
            <a:endParaRPr dirty="0"/>
          </a:p>
          <a:p>
            <a:pPr marL="768095" lvl="1" indent="-384047" defTabSz="1536153">
              <a:spcBef>
                <a:spcPts val="2800"/>
              </a:spcBef>
              <a:defRPr sz="3024"/>
            </a:pPr>
            <a:r>
              <a:rPr dirty="0"/>
              <a:t>pipeline — different tools  — 30 minutes</a:t>
            </a:r>
          </a:p>
          <a:p>
            <a:pPr marL="768095" lvl="1" indent="-384047" defTabSz="1536153">
              <a:spcBef>
                <a:spcPts val="2800"/>
              </a:spcBef>
              <a:defRPr sz="3024"/>
            </a:pPr>
            <a:r>
              <a:rPr dirty="0"/>
              <a:t>Presenting dataset 30minutes</a:t>
            </a:r>
          </a:p>
          <a:p>
            <a:pPr marL="768095" lvl="1" indent="-384047" defTabSz="1536153">
              <a:spcBef>
                <a:spcPts val="2800"/>
              </a:spcBef>
              <a:defRPr sz="3024"/>
            </a:pPr>
            <a:r>
              <a:rPr dirty="0" err="1"/>
              <a:t>Costumizing</a:t>
            </a:r>
            <a:r>
              <a:rPr dirty="0"/>
              <a:t> loss functions in </a:t>
            </a:r>
            <a:r>
              <a:rPr dirty="0" err="1"/>
              <a:t>Keras</a:t>
            </a:r>
            <a:r>
              <a:rPr dirty="0"/>
              <a:t> — 30 minutes</a:t>
            </a:r>
          </a:p>
          <a:p>
            <a:pPr marL="768095" lvl="1" indent="-384047" defTabSz="1536153">
              <a:spcBef>
                <a:spcPts val="2800"/>
              </a:spcBef>
              <a:defRPr sz="3024"/>
            </a:pPr>
            <a:r>
              <a:rPr dirty="0"/>
              <a:t>Using a established framework  — 30 minutes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normAutofit fontScale="47500" lnSpcReduction="20000"/>
          </a:bodyPr>
          <a:lstStyle/>
          <a:p>
            <a:r>
              <a:rPr lang="en-US" b="0" dirty="0"/>
              <a:t>Jonathan </a:t>
            </a:r>
            <a:r>
              <a:rPr lang="en-US" b="0" dirty="0" err="1"/>
              <a:t>Tompson</a:t>
            </a:r>
            <a:r>
              <a:rPr lang="en-US" b="0" dirty="0"/>
              <a:t>, Kristofer </a:t>
            </a:r>
            <a:r>
              <a:rPr lang="en-US" b="0" dirty="0" err="1"/>
              <a:t>Schlachter</a:t>
            </a:r>
            <a:r>
              <a:rPr lang="en-US" b="0" dirty="0"/>
              <a:t>, Pablo </a:t>
            </a:r>
            <a:r>
              <a:rPr lang="en-US" b="0" dirty="0" err="1"/>
              <a:t>Sprechmann</a:t>
            </a:r>
            <a:r>
              <a:rPr lang="en-US" b="0" dirty="0"/>
              <a:t>, and Ken Perlin. 2017. Accelerating </a:t>
            </a:r>
            <a:r>
              <a:rPr lang="en-US" b="0" dirty="0" err="1"/>
              <a:t>eulerian</a:t>
            </a:r>
            <a:r>
              <a:rPr lang="en-US" b="0" dirty="0"/>
              <a:t> fluid simulation with convolutional networks. In </a:t>
            </a:r>
            <a:r>
              <a:rPr lang="en-US" b="0" i="1" dirty="0"/>
              <a:t>Proceedings of the 34th International Conference on Machine Learning - Volume 70</a:t>
            </a:r>
            <a:r>
              <a:rPr lang="en-US" b="0" dirty="0"/>
              <a:t> (</a:t>
            </a:r>
            <a:r>
              <a:rPr lang="en-US" b="0" i="1" dirty="0"/>
              <a:t>ICML'17</a:t>
            </a:r>
            <a:r>
              <a:rPr lang="en-US" b="0" dirty="0"/>
              <a:t>). </a:t>
            </a:r>
            <a:r>
              <a:rPr lang="en-US" b="0" dirty="0" err="1"/>
              <a:t>JMLR.org</a:t>
            </a:r>
            <a:r>
              <a:rPr lang="en-US" b="0" dirty="0"/>
              <a:t>, 3424–3433.</a:t>
            </a:r>
          </a:p>
          <a:p>
            <a:endParaRPr b="0" dirty="0"/>
          </a:p>
        </p:txBody>
      </p:sp>
      <p:sp>
        <p:nvSpPr>
          <p:cNvPr id="185" name="Uses of ml in science:…"/>
          <p:cNvSpPr txBox="1">
            <a:spLocks noGrp="1"/>
          </p:cNvSpPr>
          <p:nvPr>
            <p:ph type="body" idx="1"/>
          </p:nvPr>
        </p:nvSpPr>
        <p:spPr>
          <a:xfrm>
            <a:off x="1206500" y="4248504"/>
            <a:ext cx="14889811" cy="8256012"/>
          </a:xfrm>
          <a:prstGeom prst="rect">
            <a:avLst/>
          </a:prstGeom>
        </p:spPr>
        <p:txBody>
          <a:bodyPr>
            <a:normAutofit/>
          </a:bodyPr>
          <a:lstStyle/>
          <a:p>
            <a:pPr defTabSz="1853137">
              <a:spcBef>
                <a:spcPts val="3400"/>
              </a:spcBef>
              <a:buSzTx/>
              <a:defRPr sz="3040"/>
            </a:pPr>
            <a:r>
              <a:rPr lang="en-US" sz="4000" b="1" dirty="0"/>
              <a:t>Solving partial differential equations – incompressible flow </a:t>
            </a:r>
          </a:p>
          <a:p>
            <a:pPr lvl="1" defTabSz="1853137">
              <a:spcBef>
                <a:spcPts val="3400"/>
              </a:spcBef>
              <a:buSzTx/>
              <a:defRPr sz="3040"/>
            </a:pPr>
            <a:endParaRPr lang="en-US" sz="4000"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F2C809B-394D-7A46-B87E-56F6058AC361}"/>
              </a:ext>
            </a:extLst>
          </p:cNvPr>
          <p:cNvPicPr>
            <a:picLocks noChangeAspect="1"/>
          </p:cNvPicPr>
          <p:nvPr/>
        </p:nvPicPr>
        <p:blipFill rotWithShape="1">
          <a:blip r:embed="rId3"/>
          <a:srcRect l="64378"/>
          <a:stretch/>
        </p:blipFill>
        <p:spPr>
          <a:xfrm>
            <a:off x="2896420" y="5467857"/>
            <a:ext cx="3316660" cy="6579966"/>
          </a:xfrm>
          <a:prstGeom prst="rect">
            <a:avLst/>
          </a:prstGeom>
        </p:spPr>
      </p:pic>
      <p:sp>
        <p:nvSpPr>
          <p:cNvPr id="4" name="TextBox 3">
            <a:extLst>
              <a:ext uri="{FF2B5EF4-FFF2-40B4-BE49-F238E27FC236}">
                <a16:creationId xmlns:a16="http://schemas.microsoft.com/office/drawing/2014/main" id="{D5CFB520-8A0E-D246-974E-03755222C6D8}"/>
              </a:ext>
            </a:extLst>
          </p:cNvPr>
          <p:cNvSpPr txBox="1"/>
          <p:nvPr/>
        </p:nvSpPr>
        <p:spPr>
          <a:xfrm>
            <a:off x="6213080" y="6858000"/>
            <a:ext cx="516413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i="1" dirty="0"/>
              <a:t>exact</a:t>
            </a:r>
            <a:r>
              <a:rPr lang="en-US" dirty="0"/>
              <a:t> solution (Preconditioner Conjugate Gradient method)</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0" name="TextBox 9">
            <a:extLst>
              <a:ext uri="{FF2B5EF4-FFF2-40B4-BE49-F238E27FC236}">
                <a16:creationId xmlns:a16="http://schemas.microsoft.com/office/drawing/2014/main" id="{C92EBD77-95A9-BE44-B674-B2FFF328853A}"/>
              </a:ext>
            </a:extLst>
          </p:cNvPr>
          <p:cNvSpPr txBox="1"/>
          <p:nvPr/>
        </p:nvSpPr>
        <p:spPr>
          <a:xfrm>
            <a:off x="5926377" y="9637577"/>
            <a:ext cx="51641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dirty="0"/>
              <a:t>Proposed method</a:t>
            </a:r>
            <a:endParaRPr kumimoji="0" lang="en-US" sz="2400" u="none" strike="noStrike" cap="none" spc="0" normalizeH="0" baseline="0" dirty="0">
              <a:ln>
                <a:noFill/>
              </a:ln>
              <a:solidFill>
                <a:srgbClr val="5E5E5E"/>
              </a:solidFill>
              <a:effectLst/>
              <a:uFillTx/>
              <a:latin typeface="+mn-lt"/>
              <a:ea typeface="+mn-ea"/>
              <a:cs typeface="+mn-cs"/>
              <a:sym typeface="Helvetica Neue"/>
            </a:endParaRPr>
          </a:p>
        </p:txBody>
      </p:sp>
      <p:sp>
        <p:nvSpPr>
          <p:cNvPr id="11" name="TextBox 10">
            <a:extLst>
              <a:ext uri="{FF2B5EF4-FFF2-40B4-BE49-F238E27FC236}">
                <a16:creationId xmlns:a16="http://schemas.microsoft.com/office/drawing/2014/main" id="{FE2EC06B-DB67-424E-A8A2-A163C94400D5}"/>
              </a:ext>
            </a:extLst>
          </p:cNvPr>
          <p:cNvSpPr txBox="1"/>
          <p:nvPr/>
        </p:nvSpPr>
        <p:spPr>
          <a:xfrm>
            <a:off x="13930918" y="6858000"/>
            <a:ext cx="8910555" cy="44114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rPr>
              <a:t>Authors use a Convolutional Neural Network</a:t>
            </a:r>
            <a:r>
              <a:rPr lang="en-US" sz="4000" dirty="0">
                <a:solidFill>
                  <a:schemeClr val="bg2">
                    <a:lumMod val="10000"/>
                  </a:schemeClr>
                </a:solidFill>
              </a:rPr>
              <a:t> to solve resulting linear system</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rPr>
              <a:t>~100x speed up in comparison to CGD method</a:t>
            </a:r>
          </a:p>
          <a:p>
            <a:pPr marL="342900" marR="0" indent="-342900" algn="l" defTabSz="2438338" rtl="0" fontAlgn="auto" latinLnBrk="0" hangingPunct="0">
              <a:lnSpc>
                <a:spcPct val="100000"/>
              </a:lnSpc>
              <a:spcBef>
                <a:spcPts val="0"/>
              </a:spcBef>
              <a:spcAft>
                <a:spcPts val="0"/>
              </a:spcAft>
              <a:buClrTx/>
              <a:buSzTx/>
              <a:buFont typeface="Arial" panose="020B0604020202020204" pitchFamily="34" charset="0"/>
              <a:buChar char="•"/>
              <a:tabLst/>
            </a:pPr>
            <a:r>
              <a:rPr lang="en-US" sz="4000" dirty="0">
                <a:solidFill>
                  <a:schemeClr val="bg2">
                    <a:lumMod val="10000"/>
                  </a:schemeClr>
                </a:solidFill>
              </a:rPr>
              <a:t>~1.5x speed up in comparison to iterative methods</a:t>
            </a:r>
            <a:endParaRPr kumimoji="0" lang="en-US" sz="40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extLst>
      <p:ext uri="{BB962C8B-B14F-4D97-AF65-F5344CB8AC3E}">
        <p14:creationId xmlns:p14="http://schemas.microsoft.com/office/powerpoint/2010/main" val="35597729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defTabSz="1853137">
              <a:spcBef>
                <a:spcPts val="3400"/>
              </a:spcBef>
              <a:buSzTx/>
              <a:defRPr sz="3040"/>
            </a:pPr>
            <a:r>
              <a:rPr lang="en-US" sz="4000" b="1" dirty="0"/>
              <a:t>Solving partial differential equations – solving full fluid equation</a:t>
            </a:r>
          </a:p>
          <a:p>
            <a:pPr lvl="1" defTabSz="1853137">
              <a:spcBef>
                <a:spcPts val="3400"/>
              </a:spcBef>
              <a:buSzTx/>
              <a:defRPr sz="3040"/>
            </a:pPr>
            <a:endParaRPr lang="en-US" sz="4000" b="1" dirty="0"/>
          </a:p>
        </p:txBody>
      </p:sp>
      <p:sp>
        <p:nvSpPr>
          <p:cNvPr id="2" name="TextBox 1">
            <a:extLst>
              <a:ext uri="{FF2B5EF4-FFF2-40B4-BE49-F238E27FC236}">
                <a16:creationId xmlns:a16="http://schemas.microsoft.com/office/drawing/2014/main" id="{6ACFCECD-2832-ED47-925B-EDDE90D846C2}"/>
              </a:ext>
            </a:extLst>
          </p:cNvPr>
          <p:cNvSpPr txBox="1"/>
          <p:nvPr/>
        </p:nvSpPr>
        <p:spPr>
          <a:xfrm>
            <a:off x="16644939" y="4539238"/>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3648135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Uses of ML in scientific context"/>
          <p:cNvSpPr txBox="1">
            <a:spLocks noGrp="1"/>
          </p:cNvSpPr>
          <p:nvPr>
            <p:ph type="title"/>
          </p:nvPr>
        </p:nvSpPr>
        <p:spPr>
          <a:prstGeom prst="rect">
            <a:avLst/>
          </a:prstGeom>
        </p:spPr>
        <p:txBody>
          <a:bodyPr/>
          <a:lstStyle/>
          <a:p>
            <a:r>
              <a:t>Uses of ML in scientific context</a:t>
            </a:r>
          </a:p>
        </p:txBody>
      </p:sp>
      <p:sp>
        <p:nvSpPr>
          <p:cNvPr id="184" name="Slide Subtitle"/>
          <p:cNvSpPr txBox="1">
            <a:spLocks noGrp="1"/>
          </p:cNvSpPr>
          <p:nvPr>
            <p:ph type="body" idx="21"/>
          </p:nvPr>
        </p:nvSpPr>
        <p:spPr>
          <a:prstGeom prst="rect">
            <a:avLst/>
          </a:prstGeom>
        </p:spPr>
        <p:txBody>
          <a:bodyPr/>
          <a:lstStyle/>
          <a:p>
            <a:endParaRPr/>
          </a:p>
        </p:txBody>
      </p:sp>
      <p:sp>
        <p:nvSpPr>
          <p:cNvPr id="185" name="Uses of ml in science:…"/>
          <p:cNvSpPr txBox="1">
            <a:spLocks noGrp="1"/>
          </p:cNvSpPr>
          <p:nvPr>
            <p:ph type="body" idx="1"/>
          </p:nvPr>
        </p:nvSpPr>
        <p:spPr>
          <a:prstGeom prst="rect">
            <a:avLst/>
          </a:prstGeom>
        </p:spPr>
        <p:txBody>
          <a:bodyPr>
            <a:normAutofit/>
          </a:bodyPr>
          <a:lstStyle/>
          <a:p>
            <a:pPr marL="0" indent="0" defTabSz="1853137">
              <a:spcBef>
                <a:spcPts val="3400"/>
              </a:spcBef>
              <a:buSzTx/>
              <a:buNone/>
              <a:defRPr sz="3040"/>
            </a:pPr>
            <a:r>
              <a:rPr lang="en-US" sz="4000" dirty="0"/>
              <a:t>Many other applications:</a:t>
            </a:r>
          </a:p>
          <a:p>
            <a:pPr defTabSz="1853137">
              <a:spcBef>
                <a:spcPts val="3400"/>
              </a:spcBef>
              <a:buSzTx/>
              <a:defRPr sz="3040"/>
            </a:pPr>
            <a:r>
              <a:rPr lang="en-US" sz="4000" dirty="0"/>
              <a:t>Data storage</a:t>
            </a:r>
          </a:p>
          <a:p>
            <a:pPr defTabSz="1853137">
              <a:spcBef>
                <a:spcPts val="3400"/>
              </a:spcBef>
              <a:buSzTx/>
              <a:defRPr sz="3040"/>
            </a:pPr>
            <a:r>
              <a:rPr lang="en-US" sz="4000" dirty="0"/>
              <a:t>Tackling previously intractable problems</a:t>
            </a:r>
          </a:p>
          <a:p>
            <a:pPr defTabSz="1853137">
              <a:spcBef>
                <a:spcPts val="3400"/>
              </a:spcBef>
              <a:buSzTx/>
              <a:defRPr sz="3040"/>
            </a:pPr>
            <a:r>
              <a:rPr lang="en-US" sz="4000" dirty="0"/>
              <a:t>Inverse modelling</a:t>
            </a:r>
          </a:p>
          <a:p>
            <a:pPr defTabSz="1853137">
              <a:spcBef>
                <a:spcPts val="3400"/>
              </a:spcBef>
              <a:buSzTx/>
              <a:defRPr sz="3040"/>
            </a:pPr>
            <a:r>
              <a:rPr lang="en-US" sz="4000" dirty="0"/>
              <a:t>Uncertainty quantification</a:t>
            </a:r>
          </a:p>
          <a:p>
            <a:pPr defTabSz="1853137">
              <a:spcBef>
                <a:spcPts val="3400"/>
              </a:spcBef>
              <a:buSzTx/>
              <a:defRPr sz="3040"/>
            </a:pPr>
            <a:r>
              <a:rPr lang="en-US" sz="4000" dirty="0" err="1"/>
              <a:t>Parametrisation</a:t>
            </a:r>
            <a:r>
              <a:rPr lang="en-US" sz="4000" dirty="0"/>
              <a:t> </a:t>
            </a:r>
          </a:p>
          <a:p>
            <a:pPr defTabSz="1853137">
              <a:spcBef>
                <a:spcPts val="3400"/>
              </a:spcBef>
              <a:buSzTx/>
              <a:defRPr sz="3040"/>
            </a:pPr>
            <a:r>
              <a:rPr lang="en-US" sz="4000" dirty="0"/>
              <a:t>Downscaling</a:t>
            </a:r>
          </a:p>
          <a:p>
            <a:pPr defTabSz="1853137">
              <a:spcBef>
                <a:spcPts val="3400"/>
              </a:spcBef>
              <a:buSzTx/>
              <a:defRPr sz="3040"/>
            </a:pPr>
            <a:r>
              <a:rPr lang="en-US" sz="4000" dirty="0"/>
              <a:t>Reduced order modelling</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Difference between scientific ML and industry ML"/>
          <p:cNvSpPr txBox="1">
            <a:spLocks noGrp="1"/>
          </p:cNvSpPr>
          <p:nvPr>
            <p:ph type="title"/>
          </p:nvPr>
        </p:nvSpPr>
        <p:spPr>
          <a:prstGeom prst="rect">
            <a:avLst/>
          </a:prstGeom>
        </p:spPr>
        <p:txBody>
          <a:bodyPr/>
          <a:lstStyle>
            <a:lvl1pPr defTabSz="2170121">
              <a:defRPr sz="7565" spc="-151"/>
            </a:lvl1pPr>
          </a:lstStyle>
          <a:p>
            <a:r>
              <a:rPr lang="en-US" dirty="0"/>
              <a:t>Limitations of using ML in science</a:t>
            </a:r>
            <a:endParaRPr dirty="0"/>
          </a:p>
        </p:txBody>
      </p:sp>
      <p:sp>
        <p:nvSpPr>
          <p:cNvPr id="188" name="Slide Subtitle"/>
          <p:cNvSpPr txBox="1">
            <a:spLocks noGrp="1"/>
          </p:cNvSpPr>
          <p:nvPr>
            <p:ph type="body" idx="21"/>
          </p:nvPr>
        </p:nvSpPr>
        <p:spPr>
          <a:prstGeom prst="rect">
            <a:avLst/>
          </a:prstGeom>
        </p:spPr>
        <p:txBody>
          <a:bodyPr/>
          <a:lstStyle/>
          <a:p>
            <a:endParaRPr/>
          </a:p>
        </p:txBody>
      </p:sp>
      <p:sp>
        <p:nvSpPr>
          <p:cNvPr id="189" name="Difference between scientific problems and traditional ml problems…"/>
          <p:cNvSpPr txBox="1">
            <a:spLocks noGrp="1"/>
          </p:cNvSpPr>
          <p:nvPr>
            <p:ph type="body" idx="1"/>
          </p:nvPr>
        </p:nvSpPr>
        <p:spPr>
          <a:prstGeom prst="rect">
            <a:avLst/>
          </a:prstGeom>
        </p:spPr>
        <p:txBody>
          <a:bodyPr>
            <a:normAutofit lnSpcReduction="10000"/>
          </a:bodyPr>
          <a:lstStyle/>
          <a:p>
            <a:pPr marL="0" indent="0" defTabSz="457200">
              <a:lnSpc>
                <a:spcPct val="100000"/>
              </a:lnSpc>
              <a:spcBef>
                <a:spcPts val="0"/>
              </a:spcBef>
              <a:buSzTx/>
              <a:buNone/>
              <a:defRPr sz="1100"/>
            </a:pPr>
            <a:r>
              <a:rPr lang="en-US" sz="4000" dirty="0"/>
              <a:t>Inconsistency with physical laws </a:t>
            </a:r>
          </a:p>
          <a:p>
            <a:pPr marL="0" indent="0" defTabSz="457200">
              <a:lnSpc>
                <a:spcPct val="100000"/>
              </a:lnSpc>
              <a:spcBef>
                <a:spcPts val="0"/>
              </a:spcBef>
              <a:buSzTx/>
              <a:buNone/>
              <a:defRPr sz="1100"/>
            </a:pPr>
            <a:r>
              <a:rPr lang="en-US" sz="4000" dirty="0"/>
              <a:t>	Results which are obviously wrong that can lead to bad results, crash the system</a:t>
            </a:r>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r>
              <a:rPr lang="en-US" sz="4000" dirty="0"/>
              <a:t>Lack of theoretical guarantees do not inspire confidence </a:t>
            </a:r>
          </a:p>
          <a:p>
            <a:pPr marL="0" indent="0" defTabSz="457200">
              <a:lnSpc>
                <a:spcPct val="100000"/>
              </a:lnSpc>
              <a:spcBef>
                <a:spcPts val="0"/>
              </a:spcBef>
              <a:buSzTx/>
              <a:buNone/>
              <a:defRPr sz="1100"/>
            </a:pPr>
            <a:r>
              <a:rPr lang="en-US" sz="4000" dirty="0"/>
              <a:t>	Interpolation versus extrapolation</a:t>
            </a:r>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r>
              <a:rPr lang="en-US" sz="4000" dirty="0"/>
              <a:t>Cool proof-of-concept projects, but a lot to be done to live up to the hype</a:t>
            </a:r>
          </a:p>
          <a:p>
            <a:pPr marL="0" indent="0" defTabSz="457200">
              <a:lnSpc>
                <a:spcPct val="100000"/>
              </a:lnSpc>
              <a:spcBef>
                <a:spcPts val="0"/>
              </a:spcBef>
              <a:buSzTx/>
              <a:buNone/>
              <a:defRPr sz="1100"/>
            </a:pPr>
            <a:endParaRPr lang="en-US" sz="4000" dirty="0"/>
          </a:p>
          <a:p>
            <a:pPr marL="0" indent="0" defTabSz="457200">
              <a:lnSpc>
                <a:spcPct val="100000"/>
              </a:lnSpc>
              <a:spcBef>
                <a:spcPts val="0"/>
              </a:spcBef>
              <a:buSzTx/>
              <a:buNone/>
              <a:defRPr sz="1100"/>
            </a:pPr>
            <a:r>
              <a:rPr lang="en-US" sz="4000" dirty="0"/>
              <a:t>Applications in science are stringent:</a:t>
            </a:r>
          </a:p>
          <a:p>
            <a:pPr marL="0" indent="0" defTabSz="457200">
              <a:lnSpc>
                <a:spcPct val="100000"/>
              </a:lnSpc>
              <a:spcBef>
                <a:spcPts val="0"/>
              </a:spcBef>
              <a:buSzTx/>
              <a:buNone/>
              <a:defRPr sz="1100"/>
            </a:pPr>
            <a:r>
              <a:rPr lang="en-US" sz="4000" dirty="0"/>
              <a:t>	- very good defined notion of what is wrong</a:t>
            </a:r>
          </a:p>
          <a:p>
            <a:pPr marL="0" indent="0" defTabSz="457200">
              <a:lnSpc>
                <a:spcPct val="100000"/>
              </a:lnSpc>
              <a:spcBef>
                <a:spcPts val="0"/>
              </a:spcBef>
              <a:buSzTx/>
              <a:buNone/>
              <a:defRPr sz="1100"/>
            </a:pPr>
            <a:r>
              <a:rPr lang="en-US" sz="4000" dirty="0"/>
              <a:t>	- traditional applications of machine learning are more forgiving (e.g.: machine translation)</a:t>
            </a:r>
          </a:p>
          <a:p>
            <a:pPr marL="0" indent="0" defTabSz="457200">
              <a:lnSpc>
                <a:spcPct val="100000"/>
              </a:lnSpc>
              <a:spcBef>
                <a:spcPts val="0"/>
              </a:spcBef>
              <a:buSzTx/>
              <a:buNone/>
              <a:defRPr sz="1100"/>
            </a:pPr>
            <a:r>
              <a:rPr lang="en-US" sz="4000" dirty="0"/>
              <a:t>	- using scientific problems to test machine learning models opens doors to think about how to better make models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corporating domain knowledge"/>
          <p:cNvSpPr txBox="1">
            <a:spLocks noGrp="1"/>
          </p:cNvSpPr>
          <p:nvPr>
            <p:ph type="title"/>
          </p:nvPr>
        </p:nvSpPr>
        <p:spPr>
          <a:prstGeom prst="rect">
            <a:avLst/>
          </a:prstGeom>
        </p:spPr>
        <p:txBody>
          <a:bodyPr/>
          <a:lstStyle/>
          <a:p>
            <a:r>
              <a:t>Incorporating domain knowledge </a:t>
            </a:r>
          </a:p>
        </p:txBody>
      </p:sp>
      <p:sp>
        <p:nvSpPr>
          <p:cNvPr id="192" name="Slide Subtitle"/>
          <p:cNvSpPr txBox="1">
            <a:spLocks noGrp="1"/>
          </p:cNvSpPr>
          <p:nvPr>
            <p:ph type="body" idx="21"/>
          </p:nvPr>
        </p:nvSpPr>
        <p:spPr>
          <a:prstGeom prst="rect">
            <a:avLst/>
          </a:prstGeom>
        </p:spPr>
        <p:txBody>
          <a:bodyPr/>
          <a:lstStyle/>
          <a:p>
            <a:endParaRPr/>
          </a:p>
        </p:txBody>
      </p:sp>
      <p:sp>
        <p:nvSpPr>
          <p:cNvPr id="193" name="Definition…"/>
          <p:cNvSpPr txBox="1">
            <a:spLocks noGrp="1"/>
          </p:cNvSpPr>
          <p:nvPr>
            <p:ph type="body" idx="1"/>
          </p:nvPr>
        </p:nvSpPr>
        <p:spPr>
          <a:prstGeom prst="rect">
            <a:avLst/>
          </a:prstGeom>
        </p:spPr>
        <p:txBody>
          <a:bodyPr/>
          <a:lstStyle/>
          <a:p>
            <a:r>
              <a:rPr lang="en-US" dirty="0"/>
              <a:t>Respecting the constraints of the problem</a:t>
            </a:r>
          </a:p>
          <a:p>
            <a:r>
              <a:rPr lang="en-US" dirty="0"/>
              <a:t>Theoretical guarantees</a:t>
            </a:r>
          </a:p>
          <a:p>
            <a:r>
              <a:rPr lang="en-US" dirty="0"/>
              <a:t>Reducing the space of models in which we are searching</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corporating domain knowledge"/>
          <p:cNvSpPr txBox="1">
            <a:spLocks noGrp="1"/>
          </p:cNvSpPr>
          <p:nvPr>
            <p:ph type="title"/>
          </p:nvPr>
        </p:nvSpPr>
        <p:spPr>
          <a:prstGeom prst="rect">
            <a:avLst/>
          </a:prstGeom>
        </p:spPr>
        <p:txBody>
          <a:bodyPr/>
          <a:lstStyle/>
          <a:p>
            <a:r>
              <a:t>Incorporating domain knowledge </a:t>
            </a:r>
          </a:p>
        </p:txBody>
      </p:sp>
      <p:sp>
        <p:nvSpPr>
          <p:cNvPr id="192" name="Slide Subtitle"/>
          <p:cNvSpPr txBox="1">
            <a:spLocks noGrp="1"/>
          </p:cNvSpPr>
          <p:nvPr>
            <p:ph type="body" idx="21"/>
          </p:nvPr>
        </p:nvSpPr>
        <p:spPr>
          <a:prstGeom prst="rect">
            <a:avLst/>
          </a:prstGeom>
        </p:spPr>
        <p:txBody>
          <a:bodyPr>
            <a:normAutofit/>
          </a:bodyPr>
          <a:lstStyle/>
          <a:p>
            <a:r>
              <a:rPr lang="en-US" dirty="0"/>
              <a:t>Soft-constraint vs hard-constraint // invariance vs equivariance</a:t>
            </a:r>
            <a:endParaRPr dirty="0"/>
          </a:p>
        </p:txBody>
      </p:sp>
      <p:sp>
        <p:nvSpPr>
          <p:cNvPr id="193" name="Definition…"/>
          <p:cNvSpPr txBox="1">
            <a:spLocks noGrp="1"/>
          </p:cNvSpPr>
          <p:nvPr>
            <p:ph type="body" idx="1"/>
          </p:nvPr>
        </p:nvSpPr>
        <p:spPr>
          <a:prstGeom prst="rect">
            <a:avLst/>
          </a:prstGeom>
        </p:spPr>
        <p:txBody>
          <a:bodyPr/>
          <a:lstStyle/>
          <a:p>
            <a:r>
              <a:rPr lang="en-US" dirty="0"/>
              <a:t>A soft-constraint is some awareness of the constraint, but it’s not not guaranteed to be always respected</a:t>
            </a:r>
          </a:p>
          <a:p>
            <a:r>
              <a:rPr lang="en-US" dirty="0"/>
              <a:t>A hard-constraint gives the guarantee that the constraint is respected</a:t>
            </a:r>
          </a:p>
          <a:p>
            <a:pPr lvl="1"/>
            <a:r>
              <a:rPr lang="en-US" i="1" dirty="0"/>
              <a:t>Typically</a:t>
            </a:r>
            <a:r>
              <a:rPr lang="en-US" dirty="0"/>
              <a:t>, a soft-constraint is easier to include, and degrades the performance less</a:t>
            </a:r>
            <a:endParaRPr dirty="0"/>
          </a:p>
        </p:txBody>
      </p:sp>
    </p:spTree>
    <p:extLst>
      <p:ext uri="{BB962C8B-B14F-4D97-AF65-F5344CB8AC3E}">
        <p14:creationId xmlns:p14="http://schemas.microsoft.com/office/powerpoint/2010/main" val="176280053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Incorporating domain knowledge"/>
          <p:cNvSpPr txBox="1">
            <a:spLocks noGrp="1"/>
          </p:cNvSpPr>
          <p:nvPr>
            <p:ph type="title"/>
          </p:nvPr>
        </p:nvSpPr>
        <p:spPr>
          <a:prstGeom prst="rect">
            <a:avLst/>
          </a:prstGeom>
        </p:spPr>
        <p:txBody>
          <a:bodyPr/>
          <a:lstStyle/>
          <a:p>
            <a:r>
              <a:t>Incorporating domain knowledge </a:t>
            </a:r>
          </a:p>
        </p:txBody>
      </p:sp>
      <p:sp>
        <p:nvSpPr>
          <p:cNvPr id="192" name="Slide Subtitle"/>
          <p:cNvSpPr txBox="1">
            <a:spLocks noGrp="1"/>
          </p:cNvSpPr>
          <p:nvPr>
            <p:ph type="body" idx="21"/>
          </p:nvPr>
        </p:nvSpPr>
        <p:spPr>
          <a:prstGeom prst="rect">
            <a:avLst/>
          </a:prstGeom>
        </p:spPr>
        <p:txBody>
          <a:bodyPr>
            <a:normAutofit/>
          </a:bodyPr>
          <a:lstStyle/>
          <a:p>
            <a:r>
              <a:rPr lang="en-US" dirty="0"/>
              <a:t>Soft-constraint vs hard-constraint // invariance vs equivariance</a:t>
            </a:r>
            <a:endParaRPr dirty="0"/>
          </a:p>
        </p:txBody>
      </p:sp>
      <p:sp>
        <p:nvSpPr>
          <p:cNvPr id="193" name="Definition…"/>
          <p:cNvSpPr txBox="1">
            <a:spLocks noGrp="1"/>
          </p:cNvSpPr>
          <p:nvPr>
            <p:ph type="body" idx="1"/>
          </p:nvPr>
        </p:nvSpPr>
        <p:spPr>
          <a:prstGeom prst="rect">
            <a:avLst/>
          </a:prstGeom>
        </p:spPr>
        <p:txBody>
          <a:bodyPr/>
          <a:lstStyle/>
          <a:p>
            <a:r>
              <a:rPr lang="en-US" dirty="0"/>
              <a:t>Function invariance is a function whose output will not change with respect to the invariant property.</a:t>
            </a:r>
          </a:p>
          <a:p>
            <a:pPr lvl="1"/>
            <a:r>
              <a:rPr lang="en-US" dirty="0"/>
              <a:t>E.g.:  Laplacian operator is rotation invariant</a:t>
            </a:r>
          </a:p>
          <a:p>
            <a:pPr lvl="1"/>
            <a:endParaRPr lang="en-US" dirty="0"/>
          </a:p>
          <a:p>
            <a:r>
              <a:rPr lang="en-US" dirty="0"/>
              <a:t>Function equivariance is a function whose output might change, but the end result does not change.</a:t>
            </a:r>
          </a:p>
          <a:p>
            <a:pPr lvl="1"/>
            <a:r>
              <a:rPr lang="en-US" dirty="0"/>
              <a:t>E.g.: typical convolutional neural networks are translation/rotation equivariant </a:t>
            </a:r>
            <a:endParaRPr dirty="0"/>
          </a:p>
        </p:txBody>
      </p:sp>
    </p:spTree>
    <p:extLst>
      <p:ext uri="{BB962C8B-B14F-4D97-AF65-F5344CB8AC3E}">
        <p14:creationId xmlns:p14="http://schemas.microsoft.com/office/powerpoint/2010/main" val="38349169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xfrm>
            <a:off x="11108266" y="4248504"/>
            <a:ext cx="12069233" cy="8256012"/>
          </a:xfrm>
          <a:prstGeom prst="rect">
            <a:avLst/>
          </a:prstGeom>
        </p:spPr>
        <p:txBody>
          <a:bodyPr>
            <a:normAutofit/>
          </a:bodyPr>
          <a:lstStyle/>
          <a:p>
            <a:pPr>
              <a:buSzTx/>
              <a:defRPr sz="3000"/>
            </a:pPr>
            <a:r>
              <a:rPr lang="en-US" sz="4000" dirty="0"/>
              <a:t>Dense deep neural network</a:t>
            </a:r>
          </a:p>
          <a:p>
            <a:pPr>
              <a:buSzTx/>
              <a:defRPr sz="3000"/>
            </a:pPr>
            <a:r>
              <a:rPr lang="en-US" sz="4000" dirty="0" err="1"/>
              <a:t>Optimisation</a:t>
            </a:r>
            <a:r>
              <a:rPr lang="en-US" sz="4000" dirty="0"/>
              <a:t> strategy </a:t>
            </a:r>
          </a:p>
          <a:p>
            <a:pPr lvl="1">
              <a:buSzTx/>
              <a:defRPr sz="3000"/>
            </a:pPr>
            <a:r>
              <a:rPr lang="en-US" sz="4000" dirty="0"/>
              <a:t>Gradient descent, ADAM, Ada</a:t>
            </a:r>
          </a:p>
          <a:p>
            <a:pPr>
              <a:buSzTx/>
              <a:defRPr sz="3000"/>
            </a:pPr>
            <a:r>
              <a:rPr lang="en-US" sz="4000" dirty="0"/>
              <a:t>Minimizing some measure of optimality</a:t>
            </a:r>
          </a:p>
          <a:p>
            <a:pPr lvl="1">
              <a:buSzTx/>
              <a:defRPr sz="3000"/>
            </a:pPr>
            <a:r>
              <a:rPr lang="en-US" sz="4000" dirty="0"/>
              <a:t>Classification: cross-entropy</a:t>
            </a:r>
          </a:p>
          <a:p>
            <a:pPr lvl="1">
              <a:buSzTx/>
              <a:defRPr sz="3000"/>
            </a:pPr>
            <a:r>
              <a:rPr lang="en-US" sz="4000" dirty="0"/>
              <a:t>Regression: mean squared error</a:t>
            </a:r>
          </a:p>
        </p:txBody>
      </p:sp>
      <p:grpSp>
        <p:nvGrpSpPr>
          <p:cNvPr id="3" name="Group 2">
            <a:extLst>
              <a:ext uri="{FF2B5EF4-FFF2-40B4-BE49-F238E27FC236}">
                <a16:creationId xmlns:a16="http://schemas.microsoft.com/office/drawing/2014/main" id="{06B73843-8F7E-9D40-B7D0-976CC33D1627}"/>
              </a:ext>
            </a:extLst>
          </p:cNvPr>
          <p:cNvGrpSpPr/>
          <p:nvPr/>
        </p:nvGrpSpPr>
        <p:grpSpPr>
          <a:xfrm>
            <a:off x="1659467" y="4248504"/>
            <a:ext cx="8229600" cy="4929363"/>
            <a:chOff x="1761067" y="4248504"/>
            <a:chExt cx="8229600" cy="4929363"/>
          </a:xfrm>
        </p:grpSpPr>
        <p:sp>
          <p:nvSpPr>
            <p:cNvPr id="2" name="Rounded Rectangle 1">
              <a:extLst>
                <a:ext uri="{FF2B5EF4-FFF2-40B4-BE49-F238E27FC236}">
                  <a16:creationId xmlns:a16="http://schemas.microsoft.com/office/drawing/2014/main" id="{2BAC0444-4CCC-694F-B0B0-D3A46D5153EF}"/>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5" name="Picture 2" descr="Artificial neural network architecture (ANN i-h 1-h 2-h n-o). | Download  Scientific Diagram">
              <a:extLst>
                <a:ext uri="{FF2B5EF4-FFF2-40B4-BE49-F238E27FC236}">
                  <a16:creationId xmlns:a16="http://schemas.microsoft.com/office/drawing/2014/main" id="{8F0ADC69-492C-1241-BCA5-AF477B3AB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normAutofit/>
          </a:bodyPr>
          <a:lstStyle/>
          <a:p>
            <a:pPr marL="0" indent="0">
              <a:buSzTx/>
              <a:buNone/>
              <a:defRPr sz="3000"/>
            </a:pPr>
            <a:endParaRPr lang="en-US" sz="5000" dirty="0"/>
          </a:p>
          <a:p>
            <a:pPr marL="0" indent="0">
              <a:buSzTx/>
              <a:buNone/>
              <a:defRPr sz="3000"/>
            </a:pPr>
            <a:endParaRPr lang="en-US" sz="5000" dirty="0"/>
          </a:p>
          <a:p>
            <a:pPr marL="0" indent="0">
              <a:buSzTx/>
              <a:buNone/>
              <a:defRPr sz="3000"/>
            </a:pPr>
            <a:r>
              <a:rPr lang="en-US" sz="5000" dirty="0"/>
              <a:t>Modifying loss function:</a:t>
            </a:r>
            <a:endParaRPr sz="5000" dirty="0"/>
          </a:p>
        </p:txBody>
      </p:sp>
      <p:pic>
        <p:nvPicPr>
          <p:cNvPr id="5" name="Picture 4">
            <a:extLst>
              <a:ext uri="{FF2B5EF4-FFF2-40B4-BE49-F238E27FC236}">
                <a16:creationId xmlns:a16="http://schemas.microsoft.com/office/drawing/2014/main" id="{EE4D9858-5ECD-0648-AA9A-9AD421285F26}"/>
              </a:ext>
            </a:extLst>
          </p:cNvPr>
          <p:cNvPicPr>
            <a:picLocks noChangeAspect="1"/>
          </p:cNvPicPr>
          <p:nvPr/>
        </p:nvPicPr>
        <p:blipFill>
          <a:blip r:embed="rId3"/>
          <a:stretch>
            <a:fillRect/>
          </a:stretch>
        </p:blipFill>
        <p:spPr>
          <a:xfrm>
            <a:off x="4732543" y="3806125"/>
            <a:ext cx="14918914" cy="2478617"/>
          </a:xfrm>
          <a:prstGeom prst="rect">
            <a:avLst/>
          </a:prstGeom>
        </p:spPr>
      </p:pic>
      <p:pic>
        <p:nvPicPr>
          <p:cNvPr id="6" name="Picture 5">
            <a:extLst>
              <a:ext uri="{FF2B5EF4-FFF2-40B4-BE49-F238E27FC236}">
                <a16:creationId xmlns:a16="http://schemas.microsoft.com/office/drawing/2014/main" id="{1E731BE4-17A8-9043-A620-6E9F4DB7ABDD}"/>
              </a:ext>
            </a:extLst>
          </p:cNvPr>
          <p:cNvPicPr>
            <a:picLocks noChangeAspect="1"/>
          </p:cNvPicPr>
          <p:nvPr/>
        </p:nvPicPr>
        <p:blipFill>
          <a:blip r:embed="rId4"/>
          <a:stretch>
            <a:fillRect/>
          </a:stretch>
        </p:blipFill>
        <p:spPr>
          <a:xfrm>
            <a:off x="5837605" y="8083614"/>
            <a:ext cx="12708790" cy="883882"/>
          </a:xfrm>
          <a:prstGeom prst="rect">
            <a:avLst/>
          </a:prstGeom>
        </p:spPr>
      </p:pic>
      <p:sp>
        <p:nvSpPr>
          <p:cNvPr id="7" name="Rounded Rectangle 6">
            <a:extLst>
              <a:ext uri="{FF2B5EF4-FFF2-40B4-BE49-F238E27FC236}">
                <a16:creationId xmlns:a16="http://schemas.microsoft.com/office/drawing/2014/main" id="{774D378B-C89C-E24C-BBE1-508AE4429C90}"/>
              </a:ext>
            </a:extLst>
          </p:cNvPr>
          <p:cNvSpPr/>
          <p:nvPr/>
        </p:nvSpPr>
        <p:spPr>
          <a:xfrm>
            <a:off x="3139040" y="9908258"/>
            <a:ext cx="18105919" cy="222591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non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For example, maybe the target has to be positive, so we penalize the prediction if it is negative.</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846832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dirty="0"/>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pic>
        <p:nvPicPr>
          <p:cNvPr id="2" name="Picture 1">
            <a:extLst>
              <a:ext uri="{FF2B5EF4-FFF2-40B4-BE49-F238E27FC236}">
                <a16:creationId xmlns:a16="http://schemas.microsoft.com/office/drawing/2014/main" id="{BFA5DEE9-2EBA-5349-856A-2FFFBDA4665E}"/>
              </a:ext>
            </a:extLst>
          </p:cNvPr>
          <p:cNvPicPr>
            <a:picLocks noChangeAspect="1"/>
          </p:cNvPicPr>
          <p:nvPr/>
        </p:nvPicPr>
        <p:blipFill>
          <a:blip r:embed="rId3"/>
          <a:stretch>
            <a:fillRect/>
          </a:stretch>
        </p:blipFill>
        <p:spPr>
          <a:xfrm>
            <a:off x="1500717" y="4821337"/>
            <a:ext cx="8716192" cy="934780"/>
          </a:xfrm>
          <a:prstGeom prst="rect">
            <a:avLst/>
          </a:prstGeom>
        </p:spPr>
      </p:pic>
      <p:pic>
        <p:nvPicPr>
          <p:cNvPr id="3" name="Picture 2">
            <a:extLst>
              <a:ext uri="{FF2B5EF4-FFF2-40B4-BE49-F238E27FC236}">
                <a16:creationId xmlns:a16="http://schemas.microsoft.com/office/drawing/2014/main" id="{6AF39D46-923F-0348-9B62-5BC3309A168A}"/>
              </a:ext>
            </a:extLst>
          </p:cNvPr>
          <p:cNvPicPr>
            <a:picLocks noChangeAspect="1"/>
          </p:cNvPicPr>
          <p:nvPr/>
        </p:nvPicPr>
        <p:blipFill>
          <a:blip r:embed="rId4"/>
          <a:stretch>
            <a:fillRect/>
          </a:stretch>
        </p:blipFill>
        <p:spPr>
          <a:xfrm>
            <a:off x="1500717" y="6214551"/>
            <a:ext cx="9676236" cy="934780"/>
          </a:xfrm>
          <a:prstGeom prst="rect">
            <a:avLst/>
          </a:prstGeom>
        </p:spPr>
      </p:pic>
      <p:sp>
        <p:nvSpPr>
          <p:cNvPr id="10" name="Rounded Rectangle 9">
            <a:extLst>
              <a:ext uri="{FF2B5EF4-FFF2-40B4-BE49-F238E27FC236}">
                <a16:creationId xmlns:a16="http://schemas.microsoft.com/office/drawing/2014/main" id="{10269AF3-4534-4B42-A44A-5B1B44FFF560}"/>
              </a:ext>
            </a:extLst>
          </p:cNvPr>
          <p:cNvSpPr/>
          <p:nvPr/>
        </p:nvSpPr>
        <p:spPr>
          <a:xfrm>
            <a:off x="13501264" y="4175770"/>
            <a:ext cx="9676236" cy="316069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The same idea can also enforce bounds in the prediction</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pic>
        <p:nvPicPr>
          <p:cNvPr id="4" name="Picture 3">
            <a:extLst>
              <a:ext uri="{FF2B5EF4-FFF2-40B4-BE49-F238E27FC236}">
                <a16:creationId xmlns:a16="http://schemas.microsoft.com/office/drawing/2014/main" id="{B7F78477-45E0-094C-9AD1-AD5C5AB639D5}"/>
              </a:ext>
            </a:extLst>
          </p:cNvPr>
          <p:cNvPicPr>
            <a:picLocks noChangeAspect="1"/>
          </p:cNvPicPr>
          <p:nvPr/>
        </p:nvPicPr>
        <p:blipFill>
          <a:blip r:embed="rId5"/>
          <a:stretch>
            <a:fillRect/>
          </a:stretch>
        </p:blipFill>
        <p:spPr>
          <a:xfrm>
            <a:off x="1500717" y="9821190"/>
            <a:ext cx="9676236" cy="934780"/>
          </a:xfrm>
          <a:prstGeom prst="rect">
            <a:avLst/>
          </a:prstGeom>
        </p:spPr>
      </p:pic>
      <p:sp>
        <p:nvSpPr>
          <p:cNvPr id="13" name="Rounded Rectangle 12">
            <a:extLst>
              <a:ext uri="{FF2B5EF4-FFF2-40B4-BE49-F238E27FC236}">
                <a16:creationId xmlns:a16="http://schemas.microsoft.com/office/drawing/2014/main" id="{69C382EF-D96F-3548-A7D5-E7256855AE2A}"/>
              </a:ext>
            </a:extLst>
          </p:cNvPr>
          <p:cNvSpPr/>
          <p:nvPr/>
        </p:nvSpPr>
        <p:spPr>
          <a:xfrm>
            <a:off x="13501263" y="9117125"/>
            <a:ext cx="9676235" cy="253300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dirty="0">
                <a:solidFill>
                  <a:srgbClr val="FFFFFF"/>
                </a:solidFill>
                <a:latin typeface="Helvetica Neue Medium"/>
                <a:ea typeface="Helvetica Neue Medium"/>
                <a:cs typeface="Helvetica Neue Medium"/>
                <a:sym typeface="Helvetica Neue Medium"/>
              </a:rPr>
              <a:t>We can also use information from the features. For example, for conservation purposes.</a:t>
            </a: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938751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What is this workshop about?"/>
          <p:cNvSpPr txBox="1">
            <a:spLocks noGrp="1"/>
          </p:cNvSpPr>
          <p:nvPr>
            <p:ph type="title"/>
          </p:nvPr>
        </p:nvSpPr>
        <p:spPr>
          <a:prstGeom prst="rect">
            <a:avLst/>
          </a:prstGeom>
        </p:spPr>
        <p:txBody>
          <a:bodyPr/>
          <a:lstStyle/>
          <a:p>
            <a:r>
              <a:t>What is this workshop about?</a:t>
            </a:r>
          </a:p>
        </p:txBody>
      </p:sp>
      <p:sp>
        <p:nvSpPr>
          <p:cNvPr id="160" name="Slide Subtitle"/>
          <p:cNvSpPr txBox="1">
            <a:spLocks noGrp="1"/>
          </p:cNvSpPr>
          <p:nvPr>
            <p:ph type="body" idx="21"/>
          </p:nvPr>
        </p:nvSpPr>
        <p:spPr>
          <a:prstGeom prst="rect">
            <a:avLst/>
          </a:prstGeom>
        </p:spPr>
        <p:txBody>
          <a:bodyPr/>
          <a:lstStyle/>
          <a:p>
            <a:endParaRPr/>
          </a:p>
        </p:txBody>
      </p:sp>
      <p:sp>
        <p:nvSpPr>
          <p:cNvPr id="161" name="Focus on relevant ML practices in academia / scientific context…"/>
          <p:cNvSpPr txBox="1">
            <a:spLocks noGrp="1"/>
          </p:cNvSpPr>
          <p:nvPr>
            <p:ph type="body" idx="1"/>
          </p:nvPr>
        </p:nvSpPr>
        <p:spPr>
          <a:prstGeom prst="rect">
            <a:avLst/>
          </a:prstGeom>
        </p:spPr>
        <p:txBody>
          <a:bodyPr/>
          <a:lstStyle/>
          <a:p>
            <a:pPr marL="603504" indent="-603504" defTabSz="2413955">
              <a:spcBef>
                <a:spcPts val="4400"/>
              </a:spcBef>
              <a:defRPr sz="4752"/>
            </a:pPr>
            <a:r>
              <a:t>Focus on relevant ML practices in academia / scientific context</a:t>
            </a:r>
          </a:p>
          <a:p>
            <a:pPr marL="603504" indent="-603504" defTabSz="2413955">
              <a:spcBef>
                <a:spcPts val="4400"/>
              </a:spcBef>
              <a:defRPr sz="4752"/>
            </a:pPr>
            <a:r>
              <a:t>ML is used as a tool to give us insights into problems, solve problems quicker, understanding things better</a:t>
            </a:r>
          </a:p>
          <a:p>
            <a:pPr marL="603504" indent="-603504" defTabSz="2413955">
              <a:spcBef>
                <a:spcPts val="4400"/>
              </a:spcBef>
              <a:defRPr sz="4752"/>
            </a:pPr>
            <a:r>
              <a:t>It is another tool, as numerical simulations (for example), are a tool to best understand science</a:t>
            </a:r>
          </a:p>
          <a:p>
            <a:pPr marL="603504" indent="-603504" defTabSz="2413955">
              <a:spcBef>
                <a:spcPts val="4400"/>
              </a:spcBef>
              <a:defRPr sz="4752"/>
            </a:pPr>
            <a:r>
              <a:t>As such, we need good practices and standards to use ML</a:t>
            </a:r>
          </a:p>
          <a:p>
            <a:pPr marL="603504" indent="-603504" defTabSz="2413955">
              <a:spcBef>
                <a:spcPts val="4400"/>
              </a:spcBef>
              <a:defRPr sz="4752"/>
            </a:pPr>
            <a:r>
              <a:t>Difference between ML in industry and in Science — we often have answers to the problems — we have constraints that must be fulfilled. Things which are obviously wrong — that traditional metrics do not measure.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83CA39-B80A-0942-A4DE-B834B6158B7B}"/>
              </a:ext>
            </a:extLst>
          </p:cNvPr>
          <p:cNvSpPr>
            <a:spLocks noGrp="1"/>
          </p:cNvSpPr>
          <p:nvPr>
            <p:ph type="body" idx="1"/>
          </p:nvPr>
        </p:nvSpPr>
        <p:spPr/>
        <p:txBody>
          <a:bodyPr/>
          <a:lstStyle/>
          <a:p>
            <a:r>
              <a:rPr lang="en-US" dirty="0"/>
              <a:t>Add example from our paper</a:t>
            </a:r>
          </a:p>
        </p:txBody>
      </p:sp>
      <p:sp>
        <p:nvSpPr>
          <p:cNvPr id="5" name="Incorporating domain knowledge">
            <a:extLst>
              <a:ext uri="{FF2B5EF4-FFF2-40B4-BE49-F238E27FC236}">
                <a16:creationId xmlns:a16="http://schemas.microsoft.com/office/drawing/2014/main" id="{025EA0E8-F5C9-AC4E-B0A9-A2ED3A7FAD68}"/>
              </a:ext>
            </a:extLst>
          </p:cNvPr>
          <p:cNvSpPr txBox="1">
            <a:spLocks noGrp="1"/>
          </p:cNvSpPr>
          <p:nvPr>
            <p:ph type="title"/>
          </p:nvPr>
        </p:nvSpPr>
        <p:spPr>
          <a:xfrm>
            <a:off x="1206500" y="1079500"/>
            <a:ext cx="21971000" cy="1433163"/>
          </a:xfrm>
          <a:prstGeom prst="rect">
            <a:avLst/>
          </a:prstGeom>
        </p:spPr>
        <p:txBody>
          <a:bodyPr/>
          <a:lstStyle/>
          <a:p>
            <a:r>
              <a:rPr dirty="0"/>
              <a:t>Incorporating domain knowledge </a:t>
            </a:r>
          </a:p>
        </p:txBody>
      </p:sp>
      <p:sp>
        <p:nvSpPr>
          <p:cNvPr id="6" name="Slide Subtitle">
            <a:extLst>
              <a:ext uri="{FF2B5EF4-FFF2-40B4-BE49-F238E27FC236}">
                <a16:creationId xmlns:a16="http://schemas.microsoft.com/office/drawing/2014/main" id="{D6D7A9BE-975D-084F-8719-9C178C258C68}"/>
              </a:ext>
            </a:extLst>
          </p:cNvPr>
          <p:cNvSpPr txBox="1">
            <a:spLocks noGrp="1"/>
          </p:cNvSpPr>
          <p:nvPr>
            <p:ph type="body" idx="21"/>
          </p:nvPr>
        </p:nvSpPr>
        <p:spPr>
          <a:xfrm>
            <a:off x="1206500" y="2372962"/>
            <a:ext cx="21971000" cy="934780"/>
          </a:xfrm>
          <a:prstGeom prst="rect">
            <a:avLst/>
          </a:prstGeom>
        </p:spPr>
        <p:txBody>
          <a:bodyPr/>
          <a:lstStyle/>
          <a:p>
            <a:r>
              <a:rPr lang="en-US" dirty="0"/>
              <a:t>Neural networks</a:t>
            </a:r>
            <a:endParaRPr dirty="0"/>
          </a:p>
        </p:txBody>
      </p:sp>
    </p:spTree>
    <p:extLst>
      <p:ext uri="{BB962C8B-B14F-4D97-AF65-F5344CB8AC3E}">
        <p14:creationId xmlns:p14="http://schemas.microsoft.com/office/powerpoint/2010/main" val="179927298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normAutofit/>
          </a:bodyPr>
          <a:lstStyle/>
          <a:p>
            <a:pPr marL="0" indent="0">
              <a:buSzTx/>
              <a:buNone/>
              <a:defRPr sz="3000"/>
            </a:pPr>
            <a:r>
              <a:rPr lang="en-US" sz="4400" dirty="0"/>
              <a:t>Modifying network architecture:</a:t>
            </a:r>
            <a:endParaRPr sz="4400" dirty="0"/>
          </a:p>
        </p:txBody>
      </p:sp>
      <p:grpSp>
        <p:nvGrpSpPr>
          <p:cNvPr id="6" name="Group 5">
            <a:extLst>
              <a:ext uri="{FF2B5EF4-FFF2-40B4-BE49-F238E27FC236}">
                <a16:creationId xmlns:a16="http://schemas.microsoft.com/office/drawing/2014/main" id="{19E31BAD-7F84-744D-B5F0-6E3C6503817C}"/>
              </a:ext>
            </a:extLst>
          </p:cNvPr>
          <p:cNvGrpSpPr/>
          <p:nvPr/>
        </p:nvGrpSpPr>
        <p:grpSpPr>
          <a:xfrm>
            <a:off x="1206500" y="6413675"/>
            <a:ext cx="8229600" cy="4929363"/>
            <a:chOff x="1761067" y="4248504"/>
            <a:chExt cx="8229600" cy="4929363"/>
          </a:xfrm>
        </p:grpSpPr>
        <p:sp>
          <p:nvSpPr>
            <p:cNvPr id="7" name="Rounded Rectangle 6">
              <a:extLst>
                <a:ext uri="{FF2B5EF4-FFF2-40B4-BE49-F238E27FC236}">
                  <a16:creationId xmlns:a16="http://schemas.microsoft.com/office/drawing/2014/main" id="{ED703EAF-B8CA-2C47-80A5-7A9F05D09B99}"/>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2" descr="Artificial neural network architecture (ANN i-h 1-h 2-h n-o). | Download  Scientific Diagram">
              <a:extLst>
                <a:ext uri="{FF2B5EF4-FFF2-40B4-BE49-F238E27FC236}">
                  <a16:creationId xmlns:a16="http://schemas.microsoft.com/office/drawing/2014/main" id="{A9CD4CD4-BA6D-154E-98D2-FD8CEF90A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ounded Rectangle 8">
            <a:extLst>
              <a:ext uri="{FF2B5EF4-FFF2-40B4-BE49-F238E27FC236}">
                <a16:creationId xmlns:a16="http://schemas.microsoft.com/office/drawing/2014/main" id="{C630137E-DD3C-B341-95D2-B3A5BC8BAD9F}"/>
              </a:ext>
            </a:extLst>
          </p:cNvPr>
          <p:cNvSpPr/>
          <p:nvPr/>
        </p:nvSpPr>
        <p:spPr>
          <a:xfrm>
            <a:off x="13209165" y="3806125"/>
            <a:ext cx="9676236" cy="21651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Change output layer activation from linear to </a:t>
            </a:r>
            <a:r>
              <a:rPr kumimoji="0" lang="en-US" sz="3200" b="0" i="0" u="none" strike="noStrike" cap="none" spc="0" normalizeH="0" baseline="0" dirty="0" err="1">
                <a:ln>
                  <a:noFill/>
                </a:ln>
                <a:solidFill>
                  <a:srgbClr val="FFFFFF"/>
                </a:solidFill>
                <a:effectLst/>
                <a:uFillTx/>
                <a:latin typeface="Helvetica Neue Medium"/>
                <a:ea typeface="Helvetica Neue Medium"/>
                <a:cs typeface="Helvetica Neue Medium"/>
                <a:sym typeface="Helvetica Neue Medium"/>
              </a:rPr>
              <a:t>ReLU</a:t>
            </a: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(or similar)</a:t>
            </a:r>
          </a:p>
        </p:txBody>
      </p:sp>
      <p:sp>
        <p:nvSpPr>
          <p:cNvPr id="2" name="TextBox 1">
            <a:extLst>
              <a:ext uri="{FF2B5EF4-FFF2-40B4-BE49-F238E27FC236}">
                <a16:creationId xmlns:a16="http://schemas.microsoft.com/office/drawing/2014/main" id="{ADE6F1BB-5741-A94F-8DFF-9FBDEC3A6B0A}"/>
              </a:ext>
            </a:extLst>
          </p:cNvPr>
          <p:cNvSpPr txBox="1"/>
          <p:nvPr/>
        </p:nvSpPr>
        <p:spPr>
          <a:xfrm>
            <a:off x="14027733" y="6530413"/>
            <a:ext cx="80391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This is not new, to get a probability, we use a sigmoid!</a:t>
            </a:r>
          </a:p>
        </p:txBody>
      </p:sp>
    </p:spTree>
    <p:extLst>
      <p:ext uri="{BB962C8B-B14F-4D97-AF65-F5344CB8AC3E}">
        <p14:creationId xmlns:p14="http://schemas.microsoft.com/office/powerpoint/2010/main" val="37232292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xfrm>
            <a:off x="1206500" y="4248504"/>
            <a:ext cx="12238567" cy="8256012"/>
          </a:xfrm>
          <a:prstGeom prst="rect">
            <a:avLst/>
          </a:prstGeom>
        </p:spPr>
        <p:txBody>
          <a:bodyPr>
            <a:normAutofit/>
          </a:bodyPr>
          <a:lstStyle/>
          <a:p>
            <a:pPr marL="0" indent="0">
              <a:buSzTx/>
              <a:buNone/>
              <a:defRPr sz="3000"/>
            </a:pPr>
            <a:r>
              <a:rPr lang="en-US" sz="4400" dirty="0"/>
              <a:t>Modifying network architecture for symmetries:</a:t>
            </a:r>
            <a:endParaRPr sz="4400" dirty="0"/>
          </a:p>
        </p:txBody>
      </p:sp>
      <p:grpSp>
        <p:nvGrpSpPr>
          <p:cNvPr id="6" name="Group 5">
            <a:extLst>
              <a:ext uri="{FF2B5EF4-FFF2-40B4-BE49-F238E27FC236}">
                <a16:creationId xmlns:a16="http://schemas.microsoft.com/office/drawing/2014/main" id="{19E31BAD-7F84-744D-B5F0-6E3C6503817C}"/>
              </a:ext>
            </a:extLst>
          </p:cNvPr>
          <p:cNvGrpSpPr/>
          <p:nvPr/>
        </p:nvGrpSpPr>
        <p:grpSpPr>
          <a:xfrm>
            <a:off x="1206500" y="6413675"/>
            <a:ext cx="8229600" cy="4929363"/>
            <a:chOff x="1761067" y="4248504"/>
            <a:chExt cx="8229600" cy="4929363"/>
          </a:xfrm>
        </p:grpSpPr>
        <p:sp>
          <p:nvSpPr>
            <p:cNvPr id="7" name="Rounded Rectangle 6">
              <a:extLst>
                <a:ext uri="{FF2B5EF4-FFF2-40B4-BE49-F238E27FC236}">
                  <a16:creationId xmlns:a16="http://schemas.microsoft.com/office/drawing/2014/main" id="{ED703EAF-B8CA-2C47-80A5-7A9F05D09B99}"/>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2" descr="Artificial neural network architecture (ANN i-h 1-h 2-h n-o). | Download  Scientific Diagram">
              <a:extLst>
                <a:ext uri="{FF2B5EF4-FFF2-40B4-BE49-F238E27FC236}">
                  <a16:creationId xmlns:a16="http://schemas.microsoft.com/office/drawing/2014/main" id="{A9CD4CD4-BA6D-154E-98D2-FD8CEF90A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bayesian framework: prior information…">
            <a:extLst>
              <a:ext uri="{FF2B5EF4-FFF2-40B4-BE49-F238E27FC236}">
                <a16:creationId xmlns:a16="http://schemas.microsoft.com/office/drawing/2014/main" id="{3D6AF3A5-A94D-0647-8A76-E254FE1ECEE2}"/>
              </a:ext>
            </a:extLst>
          </p:cNvPr>
          <p:cNvSpPr txBox="1">
            <a:spLocks/>
          </p:cNvSpPr>
          <p:nvPr/>
        </p:nvSpPr>
        <p:spPr>
          <a:xfrm>
            <a:off x="10435167" y="5958771"/>
            <a:ext cx="12238567"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SzTx/>
              <a:buFontTx/>
              <a:buNone/>
              <a:defRPr sz="3000"/>
            </a:pPr>
            <a:r>
              <a:rPr lang="en-US" sz="4400" dirty="0"/>
              <a:t>Suppose you want your function to be symmetric for input 1 and 2.</a:t>
            </a:r>
          </a:p>
          <a:p>
            <a:pPr marL="0" indent="0" hangingPunct="1">
              <a:buSzTx/>
              <a:buFontTx/>
              <a:buNone/>
              <a:defRPr sz="3000"/>
            </a:pPr>
            <a:r>
              <a:rPr lang="en-US" sz="4400" dirty="0"/>
              <a:t>Meaning:</a:t>
            </a:r>
          </a:p>
          <a:p>
            <a:pPr marL="0" indent="0" hangingPunct="1">
              <a:buSzTx/>
              <a:buFontTx/>
              <a:buNone/>
              <a:defRPr sz="3000"/>
            </a:pPr>
            <a:endParaRPr lang="en-US" sz="4400" dirty="0"/>
          </a:p>
        </p:txBody>
      </p:sp>
      <p:pic>
        <p:nvPicPr>
          <p:cNvPr id="3" name="Picture 2">
            <a:extLst>
              <a:ext uri="{FF2B5EF4-FFF2-40B4-BE49-F238E27FC236}">
                <a16:creationId xmlns:a16="http://schemas.microsoft.com/office/drawing/2014/main" id="{A442EEC2-0535-C34F-94FF-3032CAB295F4}"/>
              </a:ext>
            </a:extLst>
          </p:cNvPr>
          <p:cNvPicPr>
            <a:picLocks noChangeAspect="1"/>
          </p:cNvPicPr>
          <p:nvPr/>
        </p:nvPicPr>
        <p:blipFill>
          <a:blip r:embed="rId4"/>
          <a:stretch>
            <a:fillRect/>
          </a:stretch>
        </p:blipFill>
        <p:spPr>
          <a:xfrm>
            <a:off x="10938933" y="8971333"/>
            <a:ext cx="12238567" cy="602966"/>
          </a:xfrm>
          <a:prstGeom prst="rect">
            <a:avLst/>
          </a:prstGeom>
        </p:spPr>
      </p:pic>
      <p:sp>
        <p:nvSpPr>
          <p:cNvPr id="12" name="Rounded Rectangle 11">
            <a:extLst>
              <a:ext uri="{FF2B5EF4-FFF2-40B4-BE49-F238E27FC236}">
                <a16:creationId xmlns:a16="http://schemas.microsoft.com/office/drawing/2014/main" id="{61352BCD-915B-5041-8CA8-446B603040FA}"/>
              </a:ext>
            </a:extLst>
          </p:cNvPr>
          <p:cNvSpPr/>
          <p:nvPr/>
        </p:nvSpPr>
        <p:spPr>
          <a:xfrm>
            <a:off x="12220098" y="10504594"/>
            <a:ext cx="9676236" cy="21651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A </a:t>
            </a:r>
            <a:r>
              <a:rPr kumimoji="0" lang="en-US" sz="3200" b="0" i="1"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dirty</a:t>
            </a: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way to do this is to make an ensemble prediction. Evaluate the model twice and the prediction is the average of both. </a:t>
            </a:r>
          </a:p>
        </p:txBody>
      </p:sp>
    </p:spTree>
    <p:extLst>
      <p:ext uri="{BB962C8B-B14F-4D97-AF65-F5344CB8AC3E}">
        <p14:creationId xmlns:p14="http://schemas.microsoft.com/office/powerpoint/2010/main" val="40116024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dirty="0"/>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5" name="TextBox 4">
            <a:extLst>
              <a:ext uri="{FF2B5EF4-FFF2-40B4-BE49-F238E27FC236}">
                <a16:creationId xmlns:a16="http://schemas.microsoft.com/office/drawing/2014/main" id="{474AF6B6-A8F0-3844-B9B0-2F5E5265758F}"/>
              </a:ext>
            </a:extLst>
          </p:cNvPr>
          <p:cNvSpPr txBox="1"/>
          <p:nvPr/>
        </p:nvSpPr>
        <p:spPr>
          <a:xfrm>
            <a:off x="7761491" y="6249505"/>
            <a:ext cx="225702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Paper with </a:t>
            </a:r>
            <a:r>
              <a:rPr kumimoji="0" lang="en-US" sz="2400" b="0" i="0" u="none" strike="noStrike" cap="none" spc="0" normalizeH="0" baseline="0" dirty="0" err="1">
                <a:ln>
                  <a:noFill/>
                </a:ln>
                <a:solidFill>
                  <a:srgbClr val="5E5E5E"/>
                </a:solidFill>
                <a:effectLst/>
                <a:uFillTx/>
                <a:latin typeface="+mn-lt"/>
                <a:ea typeface="+mn-ea"/>
                <a:cs typeface="+mn-cs"/>
                <a:sym typeface="Helvetica Neue"/>
              </a:rPr>
              <a:t>remi</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extLst>
      <p:ext uri="{BB962C8B-B14F-4D97-AF65-F5344CB8AC3E}">
        <p14:creationId xmlns:p14="http://schemas.microsoft.com/office/powerpoint/2010/main" val="33253260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xfrm>
            <a:off x="1206500" y="4248504"/>
            <a:ext cx="12238567" cy="8256012"/>
          </a:xfrm>
          <a:prstGeom prst="rect">
            <a:avLst/>
          </a:prstGeom>
        </p:spPr>
        <p:txBody>
          <a:bodyPr>
            <a:normAutofit/>
          </a:bodyPr>
          <a:lstStyle/>
          <a:p>
            <a:pPr marL="0" indent="0">
              <a:buSzTx/>
              <a:buNone/>
              <a:defRPr sz="3000"/>
            </a:pPr>
            <a:r>
              <a:rPr lang="en-US" sz="4400" dirty="0"/>
              <a:t>Modifying network architecture for symmetries:</a:t>
            </a:r>
            <a:endParaRPr sz="4400" dirty="0"/>
          </a:p>
        </p:txBody>
      </p:sp>
      <p:grpSp>
        <p:nvGrpSpPr>
          <p:cNvPr id="6" name="Group 5">
            <a:extLst>
              <a:ext uri="{FF2B5EF4-FFF2-40B4-BE49-F238E27FC236}">
                <a16:creationId xmlns:a16="http://schemas.microsoft.com/office/drawing/2014/main" id="{19E31BAD-7F84-744D-B5F0-6E3C6503817C}"/>
              </a:ext>
            </a:extLst>
          </p:cNvPr>
          <p:cNvGrpSpPr/>
          <p:nvPr/>
        </p:nvGrpSpPr>
        <p:grpSpPr>
          <a:xfrm>
            <a:off x="1206500" y="6413675"/>
            <a:ext cx="8229600" cy="4929363"/>
            <a:chOff x="1761067" y="4248504"/>
            <a:chExt cx="8229600" cy="4929363"/>
          </a:xfrm>
        </p:grpSpPr>
        <p:sp>
          <p:nvSpPr>
            <p:cNvPr id="7" name="Rounded Rectangle 6">
              <a:extLst>
                <a:ext uri="{FF2B5EF4-FFF2-40B4-BE49-F238E27FC236}">
                  <a16:creationId xmlns:a16="http://schemas.microsoft.com/office/drawing/2014/main" id="{ED703EAF-B8CA-2C47-80A5-7A9F05D09B99}"/>
                </a:ext>
              </a:extLst>
            </p:cNvPr>
            <p:cNvSpPr/>
            <p:nvPr/>
          </p:nvSpPr>
          <p:spPr>
            <a:xfrm>
              <a:off x="1761067" y="4248504"/>
              <a:ext cx="8229600" cy="492936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 name="Picture 2" descr="Artificial neural network architecture (ANN i-h 1-h 2-h n-o). | Download  Scientific Diagram">
              <a:extLst>
                <a:ext uri="{FF2B5EF4-FFF2-40B4-BE49-F238E27FC236}">
                  <a16:creationId xmlns:a16="http://schemas.microsoft.com/office/drawing/2014/main" id="{A9CD4CD4-BA6D-154E-98D2-FD8CEF90A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4601204"/>
              <a:ext cx="7449562" cy="436456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bayesian framework: prior information…">
            <a:extLst>
              <a:ext uri="{FF2B5EF4-FFF2-40B4-BE49-F238E27FC236}">
                <a16:creationId xmlns:a16="http://schemas.microsoft.com/office/drawing/2014/main" id="{3D6AF3A5-A94D-0647-8A76-E254FE1ECEE2}"/>
              </a:ext>
            </a:extLst>
          </p:cNvPr>
          <p:cNvSpPr txBox="1">
            <a:spLocks/>
          </p:cNvSpPr>
          <p:nvPr/>
        </p:nvSpPr>
        <p:spPr>
          <a:xfrm>
            <a:off x="10435167" y="5958771"/>
            <a:ext cx="12238567"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marL="0" indent="0" hangingPunct="1">
              <a:buSzTx/>
              <a:buFontTx/>
              <a:buNone/>
              <a:defRPr sz="3000"/>
            </a:pPr>
            <a:r>
              <a:rPr lang="en-US" sz="4400" dirty="0"/>
              <a:t>Suppose you want your function to be symmetric for input 1 and 2.</a:t>
            </a:r>
          </a:p>
          <a:p>
            <a:pPr marL="0" indent="0" hangingPunct="1">
              <a:buSzTx/>
              <a:buFontTx/>
              <a:buNone/>
              <a:defRPr sz="3000"/>
            </a:pPr>
            <a:r>
              <a:rPr lang="en-US" sz="4400" dirty="0"/>
              <a:t>Meaning:</a:t>
            </a:r>
          </a:p>
          <a:p>
            <a:pPr marL="0" indent="0" hangingPunct="1">
              <a:buSzTx/>
              <a:buFontTx/>
              <a:buNone/>
              <a:defRPr sz="3000"/>
            </a:pPr>
            <a:endParaRPr lang="en-US" sz="4400" dirty="0"/>
          </a:p>
        </p:txBody>
      </p:sp>
      <p:pic>
        <p:nvPicPr>
          <p:cNvPr id="3" name="Picture 2">
            <a:extLst>
              <a:ext uri="{FF2B5EF4-FFF2-40B4-BE49-F238E27FC236}">
                <a16:creationId xmlns:a16="http://schemas.microsoft.com/office/drawing/2014/main" id="{A442EEC2-0535-C34F-94FF-3032CAB295F4}"/>
              </a:ext>
            </a:extLst>
          </p:cNvPr>
          <p:cNvPicPr>
            <a:picLocks noChangeAspect="1"/>
          </p:cNvPicPr>
          <p:nvPr/>
        </p:nvPicPr>
        <p:blipFill>
          <a:blip r:embed="rId4"/>
          <a:stretch>
            <a:fillRect/>
          </a:stretch>
        </p:blipFill>
        <p:spPr>
          <a:xfrm>
            <a:off x="10938933" y="8971333"/>
            <a:ext cx="12238567" cy="602966"/>
          </a:xfrm>
          <a:prstGeom prst="rect">
            <a:avLst/>
          </a:prstGeom>
        </p:spPr>
      </p:pic>
      <p:sp>
        <p:nvSpPr>
          <p:cNvPr id="12" name="Rounded Rectangle 11">
            <a:extLst>
              <a:ext uri="{FF2B5EF4-FFF2-40B4-BE49-F238E27FC236}">
                <a16:creationId xmlns:a16="http://schemas.microsoft.com/office/drawing/2014/main" id="{61352BCD-915B-5041-8CA8-446B603040FA}"/>
              </a:ext>
            </a:extLst>
          </p:cNvPr>
          <p:cNvSpPr/>
          <p:nvPr/>
        </p:nvSpPr>
        <p:spPr>
          <a:xfrm>
            <a:off x="12220098" y="10504594"/>
            <a:ext cx="9676236" cy="2165171"/>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A </a:t>
            </a:r>
            <a:r>
              <a:rPr kumimoji="0" lang="en-US" sz="3200" b="0" i="1"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dirty</a:t>
            </a:r>
            <a:r>
              <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 way to do this is to make an ensemble prediction. Evaluate the model twice and the prediction is the average of both. </a:t>
            </a:r>
          </a:p>
        </p:txBody>
      </p:sp>
      <p:sp>
        <p:nvSpPr>
          <p:cNvPr id="2" name="TextBox 1">
            <a:extLst>
              <a:ext uri="{FF2B5EF4-FFF2-40B4-BE49-F238E27FC236}">
                <a16:creationId xmlns:a16="http://schemas.microsoft.com/office/drawing/2014/main" id="{60DE2FA6-F922-634E-BC98-22F97A02D642}"/>
              </a:ext>
            </a:extLst>
          </p:cNvPr>
          <p:cNvSpPr txBox="1"/>
          <p:nvPr/>
        </p:nvSpPr>
        <p:spPr>
          <a:xfrm>
            <a:off x="2559633" y="11779729"/>
            <a:ext cx="849308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FF0000"/>
                </a:solidFill>
                <a:effectLst/>
                <a:uFillTx/>
                <a:latin typeface="+mn-lt"/>
                <a:ea typeface="+mn-ea"/>
                <a:cs typeface="+mn-cs"/>
                <a:sym typeface="Helvetica Neue"/>
              </a:rPr>
              <a:t>Computationally intractable for most things </a:t>
            </a:r>
          </a:p>
        </p:txBody>
      </p:sp>
    </p:spTree>
    <p:extLst>
      <p:ext uri="{BB962C8B-B14F-4D97-AF65-F5344CB8AC3E}">
        <p14:creationId xmlns:p14="http://schemas.microsoft.com/office/powerpoint/2010/main" val="329312446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Invariant neural nets</a:t>
            </a:r>
            <a:endParaRPr dirty="0"/>
          </a:p>
        </p:txBody>
      </p:sp>
    </p:spTree>
    <p:extLst>
      <p:ext uri="{BB962C8B-B14F-4D97-AF65-F5344CB8AC3E}">
        <p14:creationId xmlns:p14="http://schemas.microsoft.com/office/powerpoint/2010/main" val="296355607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Neural networks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Framework </a:t>
            </a:r>
            <a:r>
              <a:rPr lang="en-US" dirty="0" err="1"/>
              <a:t>chinesta</a:t>
            </a:r>
            <a:endParaRPr dirty="0"/>
          </a:p>
        </p:txBody>
      </p:sp>
    </p:spTree>
    <p:extLst>
      <p:ext uri="{BB962C8B-B14F-4D97-AF65-F5344CB8AC3E}">
        <p14:creationId xmlns:p14="http://schemas.microsoft.com/office/powerpoint/2010/main" val="112421652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Kernel methods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Gaussian processes</a:t>
            </a:r>
            <a:endParaRPr dirty="0"/>
          </a:p>
        </p:txBody>
      </p:sp>
    </p:spTree>
    <p:extLst>
      <p:ext uri="{BB962C8B-B14F-4D97-AF65-F5344CB8AC3E}">
        <p14:creationId xmlns:p14="http://schemas.microsoft.com/office/powerpoint/2010/main" val="290876454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t>Incorporating domain knowledge </a:t>
            </a:r>
          </a:p>
        </p:txBody>
      </p:sp>
      <p:sp>
        <p:nvSpPr>
          <p:cNvPr id="196" name="Slide Subtitle"/>
          <p:cNvSpPr txBox="1">
            <a:spLocks noGrp="1"/>
          </p:cNvSpPr>
          <p:nvPr>
            <p:ph type="body" idx="21"/>
          </p:nvPr>
        </p:nvSpPr>
        <p:spPr>
          <a:prstGeom prst="rect">
            <a:avLst/>
          </a:prstGeom>
        </p:spPr>
        <p:txBody>
          <a:bodyPr/>
          <a:lstStyle/>
          <a:p>
            <a:r>
              <a:rPr lang="en-US" dirty="0"/>
              <a:t>Bayesian methods</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endParaRPr dirty="0"/>
          </a:p>
        </p:txBody>
      </p:sp>
    </p:spTree>
    <p:extLst>
      <p:ext uri="{BB962C8B-B14F-4D97-AF65-F5344CB8AC3E}">
        <p14:creationId xmlns:p14="http://schemas.microsoft.com/office/powerpoint/2010/main" val="220579430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dirty="0"/>
              <a:t>Incorporating domain knowledge </a:t>
            </a:r>
          </a:p>
        </p:txBody>
      </p:sp>
      <p:sp>
        <p:nvSpPr>
          <p:cNvPr id="3" name="Text Placeholder 2">
            <a:extLst>
              <a:ext uri="{FF2B5EF4-FFF2-40B4-BE49-F238E27FC236}">
                <a16:creationId xmlns:a16="http://schemas.microsoft.com/office/drawing/2014/main" id="{581025FA-E934-2C49-8C58-8CBB6E722907}"/>
              </a:ext>
            </a:extLst>
          </p:cNvPr>
          <p:cNvSpPr>
            <a:spLocks noGrp="1"/>
          </p:cNvSpPr>
          <p:nvPr>
            <p:ph type="body" sz="quarter" idx="21"/>
          </p:nvPr>
        </p:nvSpPr>
        <p:spPr/>
        <p:txBody>
          <a:bodyPr/>
          <a:lstStyle/>
          <a:p>
            <a:r>
              <a:rPr lang="en-US" dirty="0"/>
              <a:t>Summary</a:t>
            </a:r>
          </a:p>
        </p:txBody>
      </p:sp>
      <p:cxnSp>
        <p:nvCxnSpPr>
          <p:cNvPr id="7" name="Straight Arrow Connector 6">
            <a:extLst>
              <a:ext uri="{FF2B5EF4-FFF2-40B4-BE49-F238E27FC236}">
                <a16:creationId xmlns:a16="http://schemas.microsoft.com/office/drawing/2014/main" id="{34862309-4017-8142-8D2C-86EC32AA1F29}"/>
              </a:ext>
            </a:extLst>
          </p:cNvPr>
          <p:cNvCxnSpPr>
            <a:cxnSpLocks/>
          </p:cNvCxnSpPr>
          <p:nvPr/>
        </p:nvCxnSpPr>
        <p:spPr>
          <a:xfrm>
            <a:off x="5723466" y="5909733"/>
            <a:ext cx="12937067" cy="0"/>
          </a:xfrm>
          <a:prstGeom prst="straightConnector1">
            <a:avLst/>
          </a:prstGeom>
          <a:noFill/>
          <a:ln w="53975" cap="flat">
            <a:solidFill>
              <a:srgbClr val="0000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5738D2F9-8957-2946-A89C-1BDC43423EB6}"/>
              </a:ext>
            </a:extLst>
          </p:cNvPr>
          <p:cNvCxnSpPr>
            <a:cxnSpLocks/>
          </p:cNvCxnSpPr>
          <p:nvPr/>
        </p:nvCxnSpPr>
        <p:spPr>
          <a:xfrm>
            <a:off x="5723466" y="10193866"/>
            <a:ext cx="12937067" cy="0"/>
          </a:xfrm>
          <a:prstGeom prst="straightConnector1">
            <a:avLst/>
          </a:prstGeom>
          <a:noFill/>
          <a:ln w="53975" cap="flat">
            <a:solidFill>
              <a:srgbClr val="0000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73D74192-4B81-8949-85F6-28247545BF39}"/>
              </a:ext>
            </a:extLst>
          </p:cNvPr>
          <p:cNvSpPr txBox="1"/>
          <p:nvPr/>
        </p:nvSpPr>
        <p:spPr>
          <a:xfrm>
            <a:off x="17863841" y="11076299"/>
            <a:ext cx="159338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Invariant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5" name="TextBox 14">
            <a:extLst>
              <a:ext uri="{FF2B5EF4-FFF2-40B4-BE49-F238E27FC236}">
                <a16:creationId xmlns:a16="http://schemas.microsoft.com/office/drawing/2014/main" id="{120950AA-6DDA-C947-97CC-F9920475DD86}"/>
              </a:ext>
            </a:extLst>
          </p:cNvPr>
          <p:cNvSpPr txBox="1"/>
          <p:nvPr/>
        </p:nvSpPr>
        <p:spPr>
          <a:xfrm>
            <a:off x="4707166" y="11175604"/>
            <a:ext cx="2032609"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Equivariant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6" name="TextBox 15">
            <a:extLst>
              <a:ext uri="{FF2B5EF4-FFF2-40B4-BE49-F238E27FC236}">
                <a16:creationId xmlns:a16="http://schemas.microsoft.com/office/drawing/2014/main" id="{A12929F4-5533-DE4B-9F0A-009C34EE4428}"/>
              </a:ext>
            </a:extLst>
          </p:cNvPr>
          <p:cNvSpPr txBox="1"/>
          <p:nvPr/>
        </p:nvSpPr>
        <p:spPr>
          <a:xfrm>
            <a:off x="4380958" y="6418356"/>
            <a:ext cx="268503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Soft-constraint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7" name="TextBox 16">
            <a:extLst>
              <a:ext uri="{FF2B5EF4-FFF2-40B4-BE49-F238E27FC236}">
                <a16:creationId xmlns:a16="http://schemas.microsoft.com/office/drawing/2014/main" id="{712D871D-A77C-6B4C-92F5-5D1B1A8F0A23}"/>
              </a:ext>
            </a:extLst>
          </p:cNvPr>
          <p:cNvSpPr txBox="1"/>
          <p:nvPr/>
        </p:nvSpPr>
        <p:spPr>
          <a:xfrm>
            <a:off x="17251490" y="6484065"/>
            <a:ext cx="2818080"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2800" b="1" dirty="0"/>
              <a:t>Hard-constraint</a:t>
            </a:r>
            <a:endParaRPr kumimoji="0" lang="en-US" sz="2800" b="1"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TextBox 10">
            <a:extLst>
              <a:ext uri="{FF2B5EF4-FFF2-40B4-BE49-F238E27FC236}">
                <a16:creationId xmlns:a16="http://schemas.microsoft.com/office/drawing/2014/main" id="{33FABE42-702F-714E-9D5E-0A0B990EA8B2}"/>
              </a:ext>
            </a:extLst>
          </p:cNvPr>
          <p:cNvSpPr txBox="1"/>
          <p:nvPr/>
        </p:nvSpPr>
        <p:spPr>
          <a:xfrm>
            <a:off x="5066625" y="9045105"/>
            <a:ext cx="3040897"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CNN:</a:t>
            </a:r>
          </a:p>
          <a:p>
            <a:pPr marL="0" marR="0" indent="0" algn="l"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 translation &amp; rotation</a:t>
            </a:r>
          </a:p>
        </p:txBody>
      </p:sp>
      <p:sp>
        <p:nvSpPr>
          <p:cNvPr id="19" name="TextBox 18">
            <a:extLst>
              <a:ext uri="{FF2B5EF4-FFF2-40B4-BE49-F238E27FC236}">
                <a16:creationId xmlns:a16="http://schemas.microsoft.com/office/drawing/2014/main" id="{0BDE1DDA-FBFE-4546-8278-1C63048160CB}"/>
              </a:ext>
            </a:extLst>
          </p:cNvPr>
          <p:cNvSpPr txBox="1"/>
          <p:nvPr/>
        </p:nvSpPr>
        <p:spPr>
          <a:xfrm>
            <a:off x="4744014" y="4594233"/>
            <a:ext cx="329577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t>Modifying loss function</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0" name="TextBox 19">
            <a:extLst>
              <a:ext uri="{FF2B5EF4-FFF2-40B4-BE49-F238E27FC236}">
                <a16:creationId xmlns:a16="http://schemas.microsoft.com/office/drawing/2014/main" id="{61C75428-5416-D943-BD31-2CE7D540D2F2}"/>
              </a:ext>
            </a:extLst>
          </p:cNvPr>
          <p:cNvSpPr txBox="1"/>
          <p:nvPr/>
        </p:nvSpPr>
        <p:spPr>
          <a:xfrm>
            <a:off x="16073286" y="3960400"/>
            <a:ext cx="358110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t>Modifying neural network</a:t>
            </a:r>
          </a:p>
          <a:p>
            <a:pPr marL="0" marR="0" indent="0" algn="l"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structure</a:t>
            </a:r>
          </a:p>
        </p:txBody>
      </p:sp>
    </p:spTree>
    <p:extLst>
      <p:ext uri="{BB962C8B-B14F-4D97-AF65-F5344CB8AC3E}">
        <p14:creationId xmlns:p14="http://schemas.microsoft.com/office/powerpoint/2010/main" val="24230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Who are we"/>
          <p:cNvSpPr txBox="1">
            <a:spLocks noGrp="1"/>
          </p:cNvSpPr>
          <p:nvPr>
            <p:ph type="title"/>
          </p:nvPr>
        </p:nvSpPr>
        <p:spPr>
          <a:prstGeom prst="rect">
            <a:avLst/>
          </a:prstGeom>
        </p:spPr>
        <p:txBody>
          <a:bodyPr/>
          <a:lstStyle/>
          <a:p>
            <a:r>
              <a:t>Who are we</a:t>
            </a:r>
          </a:p>
        </p:txBody>
      </p:sp>
      <p:sp>
        <p:nvSpPr>
          <p:cNvPr id="164" name="Slide Subtitle"/>
          <p:cNvSpPr txBox="1">
            <a:spLocks noGrp="1"/>
          </p:cNvSpPr>
          <p:nvPr>
            <p:ph type="body" idx="21"/>
          </p:nvPr>
        </p:nvSpPr>
        <p:spPr>
          <a:prstGeom prst="rect">
            <a:avLst/>
          </a:prstGeom>
        </p:spPr>
        <p:txBody>
          <a:bodyPr/>
          <a:lstStyle/>
          <a:p>
            <a:endParaRPr/>
          </a:p>
        </p:txBody>
      </p:sp>
      <p:sp>
        <p:nvSpPr>
          <p:cNvPr id="165" name="Slide bullet tex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Incorporating domain knowledge"/>
          <p:cNvSpPr txBox="1">
            <a:spLocks noGrp="1"/>
          </p:cNvSpPr>
          <p:nvPr>
            <p:ph type="title"/>
          </p:nvPr>
        </p:nvSpPr>
        <p:spPr>
          <a:prstGeom prst="rect">
            <a:avLst/>
          </a:prstGeom>
        </p:spPr>
        <p:txBody>
          <a:bodyPr/>
          <a:lstStyle/>
          <a:p>
            <a:r>
              <a:rPr lang="en-US" dirty="0"/>
              <a:t>Towards the future </a:t>
            </a:r>
            <a:endParaRPr dirty="0"/>
          </a:p>
        </p:txBody>
      </p:sp>
      <p:sp>
        <p:nvSpPr>
          <p:cNvPr id="196" name="Slide Subtitle"/>
          <p:cNvSpPr txBox="1">
            <a:spLocks noGrp="1"/>
          </p:cNvSpPr>
          <p:nvPr>
            <p:ph type="body" idx="21"/>
          </p:nvPr>
        </p:nvSpPr>
        <p:spPr>
          <a:prstGeom prst="rect">
            <a:avLst/>
          </a:prstGeom>
        </p:spPr>
        <p:txBody>
          <a:bodyPr/>
          <a:lstStyle/>
          <a:p>
            <a:r>
              <a:rPr lang="en-US" dirty="0" err="1"/>
              <a:t>Weinan</a:t>
            </a:r>
            <a:r>
              <a:rPr lang="en-US" dirty="0"/>
              <a:t> E</a:t>
            </a:r>
            <a:endParaRPr dirty="0"/>
          </a:p>
        </p:txBody>
      </p:sp>
      <p:sp>
        <p:nvSpPr>
          <p:cNvPr id="197" name="bayesian framework: prior information…"/>
          <p:cNvSpPr txBox="1">
            <a:spLocks noGrp="1"/>
          </p:cNvSpPr>
          <p:nvPr>
            <p:ph type="body" idx="1"/>
          </p:nvPr>
        </p:nvSpPr>
        <p:spPr>
          <a:prstGeom prst="rect">
            <a:avLst/>
          </a:prstGeom>
        </p:spPr>
        <p:txBody>
          <a:bodyPr/>
          <a:lstStyle/>
          <a:p>
            <a:pPr marL="0" indent="0">
              <a:buSzTx/>
              <a:buNone/>
              <a:defRPr sz="3000"/>
            </a:pPr>
            <a:r>
              <a:rPr lang="en-US" dirty="0"/>
              <a:t>A summary of his results </a:t>
            </a:r>
            <a:endParaRPr dirty="0"/>
          </a:p>
        </p:txBody>
      </p:sp>
    </p:spTree>
    <p:extLst>
      <p:ext uri="{BB962C8B-B14F-4D97-AF65-F5344CB8AC3E}">
        <p14:creationId xmlns:p14="http://schemas.microsoft.com/office/powerpoint/2010/main" val="9715279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Author and Date"/>
          <p:cNvSpPr txBox="1">
            <a:spLocks noGrp="1"/>
          </p:cNvSpPr>
          <p:nvPr>
            <p:ph type="body" idx="21"/>
          </p:nvPr>
        </p:nvSpPr>
        <p:spPr>
          <a:prstGeom prst="rect">
            <a:avLst/>
          </a:prstGeom>
        </p:spPr>
        <p:txBody>
          <a:bodyPr>
            <a:normAutofit lnSpcReduction="10000"/>
          </a:bodyPr>
          <a:lstStyle/>
          <a:p>
            <a:endParaRPr/>
          </a:p>
        </p:txBody>
      </p:sp>
      <p:sp>
        <p:nvSpPr>
          <p:cNvPr id="200" name="Reproducibility in (Scientific) Machine Learning"/>
          <p:cNvSpPr txBox="1">
            <a:spLocks noGrp="1"/>
          </p:cNvSpPr>
          <p:nvPr>
            <p:ph type="ctrTitle"/>
          </p:nvPr>
        </p:nvSpPr>
        <p:spPr>
          <a:prstGeom prst="rect">
            <a:avLst/>
          </a:prstGeom>
        </p:spPr>
        <p:txBody>
          <a:bodyPr/>
          <a:lstStyle/>
          <a:p>
            <a:r>
              <a:t>Reproducibility in (Scientific) Machine Learning</a:t>
            </a:r>
          </a:p>
        </p:txBody>
      </p:sp>
      <p:sp>
        <p:nvSpPr>
          <p:cNvPr id="201" name="Presentation Subtitle"/>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Agenda"/>
          <p:cNvSpPr txBox="1">
            <a:spLocks noGrp="1"/>
          </p:cNvSpPr>
          <p:nvPr>
            <p:ph type="title"/>
          </p:nvPr>
        </p:nvSpPr>
        <p:spPr>
          <a:prstGeom prst="rect">
            <a:avLst/>
          </a:prstGeom>
        </p:spPr>
        <p:txBody>
          <a:bodyPr/>
          <a:lstStyle/>
          <a:p>
            <a:r>
              <a:t>Agenda</a:t>
            </a:r>
          </a:p>
        </p:txBody>
      </p:sp>
      <p:sp>
        <p:nvSpPr>
          <p:cNvPr id="204" name="Slide Subtitle"/>
          <p:cNvSpPr txBox="1">
            <a:spLocks noGrp="1"/>
          </p:cNvSpPr>
          <p:nvPr>
            <p:ph type="body" idx="21"/>
          </p:nvPr>
        </p:nvSpPr>
        <p:spPr>
          <a:prstGeom prst="rect">
            <a:avLst/>
          </a:prstGeom>
        </p:spPr>
        <p:txBody>
          <a:bodyPr/>
          <a:lstStyle/>
          <a:p>
            <a:endParaRPr/>
          </a:p>
        </p:txBody>
      </p:sp>
      <p:sp>
        <p:nvSpPr>
          <p:cNvPr id="205" name="State of affairs…"/>
          <p:cNvSpPr txBox="1">
            <a:spLocks noGrp="1"/>
          </p:cNvSpPr>
          <p:nvPr>
            <p:ph type="body" idx="1"/>
          </p:nvPr>
        </p:nvSpPr>
        <p:spPr>
          <a:prstGeom prst="rect">
            <a:avLst/>
          </a:prstGeom>
        </p:spPr>
        <p:txBody>
          <a:bodyPr/>
          <a:lstStyle/>
          <a:p>
            <a:r>
              <a:t>State of affairs</a:t>
            </a:r>
          </a:p>
          <a:p>
            <a:r>
              <a:t>Types of reproducibility</a:t>
            </a:r>
          </a:p>
          <a:p>
            <a:r>
              <a:t>Reproducibility checklist</a:t>
            </a:r>
          </a:p>
          <a:p>
            <a:r>
              <a:t>Useful tools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tate of affairs"/>
          <p:cNvSpPr txBox="1">
            <a:spLocks noGrp="1"/>
          </p:cNvSpPr>
          <p:nvPr>
            <p:ph type="title"/>
          </p:nvPr>
        </p:nvSpPr>
        <p:spPr>
          <a:prstGeom prst="rect">
            <a:avLst/>
          </a:prstGeom>
        </p:spPr>
        <p:txBody>
          <a:bodyPr/>
          <a:lstStyle/>
          <a:p>
            <a:r>
              <a:t>State of affairs</a:t>
            </a:r>
          </a:p>
        </p:txBody>
      </p:sp>
      <p:sp>
        <p:nvSpPr>
          <p:cNvPr id="208" name="Slide Subtitle"/>
          <p:cNvSpPr txBox="1">
            <a:spLocks noGrp="1"/>
          </p:cNvSpPr>
          <p:nvPr>
            <p:ph type="body" idx="21"/>
          </p:nvPr>
        </p:nvSpPr>
        <p:spPr>
          <a:prstGeom prst="rect">
            <a:avLst/>
          </a:prstGeom>
        </p:spPr>
        <p:txBody>
          <a:bodyPr/>
          <a:lstStyle/>
          <a:p>
            <a:endParaRPr/>
          </a:p>
        </p:txBody>
      </p:sp>
      <p:sp>
        <p:nvSpPr>
          <p:cNvPr id="209" name="There’s no standard practices for ML development in the scientific context…"/>
          <p:cNvSpPr txBox="1">
            <a:spLocks noGrp="1"/>
          </p:cNvSpPr>
          <p:nvPr>
            <p:ph type="body" idx="1"/>
          </p:nvPr>
        </p:nvSpPr>
        <p:spPr>
          <a:prstGeom prst="rect">
            <a:avLst/>
          </a:prstGeom>
        </p:spPr>
        <p:txBody>
          <a:bodyPr/>
          <a:lstStyle/>
          <a:p>
            <a:r>
              <a:t>There’s no standard practices for ML development in the scientific context</a:t>
            </a:r>
          </a:p>
          <a:p>
            <a:r>
              <a:t>There are various guides in industry (e.g: google hand book, etc)</a:t>
            </a:r>
          </a:p>
          <a:p>
            <a:r>
              <a:t>There is a difference between ML for industry and ML for academia</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ientific ML vs Industry ML"/>
          <p:cNvSpPr txBox="1">
            <a:spLocks noGrp="1"/>
          </p:cNvSpPr>
          <p:nvPr>
            <p:ph type="title"/>
          </p:nvPr>
        </p:nvSpPr>
        <p:spPr>
          <a:prstGeom prst="rect">
            <a:avLst/>
          </a:prstGeom>
        </p:spPr>
        <p:txBody>
          <a:bodyPr/>
          <a:lstStyle/>
          <a:p>
            <a:r>
              <a:t>Scientific ML vs Industry ML</a:t>
            </a:r>
          </a:p>
        </p:txBody>
      </p:sp>
      <p:sp>
        <p:nvSpPr>
          <p:cNvPr id="212" name="Business question"/>
          <p:cNvSpPr/>
          <p:nvPr/>
        </p:nvSpPr>
        <p:spPr>
          <a:xfrm>
            <a:off x="2163562" y="4397850"/>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Business question</a:t>
            </a:r>
          </a:p>
        </p:txBody>
      </p:sp>
      <p:sp>
        <p:nvSpPr>
          <p:cNvPr id="213" name="Scientific question"/>
          <p:cNvSpPr/>
          <p:nvPr/>
        </p:nvSpPr>
        <p:spPr>
          <a:xfrm>
            <a:off x="2163562" y="10176943"/>
            <a:ext cx="5086656" cy="1433163"/>
          </a:xfrm>
          <a:prstGeom prst="roundRect">
            <a:avLst>
              <a:gd name="adj" fmla="val 13292"/>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Scientific question</a:t>
            </a:r>
          </a:p>
        </p:txBody>
      </p:sp>
      <p:pic>
        <p:nvPicPr>
          <p:cNvPr id="214" name="initial-ml-process.png" descr="initial-ml-process.png"/>
          <p:cNvPicPr>
            <a:picLocks noChangeAspect="1"/>
          </p:cNvPicPr>
          <p:nvPr/>
        </p:nvPicPr>
        <p:blipFill>
          <a:blip r:embed="rId3"/>
          <a:stretch>
            <a:fillRect/>
          </a:stretch>
        </p:blipFill>
        <p:spPr>
          <a:xfrm>
            <a:off x="8970230" y="3171628"/>
            <a:ext cx="12008756" cy="4384150"/>
          </a:xfrm>
          <a:prstGeom prst="rect">
            <a:avLst/>
          </a:prstGeom>
          <a:ln w="12700">
            <a:miter lim="400000"/>
          </a:ln>
        </p:spPr>
      </p:pic>
      <p:pic>
        <p:nvPicPr>
          <p:cNvPr id="215" name="initial-ml-process.png" descr="initial-ml-process.png"/>
          <p:cNvPicPr>
            <a:picLocks noChangeAspect="1"/>
          </p:cNvPicPr>
          <p:nvPr/>
        </p:nvPicPr>
        <p:blipFill>
          <a:blip r:embed="rId3"/>
          <a:stretch>
            <a:fillRect/>
          </a:stretch>
        </p:blipFill>
        <p:spPr>
          <a:xfrm>
            <a:off x="8970230" y="8896132"/>
            <a:ext cx="12008756" cy="4384150"/>
          </a:xfrm>
          <a:prstGeom prst="rect">
            <a:avLst/>
          </a:prstGeom>
          <a:ln w="12700">
            <a:miter lim="400000"/>
          </a:ln>
        </p:spPr>
      </p:pic>
      <p:grpSp>
        <p:nvGrpSpPr>
          <p:cNvPr id="218" name="Group"/>
          <p:cNvGrpSpPr/>
          <p:nvPr/>
        </p:nvGrpSpPr>
        <p:grpSpPr>
          <a:xfrm>
            <a:off x="15464508" y="2760740"/>
            <a:ext cx="1219231" cy="1433163"/>
            <a:chOff x="0" y="0"/>
            <a:chExt cx="1219229" cy="1433162"/>
          </a:xfrm>
        </p:grpSpPr>
        <p:sp>
          <p:nvSpPr>
            <p:cNvPr id="226" name="Connection Line"/>
            <p:cNvSpPr/>
            <p:nvPr/>
          </p:nvSpPr>
          <p:spPr>
            <a:xfrm>
              <a:off x="107414" y="-1"/>
              <a:ext cx="1111816" cy="496133"/>
            </a:xfrm>
            <a:custGeom>
              <a:avLst/>
              <a:gdLst/>
              <a:ahLst/>
              <a:cxnLst>
                <a:cxn ang="0">
                  <a:pos x="wd2" y="hd2"/>
                </a:cxn>
                <a:cxn ang="5400000">
                  <a:pos x="wd2" y="hd2"/>
                </a:cxn>
                <a:cxn ang="10800000">
                  <a:pos x="wd2" y="hd2"/>
                </a:cxn>
                <a:cxn ang="16200000">
                  <a:pos x="wd2" y="hd2"/>
                </a:cxn>
              </a:cxnLst>
              <a:rect l="0" t="0" r="r" b="b"/>
              <a:pathLst>
                <a:path w="21600" h="17027" extrusionOk="0">
                  <a:moveTo>
                    <a:pt x="0" y="5327"/>
                  </a:moveTo>
                  <a:cubicBezTo>
                    <a:pt x="9226" y="-4573"/>
                    <a:pt x="16426" y="-673"/>
                    <a:pt x="21600" y="17027"/>
                  </a:cubicBezTo>
                </a:path>
              </a:pathLst>
            </a:custGeom>
            <a:noFill/>
            <a:ln w="25400" cap="flat">
              <a:solidFill>
                <a:srgbClr val="000000"/>
              </a:solidFill>
              <a:prstDash val="solid"/>
              <a:miter lim="400000"/>
              <a:headEnd type="triangle" w="med" len="med"/>
            </a:ln>
            <a:effectLst/>
          </p:spPr>
          <p:txBody>
            <a:bodyPr/>
            <a:lstStyle/>
            <a:p>
              <a:endParaRPr/>
            </a:p>
          </p:txBody>
        </p:sp>
        <p:sp>
          <p:nvSpPr>
            <p:cNvPr id="227" name="Connection Line"/>
            <p:cNvSpPr/>
            <p:nvPr/>
          </p:nvSpPr>
          <p:spPr>
            <a:xfrm>
              <a:off x="0" y="822537"/>
              <a:ext cx="1111815" cy="610626"/>
            </a:xfrm>
            <a:custGeom>
              <a:avLst/>
              <a:gdLst/>
              <a:ahLst/>
              <a:cxnLst>
                <a:cxn ang="0">
                  <a:pos x="wd2" y="hd2"/>
                </a:cxn>
                <a:cxn ang="5400000">
                  <a:pos x="wd2" y="hd2"/>
                </a:cxn>
                <a:cxn ang="10800000">
                  <a:pos x="wd2" y="hd2"/>
                </a:cxn>
                <a:cxn ang="16200000">
                  <a:pos x="wd2" y="hd2"/>
                </a:cxn>
              </a:cxnLst>
              <a:rect l="0" t="0" r="r" b="b"/>
              <a:pathLst>
                <a:path w="21600" h="16669" extrusionOk="0">
                  <a:moveTo>
                    <a:pt x="0" y="0"/>
                  </a:moveTo>
                  <a:cubicBezTo>
                    <a:pt x="4646" y="18498"/>
                    <a:pt x="11846" y="21600"/>
                    <a:pt x="21600" y="9306"/>
                  </a:cubicBezTo>
                </a:path>
              </a:pathLst>
            </a:custGeom>
            <a:noFill/>
            <a:ln w="25400" cap="flat">
              <a:solidFill>
                <a:srgbClr val="000000"/>
              </a:solidFill>
              <a:prstDash val="solid"/>
              <a:miter lim="400000"/>
              <a:tailEnd type="triangle" w="med" len="med"/>
            </a:ln>
            <a:effectLst/>
          </p:spPr>
          <p:txBody>
            <a:bodyPr/>
            <a:lstStyle/>
            <a:p>
              <a:endParaRPr/>
            </a:p>
          </p:txBody>
        </p:sp>
      </p:grpSp>
      <p:sp>
        <p:nvSpPr>
          <p:cNvPr id="219" name="Iterative process"/>
          <p:cNvSpPr txBox="1"/>
          <p:nvPr/>
        </p:nvSpPr>
        <p:spPr>
          <a:xfrm>
            <a:off x="16995256" y="3246638"/>
            <a:ext cx="2366468"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Iterative process</a:t>
            </a:r>
          </a:p>
        </p:txBody>
      </p:sp>
      <p:sp>
        <p:nvSpPr>
          <p:cNvPr id="220" name="Rectangle"/>
          <p:cNvSpPr/>
          <p:nvPr/>
        </p:nvSpPr>
        <p:spPr>
          <a:xfrm>
            <a:off x="14039203" y="11455096"/>
            <a:ext cx="7195050"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1" name="Rectangle"/>
          <p:cNvSpPr/>
          <p:nvPr/>
        </p:nvSpPr>
        <p:spPr>
          <a:xfrm>
            <a:off x="16380717" y="9940168"/>
            <a:ext cx="7195051" cy="1906712"/>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22" name="Paper"/>
          <p:cNvSpPr/>
          <p:nvPr/>
        </p:nvSpPr>
        <p:spPr>
          <a:xfrm>
            <a:off x="16588978" y="9033182"/>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Paper</a:t>
            </a:r>
          </a:p>
        </p:txBody>
      </p:sp>
      <p:sp>
        <p:nvSpPr>
          <p:cNvPr id="223" name="Dataset"/>
          <p:cNvSpPr/>
          <p:nvPr/>
        </p:nvSpPr>
        <p:spPr>
          <a:xfrm>
            <a:off x="16588978" y="11009667"/>
            <a:ext cx="2095501" cy="1433164"/>
          </a:xfrm>
          <a:prstGeom prst="roundRect">
            <a:avLst>
              <a:gd name="adj" fmla="val 24718"/>
            </a:avLst>
          </a:prstGeom>
          <a:solidFill>
            <a:srgbClr val="CC226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Dataset</a:t>
            </a:r>
          </a:p>
        </p:txBody>
      </p:sp>
      <p:sp>
        <p:nvSpPr>
          <p:cNvPr id="228" name="Connection Line"/>
          <p:cNvSpPr/>
          <p:nvPr/>
        </p:nvSpPr>
        <p:spPr>
          <a:xfrm>
            <a:off x="13268495" y="12796833"/>
            <a:ext cx="3401662" cy="720393"/>
          </a:xfrm>
          <a:custGeom>
            <a:avLst/>
            <a:gdLst/>
            <a:ahLst/>
            <a:cxnLst>
              <a:cxn ang="0">
                <a:pos x="wd2" y="hd2"/>
              </a:cxn>
              <a:cxn ang="5400000">
                <a:pos x="wd2" y="hd2"/>
              </a:cxn>
              <a:cxn ang="10800000">
                <a:pos x="wd2" y="hd2"/>
              </a:cxn>
              <a:cxn ang="16200000">
                <a:pos x="wd2" y="hd2"/>
              </a:cxn>
            </a:cxnLst>
            <a:rect l="0" t="0" r="r" b="b"/>
            <a:pathLst>
              <a:path w="21600" h="16209" extrusionOk="0">
                <a:moveTo>
                  <a:pt x="0" y="0"/>
                </a:moveTo>
                <a:cubicBezTo>
                  <a:pt x="10612" y="21107"/>
                  <a:pt x="17812" y="21600"/>
                  <a:pt x="21600" y="1478"/>
                </a:cubicBezTo>
              </a:path>
            </a:pathLst>
          </a:custGeom>
          <a:ln w="25400">
            <a:solidFill>
              <a:srgbClr val="000000"/>
            </a:solidFill>
            <a:miter lim="400000"/>
            <a:headEnd type="triangle"/>
          </a:ln>
        </p:spPr>
        <p:txBody>
          <a:bodyPr/>
          <a:lstStyle/>
          <a:p>
            <a:endParaRPr/>
          </a:p>
        </p:txBody>
      </p:sp>
      <p:sp>
        <p:nvSpPr>
          <p:cNvPr id="225" name="re-use"/>
          <p:cNvSpPr txBox="1"/>
          <p:nvPr/>
        </p:nvSpPr>
        <p:spPr>
          <a:xfrm>
            <a:off x="14735905" y="12665634"/>
            <a:ext cx="978105" cy="461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00000"/>
                </a:solidFill>
              </a:defRPr>
            </a:lvl1pPr>
          </a:lstStyle>
          <a:p>
            <a:r>
              <a:t>re-use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producibility"/>
          <p:cNvSpPr txBox="1">
            <a:spLocks noGrp="1"/>
          </p:cNvSpPr>
          <p:nvPr>
            <p:ph type="title"/>
          </p:nvPr>
        </p:nvSpPr>
        <p:spPr>
          <a:prstGeom prst="rect">
            <a:avLst/>
          </a:prstGeom>
        </p:spPr>
        <p:txBody>
          <a:bodyPr/>
          <a:lstStyle/>
          <a:p>
            <a:r>
              <a:t>Reproducibility</a:t>
            </a:r>
          </a:p>
        </p:txBody>
      </p:sp>
      <p:sp>
        <p:nvSpPr>
          <p:cNvPr id="233" name="Slide Subtitle"/>
          <p:cNvSpPr txBox="1">
            <a:spLocks noGrp="1"/>
          </p:cNvSpPr>
          <p:nvPr>
            <p:ph type="body" idx="21"/>
          </p:nvPr>
        </p:nvSpPr>
        <p:spPr>
          <a:prstGeom prst="rect">
            <a:avLst/>
          </a:prstGeom>
        </p:spPr>
        <p:txBody>
          <a:bodyPr/>
          <a:lstStyle/>
          <a:p>
            <a:endParaRPr/>
          </a:p>
        </p:txBody>
      </p:sp>
      <p:pic>
        <p:nvPicPr>
          <p:cNvPr id="234" name="Image" descr="Image"/>
          <p:cNvPicPr>
            <a:picLocks noChangeAspect="1"/>
          </p:cNvPicPr>
          <p:nvPr/>
        </p:nvPicPr>
        <p:blipFill>
          <a:blip r:embed="rId3"/>
          <a:stretch>
            <a:fillRect/>
          </a:stretch>
        </p:blipFill>
        <p:spPr>
          <a:xfrm>
            <a:off x="4792299" y="3897923"/>
            <a:ext cx="14799402" cy="7525832"/>
          </a:xfrm>
          <a:prstGeom prst="rect">
            <a:avLst/>
          </a:prstGeom>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Reproducibility in ML"/>
          <p:cNvSpPr txBox="1">
            <a:spLocks noGrp="1"/>
          </p:cNvSpPr>
          <p:nvPr>
            <p:ph type="title"/>
          </p:nvPr>
        </p:nvSpPr>
        <p:spPr>
          <a:prstGeom prst="rect">
            <a:avLst/>
          </a:prstGeom>
        </p:spPr>
        <p:txBody>
          <a:bodyPr/>
          <a:lstStyle/>
          <a:p>
            <a:r>
              <a:t>Reproducibility in ML</a:t>
            </a:r>
          </a:p>
        </p:txBody>
      </p:sp>
      <p:sp>
        <p:nvSpPr>
          <p:cNvPr id="239" name="Slide Subtitle"/>
          <p:cNvSpPr txBox="1">
            <a:spLocks noGrp="1"/>
          </p:cNvSpPr>
          <p:nvPr>
            <p:ph type="body" idx="21"/>
          </p:nvPr>
        </p:nvSpPr>
        <p:spPr>
          <a:prstGeom prst="rect">
            <a:avLst/>
          </a:prstGeom>
        </p:spPr>
        <p:txBody>
          <a:bodyPr/>
          <a:lstStyle/>
          <a:p>
            <a:endParaRPr/>
          </a:p>
        </p:txBody>
      </p:sp>
      <p:pic>
        <p:nvPicPr>
          <p:cNvPr id="240" name="Image" descr="Image"/>
          <p:cNvPicPr>
            <a:picLocks noChangeAspect="1"/>
          </p:cNvPicPr>
          <p:nvPr/>
        </p:nvPicPr>
        <p:blipFill>
          <a:blip r:embed="rId3"/>
          <a:stretch>
            <a:fillRect/>
          </a:stretch>
        </p:blipFill>
        <p:spPr>
          <a:xfrm>
            <a:off x="1558768" y="4488809"/>
            <a:ext cx="6794782" cy="7359054"/>
          </a:xfrm>
          <a:prstGeom prst="rect">
            <a:avLst/>
          </a:prstGeom>
          <a:ln w="12700">
            <a:miter lim="400000"/>
          </a:ln>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ypes of reproducibility"/>
          <p:cNvSpPr txBox="1">
            <a:spLocks noGrp="1"/>
          </p:cNvSpPr>
          <p:nvPr>
            <p:ph type="title"/>
          </p:nvPr>
        </p:nvSpPr>
        <p:spPr>
          <a:prstGeom prst="rect">
            <a:avLst/>
          </a:prstGeom>
        </p:spPr>
        <p:txBody>
          <a:bodyPr/>
          <a:lstStyle/>
          <a:p>
            <a:r>
              <a:t>Types of reproducibility</a:t>
            </a:r>
          </a:p>
        </p:txBody>
      </p:sp>
      <p:sp>
        <p:nvSpPr>
          <p:cNvPr id="245" name="Slide Subtitle"/>
          <p:cNvSpPr txBox="1">
            <a:spLocks noGrp="1"/>
          </p:cNvSpPr>
          <p:nvPr>
            <p:ph type="body" idx="21"/>
          </p:nvPr>
        </p:nvSpPr>
        <p:spPr>
          <a:prstGeom prst="rect">
            <a:avLst/>
          </a:prstGeom>
        </p:spPr>
        <p:txBody>
          <a:bodyPr/>
          <a:lstStyle/>
          <a:p>
            <a:endParaRPr/>
          </a:p>
        </p:txBody>
      </p:sp>
      <p:sp>
        <p:nvSpPr>
          <p:cNvPr id="246" name="According to Goodman et al. [1], there are 3 types of reproducibility:…"/>
          <p:cNvSpPr txBox="1">
            <a:spLocks noGrp="1"/>
          </p:cNvSpPr>
          <p:nvPr>
            <p:ph type="body" idx="1"/>
          </p:nvPr>
        </p:nvSpPr>
        <p:spPr>
          <a:prstGeom prst="rect">
            <a:avLst/>
          </a:prstGeom>
        </p:spPr>
        <p:txBody>
          <a:bodyPr/>
          <a:lstStyle/>
          <a:p>
            <a:r>
              <a:t>According to Goodman et al. [1], there are 3 types of reproducibility:</a:t>
            </a:r>
          </a:p>
          <a:p>
            <a:pPr lvl="1"/>
            <a:r>
              <a:t>Methods</a:t>
            </a:r>
          </a:p>
          <a:p>
            <a:pPr lvl="1"/>
            <a:r>
              <a:t>Results</a:t>
            </a:r>
          </a:p>
          <a:p>
            <a:pPr lvl="1"/>
            <a:r>
              <a:t>Inferential</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Ill add reference</a:t>
            </a:r>
            <a:endParaRPr dirty="0"/>
          </a:p>
        </p:txBody>
      </p:sp>
      <p:sp>
        <p:nvSpPr>
          <p:cNvPr id="252" name="Slide bullet text"/>
          <p:cNvSpPr txBox="1">
            <a:spLocks noGrp="1"/>
          </p:cNvSpPr>
          <p:nvPr>
            <p:ph type="body" idx="1"/>
          </p:nvPr>
        </p:nvSpPr>
        <p:spPr>
          <a:prstGeom prst="rect">
            <a:avLst/>
          </a:prstGeom>
        </p:spPr>
        <p:txBody>
          <a:bodyPr/>
          <a:lstStyle/>
          <a:p>
            <a:r>
              <a:rPr lang="en-US" dirty="0"/>
              <a:t>Methods reproducibility is (…) the ability to implement, as exactly as possible, the experimental and computational procedures, with the same data and tools, to obtain the same results as in an original work.</a:t>
            </a:r>
          </a:p>
          <a:p>
            <a:r>
              <a:rPr lang="en-US" dirty="0"/>
              <a:t>Methods reproducibility involves providing enough detail about the procedures and data in the study so the same procedures could be exactly repeated.</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2" name="Slide bullet text"/>
          <p:cNvSpPr txBox="1">
            <a:spLocks noGrp="1"/>
          </p:cNvSpPr>
          <p:nvPr>
            <p:ph type="body" idx="1"/>
          </p:nvPr>
        </p:nvSpPr>
        <p:spPr>
          <a:prstGeom prst="rect">
            <a:avLst/>
          </a:prstGeom>
        </p:spPr>
        <p:txBody>
          <a:bodyPr/>
          <a:lstStyle/>
          <a:p>
            <a:r>
              <a:rPr lang="en-US" dirty="0"/>
              <a:t>….</a:t>
            </a:r>
          </a:p>
        </p:txBody>
      </p:sp>
    </p:spTree>
    <p:extLst>
      <p:ext uri="{BB962C8B-B14F-4D97-AF65-F5344CB8AC3E}">
        <p14:creationId xmlns:p14="http://schemas.microsoft.com/office/powerpoint/2010/main" val="10685246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064995-6A6A-0343-8FBB-16A5C0956E68}"/>
              </a:ext>
            </a:extLst>
          </p:cNvPr>
          <p:cNvSpPr/>
          <p:nvPr/>
        </p:nvSpPr>
        <p:spPr>
          <a:xfrm>
            <a:off x="15269204" y="-396240"/>
            <a:ext cx="9358636" cy="14599920"/>
          </a:xfrm>
          <a:prstGeom prst="rect">
            <a:avLst/>
          </a:prstGeom>
          <a:solidFill>
            <a:srgbClr val="002B4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7" name="Some general discussion …"/>
          <p:cNvSpPr txBox="1">
            <a:spLocks noGrp="1"/>
          </p:cNvSpPr>
          <p:nvPr>
            <p:ph type="title"/>
          </p:nvPr>
        </p:nvSpPr>
        <p:spPr>
          <a:prstGeom prst="rect">
            <a:avLst/>
          </a:prstGeom>
        </p:spPr>
        <p:txBody>
          <a:bodyPr/>
          <a:lstStyle/>
          <a:p>
            <a:r>
              <a:rPr lang="en-US" dirty="0"/>
              <a:t>Some general discussion …</a:t>
            </a:r>
          </a:p>
        </p:txBody>
      </p:sp>
      <p:sp>
        <p:nvSpPr>
          <p:cNvPr id="168" name="Slide Subtitle"/>
          <p:cNvSpPr txBox="1">
            <a:spLocks noGrp="1"/>
          </p:cNvSpPr>
          <p:nvPr>
            <p:ph type="body" idx="21"/>
          </p:nvPr>
        </p:nvSpPr>
        <p:spPr>
          <a:prstGeom prst="rect">
            <a:avLst/>
          </a:prstGeom>
        </p:spPr>
        <p:txBody>
          <a:bodyPr/>
          <a:lstStyle/>
          <a:p>
            <a:endParaRPr dirty="0"/>
          </a:p>
        </p:txBody>
      </p:sp>
      <p:sp>
        <p:nvSpPr>
          <p:cNvPr id="169" name="Summary of the discussion from MIDAS"/>
          <p:cNvSpPr txBox="1">
            <a:spLocks noGrp="1"/>
          </p:cNvSpPr>
          <p:nvPr>
            <p:ph type="body" idx="1"/>
          </p:nvPr>
        </p:nvSpPr>
        <p:spPr>
          <a:xfrm>
            <a:off x="1206500" y="4248504"/>
            <a:ext cx="13646924" cy="8256012"/>
          </a:xfrm>
          <a:prstGeom prst="rect">
            <a:avLst/>
          </a:prstGeom>
        </p:spPr>
        <p:txBody>
          <a:bodyPr>
            <a:normAutofit fontScale="62500" lnSpcReduction="20000"/>
          </a:bodyPr>
          <a:lstStyle/>
          <a:p>
            <a:r>
              <a:rPr lang="en-US" dirty="0"/>
              <a:t>An informal survey conducted at MIDAS, where 8 data scientists discussed current trends of ML in various fields of academia has yielded the following insights</a:t>
            </a:r>
            <a:br>
              <a:rPr lang="en-US" dirty="0"/>
            </a:br>
            <a:endParaRPr lang="en-US" dirty="0"/>
          </a:p>
          <a:p>
            <a:r>
              <a:rPr lang="en-US" dirty="0"/>
              <a:t>There is no formal standard when it comes to publishing ML related material in various fields (e.g.: mathematics, psychology, physics, political science, economics).</a:t>
            </a:r>
          </a:p>
          <a:p>
            <a:pPr lvl="1"/>
            <a:r>
              <a:rPr lang="en-US" dirty="0"/>
              <a:t>In computer science there is some incentive to publish code/datasets (e.g.: </a:t>
            </a:r>
            <a:r>
              <a:rPr lang="en-US" dirty="0" err="1"/>
              <a:t>paperswithcode</a:t>
            </a:r>
            <a:r>
              <a:rPr lang="en-US" dirty="0"/>
              <a:t> / </a:t>
            </a:r>
            <a:r>
              <a:rPr lang="en-US" dirty="0" err="1"/>
              <a:t>paperswithoutcode</a:t>
            </a:r>
            <a:r>
              <a:rPr lang="en-US" dirty="0"/>
              <a:t>, as well as upon submission of materials in conferences / journals).</a:t>
            </a:r>
            <a:br>
              <a:rPr lang="en-US" dirty="0"/>
            </a:br>
            <a:endParaRPr lang="en-US" dirty="0"/>
          </a:p>
          <a:p>
            <a:r>
              <a:rPr lang="en-US" dirty="0"/>
              <a:t>Although there is awareness of various tools to keep track of the development of code / data / models, there is no consensus or common practices in each field.</a:t>
            </a:r>
          </a:p>
          <a:p>
            <a:pPr lvl="1"/>
            <a:r>
              <a:rPr lang="en-US" dirty="0"/>
              <a:t>It falls upon the researcher to find ways to keep track of their pipelines. For example, excel files, annotated code, </a:t>
            </a:r>
            <a:r>
              <a:rPr lang="en-US" dirty="0" err="1"/>
              <a:t>github</a:t>
            </a:r>
            <a:r>
              <a:rPr lang="en-US" dirty="0"/>
              <a:t>, google spreadsheets to keep track of model changes / results, read me files to describe dataset/code.</a:t>
            </a:r>
          </a:p>
        </p:txBody>
      </p:sp>
      <p:pic>
        <p:nvPicPr>
          <p:cNvPr id="1026" name="Picture 2" descr="Peers Health and University of Michigan Announce New Research Applying  Intelligent Learning to the ODG Return to Work Data Set">
            <a:extLst>
              <a:ext uri="{FF2B5EF4-FFF2-40B4-BE49-F238E27FC236}">
                <a16:creationId xmlns:a16="http://schemas.microsoft.com/office/drawing/2014/main" id="{7FB295B8-3A57-FE42-847D-C0361E81B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204" y="2549340"/>
            <a:ext cx="9114796" cy="9114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2" name="Slide bullet text"/>
          <p:cNvSpPr txBox="1">
            <a:spLocks noGrp="1"/>
          </p:cNvSpPr>
          <p:nvPr>
            <p:ph type="body" idx="1"/>
          </p:nvPr>
        </p:nvSpPr>
        <p:spPr>
          <a:prstGeom prst="rect">
            <a:avLst/>
          </a:prstGeom>
        </p:spPr>
        <p:txBody>
          <a:bodyPr>
            <a:normAutofit fontScale="77500" lnSpcReduction="20000"/>
          </a:bodyPr>
          <a:lstStyle/>
          <a:p>
            <a:r>
              <a:rPr lang="en-US" dirty="0"/>
              <a:t>Keeping exact track of experiments:</a:t>
            </a:r>
          </a:p>
          <a:p>
            <a:pPr lvl="1"/>
            <a:r>
              <a:rPr lang="en-US" dirty="0"/>
              <a:t>Hyper-parameter choice</a:t>
            </a:r>
          </a:p>
          <a:p>
            <a:r>
              <a:rPr lang="en-US" dirty="0"/>
              <a:t>Non-deterministic aspects of methods:</a:t>
            </a:r>
          </a:p>
          <a:p>
            <a:pPr lvl="1"/>
            <a:r>
              <a:rPr lang="en-US" dirty="0"/>
              <a:t>random initialization</a:t>
            </a:r>
          </a:p>
          <a:p>
            <a:pPr lvl="1"/>
            <a:r>
              <a:rPr lang="en-US" dirty="0"/>
              <a:t>shuffling of dataset (generating different training, test and validation sets)</a:t>
            </a:r>
          </a:p>
          <a:p>
            <a:pPr lvl="1"/>
            <a:r>
              <a:rPr lang="en-US" dirty="0" err="1"/>
              <a:t>regularisation</a:t>
            </a:r>
            <a:r>
              <a:rPr lang="en-US" dirty="0"/>
              <a:t> through drop-out</a:t>
            </a:r>
          </a:p>
          <a:p>
            <a:pPr lvl="1"/>
            <a:r>
              <a:rPr lang="en-US" dirty="0"/>
              <a:t>Stochastic gradient descent type optimization </a:t>
            </a:r>
          </a:p>
          <a:p>
            <a:r>
              <a:rPr lang="en-US" dirty="0"/>
              <a:t>Changes in machine learning frameworks / non consistent development environments </a:t>
            </a:r>
          </a:p>
          <a:p>
            <a:r>
              <a:rPr lang="en-US" dirty="0"/>
              <a:t>Non-deterministic CPU/GPU floating-point calculations when it comes to parallelizing</a:t>
            </a:r>
          </a:p>
          <a:p>
            <a:endParaRPr lang="en-US" dirty="0"/>
          </a:p>
        </p:txBody>
      </p:sp>
    </p:spTree>
    <p:extLst>
      <p:ext uri="{BB962C8B-B14F-4D97-AF65-F5344CB8AC3E}">
        <p14:creationId xmlns:p14="http://schemas.microsoft.com/office/powerpoint/2010/main" val="347311961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Methods reproducibility"/>
          <p:cNvSpPr txBox="1">
            <a:spLocks noGrp="1"/>
          </p:cNvSpPr>
          <p:nvPr>
            <p:ph type="title"/>
          </p:nvPr>
        </p:nvSpPr>
        <p:spPr>
          <a:prstGeom prst="rect">
            <a:avLst/>
          </a:prstGeom>
        </p:spPr>
        <p:txBody>
          <a:bodyPr/>
          <a:lstStyle/>
          <a:p>
            <a:r>
              <a:rPr dirty="0"/>
              <a:t>Methods reproducibility</a:t>
            </a:r>
          </a:p>
        </p:txBody>
      </p:sp>
      <p:sp>
        <p:nvSpPr>
          <p:cNvPr id="251"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2" name="Slide bullet text"/>
          <p:cNvSpPr txBox="1">
            <a:spLocks noGrp="1"/>
          </p:cNvSpPr>
          <p:nvPr>
            <p:ph type="body" idx="1"/>
          </p:nvPr>
        </p:nvSpPr>
        <p:spPr>
          <a:prstGeom prst="rect">
            <a:avLst/>
          </a:prstGeom>
        </p:spPr>
        <p:txBody>
          <a:bodyPr>
            <a:normAutofit/>
          </a:bodyPr>
          <a:lstStyle/>
          <a:p>
            <a:r>
              <a:rPr lang="en-US" dirty="0"/>
              <a:t>Provide details on:</a:t>
            </a:r>
          </a:p>
          <a:p>
            <a:pPr lvl="1"/>
            <a:r>
              <a:rPr lang="en-US" dirty="0"/>
              <a:t>Code</a:t>
            </a:r>
          </a:p>
          <a:p>
            <a:pPr lvl="1"/>
            <a:r>
              <a:rPr lang="en-US" dirty="0"/>
              <a:t>Dataset</a:t>
            </a:r>
          </a:p>
          <a:p>
            <a:pPr lvl="1"/>
            <a:r>
              <a:rPr lang="en-US" dirty="0"/>
              <a:t>Development environment (e.g.: docker or virtual environment)</a:t>
            </a:r>
          </a:p>
          <a:p>
            <a:pPr lvl="1"/>
            <a:r>
              <a:rPr lang="en-US" dirty="0"/>
              <a:t>Computational platform </a:t>
            </a:r>
          </a:p>
          <a:p>
            <a:endParaRPr lang="en-US" dirty="0"/>
          </a:p>
        </p:txBody>
      </p:sp>
    </p:spTree>
    <p:extLst>
      <p:ext uri="{BB962C8B-B14F-4D97-AF65-F5344CB8AC3E}">
        <p14:creationId xmlns:p14="http://schemas.microsoft.com/office/powerpoint/2010/main" val="383988900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endParaRPr dirty="0"/>
          </a:p>
        </p:txBody>
      </p:sp>
      <p:sp>
        <p:nvSpPr>
          <p:cNvPr id="258" name="Slide bullet text"/>
          <p:cNvSpPr txBox="1">
            <a:spLocks noGrp="1"/>
          </p:cNvSpPr>
          <p:nvPr>
            <p:ph type="body" idx="1"/>
          </p:nvPr>
        </p:nvSpPr>
        <p:spPr>
          <a:prstGeom prst="rect">
            <a:avLst/>
          </a:prstGeom>
        </p:spPr>
        <p:txBody>
          <a:bodyPr/>
          <a:lstStyle/>
          <a:p>
            <a:r>
              <a:rPr lang="en-US" dirty="0"/>
              <a:t>Results reproducibility is (…) the ability to produce corroborating results in a new (independent) study having followed the same experimental procedures.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Why is it important?</a:t>
            </a:r>
            <a:endParaRPr dirty="0"/>
          </a:p>
        </p:txBody>
      </p:sp>
      <p:sp>
        <p:nvSpPr>
          <p:cNvPr id="258" name="Slide bullet text"/>
          <p:cNvSpPr txBox="1">
            <a:spLocks noGrp="1"/>
          </p:cNvSpPr>
          <p:nvPr>
            <p:ph type="body" idx="1"/>
          </p:nvPr>
        </p:nvSpPr>
        <p:spPr>
          <a:prstGeom prst="rect">
            <a:avLst/>
          </a:prstGeom>
        </p:spPr>
        <p:txBody>
          <a:bodyPr/>
          <a:lstStyle/>
          <a:p>
            <a:r>
              <a:rPr lang="en-US" dirty="0"/>
              <a:t>…</a:t>
            </a:r>
          </a:p>
          <a:p>
            <a:endParaRPr lang="en-US" dirty="0"/>
          </a:p>
        </p:txBody>
      </p:sp>
    </p:spTree>
    <p:extLst>
      <p:ext uri="{BB962C8B-B14F-4D97-AF65-F5344CB8AC3E}">
        <p14:creationId xmlns:p14="http://schemas.microsoft.com/office/powerpoint/2010/main" val="164751643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are the difficulties?</a:t>
            </a:r>
            <a:endParaRPr dirty="0"/>
          </a:p>
        </p:txBody>
      </p:sp>
      <p:sp>
        <p:nvSpPr>
          <p:cNvPr id="258" name="Slide bullet text"/>
          <p:cNvSpPr txBox="1">
            <a:spLocks noGrp="1"/>
          </p:cNvSpPr>
          <p:nvPr>
            <p:ph type="body" idx="1"/>
          </p:nvPr>
        </p:nvSpPr>
        <p:spPr>
          <a:prstGeom prst="rect">
            <a:avLst/>
          </a:prstGeom>
        </p:spPr>
        <p:txBody>
          <a:bodyPr/>
          <a:lstStyle/>
          <a:p>
            <a:r>
              <a:rPr lang="en-US" dirty="0"/>
              <a:t>…</a:t>
            </a:r>
          </a:p>
          <a:p>
            <a:endParaRPr lang="en-US" dirty="0"/>
          </a:p>
        </p:txBody>
      </p:sp>
    </p:spTree>
    <p:extLst>
      <p:ext uri="{BB962C8B-B14F-4D97-AF65-F5344CB8AC3E}">
        <p14:creationId xmlns:p14="http://schemas.microsoft.com/office/powerpoint/2010/main" val="1235497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sults reproducibility"/>
          <p:cNvSpPr txBox="1">
            <a:spLocks noGrp="1"/>
          </p:cNvSpPr>
          <p:nvPr>
            <p:ph type="title"/>
          </p:nvPr>
        </p:nvSpPr>
        <p:spPr>
          <a:prstGeom prst="rect">
            <a:avLst/>
          </a:prstGeom>
        </p:spPr>
        <p:txBody>
          <a:bodyPr/>
          <a:lstStyle/>
          <a:p>
            <a:r>
              <a:t>Results reproducibility</a:t>
            </a:r>
          </a:p>
        </p:txBody>
      </p:sp>
      <p:sp>
        <p:nvSpPr>
          <p:cNvPr id="257" name="Slide Subtitle"/>
          <p:cNvSpPr txBox="1">
            <a:spLocks noGrp="1"/>
          </p:cNvSpPr>
          <p:nvPr>
            <p:ph type="body" idx="21"/>
          </p:nvPr>
        </p:nvSpPr>
        <p:spPr>
          <a:prstGeom prst="rect">
            <a:avLst/>
          </a:prstGeom>
        </p:spPr>
        <p:txBody>
          <a:bodyPr/>
          <a:lstStyle/>
          <a:p>
            <a:r>
              <a:rPr lang="en-US" dirty="0"/>
              <a:t>What can we do?</a:t>
            </a:r>
            <a:endParaRPr dirty="0"/>
          </a:p>
        </p:txBody>
      </p:sp>
      <p:sp>
        <p:nvSpPr>
          <p:cNvPr id="258" name="Slide bullet text"/>
          <p:cNvSpPr txBox="1">
            <a:spLocks noGrp="1"/>
          </p:cNvSpPr>
          <p:nvPr>
            <p:ph type="body" idx="1"/>
          </p:nvPr>
        </p:nvSpPr>
        <p:spPr>
          <a:prstGeom prst="rect">
            <a:avLst/>
          </a:prstGeom>
        </p:spPr>
        <p:txBody>
          <a:bodyPr/>
          <a:lstStyle/>
          <a:p>
            <a:r>
              <a:rPr lang="en-US" dirty="0"/>
              <a:t>…</a:t>
            </a:r>
          </a:p>
          <a:p>
            <a:endParaRPr lang="en-US" dirty="0"/>
          </a:p>
        </p:txBody>
      </p:sp>
    </p:spTree>
    <p:extLst>
      <p:ext uri="{BB962C8B-B14F-4D97-AF65-F5344CB8AC3E}">
        <p14:creationId xmlns:p14="http://schemas.microsoft.com/office/powerpoint/2010/main" val="307180271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Inferential reproducibility"/>
          <p:cNvSpPr txBox="1">
            <a:spLocks noGrp="1"/>
          </p:cNvSpPr>
          <p:nvPr>
            <p:ph type="title"/>
          </p:nvPr>
        </p:nvSpPr>
        <p:spPr>
          <a:prstGeom prst="rect">
            <a:avLst/>
          </a:prstGeom>
        </p:spPr>
        <p:txBody>
          <a:bodyPr/>
          <a:lstStyle/>
          <a:p>
            <a:r>
              <a:t>Inferential reproducibility</a:t>
            </a:r>
          </a:p>
        </p:txBody>
      </p:sp>
      <p:sp>
        <p:nvSpPr>
          <p:cNvPr id="263" name="Slide Subtitle"/>
          <p:cNvSpPr txBox="1">
            <a:spLocks noGrp="1"/>
          </p:cNvSpPr>
          <p:nvPr>
            <p:ph type="body" idx="21"/>
          </p:nvPr>
        </p:nvSpPr>
        <p:spPr>
          <a:prstGeom prst="rect">
            <a:avLst/>
          </a:prstGeom>
        </p:spPr>
        <p:txBody>
          <a:bodyPr/>
          <a:lstStyle/>
          <a:p>
            <a:endParaRPr/>
          </a:p>
        </p:txBody>
      </p:sp>
      <p:sp>
        <p:nvSpPr>
          <p:cNvPr id="264" name="Slide bullet text"/>
          <p:cNvSpPr txBox="1">
            <a:spLocks noGrp="1"/>
          </p:cNvSpPr>
          <p:nvPr>
            <p:ph type="body" idx="1"/>
          </p:nvPr>
        </p:nvSpPr>
        <p:spPr>
          <a:prstGeom prst="rect">
            <a:avLst/>
          </a:prstGeom>
        </p:spPr>
        <p:txBody>
          <a:bodyPr/>
          <a:lstStyle/>
          <a:p>
            <a:r>
              <a:rPr lang="en-US" dirty="0"/>
              <a:t>A study is (…) inferential reproducible when an independent replication of the study or a reanalysis of it arrives at qualitatively similar conclusions to that of the original study.</a:t>
            </a:r>
          </a:p>
          <a:p>
            <a:endParaRPr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he Machine Learning Reproducibility Checklist"/>
          <p:cNvSpPr txBox="1">
            <a:spLocks noGrp="1"/>
          </p:cNvSpPr>
          <p:nvPr>
            <p:ph type="title"/>
          </p:nvPr>
        </p:nvSpPr>
        <p:spPr>
          <a:prstGeom prst="rect">
            <a:avLst/>
          </a:prstGeom>
        </p:spPr>
        <p:txBody>
          <a:bodyPr/>
          <a:lstStyle>
            <a:lvl1pPr defTabSz="2243271">
              <a:defRPr sz="7820" spc="-156"/>
            </a:lvl1pPr>
          </a:lstStyle>
          <a:p>
            <a:r>
              <a:t>The Machine Learning Reproducibility Checklist </a:t>
            </a:r>
          </a:p>
        </p:txBody>
      </p:sp>
      <p:sp>
        <p:nvSpPr>
          <p:cNvPr id="269" name="Slide Subtitle"/>
          <p:cNvSpPr txBox="1">
            <a:spLocks noGrp="1"/>
          </p:cNvSpPr>
          <p:nvPr>
            <p:ph type="body" idx="21"/>
          </p:nvPr>
        </p:nvSpPr>
        <p:spPr>
          <a:prstGeom prst="rect">
            <a:avLst/>
          </a:prstGeom>
        </p:spPr>
        <p:txBody>
          <a:bodyPr/>
          <a:lstStyle/>
          <a:p>
            <a:endParaRPr/>
          </a:p>
        </p:txBody>
      </p:sp>
      <p:sp>
        <p:nvSpPr>
          <p:cNvPr id="270" name="Slide bullet text"/>
          <p:cNvSpPr txBox="1">
            <a:spLocks noGrp="1"/>
          </p:cNvSpPr>
          <p:nvPr>
            <p:ph type="body" idx="1"/>
          </p:nvPr>
        </p:nvSpPr>
        <p:spPr>
          <a:prstGeom prst="rect">
            <a:avLst/>
          </a:prstGeom>
        </p:spPr>
        <p:txBody>
          <a:bodyPr/>
          <a:lstStyle/>
          <a:p>
            <a:endParaRPr/>
          </a:p>
        </p:txBody>
      </p:sp>
      <p:pic>
        <p:nvPicPr>
          <p:cNvPr id="271" name="Image" descr="Image"/>
          <p:cNvPicPr>
            <a:picLocks noChangeAspect="1"/>
          </p:cNvPicPr>
          <p:nvPr/>
        </p:nvPicPr>
        <p:blipFill>
          <a:blip r:embed="rId3"/>
          <a:stretch>
            <a:fillRect/>
          </a:stretch>
        </p:blipFill>
        <p:spPr>
          <a:xfrm>
            <a:off x="9902442" y="5404710"/>
            <a:ext cx="4579116" cy="5943601"/>
          </a:xfrm>
          <a:prstGeom prst="rect">
            <a:avLst/>
          </a:prstGeom>
          <a:ln w="12700">
            <a:miter lim="400000"/>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ools that can help us"/>
          <p:cNvSpPr txBox="1">
            <a:spLocks noGrp="1"/>
          </p:cNvSpPr>
          <p:nvPr>
            <p:ph type="title"/>
          </p:nvPr>
        </p:nvSpPr>
        <p:spPr>
          <a:prstGeom prst="rect">
            <a:avLst/>
          </a:prstGeom>
        </p:spPr>
        <p:txBody>
          <a:bodyPr/>
          <a:lstStyle/>
          <a:p>
            <a:r>
              <a:t>Tools that can help us</a:t>
            </a:r>
          </a:p>
        </p:txBody>
      </p:sp>
      <p:sp>
        <p:nvSpPr>
          <p:cNvPr id="276" name="Slide Subtitle"/>
          <p:cNvSpPr txBox="1">
            <a:spLocks noGrp="1"/>
          </p:cNvSpPr>
          <p:nvPr>
            <p:ph type="body" idx="21"/>
          </p:nvPr>
        </p:nvSpPr>
        <p:spPr>
          <a:prstGeom prst="rect">
            <a:avLst/>
          </a:prstGeom>
        </p:spPr>
        <p:txBody>
          <a:bodyPr/>
          <a:lstStyle/>
          <a:p>
            <a:endParaRPr/>
          </a:p>
        </p:txBody>
      </p:sp>
      <p:sp>
        <p:nvSpPr>
          <p:cNvPr id="277" name="Slide bullet tex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064995-6A6A-0343-8FBB-16A5C0956E68}"/>
              </a:ext>
            </a:extLst>
          </p:cNvPr>
          <p:cNvSpPr/>
          <p:nvPr/>
        </p:nvSpPr>
        <p:spPr>
          <a:xfrm>
            <a:off x="15269204" y="-396240"/>
            <a:ext cx="9358636" cy="14599920"/>
          </a:xfrm>
          <a:prstGeom prst="rect">
            <a:avLst/>
          </a:prstGeom>
          <a:solidFill>
            <a:srgbClr val="002B4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7" name="Some general discussion …"/>
          <p:cNvSpPr txBox="1">
            <a:spLocks noGrp="1"/>
          </p:cNvSpPr>
          <p:nvPr>
            <p:ph type="title"/>
          </p:nvPr>
        </p:nvSpPr>
        <p:spPr>
          <a:prstGeom prst="rect">
            <a:avLst/>
          </a:prstGeom>
        </p:spPr>
        <p:txBody>
          <a:bodyPr/>
          <a:lstStyle/>
          <a:p>
            <a:r>
              <a:rPr lang="en-US" dirty="0"/>
              <a:t>Some general discussion …</a:t>
            </a:r>
          </a:p>
        </p:txBody>
      </p:sp>
      <p:sp>
        <p:nvSpPr>
          <p:cNvPr id="168" name="Slide Subtitle"/>
          <p:cNvSpPr txBox="1">
            <a:spLocks noGrp="1"/>
          </p:cNvSpPr>
          <p:nvPr>
            <p:ph type="body" idx="21"/>
          </p:nvPr>
        </p:nvSpPr>
        <p:spPr>
          <a:prstGeom prst="rect">
            <a:avLst/>
          </a:prstGeom>
        </p:spPr>
        <p:txBody>
          <a:bodyPr/>
          <a:lstStyle/>
          <a:p>
            <a:endParaRPr dirty="0"/>
          </a:p>
        </p:txBody>
      </p:sp>
      <p:sp>
        <p:nvSpPr>
          <p:cNvPr id="169" name="Summary of the discussion from MIDAS"/>
          <p:cNvSpPr txBox="1">
            <a:spLocks noGrp="1"/>
          </p:cNvSpPr>
          <p:nvPr>
            <p:ph type="body" idx="1"/>
          </p:nvPr>
        </p:nvSpPr>
        <p:spPr>
          <a:xfrm>
            <a:off x="1206500" y="4248504"/>
            <a:ext cx="13646924" cy="8256012"/>
          </a:xfrm>
          <a:prstGeom prst="rect">
            <a:avLst/>
          </a:prstGeom>
        </p:spPr>
        <p:txBody>
          <a:bodyPr>
            <a:normAutofit/>
          </a:bodyPr>
          <a:lstStyle/>
          <a:p>
            <a:r>
              <a:rPr lang="en-US" dirty="0"/>
              <a:t>After a project is concluded, typically the results are stored in hard drives, </a:t>
            </a:r>
            <a:r>
              <a:rPr lang="en-US" dirty="0" err="1"/>
              <a:t>github</a:t>
            </a:r>
            <a:r>
              <a:rPr lang="en-US" dirty="0"/>
              <a:t> (which is not always maintained), Dropbox type accounts, Cluster, publicly available data (</a:t>
            </a:r>
            <a:r>
              <a:rPr lang="en-US" dirty="0" err="1"/>
              <a:t>academictorrents.com</a:t>
            </a:r>
            <a:r>
              <a:rPr lang="en-US" dirty="0"/>
              <a:t>, </a:t>
            </a:r>
            <a:r>
              <a:rPr lang="en-US" dirty="0" err="1"/>
              <a:t>dryad.com</a:t>
            </a:r>
            <a:r>
              <a:rPr lang="en-US" dirty="0"/>
              <a:t>) or published along with the paper.</a:t>
            </a:r>
            <a:br>
              <a:rPr lang="en-US" dirty="0"/>
            </a:br>
            <a:endParaRPr lang="en-US" dirty="0"/>
          </a:p>
          <a:p>
            <a:r>
              <a:rPr lang="en-US" b="1" dirty="0"/>
              <a:t>However, the consensus was that there was no good guide or principles for development of ML systems geared towards academic purposes.</a:t>
            </a:r>
          </a:p>
        </p:txBody>
      </p:sp>
      <p:pic>
        <p:nvPicPr>
          <p:cNvPr id="1026" name="Picture 2" descr="Peers Health and University of Michigan Announce New Research Applying  Intelligent Learning to the ODG Return to Work Data Set">
            <a:extLst>
              <a:ext uri="{FF2B5EF4-FFF2-40B4-BE49-F238E27FC236}">
                <a16:creationId xmlns:a16="http://schemas.microsoft.com/office/drawing/2014/main" id="{7FB295B8-3A57-FE42-847D-C0361E81B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9204" y="2549340"/>
            <a:ext cx="9114796" cy="911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15796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Author and Date"/>
          <p:cNvSpPr txBox="1">
            <a:spLocks noGrp="1"/>
          </p:cNvSpPr>
          <p:nvPr>
            <p:ph type="body" idx="21"/>
          </p:nvPr>
        </p:nvSpPr>
        <p:spPr>
          <a:prstGeom prst="rect">
            <a:avLst/>
          </a:prstGeom>
        </p:spPr>
        <p:txBody>
          <a:bodyPr>
            <a:normAutofit lnSpcReduction="10000"/>
          </a:bodyPr>
          <a:lstStyle/>
          <a:p>
            <a:endParaRPr/>
          </a:p>
        </p:txBody>
      </p:sp>
      <p:sp>
        <p:nvSpPr>
          <p:cNvPr id="172" name="Scientific Data Science"/>
          <p:cNvSpPr txBox="1">
            <a:spLocks noGrp="1"/>
          </p:cNvSpPr>
          <p:nvPr>
            <p:ph type="ctrTitle"/>
          </p:nvPr>
        </p:nvSpPr>
        <p:spPr>
          <a:prstGeom prst="rect">
            <a:avLst/>
          </a:prstGeom>
        </p:spPr>
        <p:txBody>
          <a:bodyPr/>
          <a:lstStyle/>
          <a:p>
            <a:r>
              <a:t>Scientific Data Science</a:t>
            </a:r>
          </a:p>
        </p:txBody>
      </p:sp>
      <p:sp>
        <p:nvSpPr>
          <p:cNvPr id="173" name="Incorporating domain knowledge and other considerations"/>
          <p:cNvSpPr txBox="1">
            <a:spLocks noGrp="1"/>
          </p:cNvSpPr>
          <p:nvPr>
            <p:ph type="subTitle" sz="quarter" idx="1"/>
          </p:nvPr>
        </p:nvSpPr>
        <p:spPr>
          <a:prstGeom prst="rect">
            <a:avLst/>
          </a:prstGeom>
        </p:spPr>
        <p:txBody>
          <a:bodyPr/>
          <a:lstStyle/>
          <a:p>
            <a:r>
              <a:t>Incorporating domain knowledge and other considerations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 name="Agenda"/>
          <p:cNvSpPr txBox="1">
            <a:spLocks noGrp="1"/>
          </p:cNvSpPr>
          <p:nvPr>
            <p:ph type="title"/>
          </p:nvPr>
        </p:nvSpPr>
        <p:spPr>
          <a:prstGeom prst="rect">
            <a:avLst/>
          </a:prstGeom>
        </p:spPr>
        <p:txBody>
          <a:bodyPr/>
          <a:lstStyle/>
          <a:p>
            <a:r>
              <a:t>Agenda</a:t>
            </a:r>
          </a:p>
        </p:txBody>
      </p:sp>
      <p:sp>
        <p:nvSpPr>
          <p:cNvPr id="176" name="Slide Subtitle"/>
          <p:cNvSpPr txBox="1">
            <a:spLocks noGrp="1"/>
          </p:cNvSpPr>
          <p:nvPr>
            <p:ph type="body" idx="21"/>
          </p:nvPr>
        </p:nvSpPr>
        <p:spPr>
          <a:prstGeom prst="rect">
            <a:avLst/>
          </a:prstGeom>
        </p:spPr>
        <p:txBody>
          <a:bodyPr/>
          <a:lstStyle/>
          <a:p>
            <a:endParaRPr/>
          </a:p>
        </p:txBody>
      </p:sp>
      <p:sp>
        <p:nvSpPr>
          <p:cNvPr id="177" name="What we will talk about — examples…"/>
          <p:cNvSpPr txBox="1">
            <a:spLocks noGrp="1"/>
          </p:cNvSpPr>
          <p:nvPr>
            <p:ph type="body" idx="1"/>
          </p:nvPr>
        </p:nvSpPr>
        <p:spPr>
          <a:prstGeom prst="rect">
            <a:avLst/>
          </a:prstGeom>
        </p:spPr>
        <p:txBody>
          <a:bodyPr/>
          <a:lstStyle/>
          <a:p>
            <a:r>
              <a:rPr dirty="0"/>
              <a:t>What we will talk about — examples </a:t>
            </a:r>
          </a:p>
          <a:p>
            <a:pPr lvl="1"/>
            <a:r>
              <a:rPr dirty="0"/>
              <a:t>This also crosses to industry because there’s also domain knowledge </a:t>
            </a:r>
          </a:p>
          <a:p>
            <a:pPr lvl="1"/>
            <a:r>
              <a:rPr dirty="0"/>
              <a:t>Requires understanding ML</a:t>
            </a:r>
          </a:p>
          <a:p>
            <a:r>
              <a:rPr dirty="0"/>
              <a:t>How to incorporate physical knowledge </a:t>
            </a:r>
          </a:p>
          <a:p>
            <a:r>
              <a:rPr dirty="0"/>
              <a:t>Interpretability and uncertainty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Motivation"/>
          <p:cNvSpPr txBox="1">
            <a:spLocks noGrp="1"/>
          </p:cNvSpPr>
          <p:nvPr>
            <p:ph type="title"/>
          </p:nvPr>
        </p:nvSpPr>
        <p:spPr>
          <a:prstGeom prst="rect">
            <a:avLst/>
          </a:prstGeom>
        </p:spPr>
        <p:txBody>
          <a:bodyPr/>
          <a:lstStyle/>
          <a:p>
            <a:r>
              <a:t>Motivation</a:t>
            </a:r>
          </a:p>
        </p:txBody>
      </p:sp>
      <p:sp>
        <p:nvSpPr>
          <p:cNvPr id="180" name="Slide Subtitle"/>
          <p:cNvSpPr txBox="1">
            <a:spLocks noGrp="1"/>
          </p:cNvSpPr>
          <p:nvPr>
            <p:ph type="body" idx="21"/>
          </p:nvPr>
        </p:nvSpPr>
        <p:spPr>
          <a:prstGeom prst="rect">
            <a:avLst/>
          </a:prstGeom>
        </p:spPr>
        <p:txBody>
          <a:bodyPr>
            <a:normAutofit fontScale="40000" lnSpcReduction="20000"/>
          </a:bodyPr>
          <a:lstStyle/>
          <a:p>
            <a:endParaRPr lang="en-US" b="0" dirty="0"/>
          </a:p>
          <a:p>
            <a:r>
              <a:rPr lang="en-US" b="0" dirty="0"/>
              <a:t>Brunton, S., &amp; </a:t>
            </a:r>
            <a:r>
              <a:rPr lang="en-US" b="0" dirty="0" err="1"/>
              <a:t>Kutz</a:t>
            </a:r>
            <a:r>
              <a:rPr lang="en-US" b="0" dirty="0"/>
              <a:t>, J. (2019). </a:t>
            </a:r>
            <a:r>
              <a:rPr lang="en-US" b="0" i="1" dirty="0"/>
              <a:t>Data-Driven Science and Engineering: Machine Learning, Dynamical Systems, and Control</a:t>
            </a:r>
            <a:r>
              <a:rPr lang="en-US" b="0" dirty="0"/>
              <a:t>. Cambridge: Cambridge University Press.</a:t>
            </a:r>
          </a:p>
          <a:p>
            <a:endParaRPr b="0" dirty="0"/>
          </a:p>
        </p:txBody>
      </p:sp>
      <p:sp>
        <p:nvSpPr>
          <p:cNvPr id="181" name="Slide bullet text"/>
          <p:cNvSpPr txBox="1">
            <a:spLocks noGrp="1"/>
          </p:cNvSpPr>
          <p:nvPr>
            <p:ph type="body" idx="1"/>
          </p:nvPr>
        </p:nvSpPr>
        <p:spPr>
          <a:prstGeom prst="rect">
            <a:avLst/>
          </a:prstGeom>
        </p:spPr>
        <p:txBody>
          <a:bodyPr/>
          <a:lstStyle/>
          <a:p>
            <a:r>
              <a:rPr lang="en-US" dirty="0"/>
              <a:t>More than 50 years ago, John Tukey envisioned the existence of a scientific effort focused on learning from data.</a:t>
            </a:r>
          </a:p>
          <a:p>
            <a:r>
              <a:rPr lang="en-US" dirty="0"/>
              <a:t>Data analysis / Data science has been largely dominated by two distinct cultural outlooks on data</a:t>
            </a:r>
            <a:endParaRPr dirty="0"/>
          </a:p>
        </p:txBody>
      </p:sp>
      <p:sp>
        <p:nvSpPr>
          <p:cNvPr id="7" name="Rounded Rectangle 6">
            <a:extLst>
              <a:ext uri="{FF2B5EF4-FFF2-40B4-BE49-F238E27FC236}">
                <a16:creationId xmlns:a16="http://schemas.microsoft.com/office/drawing/2014/main" id="{5119161D-FDDC-4744-81F6-90D47A222383}"/>
              </a:ext>
            </a:extLst>
          </p:cNvPr>
          <p:cNvSpPr/>
          <p:nvPr/>
        </p:nvSpPr>
        <p:spPr>
          <a:xfrm>
            <a:off x="1591735" y="7711870"/>
            <a:ext cx="9110133" cy="357487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defTabSz="825500"/>
            <a:r>
              <a:rPr lang="en-US" sz="3200" i="1" dirty="0"/>
              <a:t>Machine learning </a:t>
            </a:r>
            <a:r>
              <a:rPr lang="en-US" sz="3200" dirty="0"/>
              <a:t>community: pre-dominantly comprised of computer scientists and typically centered on prediction quality and scalable, fast algorithms</a:t>
            </a:r>
            <a:endParaRPr lang="en-US" sz="3600" dirty="0">
              <a:solidFill>
                <a:srgbClr val="FFFFFF"/>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1" name="Rounded Rectangle 10">
            <a:extLst>
              <a:ext uri="{FF2B5EF4-FFF2-40B4-BE49-F238E27FC236}">
                <a16:creationId xmlns:a16="http://schemas.microsoft.com/office/drawing/2014/main" id="{7C63FBEE-3F8A-5E45-8A38-AC27ECF6F9E1}"/>
              </a:ext>
            </a:extLst>
          </p:cNvPr>
          <p:cNvSpPr/>
          <p:nvPr/>
        </p:nvSpPr>
        <p:spPr>
          <a:xfrm>
            <a:off x="13682133" y="7711870"/>
            <a:ext cx="9110133" cy="357487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noAutofit/>
          </a:bodyPr>
          <a:lstStyle/>
          <a:p>
            <a:pPr lvl="0" defTabSz="457200" hangingPunct="1">
              <a:lnSpc>
                <a:spcPct val="117999"/>
              </a:lnSpc>
              <a:defRPr/>
            </a:pPr>
            <a:r>
              <a:rPr lang="en-US" sz="3200" i="1" dirty="0"/>
              <a:t>Statistical learning </a:t>
            </a:r>
            <a:r>
              <a:rPr lang="en-US" sz="3200" dirty="0"/>
              <a:t>community: often centered in statistics departments, focuses on the inference of interpretable models. </a:t>
            </a:r>
          </a:p>
        </p:txBody>
      </p:sp>
      <p:sp>
        <p:nvSpPr>
          <p:cNvPr id="8" name="TextBox 7">
            <a:extLst>
              <a:ext uri="{FF2B5EF4-FFF2-40B4-BE49-F238E27FC236}">
                <a16:creationId xmlns:a16="http://schemas.microsoft.com/office/drawing/2014/main" id="{DFA865C2-264E-8445-A7B4-DA8B02A0FC08}"/>
              </a:ext>
            </a:extLst>
          </p:cNvPr>
          <p:cNvSpPr txBox="1"/>
          <p:nvPr/>
        </p:nvSpPr>
        <p:spPr>
          <a:xfrm>
            <a:off x="3519362" y="11714556"/>
            <a:ext cx="17732418"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3600" dirty="0"/>
              <a:t>Both methodologies have achieved significant success and </a:t>
            </a:r>
          </a:p>
          <a:p>
            <a:r>
              <a:rPr lang="en-US" sz="3600" dirty="0"/>
              <a:t>provided the mathematical and computational foundations for data-science methods.</a:t>
            </a:r>
          </a:p>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1620</TotalTime>
  <Words>3421</Words>
  <Application>Microsoft Macintosh PowerPoint</Application>
  <PresentationFormat>Custom</PresentationFormat>
  <Paragraphs>401</Paragraphs>
  <Slides>58</Slides>
  <Notes>45</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Helvetica Neue</vt:lpstr>
      <vt:lpstr>Helvetica Neue Medium</vt:lpstr>
      <vt:lpstr>21_BasicWhite</vt:lpstr>
      <vt:lpstr>AMLD</vt:lpstr>
      <vt:lpstr>Agenda</vt:lpstr>
      <vt:lpstr>What is this workshop about?</vt:lpstr>
      <vt:lpstr>Who are we</vt:lpstr>
      <vt:lpstr>Some general discussion …</vt:lpstr>
      <vt:lpstr>Some general discussion …</vt:lpstr>
      <vt:lpstr>Scientific Data Science</vt:lpstr>
      <vt:lpstr>Agenda</vt:lpstr>
      <vt:lpstr>Motivation</vt:lpstr>
      <vt:lpstr>Motivation</vt:lpstr>
      <vt:lpstr>Two big tools in science and engineering</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Uses of ML in scientific context</vt:lpstr>
      <vt:lpstr>Limitations of using ML in science</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Incorporating domain knowledge </vt:lpstr>
      <vt:lpstr>Towards the future </vt:lpstr>
      <vt:lpstr>Reproducibility in (Scientific) Machine Learning</vt:lpstr>
      <vt:lpstr>Agenda</vt:lpstr>
      <vt:lpstr>State of affairs</vt:lpstr>
      <vt:lpstr>Scientific ML vs Industry ML</vt:lpstr>
      <vt:lpstr>Reproducibility</vt:lpstr>
      <vt:lpstr>Reproducibility in ML</vt:lpstr>
      <vt:lpstr>Types of reproducibility</vt:lpstr>
      <vt:lpstr>Methods reproducibility</vt:lpstr>
      <vt:lpstr>Methods reproducibility</vt:lpstr>
      <vt:lpstr>Methods reproducibility</vt:lpstr>
      <vt:lpstr>Methods reproducibility</vt:lpstr>
      <vt:lpstr>Results reproducibility</vt:lpstr>
      <vt:lpstr>Results reproducibility</vt:lpstr>
      <vt:lpstr>Results reproducibility</vt:lpstr>
      <vt:lpstr>Results reproducibility</vt:lpstr>
      <vt:lpstr>Inferential reproducibility</vt:lpstr>
      <vt:lpstr>The Machine Learning Reproducibility Checklist </vt:lpstr>
      <vt:lpstr>Tools that can help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dc:title>
  <cp:lastModifiedBy>Han Veiga, Maria</cp:lastModifiedBy>
  <cp:revision>129</cp:revision>
  <dcterms:modified xsi:type="dcterms:W3CDTF">2021-04-24T02:54:36Z</dcterms:modified>
</cp:coreProperties>
</file>