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8"/>
  </p:notesMasterIdLst>
  <p:sldIdLst>
    <p:sldId id="268" r:id="rId2"/>
    <p:sldId id="269" r:id="rId3"/>
    <p:sldId id="270" r:id="rId4"/>
    <p:sldId id="328" r:id="rId5"/>
    <p:sldId id="327" r:id="rId6"/>
    <p:sldId id="334" r:id="rId7"/>
    <p:sldId id="333" r:id="rId8"/>
    <p:sldId id="331" r:id="rId9"/>
    <p:sldId id="271" r:id="rId10"/>
    <p:sldId id="272" r:id="rId11"/>
    <p:sldId id="273" r:id="rId12"/>
    <p:sldId id="322" r:id="rId13"/>
    <p:sldId id="329" r:id="rId14"/>
    <p:sldId id="319" r:id="rId15"/>
    <p:sldId id="274" r:id="rId16"/>
    <p:sldId id="275" r:id="rId17"/>
    <p:sldId id="316" r:id="rId18"/>
    <p:sldId id="317" r:id="rId19"/>
    <p:sldId id="318" r:id="rId20"/>
    <p:sldId id="276" r:id="rId21"/>
    <p:sldId id="330" r:id="rId22"/>
    <p:sldId id="320" r:id="rId23"/>
    <p:sldId id="335" r:id="rId24"/>
    <p:sldId id="323" r:id="rId25"/>
    <p:sldId id="324" r:id="rId26"/>
    <p:sldId id="336" r:id="rId27"/>
    <p:sldId id="321" r:id="rId28"/>
    <p:sldId id="277" r:id="rId29"/>
    <p:sldId id="337" r:id="rId30"/>
    <p:sldId id="338" r:id="rId31"/>
    <p:sldId id="339" r:id="rId32"/>
    <p:sldId id="278" r:id="rId33"/>
    <p:sldId id="279" r:id="rId34"/>
    <p:sldId id="325" r:id="rId35"/>
    <p:sldId id="326" r:id="rId36"/>
    <p:sldId id="332" r:id="rId3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B4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09"/>
    <p:restoredTop sz="64115"/>
  </p:normalViewPr>
  <p:slideViewPr>
    <p:cSldViewPr snapToGrid="0" snapToObjects="1">
      <p:cViewPr varScale="1">
        <p:scale>
          <a:sx n="38" d="100"/>
          <a:sy n="38" d="100"/>
        </p:scale>
        <p:origin x="1632"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794975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Shape 259"/>
          <p:cNvSpPr>
            <a:spLocks noGrp="1" noRot="1" noChangeAspect="1"/>
          </p:cNvSpPr>
          <p:nvPr>
            <p:ph type="sldImg"/>
          </p:nvPr>
        </p:nvSpPr>
        <p:spPr>
          <a:xfrm>
            <a:off x="381000" y="685800"/>
            <a:ext cx="6096000" cy="3429000"/>
          </a:xfrm>
          <a:prstGeom prst="rect">
            <a:avLst/>
          </a:prstGeom>
        </p:spPr>
        <p:txBody>
          <a:bodyPr/>
          <a:lstStyle/>
          <a:p>
            <a:endParaRPr/>
          </a:p>
        </p:txBody>
      </p:sp>
      <p:sp>
        <p:nvSpPr>
          <p:cNvPr id="260" name="Shape 260"/>
          <p:cNvSpPr>
            <a:spLocks noGrp="1"/>
          </p:cNvSpPr>
          <p:nvPr>
            <p:ph type="body" sz="quarter" idx="1"/>
          </p:nvPr>
        </p:nvSpPr>
        <p:spPr>
          <a:prstGeom prst="rect">
            <a:avLst/>
          </a:prstGeom>
        </p:spPr>
        <p:txBody>
          <a:bodyPr/>
          <a:lstStyle/>
          <a:p>
            <a:r>
              <a:t>An article in science magazine from 2018 looked at 400 articles from top journals / conferences and has found that:</a:t>
            </a:r>
          </a:p>
          <a:p>
            <a:endParaRPr/>
          </a:p>
          <a:p>
            <a:r>
              <a:t>- unable to reproduce cutting edge results - paper by goodman eventually retracted</a:t>
            </a:r>
          </a:p>
          <a:p>
            <a:pPr marL="279400" indent="-279400">
              <a:buSzPct val="123000"/>
              <a:buChar char="-"/>
            </a:pPr>
            <a:r>
              <a:t>people don’t share their code - 2018 - 6% of authors shared codes in 400 algos</a:t>
            </a:r>
          </a:p>
          <a:p>
            <a:pPr marL="279400" indent="-279400">
              <a:buSzPct val="123000"/>
              <a:buChar char="-"/>
            </a:pPr>
            <a:r>
              <a:t>Training data is not shared</a:t>
            </a:r>
          </a:p>
          <a:p>
            <a:pPr marL="279400" indent="-279400">
              <a:buSzPct val="123000"/>
              <a:buChar char="-"/>
            </a:pPr>
            <a:r>
              <a:t>Sensitivity to hyperparameters</a:t>
            </a:r>
          </a:p>
        </p:txBody>
      </p:sp>
    </p:spTree>
    <p:extLst>
      <p:ext uri="{BB962C8B-B14F-4D97-AF65-F5344CB8AC3E}">
        <p14:creationId xmlns:p14="http://schemas.microsoft.com/office/powerpoint/2010/main" val="32774197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Shape 247"/>
          <p:cNvSpPr>
            <a:spLocks noGrp="1" noRot="1" noChangeAspect="1"/>
          </p:cNvSpPr>
          <p:nvPr>
            <p:ph type="sldImg"/>
          </p:nvPr>
        </p:nvSpPr>
        <p:spPr>
          <a:xfrm>
            <a:off x="381000" y="685800"/>
            <a:ext cx="6096000" cy="3429000"/>
          </a:xfrm>
          <a:prstGeom prst="rect">
            <a:avLst/>
          </a:prstGeom>
        </p:spPr>
        <p:txBody>
          <a:bodyPr/>
          <a:lstStyle/>
          <a:p>
            <a:endParaRPr/>
          </a:p>
        </p:txBody>
      </p:sp>
      <p:sp>
        <p:nvSpPr>
          <p:cNvPr id="248" name="Shape 248"/>
          <p:cNvSpPr>
            <a:spLocks noGrp="1"/>
          </p:cNvSpPr>
          <p:nvPr>
            <p:ph type="body" sz="quarter" idx="1"/>
          </p:nvPr>
        </p:nvSpPr>
        <p:spPr>
          <a:prstGeom prst="rect">
            <a:avLst/>
          </a:prstGeom>
        </p:spPr>
        <p:txBody>
          <a:bodyPr/>
          <a:lstStyle/>
          <a:p>
            <a:r>
              <a:rPr lang="en-US" b="0" i="0" dirty="0"/>
              <a:t>Let’s formalize what we mean by reproducibility. --- the paper of goodman from 2016 refers to medical research, but it makes sense to apply these definitions also to ml.</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Shape 253"/>
          <p:cNvSpPr>
            <a:spLocks noGrp="1" noRot="1" noChangeAspect="1"/>
          </p:cNvSpPr>
          <p:nvPr>
            <p:ph type="sldImg"/>
          </p:nvPr>
        </p:nvSpPr>
        <p:spPr>
          <a:xfrm>
            <a:off x="381000" y="685800"/>
            <a:ext cx="6096000" cy="3429000"/>
          </a:xfrm>
          <a:prstGeom prst="rect">
            <a:avLst/>
          </a:prstGeom>
        </p:spPr>
        <p:txBody>
          <a:bodyPr/>
          <a:lstStyle/>
          <a:p>
            <a:endParaRPr/>
          </a:p>
        </p:txBody>
      </p:sp>
      <p:sp>
        <p:nvSpPr>
          <p:cNvPr id="254" name="Shape 254"/>
          <p:cNvSpPr>
            <a:spLocks noGrp="1"/>
          </p:cNvSpPr>
          <p:nvPr>
            <p:ph type="body" sz="quarter" idx="1"/>
          </p:nvPr>
        </p:nvSpPr>
        <p:spPr>
          <a:prstGeom prst="rect">
            <a:avLst/>
          </a:prstGeom>
        </p:spPr>
        <p:txBody>
          <a:bodyPr/>
          <a:lstStyle/>
          <a:p>
            <a:r>
              <a:t>An article in science magazine from 2018 looked at 400 articles from top journals / conferences and has found that:</a:t>
            </a:r>
          </a:p>
          <a:p>
            <a:endParaRPr/>
          </a:p>
          <a:p>
            <a:r>
              <a:t>- unable to reproduce cutting edge results - paper by goodman eventually retracted</a:t>
            </a:r>
          </a:p>
          <a:p>
            <a:pPr marL="279400" indent="-279400">
              <a:buSzPct val="123000"/>
              <a:buChar char="-"/>
            </a:pPr>
            <a:r>
              <a:t>people don’t share their code - 2018 - 6% of authors shared codes in 400 algos</a:t>
            </a:r>
          </a:p>
          <a:p>
            <a:pPr marL="279400" indent="-279400">
              <a:buSzPct val="123000"/>
              <a:buChar char="-"/>
            </a:pPr>
            <a:r>
              <a:t>Training data is not shared</a:t>
            </a:r>
          </a:p>
          <a:p>
            <a:pPr marL="279400" indent="-279400">
              <a:buSzPct val="123000"/>
              <a:buChar char="-"/>
            </a:pPr>
            <a:r>
              <a:t>Sensitivity to hyperparameters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Shape 253"/>
          <p:cNvSpPr>
            <a:spLocks noGrp="1" noRot="1" noChangeAspect="1"/>
          </p:cNvSpPr>
          <p:nvPr>
            <p:ph type="sldImg"/>
          </p:nvPr>
        </p:nvSpPr>
        <p:spPr>
          <a:xfrm>
            <a:off x="381000" y="685800"/>
            <a:ext cx="6096000" cy="3429000"/>
          </a:xfrm>
          <a:prstGeom prst="rect">
            <a:avLst/>
          </a:prstGeom>
        </p:spPr>
        <p:txBody>
          <a:bodyPr/>
          <a:lstStyle/>
          <a:p>
            <a:endParaRPr/>
          </a:p>
        </p:txBody>
      </p:sp>
      <p:sp>
        <p:nvSpPr>
          <p:cNvPr id="254" name="Shape 254"/>
          <p:cNvSpPr>
            <a:spLocks noGrp="1"/>
          </p:cNvSpPr>
          <p:nvPr>
            <p:ph type="body" sz="quarter" idx="1"/>
          </p:nvPr>
        </p:nvSpPr>
        <p:spPr>
          <a:prstGeom prst="rect">
            <a:avLst/>
          </a:prstGeom>
        </p:spPr>
        <p:txBody>
          <a:bodyPr/>
          <a:lstStyle/>
          <a:p>
            <a:r>
              <a:rPr lang="en-US" b="0" dirty="0">
                <a:effectLst/>
              </a:rPr>
              <a:t>Using baselines to prove a new technique is better – We need to obtain the same accuracy for the baseline as the original research if we want to prove that our approach is an improvement.</a:t>
            </a:r>
          </a:p>
          <a:p>
            <a:r>
              <a:rPr lang="en-US" b="0" dirty="0">
                <a:effectLst/>
              </a:rPr>
              <a:t>Proof of correctness – If no one obtains the same results as us, it is likely that we are doing something wrong.</a:t>
            </a:r>
          </a:p>
          <a:p>
            <a:r>
              <a:rPr lang="en-US" b="0" dirty="0">
                <a:effectLst/>
              </a:rPr>
              <a:t>Without methods reproducibility, scientists risk claiming gains from changing one parameter while the real source of improvement may be some hidden source of randomness.</a:t>
            </a:r>
          </a:p>
          <a:p>
            <a:r>
              <a:rPr lang="en-US" b="0" dirty="0">
                <a:effectLst/>
              </a:rPr>
              <a:t>It is concerning to rely on models in production systems if we do not have ways of rebuilding them since requirements as well as platforms keep changing</a:t>
            </a:r>
            <a:endParaRPr dirty="0"/>
          </a:p>
        </p:txBody>
      </p:sp>
    </p:spTree>
    <p:extLst>
      <p:ext uri="{BB962C8B-B14F-4D97-AF65-F5344CB8AC3E}">
        <p14:creationId xmlns:p14="http://schemas.microsoft.com/office/powerpoint/2010/main" val="31222022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Shape 253"/>
          <p:cNvSpPr>
            <a:spLocks noGrp="1" noRot="1" noChangeAspect="1"/>
          </p:cNvSpPr>
          <p:nvPr>
            <p:ph type="sldImg"/>
          </p:nvPr>
        </p:nvSpPr>
        <p:spPr>
          <a:xfrm>
            <a:off x="381000" y="685800"/>
            <a:ext cx="6096000" cy="3429000"/>
          </a:xfrm>
          <a:prstGeom prst="rect">
            <a:avLst/>
          </a:prstGeom>
        </p:spPr>
        <p:txBody>
          <a:bodyPr/>
          <a:lstStyle/>
          <a:p>
            <a:endParaRPr/>
          </a:p>
        </p:txBody>
      </p:sp>
      <p:sp>
        <p:nvSpPr>
          <p:cNvPr id="254" name="Shape 254"/>
          <p:cNvSpPr>
            <a:spLocks noGrp="1"/>
          </p:cNvSpPr>
          <p:nvPr>
            <p:ph type="body" sz="quarter" idx="1"/>
          </p:nvPr>
        </p:nvSpPr>
        <p:spPr>
          <a:prstGeom prst="rect">
            <a:avLst/>
          </a:prstGeom>
        </p:spPr>
        <p:txBody>
          <a:bodyPr/>
          <a:lstStyle/>
          <a:p>
            <a:r>
              <a:rPr dirty="0"/>
              <a:t>An article in science magazine from 2018 looked at 400 articles from top journals / conferences and has found that:</a:t>
            </a:r>
          </a:p>
          <a:p>
            <a:endParaRPr dirty="0"/>
          </a:p>
          <a:p>
            <a:r>
              <a:rPr dirty="0"/>
              <a:t>- unable to reproduce cutting edge results - paper by goodman eventually retracted</a:t>
            </a:r>
          </a:p>
          <a:p>
            <a:pPr marL="279400" indent="-279400">
              <a:buSzPct val="123000"/>
              <a:buChar char="-"/>
            </a:pPr>
            <a:r>
              <a:rPr dirty="0"/>
              <a:t>people don’t share their code - 2018 - 6% of authors shared codes in 400 algos</a:t>
            </a:r>
          </a:p>
          <a:p>
            <a:pPr marL="279400" indent="-279400">
              <a:buSzPct val="123000"/>
              <a:buChar char="-"/>
            </a:pPr>
            <a:r>
              <a:rPr dirty="0"/>
              <a:t>Training data is not shared</a:t>
            </a:r>
          </a:p>
          <a:p>
            <a:pPr marL="279400" indent="-279400">
              <a:buSzPct val="123000"/>
              <a:buChar char="-"/>
            </a:pPr>
            <a:r>
              <a:rPr dirty="0"/>
              <a:t>Sensitivity to hyperparameters</a:t>
            </a:r>
          </a:p>
        </p:txBody>
      </p:sp>
    </p:spTree>
    <p:extLst>
      <p:ext uri="{BB962C8B-B14F-4D97-AF65-F5344CB8AC3E}">
        <p14:creationId xmlns:p14="http://schemas.microsoft.com/office/powerpoint/2010/main" val="23427762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Shape 253"/>
          <p:cNvSpPr>
            <a:spLocks noGrp="1" noRot="1" noChangeAspect="1"/>
          </p:cNvSpPr>
          <p:nvPr>
            <p:ph type="sldImg"/>
          </p:nvPr>
        </p:nvSpPr>
        <p:spPr>
          <a:xfrm>
            <a:off x="381000" y="685800"/>
            <a:ext cx="6096000" cy="3429000"/>
          </a:xfrm>
          <a:prstGeom prst="rect">
            <a:avLst/>
          </a:prstGeom>
        </p:spPr>
        <p:txBody>
          <a:bodyPr/>
          <a:lstStyle/>
          <a:p>
            <a:endParaRPr/>
          </a:p>
        </p:txBody>
      </p:sp>
      <p:sp>
        <p:nvSpPr>
          <p:cNvPr id="254" name="Shape 254"/>
          <p:cNvSpPr>
            <a:spLocks noGrp="1"/>
          </p:cNvSpPr>
          <p:nvPr>
            <p:ph type="body" sz="quarter" idx="1"/>
          </p:nvPr>
        </p:nvSpPr>
        <p:spPr>
          <a:prstGeom prst="rect">
            <a:avLst/>
          </a:prstGeom>
        </p:spPr>
        <p:txBody>
          <a:bodyPr/>
          <a:lstStyle/>
          <a:p>
            <a:r>
              <a:rPr dirty="0"/>
              <a:t>An article in science magazine from 2018 looked at 400 articles from top journals / conferences and has found that:</a:t>
            </a:r>
          </a:p>
          <a:p>
            <a:endParaRPr dirty="0"/>
          </a:p>
          <a:p>
            <a:r>
              <a:rPr dirty="0"/>
              <a:t>- unable to reproduce cutting edge results - paper by goodman eventually retracted</a:t>
            </a:r>
          </a:p>
          <a:p>
            <a:pPr marL="279400" indent="-279400">
              <a:buSzPct val="123000"/>
              <a:buChar char="-"/>
            </a:pPr>
            <a:r>
              <a:rPr dirty="0"/>
              <a:t>people don’t share their code - 2018 - 6% of authors shared codes in 400 algos</a:t>
            </a:r>
          </a:p>
          <a:p>
            <a:pPr marL="279400" indent="-279400">
              <a:buSzPct val="123000"/>
              <a:buChar char="-"/>
            </a:pPr>
            <a:r>
              <a:rPr dirty="0"/>
              <a:t>Training data is not shared</a:t>
            </a:r>
          </a:p>
          <a:p>
            <a:pPr marL="279400" indent="-279400">
              <a:buSzPct val="123000"/>
              <a:buChar char="-"/>
            </a:pPr>
            <a:r>
              <a:rPr dirty="0"/>
              <a:t>Sensitivity to hyperparameters</a:t>
            </a:r>
          </a:p>
        </p:txBody>
      </p:sp>
    </p:spTree>
    <p:extLst>
      <p:ext uri="{BB962C8B-B14F-4D97-AF65-F5344CB8AC3E}">
        <p14:creationId xmlns:p14="http://schemas.microsoft.com/office/powerpoint/2010/main" val="16761881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Shape 259"/>
          <p:cNvSpPr>
            <a:spLocks noGrp="1" noRot="1" noChangeAspect="1"/>
          </p:cNvSpPr>
          <p:nvPr>
            <p:ph type="sldImg"/>
          </p:nvPr>
        </p:nvSpPr>
        <p:spPr>
          <a:xfrm>
            <a:off x="381000" y="685800"/>
            <a:ext cx="6096000" cy="3429000"/>
          </a:xfrm>
          <a:prstGeom prst="rect">
            <a:avLst/>
          </a:prstGeom>
        </p:spPr>
        <p:txBody>
          <a:bodyPr/>
          <a:lstStyle/>
          <a:p>
            <a:endParaRPr/>
          </a:p>
        </p:txBody>
      </p:sp>
      <p:sp>
        <p:nvSpPr>
          <p:cNvPr id="260" name="Shape 260"/>
          <p:cNvSpPr>
            <a:spLocks noGrp="1"/>
          </p:cNvSpPr>
          <p:nvPr>
            <p:ph type="body" sz="quarter" idx="1"/>
          </p:nvPr>
        </p:nvSpPr>
        <p:spPr>
          <a:prstGeom prst="rect">
            <a:avLst/>
          </a:prstGeom>
        </p:spPr>
        <p:txBody>
          <a:bodyPr/>
          <a:lstStyle/>
          <a:p>
            <a:r>
              <a:rPr lang="en-US" dirty="0"/>
              <a:t>Replicability –</a:t>
            </a:r>
          </a:p>
          <a:p>
            <a:r>
              <a:rPr lang="en-US" dirty="0"/>
              <a:t>Not replicating the exact experiment, but using the same methods , recover the same results or corroborating results</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Shape 259"/>
          <p:cNvSpPr>
            <a:spLocks noGrp="1" noRot="1" noChangeAspect="1"/>
          </p:cNvSpPr>
          <p:nvPr>
            <p:ph type="sldImg"/>
          </p:nvPr>
        </p:nvSpPr>
        <p:spPr>
          <a:xfrm>
            <a:off x="381000" y="685800"/>
            <a:ext cx="6096000" cy="3429000"/>
          </a:xfrm>
          <a:prstGeom prst="rect">
            <a:avLst/>
          </a:prstGeom>
        </p:spPr>
        <p:txBody>
          <a:bodyPr/>
          <a:lstStyle/>
          <a:p>
            <a:endParaRPr/>
          </a:p>
        </p:txBody>
      </p:sp>
      <p:sp>
        <p:nvSpPr>
          <p:cNvPr id="260" name="Shape 260"/>
          <p:cNvSpPr>
            <a:spLocks noGrp="1"/>
          </p:cNvSpPr>
          <p:nvPr>
            <p:ph type="body" sz="quarter" idx="1"/>
          </p:nvPr>
        </p:nvSpPr>
        <p:spPr>
          <a:prstGeom prst="rect">
            <a:avLst/>
          </a:prstGeom>
        </p:spPr>
        <p:txBody>
          <a:bodyPr/>
          <a:lstStyle/>
          <a:p>
            <a:r>
              <a:t>An article in science magazine from 2018 looked at 400 articles from top journals / conferences and has found that:</a:t>
            </a:r>
          </a:p>
          <a:p>
            <a:endParaRPr/>
          </a:p>
          <a:p>
            <a:r>
              <a:t>- unable to reproduce cutting edge results - paper by goodman eventually retracted</a:t>
            </a:r>
          </a:p>
          <a:p>
            <a:pPr marL="279400" indent="-279400">
              <a:buSzPct val="123000"/>
              <a:buChar char="-"/>
            </a:pPr>
            <a:r>
              <a:t>people don’t share their code - 2018 - 6% of authors shared codes in 400 algos</a:t>
            </a:r>
          </a:p>
          <a:p>
            <a:pPr marL="279400" indent="-279400">
              <a:buSzPct val="123000"/>
              <a:buChar char="-"/>
            </a:pPr>
            <a:r>
              <a:t>Training data is not shared</a:t>
            </a:r>
          </a:p>
          <a:p>
            <a:pPr marL="279400" indent="-279400">
              <a:buSzPct val="123000"/>
              <a:buChar char="-"/>
            </a:pPr>
            <a:r>
              <a:t>Sensitivity to hyperparameters</a:t>
            </a:r>
          </a:p>
        </p:txBody>
      </p:sp>
    </p:spTree>
    <p:extLst>
      <p:ext uri="{BB962C8B-B14F-4D97-AF65-F5344CB8AC3E}">
        <p14:creationId xmlns:p14="http://schemas.microsoft.com/office/powerpoint/2010/main" val="28513504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Shape 259"/>
          <p:cNvSpPr>
            <a:spLocks noGrp="1" noRot="1" noChangeAspect="1"/>
          </p:cNvSpPr>
          <p:nvPr>
            <p:ph type="sldImg"/>
          </p:nvPr>
        </p:nvSpPr>
        <p:spPr>
          <a:xfrm>
            <a:off x="381000" y="685800"/>
            <a:ext cx="6096000" cy="3429000"/>
          </a:xfrm>
          <a:prstGeom prst="rect">
            <a:avLst/>
          </a:prstGeom>
        </p:spPr>
        <p:txBody>
          <a:bodyPr/>
          <a:lstStyle/>
          <a:p>
            <a:endParaRPr/>
          </a:p>
        </p:txBody>
      </p:sp>
      <p:sp>
        <p:nvSpPr>
          <p:cNvPr id="260" name="Shape 260"/>
          <p:cNvSpPr>
            <a:spLocks noGrp="1"/>
          </p:cNvSpPr>
          <p:nvPr>
            <p:ph type="body" sz="quarter" idx="1"/>
          </p:nvPr>
        </p:nvSpPr>
        <p:spPr>
          <a:prstGeom prst="rect">
            <a:avLst/>
          </a:prstGeom>
        </p:spPr>
        <p:txBody>
          <a:bodyPr/>
          <a:lstStyle/>
          <a:p>
            <a:r>
              <a:rPr lang="en-US" dirty="0"/>
              <a:t>Explain a little bit Reinforcement learning</a:t>
            </a:r>
            <a:endParaRPr dirty="0"/>
          </a:p>
        </p:txBody>
      </p:sp>
    </p:spTree>
    <p:extLst>
      <p:ext uri="{BB962C8B-B14F-4D97-AF65-F5344CB8AC3E}">
        <p14:creationId xmlns:p14="http://schemas.microsoft.com/office/powerpoint/2010/main" val="14338865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Shape 259"/>
          <p:cNvSpPr>
            <a:spLocks noGrp="1" noRot="1" noChangeAspect="1"/>
          </p:cNvSpPr>
          <p:nvPr>
            <p:ph type="sldImg"/>
          </p:nvPr>
        </p:nvSpPr>
        <p:spPr>
          <a:xfrm>
            <a:off x="381000" y="685800"/>
            <a:ext cx="6096000" cy="3429000"/>
          </a:xfrm>
          <a:prstGeom prst="rect">
            <a:avLst/>
          </a:prstGeom>
        </p:spPr>
        <p:txBody>
          <a:bodyPr/>
          <a:lstStyle/>
          <a:p>
            <a:endParaRPr/>
          </a:p>
        </p:txBody>
      </p:sp>
      <p:sp>
        <p:nvSpPr>
          <p:cNvPr id="260" name="Shape 260"/>
          <p:cNvSpPr>
            <a:spLocks noGrp="1"/>
          </p:cNvSpPr>
          <p:nvPr>
            <p:ph type="body" sz="quarter" idx="1"/>
          </p:nvPr>
        </p:nvSpPr>
        <p:spPr>
          <a:prstGeom prst="rect">
            <a:avLst/>
          </a:prstGeom>
        </p:spPr>
        <p:txBody>
          <a:bodyPr/>
          <a:lstStyle/>
          <a:p>
            <a:r>
              <a:rPr lang="en-US" dirty="0"/>
              <a:t>Turns out this is quit difficult. </a:t>
            </a:r>
          </a:p>
          <a:p>
            <a:r>
              <a:rPr lang="en-US" dirty="0"/>
              <a:t>Professor Joelle </a:t>
            </a:r>
            <a:r>
              <a:rPr lang="en-US" dirty="0" err="1"/>
              <a:t>Pineau</a:t>
            </a:r>
            <a:r>
              <a:rPr lang="en-US" dirty="0"/>
              <a:t>  at </a:t>
            </a:r>
            <a:r>
              <a:rPr lang="en-US" dirty="0" err="1"/>
              <a:t>mcgill</a:t>
            </a:r>
            <a:r>
              <a:rPr lang="en-US" dirty="0"/>
              <a:t> university, with her graduate students, looked at reproducibility in the context of reinforcement learning.</a:t>
            </a:r>
          </a:p>
          <a:p>
            <a:r>
              <a:rPr lang="en-US" dirty="0"/>
              <a:t>What they found was that across different </a:t>
            </a:r>
            <a:r>
              <a:rPr lang="en-US" dirty="0" err="1"/>
              <a:t>enviroments</a:t>
            </a:r>
            <a:r>
              <a:rPr lang="en-US" dirty="0"/>
              <a:t> (we can think of this as benchmark problems), different algorithms perform better.</a:t>
            </a:r>
          </a:p>
          <a:p>
            <a:r>
              <a:rPr lang="en-US" dirty="0"/>
              <a:t>So while in the </a:t>
            </a:r>
            <a:r>
              <a:rPr lang="en-US" dirty="0" err="1"/>
              <a:t>Halfcheetah</a:t>
            </a:r>
            <a:r>
              <a:rPr lang="en-US" dirty="0"/>
              <a:t> environment , </a:t>
            </a:r>
            <a:r>
              <a:rPr lang="en-US" dirty="0" err="1"/>
              <a:t>algoritm</a:t>
            </a:r>
            <a:r>
              <a:rPr lang="en-US" dirty="0"/>
              <a:t> 3 performs the best, changing the problem (to hopper or swimmer), </a:t>
            </a:r>
            <a:r>
              <a:rPr lang="en-US" dirty="0" err="1"/>
              <a:t>algorihm</a:t>
            </a:r>
            <a:r>
              <a:rPr lang="en-US" dirty="0"/>
              <a:t> 3 does actually the worst.</a:t>
            </a:r>
            <a:endParaRPr dirty="0"/>
          </a:p>
        </p:txBody>
      </p:sp>
    </p:spTree>
    <p:extLst>
      <p:ext uri="{BB962C8B-B14F-4D97-AF65-F5344CB8AC3E}">
        <p14:creationId xmlns:p14="http://schemas.microsoft.com/office/powerpoint/2010/main" val="152980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140877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Shape 259"/>
          <p:cNvSpPr>
            <a:spLocks noGrp="1" noRot="1" noChangeAspect="1"/>
          </p:cNvSpPr>
          <p:nvPr>
            <p:ph type="sldImg"/>
          </p:nvPr>
        </p:nvSpPr>
        <p:spPr>
          <a:xfrm>
            <a:off x="381000" y="685800"/>
            <a:ext cx="6096000" cy="3429000"/>
          </a:xfrm>
          <a:prstGeom prst="rect">
            <a:avLst/>
          </a:prstGeom>
        </p:spPr>
        <p:txBody>
          <a:bodyPr/>
          <a:lstStyle/>
          <a:p>
            <a:endParaRPr/>
          </a:p>
        </p:txBody>
      </p:sp>
      <p:sp>
        <p:nvSpPr>
          <p:cNvPr id="260" name="Shape 260"/>
          <p:cNvSpPr>
            <a:spLocks noGrp="1"/>
          </p:cNvSpPr>
          <p:nvPr>
            <p:ph type="body" sz="quarter" idx="1"/>
          </p:nvPr>
        </p:nvSpPr>
        <p:spPr>
          <a:prstGeom prst="rect">
            <a:avLst/>
          </a:prstGeom>
        </p:spPr>
        <p:txBody>
          <a:bodyPr/>
          <a:lstStyle/>
          <a:p>
            <a:r>
              <a:rPr lang="en-US" dirty="0"/>
              <a:t>Ok, what if we use the same algorithm? There are many </a:t>
            </a:r>
            <a:r>
              <a:rPr lang="en-US" dirty="0" err="1"/>
              <a:t>algorthims</a:t>
            </a:r>
            <a:r>
              <a:rPr lang="en-US" dirty="0"/>
              <a:t> which have been implemented many times, in different code bases.</a:t>
            </a:r>
          </a:p>
          <a:p>
            <a:r>
              <a:rPr lang="en-US" dirty="0"/>
              <a:t>Again, there is a large variance in terms of performance for the same algorithm. (in this case, TRPO and DDPG). </a:t>
            </a:r>
          </a:p>
          <a:p>
            <a:r>
              <a:rPr lang="en-US" dirty="0"/>
              <a:t>What they found was that this is in part due to hyperparameters which are engineering choices. </a:t>
            </a:r>
            <a:endParaRPr dirty="0"/>
          </a:p>
        </p:txBody>
      </p:sp>
    </p:spTree>
    <p:extLst>
      <p:ext uri="{BB962C8B-B14F-4D97-AF65-F5344CB8AC3E}">
        <p14:creationId xmlns:p14="http://schemas.microsoft.com/office/powerpoint/2010/main" val="38060954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Shape 259"/>
          <p:cNvSpPr>
            <a:spLocks noGrp="1" noRot="1" noChangeAspect="1"/>
          </p:cNvSpPr>
          <p:nvPr>
            <p:ph type="sldImg"/>
          </p:nvPr>
        </p:nvSpPr>
        <p:spPr>
          <a:xfrm>
            <a:off x="381000" y="685800"/>
            <a:ext cx="6096000" cy="3429000"/>
          </a:xfrm>
          <a:prstGeom prst="rect">
            <a:avLst/>
          </a:prstGeom>
        </p:spPr>
        <p:txBody>
          <a:bodyPr/>
          <a:lstStyle/>
          <a:p>
            <a:endParaRPr/>
          </a:p>
        </p:txBody>
      </p:sp>
      <p:sp>
        <p:nvSpPr>
          <p:cNvPr id="260" name="Shape 260"/>
          <p:cNvSpPr>
            <a:spLocks noGrp="1"/>
          </p:cNvSpPr>
          <p:nvPr>
            <p:ph type="body" sz="quarter" idx="1"/>
          </p:nvPr>
        </p:nvSpPr>
        <p:spPr>
          <a:prstGeom prst="rect">
            <a:avLst/>
          </a:prstGeom>
        </p:spPr>
        <p:txBody>
          <a:bodyPr/>
          <a:lstStyle/>
          <a:p>
            <a:r>
              <a:rPr lang="en-US" dirty="0"/>
              <a:t>Ok, so what if we really take the same </a:t>
            </a:r>
            <a:r>
              <a:rPr lang="en-US" dirty="0" err="1"/>
              <a:t>algoritm</a:t>
            </a:r>
            <a:r>
              <a:rPr lang="en-US" dirty="0"/>
              <a:t>, and we run it different times (using different random seeds)? </a:t>
            </a:r>
          </a:p>
          <a:p>
            <a:r>
              <a:rPr lang="en-US" dirty="0"/>
              <a:t>They found that even then, while trying to account for most differences, the results are quite different for the same </a:t>
            </a:r>
            <a:r>
              <a:rPr lang="en-US" dirty="0" err="1"/>
              <a:t>algorithm,using</a:t>
            </a:r>
            <a:r>
              <a:rPr lang="en-US" dirty="0"/>
              <a:t> the same hyper parameters, just different random seeds.</a:t>
            </a:r>
          </a:p>
          <a:p>
            <a:r>
              <a:rPr lang="en-US" dirty="0"/>
              <a:t>What is the solution?</a:t>
            </a:r>
          </a:p>
        </p:txBody>
      </p:sp>
    </p:spTree>
    <p:extLst>
      <p:ext uri="{BB962C8B-B14F-4D97-AF65-F5344CB8AC3E}">
        <p14:creationId xmlns:p14="http://schemas.microsoft.com/office/powerpoint/2010/main" val="38369283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Shape 259"/>
          <p:cNvSpPr>
            <a:spLocks noGrp="1" noRot="1" noChangeAspect="1"/>
          </p:cNvSpPr>
          <p:nvPr>
            <p:ph type="sldImg"/>
          </p:nvPr>
        </p:nvSpPr>
        <p:spPr>
          <a:xfrm>
            <a:off x="381000" y="685800"/>
            <a:ext cx="6096000" cy="3429000"/>
          </a:xfrm>
          <a:prstGeom prst="rect">
            <a:avLst/>
          </a:prstGeom>
        </p:spPr>
        <p:txBody>
          <a:bodyPr/>
          <a:lstStyle/>
          <a:p>
            <a:endParaRPr/>
          </a:p>
        </p:txBody>
      </p:sp>
      <p:sp>
        <p:nvSpPr>
          <p:cNvPr id="260" name="Shape 260"/>
          <p:cNvSpPr>
            <a:spLocks noGrp="1"/>
          </p:cNvSpPr>
          <p:nvPr>
            <p:ph type="body" sz="quarter" idx="1"/>
          </p:nvPr>
        </p:nvSpPr>
        <p:spPr>
          <a:prstGeom prst="rect">
            <a:avLst/>
          </a:prstGeom>
        </p:spPr>
        <p:txBody>
          <a:bodyPr/>
          <a:lstStyle/>
          <a:p>
            <a:r>
              <a:rPr lang="en-US" dirty="0"/>
              <a:t>We will also see in the practical session, that https://</a:t>
            </a:r>
            <a:r>
              <a:rPr lang="en-US" dirty="0" err="1"/>
              <a:t>umich.zoom.us</a:t>
            </a:r>
            <a:r>
              <a:rPr lang="en-US" dirty="0"/>
              <a:t>/j/95138845161https://</a:t>
            </a:r>
            <a:r>
              <a:rPr lang="en-US" dirty="0" err="1"/>
              <a:t>umich.zoom.us</a:t>
            </a:r>
            <a:r>
              <a:rPr lang="en-US" dirty="0"/>
              <a:t>/j/95138845161keras / scikit learn, for the same configuration, do not give the same results.</a:t>
            </a:r>
          </a:p>
        </p:txBody>
      </p:sp>
    </p:spTree>
    <p:extLst>
      <p:ext uri="{BB962C8B-B14F-4D97-AF65-F5344CB8AC3E}">
        <p14:creationId xmlns:p14="http://schemas.microsoft.com/office/powerpoint/2010/main" val="19234738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Shape 259"/>
          <p:cNvSpPr>
            <a:spLocks noGrp="1" noRot="1" noChangeAspect="1"/>
          </p:cNvSpPr>
          <p:nvPr>
            <p:ph type="sldImg"/>
          </p:nvPr>
        </p:nvSpPr>
        <p:spPr>
          <a:xfrm>
            <a:off x="381000" y="685800"/>
            <a:ext cx="6096000" cy="3429000"/>
          </a:xfrm>
          <a:prstGeom prst="rect">
            <a:avLst/>
          </a:prstGeom>
        </p:spPr>
        <p:txBody>
          <a:bodyPr/>
          <a:lstStyle/>
          <a:p>
            <a:endParaRPr/>
          </a:p>
        </p:txBody>
      </p:sp>
      <p:sp>
        <p:nvSpPr>
          <p:cNvPr id="260" name="Shape 260"/>
          <p:cNvSpPr>
            <a:spLocks noGrp="1"/>
          </p:cNvSpPr>
          <p:nvPr>
            <p:ph type="body" sz="quarter" idx="1"/>
          </p:nvPr>
        </p:nvSpPr>
        <p:spPr>
          <a:prstGeom prst="rect">
            <a:avLst/>
          </a:prstGeom>
        </p:spPr>
        <p:txBody>
          <a:bodyPr/>
          <a:lstStyle/>
          <a:p>
            <a:r>
              <a:t>An article in science magazine from 2018 looked at 400 articles from top journals / conferences and has found that:</a:t>
            </a:r>
          </a:p>
          <a:p>
            <a:endParaRPr/>
          </a:p>
          <a:p>
            <a:r>
              <a:t>- unable to reproduce cutting edge results - paper by goodman eventually retracted</a:t>
            </a:r>
          </a:p>
          <a:p>
            <a:pPr marL="279400" indent="-279400">
              <a:buSzPct val="123000"/>
              <a:buChar char="-"/>
            </a:pPr>
            <a:r>
              <a:t>people don’t share their code - 2018 - 6% of authors shared codes in 400 algos</a:t>
            </a:r>
          </a:p>
          <a:p>
            <a:pPr marL="279400" indent="-279400">
              <a:buSzPct val="123000"/>
              <a:buChar char="-"/>
            </a:pPr>
            <a:r>
              <a:t>Training data is not shared</a:t>
            </a:r>
          </a:p>
          <a:p>
            <a:pPr marL="279400" indent="-279400">
              <a:buSzPct val="123000"/>
              <a:buChar char="-"/>
            </a:pPr>
            <a:r>
              <a:t>Sensitivity to hyperparameters</a:t>
            </a:r>
          </a:p>
        </p:txBody>
      </p:sp>
    </p:spTree>
    <p:extLst>
      <p:ext uri="{BB962C8B-B14F-4D97-AF65-F5344CB8AC3E}">
        <p14:creationId xmlns:p14="http://schemas.microsoft.com/office/powerpoint/2010/main" val="36456513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Shape 265"/>
          <p:cNvSpPr>
            <a:spLocks noGrp="1" noRot="1" noChangeAspect="1"/>
          </p:cNvSpPr>
          <p:nvPr>
            <p:ph type="sldImg"/>
          </p:nvPr>
        </p:nvSpPr>
        <p:spPr>
          <a:xfrm>
            <a:off x="381000" y="685800"/>
            <a:ext cx="6096000" cy="3429000"/>
          </a:xfrm>
          <a:prstGeom prst="rect">
            <a:avLst/>
          </a:prstGeom>
        </p:spPr>
        <p:txBody>
          <a:bodyPr/>
          <a:lstStyle/>
          <a:p>
            <a:endParaRPr/>
          </a:p>
        </p:txBody>
      </p:sp>
      <p:sp>
        <p:nvSpPr>
          <p:cNvPr id="266" name="Shape 266"/>
          <p:cNvSpPr>
            <a:spLocks noGrp="1"/>
          </p:cNvSpPr>
          <p:nvPr>
            <p:ph type="body" sz="quarter" idx="1"/>
          </p:nvPr>
        </p:nvSpPr>
        <p:spPr>
          <a:prstGeom prst="rect">
            <a:avLst/>
          </a:prstGeom>
        </p:spPr>
        <p:txBody>
          <a:bodyPr/>
          <a:lstStyle/>
          <a:p>
            <a:r>
              <a:rPr lang="en-US" dirty="0"/>
              <a:t>Given the same data, not controlling method or scientist choices, the same </a:t>
            </a:r>
            <a:r>
              <a:rPr lang="en-US" dirty="0" err="1"/>
              <a:t>conclusons</a:t>
            </a:r>
            <a:r>
              <a:rPr lang="en-US" dirty="0"/>
              <a:t> should be found</a:t>
            </a:r>
          </a:p>
          <a:p>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Shape 253"/>
          <p:cNvSpPr>
            <a:spLocks noGrp="1" noRot="1" noChangeAspect="1"/>
          </p:cNvSpPr>
          <p:nvPr>
            <p:ph type="sldImg"/>
          </p:nvPr>
        </p:nvSpPr>
        <p:spPr>
          <a:xfrm>
            <a:off x="381000" y="685800"/>
            <a:ext cx="6096000" cy="3429000"/>
          </a:xfrm>
          <a:prstGeom prst="rect">
            <a:avLst/>
          </a:prstGeom>
        </p:spPr>
        <p:txBody>
          <a:bodyPr/>
          <a:lstStyle/>
          <a:p>
            <a:endParaRPr/>
          </a:p>
        </p:txBody>
      </p:sp>
      <p:sp>
        <p:nvSpPr>
          <p:cNvPr id="254" name="Shape 254"/>
          <p:cNvSpPr>
            <a:spLocks noGrp="1"/>
          </p:cNvSpPr>
          <p:nvPr>
            <p:ph type="body" sz="quarter" idx="1"/>
          </p:nvPr>
        </p:nvSpPr>
        <p:spPr>
          <a:prstGeom prst="rect">
            <a:avLst/>
          </a:prstGeom>
        </p:spPr>
        <p:txBody>
          <a:bodyPr/>
          <a:lstStyle/>
          <a:p>
            <a:r>
              <a:rPr lang="en-US" b="0" dirty="0">
                <a:effectLst/>
              </a:rPr>
              <a:t>Using baselines to prove a new technique is better – We need to obtain the same accuracy for the baseline as the original research if we want to prove that our approach is an improvement.</a:t>
            </a:r>
          </a:p>
          <a:p>
            <a:r>
              <a:rPr lang="en-US" b="0" dirty="0">
                <a:effectLst/>
              </a:rPr>
              <a:t>Proof of correctness – If no one obtains the same results as us, it is likely that we are doing something wrong.</a:t>
            </a:r>
          </a:p>
          <a:p>
            <a:r>
              <a:rPr lang="en-US" b="0" dirty="0">
                <a:effectLst/>
              </a:rPr>
              <a:t>Without methods reproducibility, scientists risk claiming gains from changing one parameter while the real source of improvement may be some hidden source of randomness.</a:t>
            </a:r>
          </a:p>
          <a:p>
            <a:r>
              <a:rPr lang="en-US" b="0" dirty="0">
                <a:effectLst/>
              </a:rPr>
              <a:t>It is concerning to rely on models in production systems if we do not have ways of rebuilding them since requirements as well as platforms keep changing</a:t>
            </a:r>
            <a:endParaRPr dirty="0"/>
          </a:p>
        </p:txBody>
      </p:sp>
    </p:spTree>
    <p:extLst>
      <p:ext uri="{BB962C8B-B14F-4D97-AF65-F5344CB8AC3E}">
        <p14:creationId xmlns:p14="http://schemas.microsoft.com/office/powerpoint/2010/main" val="24042540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Shape 253"/>
          <p:cNvSpPr>
            <a:spLocks noGrp="1" noRot="1" noChangeAspect="1"/>
          </p:cNvSpPr>
          <p:nvPr>
            <p:ph type="sldImg"/>
          </p:nvPr>
        </p:nvSpPr>
        <p:spPr>
          <a:xfrm>
            <a:off x="381000" y="685800"/>
            <a:ext cx="6096000" cy="3429000"/>
          </a:xfrm>
          <a:prstGeom prst="rect">
            <a:avLst/>
          </a:prstGeom>
        </p:spPr>
        <p:txBody>
          <a:bodyPr/>
          <a:lstStyle/>
          <a:p>
            <a:endParaRPr/>
          </a:p>
        </p:txBody>
      </p:sp>
      <p:sp>
        <p:nvSpPr>
          <p:cNvPr id="254" name="Shape 254"/>
          <p:cNvSpPr>
            <a:spLocks noGrp="1"/>
          </p:cNvSpPr>
          <p:nvPr>
            <p:ph type="body" sz="quarter" idx="1"/>
          </p:nvPr>
        </p:nvSpPr>
        <p:spPr>
          <a:prstGeom prst="rect">
            <a:avLst/>
          </a:prstGeom>
        </p:spPr>
        <p:txBody>
          <a:bodyPr/>
          <a:lstStyle/>
          <a:p>
            <a:r>
              <a:rPr lang="en-US" b="0" dirty="0">
                <a:effectLst/>
              </a:rPr>
              <a:t>Using baselines to prove a new technique is better – We need to obtain the same accuracy for the baseline as the original research if we want to prove that our approach is an improvement.</a:t>
            </a:r>
          </a:p>
          <a:p>
            <a:r>
              <a:rPr lang="en-US" b="0" dirty="0">
                <a:effectLst/>
              </a:rPr>
              <a:t>Proof of correctness – If no one obtains the same results as us, it is likely that we are doing something wrong.</a:t>
            </a:r>
          </a:p>
          <a:p>
            <a:r>
              <a:rPr lang="en-US" b="0" dirty="0">
                <a:effectLst/>
              </a:rPr>
              <a:t>Without methods reproducibility, scientists risk claiming gains from changing one parameter while the real source of improvement may be some hidden source of randomness.</a:t>
            </a:r>
          </a:p>
          <a:p>
            <a:r>
              <a:rPr lang="en-US" b="0" dirty="0">
                <a:effectLst/>
              </a:rPr>
              <a:t>It is concerning to rely on models in production systems if we do not have ways of rebuilding them since requirements as well as platforms keep changing</a:t>
            </a:r>
            <a:endParaRPr dirty="0"/>
          </a:p>
        </p:txBody>
      </p:sp>
    </p:spTree>
    <p:extLst>
      <p:ext uri="{BB962C8B-B14F-4D97-AF65-F5344CB8AC3E}">
        <p14:creationId xmlns:p14="http://schemas.microsoft.com/office/powerpoint/2010/main" val="30533722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Shape 253"/>
          <p:cNvSpPr>
            <a:spLocks noGrp="1" noRot="1" noChangeAspect="1"/>
          </p:cNvSpPr>
          <p:nvPr>
            <p:ph type="sldImg"/>
          </p:nvPr>
        </p:nvSpPr>
        <p:spPr>
          <a:xfrm>
            <a:off x="381000" y="685800"/>
            <a:ext cx="6096000" cy="3429000"/>
          </a:xfrm>
          <a:prstGeom prst="rect">
            <a:avLst/>
          </a:prstGeom>
        </p:spPr>
        <p:txBody>
          <a:bodyPr/>
          <a:lstStyle/>
          <a:p>
            <a:endParaRPr/>
          </a:p>
        </p:txBody>
      </p:sp>
      <p:sp>
        <p:nvSpPr>
          <p:cNvPr id="254" name="Shape 254"/>
          <p:cNvSpPr>
            <a:spLocks noGrp="1"/>
          </p:cNvSpPr>
          <p:nvPr>
            <p:ph type="body" sz="quarter" idx="1"/>
          </p:nvPr>
        </p:nvSpPr>
        <p:spPr>
          <a:prstGeom prst="rect">
            <a:avLst/>
          </a:prstGeom>
        </p:spPr>
        <p:txBody>
          <a:bodyPr/>
          <a:lstStyle/>
          <a:p>
            <a:r>
              <a:rPr lang="en-US" b="0" dirty="0">
                <a:effectLst/>
              </a:rPr>
              <a:t>presents a wholesome picture of the previous work in the area. This means that it needs to include reviews of articles which oppose the authors’ hypothesis. Such a review will allow the reader to have a balanced opinion of the previous work and more objectively evaluate the study being presented. P</a:t>
            </a:r>
          </a:p>
          <a:p>
            <a:endParaRPr lang="en-US" b="0" dirty="0">
              <a:effectLst/>
            </a:endParaRPr>
          </a:p>
          <a:p>
            <a:endParaRPr lang="en-US" dirty="0"/>
          </a:p>
          <a:p>
            <a:r>
              <a:rPr lang="en-US" dirty="0" err="1"/>
              <a:t>Verymuch</a:t>
            </a:r>
            <a:r>
              <a:rPr lang="en-US" dirty="0"/>
              <a:t> open –</a:t>
            </a:r>
          </a:p>
          <a:p>
            <a:r>
              <a:rPr lang="en-US" dirty="0"/>
              <a:t>Some suggestions are removing completely the discussion section, or have someone independent write the discussion section, upon seeing the results.</a:t>
            </a:r>
            <a:endParaRPr dirty="0"/>
          </a:p>
        </p:txBody>
      </p:sp>
    </p:spTree>
    <p:extLst>
      <p:ext uri="{BB962C8B-B14F-4D97-AF65-F5344CB8AC3E}">
        <p14:creationId xmlns:p14="http://schemas.microsoft.com/office/powerpoint/2010/main" val="948304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Shape 272"/>
          <p:cNvSpPr>
            <a:spLocks noGrp="1" noRot="1" noChangeAspect="1"/>
          </p:cNvSpPr>
          <p:nvPr>
            <p:ph type="sldImg"/>
          </p:nvPr>
        </p:nvSpPr>
        <p:spPr>
          <a:xfrm>
            <a:off x="381000" y="685800"/>
            <a:ext cx="6096000" cy="3429000"/>
          </a:xfrm>
          <a:prstGeom prst="rect">
            <a:avLst/>
          </a:prstGeom>
        </p:spPr>
        <p:txBody>
          <a:bodyPr/>
          <a:lstStyle/>
          <a:p>
            <a:endParaRPr/>
          </a:p>
        </p:txBody>
      </p:sp>
      <p:sp>
        <p:nvSpPr>
          <p:cNvPr id="273" name="Shape 273"/>
          <p:cNvSpPr>
            <a:spLocks noGrp="1"/>
          </p:cNvSpPr>
          <p:nvPr>
            <p:ph type="body" sz="quarter" idx="1"/>
          </p:nvPr>
        </p:nvSpPr>
        <p:spPr>
          <a:prstGeom prst="rect">
            <a:avLst/>
          </a:prstGeom>
        </p:spPr>
        <p:txBody>
          <a:bodyPr/>
          <a:lstStyle/>
          <a:p>
            <a:r>
              <a:t>An article in science magazine from 2018 looked at 400 articles from top journals / conferences and has found that:</a:t>
            </a:r>
          </a:p>
          <a:p>
            <a:endParaRPr/>
          </a:p>
          <a:p>
            <a:r>
              <a:t>- unable to reproduce cutting edge results - paper by goodman eventually retracted</a:t>
            </a:r>
          </a:p>
          <a:p>
            <a:pPr marL="279400" indent="-279400">
              <a:buSzPct val="123000"/>
              <a:buChar char="-"/>
            </a:pPr>
            <a:r>
              <a:t>people don’t share their code - 2018 - 6% of authors shared codes in 400 algos</a:t>
            </a:r>
          </a:p>
          <a:p>
            <a:pPr marL="279400" indent="-279400">
              <a:buSzPct val="123000"/>
              <a:buChar char="-"/>
            </a:pPr>
            <a:r>
              <a:t>Training data is not shared</a:t>
            </a:r>
          </a:p>
          <a:p>
            <a:pPr marL="279400" indent="-279400">
              <a:buSzPct val="123000"/>
              <a:buChar char="-"/>
            </a:pPr>
            <a:r>
              <a:t>Sensitivity to hyperparameters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39371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87713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Shape 229"/>
          <p:cNvSpPr>
            <a:spLocks noGrp="1" noRot="1" noChangeAspect="1"/>
          </p:cNvSpPr>
          <p:nvPr>
            <p:ph type="sldImg"/>
          </p:nvPr>
        </p:nvSpPr>
        <p:spPr>
          <a:prstGeom prst="rect">
            <a:avLst/>
          </a:prstGeom>
        </p:spPr>
        <p:txBody>
          <a:bodyPr/>
          <a:lstStyle/>
          <a:p>
            <a:endParaRPr/>
          </a:p>
        </p:txBody>
      </p:sp>
      <p:sp>
        <p:nvSpPr>
          <p:cNvPr id="230" name="Shape 230"/>
          <p:cNvSpPr>
            <a:spLocks noGrp="1"/>
          </p:cNvSpPr>
          <p:nvPr>
            <p:ph type="body" sz="quarter" idx="1"/>
          </p:nvPr>
        </p:nvSpPr>
        <p:spPr>
          <a:prstGeom prst="rect">
            <a:avLst/>
          </a:prstGeom>
        </p:spPr>
        <p:txBody>
          <a:bodyPr/>
          <a:lstStyle/>
          <a:p>
            <a:r>
              <a:t>Typically, we are not interested in deploying an online ML system.</a:t>
            </a:r>
          </a:p>
          <a:p>
            <a:r>
              <a:t>We usually operate in a more controlled execution environment. (No end users)</a:t>
            </a:r>
          </a:p>
          <a:p>
            <a:r>
              <a:t>We want the system to be reproducible.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Shape 235"/>
          <p:cNvSpPr>
            <a:spLocks noGrp="1" noRot="1" noChangeAspect="1"/>
          </p:cNvSpPr>
          <p:nvPr>
            <p:ph type="sldImg"/>
          </p:nvPr>
        </p:nvSpPr>
        <p:spPr>
          <a:prstGeom prst="rect">
            <a:avLst/>
          </a:prstGeom>
        </p:spPr>
        <p:txBody>
          <a:bodyPr/>
          <a:lstStyle/>
          <a:p>
            <a:endParaRPr/>
          </a:p>
        </p:txBody>
      </p:sp>
      <p:sp>
        <p:nvSpPr>
          <p:cNvPr id="236" name="Shape 236"/>
          <p:cNvSpPr>
            <a:spLocks noGrp="1"/>
          </p:cNvSpPr>
          <p:nvPr>
            <p:ph type="body" sz="quarter" idx="1"/>
          </p:nvPr>
        </p:nvSpPr>
        <p:spPr>
          <a:prstGeom prst="rect">
            <a:avLst/>
          </a:prstGeom>
        </p:spPr>
        <p:txBody>
          <a:bodyPr/>
          <a:lstStyle/>
          <a:p>
            <a:r>
              <a:t>ML reproducibility is not the first time that we come across issues with reproducing scientific results. A survey conducted in 2016 shows that in “hard” sciences, many fields struggle with reproducibility (this becomes worse in soft sciences).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Shape 241"/>
          <p:cNvSpPr>
            <a:spLocks noGrp="1" noRot="1" noChangeAspect="1"/>
          </p:cNvSpPr>
          <p:nvPr>
            <p:ph type="sldImg"/>
          </p:nvPr>
        </p:nvSpPr>
        <p:spPr>
          <a:xfrm>
            <a:off x="381000" y="685800"/>
            <a:ext cx="6096000" cy="3429000"/>
          </a:xfrm>
          <a:prstGeom prst="rect">
            <a:avLst/>
          </a:prstGeom>
        </p:spPr>
        <p:txBody>
          <a:bodyPr/>
          <a:lstStyle/>
          <a:p>
            <a:endParaRPr/>
          </a:p>
        </p:txBody>
      </p:sp>
      <p:sp>
        <p:nvSpPr>
          <p:cNvPr id="242" name="Shape 242"/>
          <p:cNvSpPr>
            <a:spLocks noGrp="1"/>
          </p:cNvSpPr>
          <p:nvPr>
            <p:ph type="body" sz="quarter" idx="1"/>
          </p:nvPr>
        </p:nvSpPr>
        <p:spPr>
          <a:prstGeom prst="rect">
            <a:avLst/>
          </a:prstGeom>
        </p:spPr>
        <p:txBody>
          <a:bodyPr/>
          <a:lstStyle/>
          <a:p>
            <a:r>
              <a:rPr dirty="0"/>
              <a:t>An article in science magazine from 2018 looked at 400 articles from top journals / conferences and has found that:</a:t>
            </a:r>
          </a:p>
          <a:p>
            <a:endParaRPr dirty="0"/>
          </a:p>
          <a:p>
            <a:r>
              <a:rPr dirty="0"/>
              <a:t>- unable to reproduce cutting edge results - paper by goodman eventually retracted</a:t>
            </a:r>
          </a:p>
          <a:p>
            <a:pPr marL="279400" indent="-279400">
              <a:buSzPct val="123000"/>
              <a:buChar char="-"/>
            </a:pPr>
            <a:r>
              <a:rPr dirty="0"/>
              <a:t>people don’t share their code - 2018 - 6% of authors shared codes in 400 algos</a:t>
            </a:r>
          </a:p>
          <a:p>
            <a:pPr marL="279400" indent="-279400">
              <a:buSzPct val="123000"/>
              <a:buChar char="-"/>
            </a:pPr>
            <a:r>
              <a:rPr dirty="0"/>
              <a:t>Training data is not shared</a:t>
            </a:r>
          </a:p>
          <a:p>
            <a:pPr marL="279400" indent="-279400">
              <a:buSzPct val="123000"/>
              <a:buChar char="-"/>
            </a:pPr>
            <a:r>
              <a:rPr dirty="0"/>
              <a:t>Sensitivity to hyperparameters</a:t>
            </a:r>
            <a:endParaRPr lang="en-US" dirty="0"/>
          </a:p>
          <a:p>
            <a:pPr marL="279400" indent="-279400">
              <a:buSzPct val="123000"/>
              <a:buChar char="-"/>
            </a:pPr>
            <a:endParaRPr lang="en-US" dirty="0"/>
          </a:p>
          <a:p>
            <a:pPr marL="279400" indent="-279400">
              <a:buSzPct val="123000"/>
              <a:buChar char="-"/>
            </a:pPr>
            <a:r>
              <a:rPr lang="en-US" dirty="0"/>
              <a:t>And this is in machine learning conferences, not scientific fields that are using ml as a tool. Best believe this is worst…</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Shape 241"/>
          <p:cNvSpPr>
            <a:spLocks noGrp="1" noRot="1" noChangeAspect="1"/>
          </p:cNvSpPr>
          <p:nvPr>
            <p:ph type="sldImg"/>
          </p:nvPr>
        </p:nvSpPr>
        <p:spPr>
          <a:xfrm>
            <a:off x="381000" y="685800"/>
            <a:ext cx="6096000" cy="3429000"/>
          </a:xfrm>
          <a:prstGeom prst="rect">
            <a:avLst/>
          </a:prstGeom>
        </p:spPr>
        <p:txBody>
          <a:bodyPr/>
          <a:lstStyle/>
          <a:p>
            <a:endParaRPr/>
          </a:p>
        </p:txBody>
      </p:sp>
      <p:sp>
        <p:nvSpPr>
          <p:cNvPr id="242" name="Shape 242"/>
          <p:cNvSpPr>
            <a:spLocks noGrp="1"/>
          </p:cNvSpPr>
          <p:nvPr>
            <p:ph type="body" sz="quarter" idx="1"/>
          </p:nvPr>
        </p:nvSpPr>
        <p:spPr>
          <a:prstGeom prst="rect">
            <a:avLst/>
          </a:prstGeom>
        </p:spPr>
        <p:txBody>
          <a:bodyPr/>
          <a:lstStyle/>
          <a:p>
            <a:r>
              <a:rPr dirty="0"/>
              <a:t>An article in science magazine from 2018 looked at 400 articles from top journals / conferences and has found that:</a:t>
            </a:r>
          </a:p>
          <a:p>
            <a:endParaRPr dirty="0"/>
          </a:p>
          <a:p>
            <a:r>
              <a:rPr dirty="0"/>
              <a:t>- unable to reproduce cutting edge results - paper by goodman eventually retracted</a:t>
            </a:r>
          </a:p>
          <a:p>
            <a:pPr marL="279400" indent="-279400">
              <a:buSzPct val="123000"/>
              <a:buChar char="-"/>
            </a:pPr>
            <a:r>
              <a:rPr dirty="0"/>
              <a:t>people don’t share their code - 2018 - 6% of authors shared codes in 400 algos</a:t>
            </a:r>
          </a:p>
          <a:p>
            <a:pPr marL="279400" indent="-279400">
              <a:buSzPct val="123000"/>
              <a:buChar char="-"/>
            </a:pPr>
            <a:r>
              <a:rPr dirty="0"/>
              <a:t>Training data is not shared</a:t>
            </a:r>
          </a:p>
          <a:p>
            <a:pPr marL="279400" indent="-279400">
              <a:buSzPct val="123000"/>
              <a:buChar char="-"/>
            </a:pPr>
            <a:r>
              <a:rPr dirty="0"/>
              <a:t>Sensitivity to hyperparameters</a:t>
            </a:r>
            <a:endParaRPr lang="en-US" dirty="0"/>
          </a:p>
          <a:p>
            <a:pPr marL="279400" indent="-279400">
              <a:buSzPct val="123000"/>
              <a:buChar char="-"/>
            </a:pPr>
            <a:endParaRPr lang="en-US" dirty="0"/>
          </a:p>
          <a:p>
            <a:pPr marL="279400" indent="-279400">
              <a:buSzPct val="123000"/>
              <a:buChar char="-"/>
            </a:pPr>
            <a:r>
              <a:rPr lang="en-US" dirty="0"/>
              <a:t>And this is in machine learning conferences, not scientific fields that are using ml as a tool. Best believe this is worst…</a:t>
            </a:r>
            <a:endParaRPr dirty="0"/>
          </a:p>
        </p:txBody>
      </p:sp>
    </p:spTree>
    <p:extLst>
      <p:ext uri="{BB962C8B-B14F-4D97-AF65-F5344CB8AC3E}">
        <p14:creationId xmlns:p14="http://schemas.microsoft.com/office/powerpoint/2010/main" val="3235411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Shape 259"/>
          <p:cNvSpPr>
            <a:spLocks noGrp="1" noRot="1" noChangeAspect="1"/>
          </p:cNvSpPr>
          <p:nvPr>
            <p:ph type="sldImg"/>
          </p:nvPr>
        </p:nvSpPr>
        <p:spPr>
          <a:xfrm>
            <a:off x="381000" y="685800"/>
            <a:ext cx="6096000" cy="3429000"/>
          </a:xfrm>
          <a:prstGeom prst="rect">
            <a:avLst/>
          </a:prstGeom>
        </p:spPr>
        <p:txBody>
          <a:bodyPr/>
          <a:lstStyle/>
          <a:p>
            <a:endParaRPr/>
          </a:p>
        </p:txBody>
      </p:sp>
      <p:sp>
        <p:nvSpPr>
          <p:cNvPr id="260" name="Shape 260"/>
          <p:cNvSpPr>
            <a:spLocks noGrp="1"/>
          </p:cNvSpPr>
          <p:nvPr>
            <p:ph type="body" sz="quarter" idx="1"/>
          </p:nvPr>
        </p:nvSpPr>
        <p:spPr>
          <a:prstGeom prst="rect">
            <a:avLst/>
          </a:prstGeom>
        </p:spPr>
        <p:txBody>
          <a:bodyPr/>
          <a:lstStyle/>
          <a:p>
            <a:r>
              <a:t>An article in science magazine from 2018 looked at 400 articles from top journals / conferences and has found that:</a:t>
            </a:r>
          </a:p>
          <a:p>
            <a:endParaRPr/>
          </a:p>
          <a:p>
            <a:r>
              <a:t>- unable to reproduce cutting edge results - paper by goodman eventually retracted</a:t>
            </a:r>
          </a:p>
          <a:p>
            <a:pPr marL="279400" indent="-279400">
              <a:buSzPct val="123000"/>
              <a:buChar char="-"/>
            </a:pPr>
            <a:r>
              <a:t>people don’t share their code - 2018 - 6% of authors shared codes in 400 algos</a:t>
            </a:r>
          </a:p>
          <a:p>
            <a:pPr marL="279400" indent="-279400">
              <a:buSzPct val="123000"/>
              <a:buChar char="-"/>
            </a:pPr>
            <a:r>
              <a:t>Training data is not shared</a:t>
            </a:r>
          </a:p>
          <a:p>
            <a:pPr marL="279400" indent="-279400">
              <a:buSzPct val="123000"/>
              <a:buChar char="-"/>
            </a:pPr>
            <a:r>
              <a:t>Sensitivity to hyperparameters</a:t>
            </a:r>
          </a:p>
        </p:txBody>
      </p:sp>
    </p:spTree>
    <p:extLst>
      <p:ext uri="{BB962C8B-B14F-4D97-AF65-F5344CB8AC3E}">
        <p14:creationId xmlns:p14="http://schemas.microsoft.com/office/powerpoint/2010/main" val="1770637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12"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Presentation Title</a:t>
            </a:r>
          </a:p>
        </p:txBody>
      </p:sp>
      <p:sp>
        <p:nvSpPr>
          <p:cNvPr id="13" name="Body Level One…"/>
          <p:cNvSpPr txBox="1">
            <a:spLocks noGrp="1"/>
          </p:cNvSpPr>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11600" spc="-232">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11600" spc="-232">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11600" spc="-232">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11600" spc="-232">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Body Level One…"/>
          <p:cNvSpPr txBox="1">
            <a:spLocks noGrp="1"/>
          </p:cNvSpPr>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lvl1pPr>
            <a:lvl2pPr marL="0" indent="457200" algn="ctr">
              <a:lnSpc>
                <a:spcPct val="80000"/>
              </a:lnSpc>
              <a:spcBef>
                <a:spcPts val="0"/>
              </a:spcBef>
              <a:buSzTx/>
              <a:buNone/>
              <a:defRPr sz="25000" b="1" spc="-250"/>
            </a:lvl2pPr>
            <a:lvl3pPr marL="0" indent="914400" algn="ctr">
              <a:lnSpc>
                <a:spcPct val="80000"/>
              </a:lnSpc>
              <a:spcBef>
                <a:spcPts val="0"/>
              </a:spcBef>
              <a:buSzTx/>
              <a:buNone/>
              <a:defRPr sz="25000" b="1" spc="-250"/>
            </a:lvl3pPr>
            <a:lvl4pPr marL="0" indent="1371600" algn="ctr">
              <a:lnSpc>
                <a:spcPct val="80000"/>
              </a:lnSpc>
              <a:spcBef>
                <a:spcPts val="0"/>
              </a:spcBef>
              <a:buSzTx/>
              <a:buNone/>
              <a:defRPr sz="25000" b="1" spc="-250"/>
            </a:lvl4pPr>
            <a:lvl5pPr marL="0" indent="1828800" algn="ctr">
              <a:lnSpc>
                <a:spcPct val="80000"/>
              </a:lnSpc>
              <a:spcBef>
                <a:spcPts val="0"/>
              </a:spcBef>
              <a:buSzTx/>
              <a:buNone/>
              <a:defRPr sz="25000" b="1" spc="-250"/>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Attribution</a:t>
            </a:r>
          </a:p>
        </p:txBody>
      </p:sp>
      <p:sp>
        <p:nvSpPr>
          <p:cNvPr id="116"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12700">
              <a:spcBef>
                <a:spcPts val="0"/>
              </a:spcBef>
              <a:buSzTx/>
              <a:buNone/>
              <a:defRPr sz="8500" spc="-170">
                <a:latin typeface="Helvetica Neue Medium"/>
                <a:ea typeface="Helvetica Neue Medium"/>
                <a:cs typeface="Helvetica Neue Medium"/>
                <a:sym typeface="Helvetica Neue Medium"/>
              </a:defRPr>
            </a:lvl2pPr>
            <a:lvl3pPr marL="638923" indent="444500">
              <a:spcBef>
                <a:spcPts val="0"/>
              </a:spcBef>
              <a:buSzTx/>
              <a:buNone/>
              <a:defRPr sz="8500" spc="-170">
                <a:latin typeface="Helvetica Neue Medium"/>
                <a:ea typeface="Helvetica Neue Medium"/>
                <a:cs typeface="Helvetica Neue Medium"/>
                <a:sym typeface="Helvetica Neue Medium"/>
              </a:defRPr>
            </a:lvl3pPr>
            <a:lvl4pPr marL="638923" indent="901700">
              <a:spcBef>
                <a:spcPts val="0"/>
              </a:spcBef>
              <a:buSzTx/>
              <a:buNone/>
              <a:defRPr sz="8500" spc="-170">
                <a:latin typeface="Helvetica Neue Medium"/>
                <a:ea typeface="Helvetica Neue Medium"/>
                <a:cs typeface="Helvetica Neue Medium"/>
                <a:sym typeface="Helvetica Neue Medium"/>
              </a:defRPr>
            </a:lvl4pPr>
            <a:lvl5pPr marL="638923" indent="1358900">
              <a:spcBef>
                <a:spcPts val="0"/>
              </a:spcBef>
              <a:buSzTx/>
              <a:buNone/>
              <a:defRPr sz="8500" spc="-170">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Image"/>
          <p:cNvSpPr>
            <a:spLocks noGrp="1"/>
          </p:cNvSpPr>
          <p:nvPr>
            <p:ph type="pic" sz="quarter" idx="21"/>
          </p:nvPr>
        </p:nvSpPr>
        <p:spPr>
          <a:xfrm>
            <a:off x="15760700" y="1016000"/>
            <a:ext cx="7439099" cy="5949678"/>
          </a:xfrm>
          <a:prstGeom prst="rect">
            <a:avLst/>
          </a:prstGeom>
        </p:spPr>
        <p:txBody>
          <a:bodyPr lIns="91439" tIns="45719" rIns="91439" bIns="45719">
            <a:noAutofit/>
          </a:bodyPr>
          <a:lstStyle/>
          <a:p>
            <a:endParaRPr/>
          </a:p>
        </p:txBody>
      </p:sp>
      <p:sp>
        <p:nvSpPr>
          <p:cNvPr id="125" name="Image"/>
          <p:cNvSpPr>
            <a:spLocks noGrp="1"/>
          </p:cNvSpPr>
          <p:nvPr>
            <p:ph type="pic" sz="half" idx="22"/>
          </p:nvPr>
        </p:nvSpPr>
        <p:spPr>
          <a:xfrm>
            <a:off x="13500100" y="3978275"/>
            <a:ext cx="10439400" cy="12150181"/>
          </a:xfrm>
          <a:prstGeom prst="rect">
            <a:avLst/>
          </a:prstGeom>
        </p:spPr>
        <p:txBody>
          <a:bodyPr lIns="91439" tIns="45719" rIns="91439" bIns="45719">
            <a:noAutofit/>
          </a:bodyPr>
          <a:lstStyle/>
          <a:p>
            <a:endParaRPr/>
          </a:p>
        </p:txBody>
      </p:sp>
      <p:sp>
        <p:nvSpPr>
          <p:cNvPr id="126" name="Image"/>
          <p:cNvSpPr>
            <a:spLocks noGrp="1"/>
          </p:cNvSpPr>
          <p:nvPr>
            <p:ph type="pic" idx="23"/>
          </p:nvPr>
        </p:nvSpPr>
        <p:spPr>
          <a:xfrm>
            <a:off x="-139700" y="495300"/>
            <a:ext cx="16611600" cy="1245870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Image"/>
          <p:cNvSpPr>
            <a:spLocks noGrp="1"/>
          </p:cNvSpPr>
          <p:nvPr>
            <p:ph type="pic" idx="21"/>
          </p:nvPr>
        </p:nvSpPr>
        <p:spPr>
          <a:xfrm>
            <a:off x="-1333500" y="-5524500"/>
            <a:ext cx="27051000" cy="21640800"/>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666699290_02_crop_3159x1892.jpg"/>
          <p:cNvSpPr>
            <a:spLocks noGrp="1"/>
          </p:cNvSpPr>
          <p:nvPr>
            <p:ph type="pic" idx="21"/>
          </p:nvPr>
        </p:nvSpPr>
        <p:spPr>
          <a:xfrm>
            <a:off x="-1155700" y="-1295400"/>
            <a:ext cx="26746200" cy="16018933"/>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1206500" y="7124700"/>
            <a:ext cx="21971000" cy="4648200"/>
          </a:xfrm>
          <a:prstGeom prst="rect">
            <a:avLst/>
          </a:prstGeom>
        </p:spPr>
        <p:txBody>
          <a:bodyPr anchor="b"/>
          <a:lstStyle>
            <a:lvl1pPr>
              <a:defRPr sz="11600" spc="-232"/>
            </a:lvl1pPr>
          </a:lstStyle>
          <a:p>
            <a:r>
              <a:t>Presentation Title</a:t>
            </a:r>
          </a:p>
        </p:txBody>
      </p:sp>
      <p:sp>
        <p:nvSpPr>
          <p:cNvPr id="23" name="Author and Date"/>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24" name="Body Level One…"/>
          <p:cNvSpPr txBox="1">
            <a:spLocks noGrp="1"/>
          </p:cNvSpPr>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910457886_1434x1669.jpg"/>
          <p:cNvSpPr>
            <a:spLocks noGrp="1"/>
          </p:cNvSpPr>
          <p:nvPr>
            <p:ph type="pic" idx="21"/>
          </p:nvPr>
        </p:nvSpPr>
        <p:spPr>
          <a:xfrm>
            <a:off x="10972800" y="-203200"/>
            <a:ext cx="12144837" cy="14135100"/>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1206500" y="1270000"/>
            <a:ext cx="9779000" cy="5882273"/>
          </a:xfrm>
          <a:prstGeom prst="rect">
            <a:avLst/>
          </a:prstGeom>
        </p:spPr>
        <p:txBody>
          <a:bodyPr anchor="b"/>
          <a:lstStyle/>
          <a:p>
            <a:r>
              <a:t>Slide Title</a:t>
            </a:r>
          </a:p>
        </p:txBody>
      </p:sp>
      <p:sp>
        <p:nvSpPr>
          <p:cNvPr id="34" name="Body Level One…"/>
          <p:cNvSpPr txBox="1">
            <a:spLocks noGrp="1"/>
          </p:cNvSpPr>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61"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62" name="660384004_1290x1720.jpg"/>
          <p:cNvSpPr>
            <a:spLocks noGrp="1"/>
          </p:cNvSpPr>
          <p:nvPr>
            <p:ph type="pic" idx="22"/>
          </p:nvPr>
        </p:nvSpPr>
        <p:spPr>
          <a:xfrm>
            <a:off x="12192000" y="-407266"/>
            <a:ext cx="10916874" cy="14555832"/>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1206500" y="1079500"/>
            <a:ext cx="21971000" cy="1434949"/>
          </a:xfrm>
          <a:prstGeom prst="rect">
            <a:avLst/>
          </a:prstGeom>
        </p:spPr>
        <p:txBody>
          <a:bodyPr/>
          <a:lstStyle/>
          <a:p>
            <a:r>
              <a:t>Slide Title</a:t>
            </a:r>
          </a:p>
        </p:txBody>
      </p:sp>
      <p:sp>
        <p:nvSpPr>
          <p:cNvPr id="80"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xfrm>
            <a:off x="1206500" y="1079500"/>
            <a:ext cx="21971000" cy="1435100"/>
          </a:xfrm>
          <a:prstGeom prst="rect">
            <a:avLst/>
          </a:prstGeom>
        </p:spPr>
        <p:txBody>
          <a:bodyPr/>
          <a:lstStyle/>
          <a:p>
            <a:r>
              <a:t>Agenda Title</a:t>
            </a:r>
          </a:p>
        </p:txBody>
      </p:sp>
      <p:sp>
        <p:nvSpPr>
          <p:cNvPr id="89" name="Agenda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Agenda Subtitle</a:t>
            </a:r>
          </a:p>
        </p:txBody>
      </p:sp>
      <p:sp>
        <p:nvSpPr>
          <p:cNvPr id="90"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github.com/hanveiga/amld-2021-repML" TargetMode="Externa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hyperlink" Target="https://zenodo.org/" TargetMode="External"/><Relationship Id="rId2" Type="http://schemas.openxmlformats.org/officeDocument/2006/relationships/hyperlink" Target="https://datadryad.org/stash/" TargetMode="Externa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hyperlink" Target="https://www.tensorflow.org/tensorboard" TargetMode="External"/><Relationship Id="rId2" Type="http://schemas.openxmlformats.org/officeDocument/2006/relationships/hyperlink" Target="https://mlflow.org/" TargetMode="Externa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hyperlink" Target="https://colab.research.google.com/" TargetMode="External"/><Relationship Id="rId2" Type="http://schemas.openxmlformats.org/officeDocument/2006/relationships/hyperlink" Target="https://jupyter.org/" TargetMode="Externa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white, green, black, sign&#10;&#10;Description automatically generated">
            <a:extLst>
              <a:ext uri="{FF2B5EF4-FFF2-40B4-BE49-F238E27FC236}">
                <a16:creationId xmlns:a16="http://schemas.microsoft.com/office/drawing/2014/main" id="{BD6E3E8C-28FF-914E-ADFC-3CA81015B746}"/>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575733" y="-323839"/>
            <a:ext cx="25983235" cy="14615572"/>
          </a:xfrm>
          <a:prstGeom prst="rect">
            <a:avLst/>
          </a:prstGeom>
        </p:spPr>
      </p:pic>
      <p:sp>
        <p:nvSpPr>
          <p:cNvPr id="6" name="AMLD">
            <a:extLst>
              <a:ext uri="{FF2B5EF4-FFF2-40B4-BE49-F238E27FC236}">
                <a16:creationId xmlns:a16="http://schemas.microsoft.com/office/drawing/2014/main" id="{8127B2B5-B6A5-BF4F-8FAC-6A6D040C1FFC}"/>
              </a:ext>
            </a:extLst>
          </p:cNvPr>
          <p:cNvSpPr txBox="1">
            <a:spLocks/>
          </p:cNvSpPr>
          <p:nvPr/>
        </p:nvSpPr>
        <p:spPr>
          <a:xfrm>
            <a:off x="896537" y="2641851"/>
            <a:ext cx="15325594" cy="44986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b">
            <a:noAutofit/>
          </a:bodyPr>
          <a:lstStyle>
            <a:lvl1pPr marL="0" marR="0" indent="0" algn="l" defTabSz="2438338" rtl="0" latinLnBrk="0">
              <a:lnSpc>
                <a:spcPct val="80000"/>
              </a:lnSpc>
              <a:spcBef>
                <a:spcPts val="0"/>
              </a:spcBef>
              <a:spcAft>
                <a:spcPts val="0"/>
              </a:spcAft>
              <a:buClrTx/>
              <a:buSzTx/>
              <a:buFontTx/>
              <a:buNone/>
              <a:tabLst/>
              <a:defRPr sz="11600" b="1" i="0" u="none" strike="noStrike" cap="none" spc="-232" baseline="0">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a:lstStyle>
          <a:p>
            <a:pPr hangingPunct="1"/>
            <a:r>
              <a:rPr lang="en-US" sz="8000" dirty="0">
                <a:solidFill>
                  <a:schemeClr val="bg1"/>
                </a:solidFill>
              </a:rPr>
              <a:t>Reproducibility in (Scientific) Machine Learning</a:t>
            </a:r>
            <a:endParaRPr lang="en-US" sz="8000" b="0" dirty="0">
              <a:solidFill>
                <a:schemeClr val="bg1"/>
              </a:solidFill>
            </a:endParaRPr>
          </a:p>
        </p:txBody>
      </p:sp>
      <p:sp>
        <p:nvSpPr>
          <p:cNvPr id="7" name="Presentation Subtitle">
            <a:extLst>
              <a:ext uri="{FF2B5EF4-FFF2-40B4-BE49-F238E27FC236}">
                <a16:creationId xmlns:a16="http://schemas.microsoft.com/office/drawing/2014/main" id="{71A99824-33EE-3440-94C7-0C759E78B6E5}"/>
              </a:ext>
            </a:extLst>
          </p:cNvPr>
          <p:cNvSpPr txBox="1">
            <a:spLocks/>
          </p:cNvSpPr>
          <p:nvPr/>
        </p:nvSpPr>
        <p:spPr>
          <a:xfrm>
            <a:off x="896537" y="11144661"/>
            <a:ext cx="21971001" cy="1905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fontScale="85000" lnSpcReduction="20000"/>
          </a:bodyPr>
          <a:lstStyle>
            <a:lvl1pPr marL="0" marR="0" indent="0" algn="l" defTabSz="825500" rtl="0" latinLnBrk="0">
              <a:lnSpc>
                <a:spcPct val="100000"/>
              </a:lnSpc>
              <a:spcBef>
                <a:spcPts val="0"/>
              </a:spcBef>
              <a:spcAft>
                <a:spcPts val="0"/>
              </a:spcAft>
              <a:buClrTx/>
              <a:buSzTx/>
              <a:buFontTx/>
              <a:buNone/>
              <a:tabLst/>
              <a:defRPr sz="5500" b="1" i="0" u="none" strike="noStrike" cap="none" spc="0" baseline="0">
                <a:solidFill>
                  <a:srgbClr val="000000"/>
                </a:solidFill>
                <a:uFillTx/>
                <a:latin typeface="+mn-lt"/>
                <a:ea typeface="+mn-ea"/>
                <a:cs typeface="+mn-cs"/>
                <a:sym typeface="Helvetica Neue"/>
              </a:defRPr>
            </a:lvl1pPr>
            <a:lvl2pPr marL="0" marR="0" indent="457200" algn="l" defTabSz="825500" rtl="0" latinLnBrk="0">
              <a:lnSpc>
                <a:spcPct val="100000"/>
              </a:lnSpc>
              <a:spcBef>
                <a:spcPts val="0"/>
              </a:spcBef>
              <a:spcAft>
                <a:spcPts val="0"/>
              </a:spcAft>
              <a:buClrTx/>
              <a:buSzTx/>
              <a:buFontTx/>
              <a:buNone/>
              <a:tabLst/>
              <a:defRPr sz="5500" b="1" i="0" u="none" strike="noStrike" cap="none" spc="0" baseline="0">
                <a:solidFill>
                  <a:srgbClr val="000000"/>
                </a:solidFill>
                <a:uFillTx/>
                <a:latin typeface="+mn-lt"/>
                <a:ea typeface="+mn-ea"/>
                <a:cs typeface="+mn-cs"/>
                <a:sym typeface="Helvetica Neue"/>
              </a:defRPr>
            </a:lvl2pPr>
            <a:lvl3pPr marL="0" marR="0" indent="914400" algn="l" defTabSz="825500" rtl="0" latinLnBrk="0">
              <a:lnSpc>
                <a:spcPct val="100000"/>
              </a:lnSpc>
              <a:spcBef>
                <a:spcPts val="0"/>
              </a:spcBef>
              <a:spcAft>
                <a:spcPts val="0"/>
              </a:spcAft>
              <a:buClrTx/>
              <a:buSzTx/>
              <a:buFontTx/>
              <a:buNone/>
              <a:tabLst/>
              <a:defRPr sz="5500" b="1" i="0" u="none" strike="noStrike" cap="none" spc="0" baseline="0">
                <a:solidFill>
                  <a:srgbClr val="000000"/>
                </a:solidFill>
                <a:uFillTx/>
                <a:latin typeface="+mn-lt"/>
                <a:ea typeface="+mn-ea"/>
                <a:cs typeface="+mn-cs"/>
                <a:sym typeface="Helvetica Neue"/>
              </a:defRPr>
            </a:lvl3pPr>
            <a:lvl4pPr marL="0" marR="0" indent="1371600" algn="l" defTabSz="825500" rtl="0" latinLnBrk="0">
              <a:lnSpc>
                <a:spcPct val="100000"/>
              </a:lnSpc>
              <a:spcBef>
                <a:spcPts val="0"/>
              </a:spcBef>
              <a:spcAft>
                <a:spcPts val="0"/>
              </a:spcAft>
              <a:buClrTx/>
              <a:buSzTx/>
              <a:buFontTx/>
              <a:buNone/>
              <a:tabLst/>
              <a:defRPr sz="5500" b="1" i="0" u="none" strike="noStrike" cap="none" spc="0" baseline="0">
                <a:solidFill>
                  <a:srgbClr val="000000"/>
                </a:solidFill>
                <a:uFillTx/>
                <a:latin typeface="+mn-lt"/>
                <a:ea typeface="+mn-ea"/>
                <a:cs typeface="+mn-cs"/>
                <a:sym typeface="Helvetica Neue"/>
              </a:defRPr>
            </a:lvl4pPr>
            <a:lvl5pPr marL="0" marR="0" indent="1828800" algn="l" defTabSz="825500" rtl="0" latinLnBrk="0">
              <a:lnSpc>
                <a:spcPct val="100000"/>
              </a:lnSpc>
              <a:spcBef>
                <a:spcPts val="0"/>
              </a:spcBef>
              <a:spcAft>
                <a:spcPts val="0"/>
              </a:spcAft>
              <a:buClrTx/>
              <a:buSzTx/>
              <a:buFontTx/>
              <a:buNone/>
              <a:tabLst/>
              <a:defRPr sz="5500" b="1"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a:lstStyle>
          <a:p>
            <a:pPr hangingPunct="1"/>
            <a:r>
              <a:rPr lang="en-US" dirty="0">
                <a:solidFill>
                  <a:schemeClr val="bg1"/>
                </a:solidFill>
              </a:rPr>
              <a:t>Organizers:</a:t>
            </a:r>
          </a:p>
          <a:p>
            <a:pPr hangingPunct="1"/>
            <a:r>
              <a:rPr lang="en-US" b="0" dirty="0">
                <a:solidFill>
                  <a:schemeClr val="bg1"/>
                </a:solidFill>
              </a:rPr>
              <a:t>Maria Han </a:t>
            </a:r>
            <a:r>
              <a:rPr lang="en-US" b="0" dirty="0" err="1">
                <a:solidFill>
                  <a:schemeClr val="bg1"/>
                </a:solidFill>
              </a:rPr>
              <a:t>Veiga</a:t>
            </a:r>
            <a:r>
              <a:rPr lang="en-US" b="0" dirty="0">
                <a:solidFill>
                  <a:schemeClr val="bg1"/>
                </a:solidFill>
              </a:rPr>
              <a:t> (MIDAS)</a:t>
            </a:r>
          </a:p>
          <a:p>
            <a:pPr hangingPunct="1"/>
            <a:r>
              <a:rPr lang="en-US" b="0" dirty="0">
                <a:solidFill>
                  <a:schemeClr val="bg1"/>
                </a:solidFill>
              </a:rPr>
              <a:t>Miles </a:t>
            </a:r>
            <a:r>
              <a:rPr lang="en-US" b="0" dirty="0" err="1">
                <a:solidFill>
                  <a:schemeClr val="bg1"/>
                </a:solidFill>
              </a:rPr>
              <a:t>Timpe</a:t>
            </a:r>
            <a:r>
              <a:rPr lang="en-US" b="0" dirty="0">
                <a:solidFill>
                  <a:schemeClr val="bg1"/>
                </a:solidFill>
              </a:rPr>
              <a:t> (UZH)</a:t>
            </a:r>
          </a:p>
        </p:txBody>
      </p:sp>
      <p:sp>
        <p:nvSpPr>
          <p:cNvPr id="8" name="Parallelogram 7">
            <a:extLst>
              <a:ext uri="{FF2B5EF4-FFF2-40B4-BE49-F238E27FC236}">
                <a16:creationId xmlns:a16="http://schemas.microsoft.com/office/drawing/2014/main" id="{32F78E2B-D13E-964A-B850-4BC01D775A6D}"/>
              </a:ext>
            </a:extLst>
          </p:cNvPr>
          <p:cNvSpPr/>
          <p:nvPr/>
        </p:nvSpPr>
        <p:spPr>
          <a:xfrm>
            <a:off x="13275736" y="-323839"/>
            <a:ext cx="20512841" cy="14615571"/>
          </a:xfrm>
          <a:prstGeom prst="parallelogram">
            <a:avLst/>
          </a:prstGeom>
          <a:blipFill dpi="0" rotWithShape="1">
            <a:blip r:embed="rId4">
              <a:extLst>
                <a:ext uri="{28A0092B-C50C-407E-A947-70E740481C1C}">
                  <a14:useLocalDpi xmlns:a14="http://schemas.microsoft.com/office/drawing/2010/main" val="0"/>
                </a:ext>
              </a:extLst>
            </a:blip>
            <a:srcRect/>
            <a:stretch>
              <a:fillRect l="-18781" r="1878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9" name="Slide Subtitle">
            <a:extLst>
              <a:ext uri="{FF2B5EF4-FFF2-40B4-BE49-F238E27FC236}">
                <a16:creationId xmlns:a16="http://schemas.microsoft.com/office/drawing/2014/main" id="{78676182-564A-4474-9D60-02B0D8A61476}"/>
              </a:ext>
            </a:extLst>
          </p:cNvPr>
          <p:cNvSpPr txBox="1">
            <a:spLocks noGrp="1"/>
          </p:cNvSpPr>
          <p:nvPr>
            <p:ph type="body" idx="21"/>
          </p:nvPr>
        </p:nvSpPr>
        <p:spPr>
          <a:xfrm>
            <a:off x="896537" y="8675206"/>
            <a:ext cx="21971000" cy="934780"/>
          </a:xfrm>
          <a:prstGeom prst="rect">
            <a:avLst/>
          </a:prstGeom>
        </p:spPr>
        <p:txBody>
          <a:bodyPr/>
          <a:lstStyle/>
          <a:p>
            <a:r>
              <a:rPr lang="en-US" b="0" dirty="0">
                <a:solidFill>
                  <a:schemeClr val="bg1"/>
                </a:solidFill>
              </a:rPr>
              <a:t>Materials at: </a:t>
            </a:r>
            <a:r>
              <a:rPr lang="en-US" b="0" dirty="0">
                <a:solidFill>
                  <a:schemeClr val="bg1"/>
                </a:solidFill>
                <a:hlinkClick r:id="rId5">
                  <a:extLst>
                    <a:ext uri="{A12FA001-AC4F-418D-AE19-62706E023703}">
                      <ahyp:hlinkClr xmlns:ahyp="http://schemas.microsoft.com/office/drawing/2018/hyperlinkcolor" val="tx"/>
                    </a:ext>
                  </a:extLst>
                </a:hlinkClick>
              </a:rPr>
              <a:t>https://github.com/hanveiga/amld-2021-repML</a:t>
            </a:r>
            <a:endParaRPr lang="en-US" b="0" dirty="0">
              <a:solidFill>
                <a:schemeClr val="bg1"/>
              </a:solidFill>
            </a:endParaRPr>
          </a:p>
          <a:p>
            <a:endParaRPr b="0"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Reproducibility"/>
          <p:cNvSpPr txBox="1">
            <a:spLocks noGrp="1"/>
          </p:cNvSpPr>
          <p:nvPr>
            <p:ph type="title"/>
          </p:nvPr>
        </p:nvSpPr>
        <p:spPr>
          <a:prstGeom prst="rect">
            <a:avLst/>
          </a:prstGeom>
        </p:spPr>
        <p:txBody>
          <a:bodyPr/>
          <a:lstStyle/>
          <a:p>
            <a:r>
              <a:t>Reproducibility</a:t>
            </a:r>
          </a:p>
        </p:txBody>
      </p:sp>
      <p:sp>
        <p:nvSpPr>
          <p:cNvPr id="233" name="Slide Subtitle"/>
          <p:cNvSpPr txBox="1">
            <a:spLocks noGrp="1"/>
          </p:cNvSpPr>
          <p:nvPr>
            <p:ph type="body" idx="21"/>
          </p:nvPr>
        </p:nvSpPr>
        <p:spPr>
          <a:prstGeom prst="rect">
            <a:avLst/>
          </a:prstGeom>
        </p:spPr>
        <p:txBody>
          <a:bodyPr/>
          <a:lstStyle/>
          <a:p>
            <a:endParaRPr/>
          </a:p>
        </p:txBody>
      </p:sp>
      <p:pic>
        <p:nvPicPr>
          <p:cNvPr id="234" name="Image" descr="Image"/>
          <p:cNvPicPr>
            <a:picLocks noChangeAspect="1"/>
          </p:cNvPicPr>
          <p:nvPr/>
        </p:nvPicPr>
        <p:blipFill>
          <a:blip r:embed="rId3"/>
          <a:stretch>
            <a:fillRect/>
          </a:stretch>
        </p:blipFill>
        <p:spPr>
          <a:xfrm>
            <a:off x="4792299" y="3897923"/>
            <a:ext cx="14799402" cy="7525832"/>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Reproducibility in ML"/>
          <p:cNvSpPr txBox="1">
            <a:spLocks noGrp="1"/>
          </p:cNvSpPr>
          <p:nvPr>
            <p:ph type="title"/>
          </p:nvPr>
        </p:nvSpPr>
        <p:spPr>
          <a:prstGeom prst="rect">
            <a:avLst/>
          </a:prstGeom>
        </p:spPr>
        <p:txBody>
          <a:bodyPr/>
          <a:lstStyle/>
          <a:p>
            <a:r>
              <a:t>Reproducibility in ML</a:t>
            </a:r>
          </a:p>
        </p:txBody>
      </p:sp>
      <p:sp>
        <p:nvSpPr>
          <p:cNvPr id="239" name="Slide Subtitle"/>
          <p:cNvSpPr txBox="1">
            <a:spLocks noGrp="1"/>
          </p:cNvSpPr>
          <p:nvPr>
            <p:ph type="body" idx="21"/>
          </p:nvPr>
        </p:nvSpPr>
        <p:spPr>
          <a:prstGeom prst="rect">
            <a:avLst/>
          </a:prstGeom>
        </p:spPr>
        <p:txBody>
          <a:bodyPr/>
          <a:lstStyle/>
          <a:p>
            <a:endParaRPr/>
          </a:p>
        </p:txBody>
      </p:sp>
      <p:pic>
        <p:nvPicPr>
          <p:cNvPr id="240" name="Image" descr="Image"/>
          <p:cNvPicPr>
            <a:picLocks noChangeAspect="1"/>
          </p:cNvPicPr>
          <p:nvPr/>
        </p:nvPicPr>
        <p:blipFill>
          <a:blip r:embed="rId3"/>
          <a:stretch>
            <a:fillRect/>
          </a:stretch>
        </p:blipFill>
        <p:spPr>
          <a:xfrm>
            <a:off x="1558768" y="4488809"/>
            <a:ext cx="6794782" cy="7359054"/>
          </a:xfrm>
          <a:prstGeom prst="rect">
            <a:avLst/>
          </a:prstGeom>
          <a:ln w="12700">
            <a:miter lim="400000"/>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Reproducibility in ML"/>
          <p:cNvSpPr txBox="1">
            <a:spLocks noGrp="1"/>
          </p:cNvSpPr>
          <p:nvPr>
            <p:ph type="title"/>
          </p:nvPr>
        </p:nvSpPr>
        <p:spPr>
          <a:prstGeom prst="rect">
            <a:avLst/>
          </a:prstGeom>
        </p:spPr>
        <p:txBody>
          <a:bodyPr/>
          <a:lstStyle/>
          <a:p>
            <a:r>
              <a:t>Reproducibility in ML</a:t>
            </a:r>
          </a:p>
        </p:txBody>
      </p:sp>
      <p:sp>
        <p:nvSpPr>
          <p:cNvPr id="239" name="Slide Subtitle"/>
          <p:cNvSpPr txBox="1">
            <a:spLocks noGrp="1"/>
          </p:cNvSpPr>
          <p:nvPr>
            <p:ph type="body" idx="21"/>
          </p:nvPr>
        </p:nvSpPr>
        <p:spPr>
          <a:prstGeom prst="rect">
            <a:avLst/>
          </a:prstGeom>
        </p:spPr>
        <p:txBody>
          <a:bodyPr/>
          <a:lstStyle/>
          <a:p>
            <a:endParaRPr/>
          </a:p>
        </p:txBody>
      </p:sp>
      <p:pic>
        <p:nvPicPr>
          <p:cNvPr id="240" name="Image" descr="Image"/>
          <p:cNvPicPr>
            <a:picLocks noChangeAspect="1"/>
          </p:cNvPicPr>
          <p:nvPr/>
        </p:nvPicPr>
        <p:blipFill>
          <a:blip r:embed="rId3"/>
          <a:stretch>
            <a:fillRect/>
          </a:stretch>
        </p:blipFill>
        <p:spPr>
          <a:xfrm>
            <a:off x="1558768" y="4488809"/>
            <a:ext cx="6794782" cy="7359054"/>
          </a:xfrm>
          <a:prstGeom prst="rect">
            <a:avLst/>
          </a:prstGeom>
          <a:ln w="12700">
            <a:miter lim="400000"/>
          </a:ln>
        </p:spPr>
      </p:pic>
      <p:sp>
        <p:nvSpPr>
          <p:cNvPr id="2" name="TextBox 1">
            <a:extLst>
              <a:ext uri="{FF2B5EF4-FFF2-40B4-BE49-F238E27FC236}">
                <a16:creationId xmlns:a16="http://schemas.microsoft.com/office/drawing/2014/main" id="{3AF6353B-26AA-AB4B-88BD-4DEAC2163571}"/>
              </a:ext>
            </a:extLst>
          </p:cNvPr>
          <p:cNvSpPr txBox="1"/>
          <p:nvPr/>
        </p:nvSpPr>
        <p:spPr>
          <a:xfrm>
            <a:off x="11243734" y="6513067"/>
            <a:ext cx="12429066" cy="37959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571500" indent="-571500" algn="l">
              <a:buSzPct val="123000"/>
              <a:buFont typeface="Arial" panose="020B0604020202020204" pitchFamily="34" charset="0"/>
              <a:buChar char="•"/>
            </a:pPr>
            <a:r>
              <a:rPr lang="en-US" sz="4000" dirty="0">
                <a:solidFill>
                  <a:schemeClr val="bg2">
                    <a:lumMod val="10000"/>
                  </a:schemeClr>
                </a:solidFill>
              </a:rPr>
              <a:t> In 2018, 6% of authors shared codes (out of 400)</a:t>
            </a:r>
          </a:p>
          <a:p>
            <a:pPr marL="571500" indent="-571500" algn="l">
              <a:buSzPct val="123000"/>
              <a:buFont typeface="Arial" panose="020B0604020202020204" pitchFamily="34" charset="0"/>
              <a:buChar char="•"/>
            </a:pPr>
            <a:r>
              <a:rPr lang="en-US" sz="4000" dirty="0">
                <a:solidFill>
                  <a:schemeClr val="bg2">
                    <a:lumMod val="10000"/>
                  </a:schemeClr>
                </a:solidFill>
              </a:rPr>
              <a:t>Training data is not shared</a:t>
            </a:r>
          </a:p>
          <a:p>
            <a:pPr marL="279400" indent="-279400" algn="l">
              <a:buSzPct val="123000"/>
              <a:buChar char="-"/>
            </a:pPr>
            <a:endParaRPr lang="en-US" sz="4000" dirty="0">
              <a:solidFill>
                <a:schemeClr val="bg2">
                  <a:lumMod val="10000"/>
                </a:schemeClr>
              </a:solidFill>
            </a:endParaRPr>
          </a:p>
          <a:p>
            <a:pPr marL="571500" indent="-571500" algn="l">
              <a:buSzPct val="123000"/>
              <a:buFont typeface="Arial" panose="020B0604020202020204" pitchFamily="34" charset="0"/>
              <a:buChar char="•"/>
            </a:pPr>
            <a:r>
              <a:rPr lang="en-US" sz="4000" dirty="0">
                <a:solidFill>
                  <a:schemeClr val="bg2">
                    <a:lumMod val="10000"/>
                  </a:schemeClr>
                </a:solidFill>
              </a:rPr>
              <a:t>This is in machine learning conferences</a:t>
            </a:r>
          </a:p>
          <a:p>
            <a:pPr marL="571500" indent="-571500" algn="l">
              <a:buSzPct val="123000"/>
              <a:buFont typeface="Arial" panose="020B0604020202020204" pitchFamily="34" charset="0"/>
              <a:buChar char="•"/>
            </a:pPr>
            <a:r>
              <a:rPr lang="en-US" sz="4000" dirty="0">
                <a:solidFill>
                  <a:schemeClr val="bg2">
                    <a:lumMod val="10000"/>
                  </a:schemeClr>
                </a:solidFill>
              </a:rPr>
              <a:t>Scientific fields using ML as a tool are likely worse</a:t>
            </a:r>
          </a:p>
          <a:p>
            <a:pPr marL="342900" marR="0" indent="-342900" algn="l" defTabSz="2438338" rtl="0" fontAlgn="auto" latinLnBrk="0" hangingPunct="0">
              <a:lnSpc>
                <a:spcPct val="100000"/>
              </a:lnSpc>
              <a:spcBef>
                <a:spcPts val="0"/>
              </a:spcBef>
              <a:spcAft>
                <a:spcPts val="0"/>
              </a:spcAft>
              <a:buClrTx/>
              <a:buSzTx/>
              <a:buFont typeface="Arial" panose="020B0604020202020204" pitchFamily="34" charset="0"/>
              <a:buChar char="•"/>
              <a:tabLst/>
            </a:pPr>
            <a:endParaRPr kumimoji="0" lang="en-US" sz="4000" b="0" i="0" u="none" strike="noStrike" cap="none" spc="0" normalizeH="0" baseline="0" dirty="0">
              <a:ln>
                <a:noFill/>
              </a:ln>
              <a:solidFill>
                <a:schemeClr val="bg2">
                  <a:lumMod val="10000"/>
                </a:schemeClr>
              </a:solidFill>
              <a:effectLst/>
              <a:uFillTx/>
              <a:latin typeface="+mn-lt"/>
              <a:ea typeface="+mn-ea"/>
              <a:cs typeface="+mn-cs"/>
              <a:sym typeface="Helvetica Neue"/>
            </a:endParaRPr>
          </a:p>
        </p:txBody>
      </p:sp>
    </p:spTree>
    <p:extLst>
      <p:ext uri="{BB962C8B-B14F-4D97-AF65-F5344CB8AC3E}">
        <p14:creationId xmlns:p14="http://schemas.microsoft.com/office/powerpoint/2010/main" val="3128244046"/>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Results reproducibility"/>
          <p:cNvSpPr txBox="1">
            <a:spLocks noGrp="1"/>
          </p:cNvSpPr>
          <p:nvPr>
            <p:ph type="title"/>
          </p:nvPr>
        </p:nvSpPr>
        <p:spPr>
          <a:prstGeom prst="rect">
            <a:avLst/>
          </a:prstGeom>
        </p:spPr>
        <p:txBody>
          <a:bodyPr/>
          <a:lstStyle/>
          <a:p>
            <a:r>
              <a:rPr lang="en-US" dirty="0"/>
              <a:t>Reproducibility</a:t>
            </a:r>
            <a:endParaRPr dirty="0"/>
          </a:p>
        </p:txBody>
      </p:sp>
      <p:sp>
        <p:nvSpPr>
          <p:cNvPr id="257" name="Slide Subtitle"/>
          <p:cNvSpPr txBox="1">
            <a:spLocks noGrp="1"/>
          </p:cNvSpPr>
          <p:nvPr>
            <p:ph type="body" idx="21"/>
          </p:nvPr>
        </p:nvSpPr>
        <p:spPr>
          <a:prstGeom prst="rect">
            <a:avLst/>
          </a:prstGeom>
        </p:spPr>
        <p:txBody>
          <a:bodyPr/>
          <a:lstStyle/>
          <a:p>
            <a:r>
              <a:rPr lang="en-US" dirty="0"/>
              <a:t>Why is it important? Real world consequences</a:t>
            </a:r>
            <a:endParaRPr dirty="0"/>
          </a:p>
        </p:txBody>
      </p:sp>
      <p:sp>
        <p:nvSpPr>
          <p:cNvPr id="258" name="Slide bullet text"/>
          <p:cNvSpPr txBox="1">
            <a:spLocks noGrp="1"/>
          </p:cNvSpPr>
          <p:nvPr>
            <p:ph type="body" idx="1"/>
          </p:nvPr>
        </p:nvSpPr>
        <p:spPr>
          <a:prstGeom prst="rect">
            <a:avLst/>
          </a:prstGeom>
        </p:spPr>
        <p:txBody>
          <a:bodyPr>
            <a:normAutofit/>
          </a:bodyPr>
          <a:lstStyle/>
          <a:p>
            <a:r>
              <a:rPr lang="en-US" dirty="0"/>
              <a:t>Reproducibility is not only an epistemological concern, but also an urgent ethical and political problem.</a:t>
            </a:r>
          </a:p>
          <a:p>
            <a:pPr lvl="1"/>
            <a:r>
              <a:rPr lang="en-US" dirty="0"/>
              <a:t>AI/ML is increasingly being used drive decision making. For example:</a:t>
            </a:r>
          </a:p>
          <a:p>
            <a:pPr lvl="2"/>
            <a:r>
              <a:rPr lang="en-US" dirty="0"/>
              <a:t>How should the government respond to a deadly pandemic?</a:t>
            </a:r>
          </a:p>
          <a:p>
            <a:pPr lvl="2"/>
            <a:r>
              <a:rPr lang="en-US" dirty="0"/>
              <a:t>Should a patient undergo further testing for cancer or be sent home?</a:t>
            </a:r>
          </a:p>
          <a:p>
            <a:pPr lvl="2"/>
            <a:r>
              <a:rPr lang="en-US" dirty="0"/>
              <a:t>In which communities should an NGO invest foreign aid?</a:t>
            </a:r>
          </a:p>
          <a:p>
            <a:pPr lvl="2"/>
            <a:r>
              <a:rPr lang="en-US" dirty="0"/>
              <a:t>The trolley problem for self-driving cars (maybe)</a:t>
            </a:r>
          </a:p>
          <a:p>
            <a:endParaRPr lang="en-US" dirty="0"/>
          </a:p>
        </p:txBody>
      </p:sp>
    </p:spTree>
    <p:extLst>
      <p:ext uri="{BB962C8B-B14F-4D97-AF65-F5344CB8AC3E}">
        <p14:creationId xmlns:p14="http://schemas.microsoft.com/office/powerpoint/2010/main" val="3918431902"/>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Results reproducibility"/>
          <p:cNvSpPr txBox="1">
            <a:spLocks noGrp="1"/>
          </p:cNvSpPr>
          <p:nvPr>
            <p:ph type="title"/>
          </p:nvPr>
        </p:nvSpPr>
        <p:spPr>
          <a:prstGeom prst="rect">
            <a:avLst/>
          </a:prstGeom>
        </p:spPr>
        <p:txBody>
          <a:bodyPr/>
          <a:lstStyle/>
          <a:p>
            <a:r>
              <a:rPr lang="en-US" dirty="0"/>
              <a:t>Reproducibility</a:t>
            </a:r>
            <a:endParaRPr dirty="0"/>
          </a:p>
        </p:txBody>
      </p:sp>
      <p:sp>
        <p:nvSpPr>
          <p:cNvPr id="257" name="Slide Subtitle"/>
          <p:cNvSpPr txBox="1">
            <a:spLocks noGrp="1"/>
          </p:cNvSpPr>
          <p:nvPr>
            <p:ph type="body" idx="21"/>
          </p:nvPr>
        </p:nvSpPr>
        <p:spPr>
          <a:prstGeom prst="rect">
            <a:avLst/>
          </a:prstGeom>
        </p:spPr>
        <p:txBody>
          <a:bodyPr/>
          <a:lstStyle/>
          <a:p>
            <a:r>
              <a:rPr lang="en-US" dirty="0"/>
              <a:t>Why is it important?</a:t>
            </a:r>
            <a:endParaRPr dirty="0"/>
          </a:p>
        </p:txBody>
      </p:sp>
      <p:sp>
        <p:nvSpPr>
          <p:cNvPr id="258" name="Slide bullet text"/>
          <p:cNvSpPr txBox="1">
            <a:spLocks noGrp="1"/>
          </p:cNvSpPr>
          <p:nvPr>
            <p:ph type="body" idx="1"/>
          </p:nvPr>
        </p:nvSpPr>
        <p:spPr>
          <a:prstGeom prst="rect">
            <a:avLst/>
          </a:prstGeom>
        </p:spPr>
        <p:txBody>
          <a:bodyPr>
            <a:normAutofit/>
          </a:bodyPr>
          <a:lstStyle/>
          <a:p>
            <a:r>
              <a:rPr lang="en-US" dirty="0"/>
              <a:t>In many contexts it is clearly unethical to make use of so-called “black box” models when the predictions have real-world consequences</a:t>
            </a:r>
          </a:p>
          <a:p>
            <a:r>
              <a:rPr lang="en-US" dirty="0"/>
              <a:t>At best, it’s lazy science. At worst, it’s pseudo-science that informs bad decisions and gets people killed.</a:t>
            </a:r>
          </a:p>
          <a:p>
            <a:r>
              <a:rPr lang="en-US" dirty="0"/>
              <a:t>While reproducibility is only one part of mitigating bad science, it does:</a:t>
            </a:r>
          </a:p>
          <a:p>
            <a:pPr lvl="1"/>
            <a:r>
              <a:rPr lang="en-US" dirty="0"/>
              <a:t>Showing that the outcomes are not random or a fluke</a:t>
            </a:r>
          </a:p>
          <a:p>
            <a:pPr lvl="1"/>
            <a:r>
              <a:rPr lang="en-US" dirty="0"/>
              <a:t>Demonstrating understanding of the underlying methodology</a:t>
            </a:r>
          </a:p>
          <a:p>
            <a:pPr lvl="1"/>
            <a:r>
              <a:rPr lang="en-US" dirty="0"/>
              <a:t>Failure to replicate results often leads to disproving original claims</a:t>
            </a:r>
          </a:p>
          <a:p>
            <a:pPr lvl="1"/>
            <a:endParaRPr lang="en-US" dirty="0"/>
          </a:p>
          <a:p>
            <a:endParaRPr lang="en-US" dirty="0"/>
          </a:p>
        </p:txBody>
      </p:sp>
    </p:spTree>
    <p:extLst>
      <p:ext uri="{BB962C8B-B14F-4D97-AF65-F5344CB8AC3E}">
        <p14:creationId xmlns:p14="http://schemas.microsoft.com/office/powerpoint/2010/main" val="164751643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Types of reproducibility"/>
          <p:cNvSpPr txBox="1">
            <a:spLocks noGrp="1"/>
          </p:cNvSpPr>
          <p:nvPr>
            <p:ph type="title"/>
          </p:nvPr>
        </p:nvSpPr>
        <p:spPr>
          <a:prstGeom prst="rect">
            <a:avLst/>
          </a:prstGeom>
        </p:spPr>
        <p:txBody>
          <a:bodyPr/>
          <a:lstStyle/>
          <a:p>
            <a:r>
              <a:t>Types of reproducibility</a:t>
            </a:r>
          </a:p>
        </p:txBody>
      </p:sp>
      <p:sp>
        <p:nvSpPr>
          <p:cNvPr id="245" name="Slide Subtitle"/>
          <p:cNvSpPr txBox="1">
            <a:spLocks noGrp="1"/>
          </p:cNvSpPr>
          <p:nvPr>
            <p:ph type="body" idx="21"/>
          </p:nvPr>
        </p:nvSpPr>
        <p:spPr>
          <a:prstGeom prst="rect">
            <a:avLst/>
          </a:prstGeom>
        </p:spPr>
        <p:txBody>
          <a:bodyPr>
            <a:normAutofit fontScale="62500" lnSpcReduction="20000"/>
          </a:bodyPr>
          <a:lstStyle/>
          <a:p>
            <a:r>
              <a:rPr lang="en-US" b="0" dirty="0"/>
              <a:t>What does research reproducibility mean?, S. Goodman et al., Science Translational Medicine, 2016</a:t>
            </a:r>
          </a:p>
        </p:txBody>
      </p:sp>
      <p:sp>
        <p:nvSpPr>
          <p:cNvPr id="246" name="According to Goodman et al. [1], there are 3 types of reproducibility:…"/>
          <p:cNvSpPr txBox="1">
            <a:spLocks noGrp="1"/>
          </p:cNvSpPr>
          <p:nvPr>
            <p:ph type="body" idx="1"/>
          </p:nvPr>
        </p:nvSpPr>
        <p:spPr>
          <a:prstGeom prst="rect">
            <a:avLst/>
          </a:prstGeom>
        </p:spPr>
        <p:txBody>
          <a:bodyPr/>
          <a:lstStyle/>
          <a:p>
            <a:r>
              <a:rPr dirty="0"/>
              <a:t>According to Goodman et al., there are 3 types of reproducibility:</a:t>
            </a:r>
          </a:p>
          <a:p>
            <a:pPr lvl="1"/>
            <a:r>
              <a:rPr dirty="0"/>
              <a:t>Methods</a:t>
            </a:r>
          </a:p>
          <a:p>
            <a:pPr lvl="1"/>
            <a:r>
              <a:rPr dirty="0"/>
              <a:t>Results</a:t>
            </a:r>
          </a:p>
          <a:p>
            <a:pPr lvl="1"/>
            <a:r>
              <a:rPr dirty="0"/>
              <a:t>Inferential</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Methods reproducibility"/>
          <p:cNvSpPr txBox="1">
            <a:spLocks noGrp="1"/>
          </p:cNvSpPr>
          <p:nvPr>
            <p:ph type="title"/>
          </p:nvPr>
        </p:nvSpPr>
        <p:spPr>
          <a:prstGeom prst="rect">
            <a:avLst/>
          </a:prstGeom>
        </p:spPr>
        <p:txBody>
          <a:bodyPr/>
          <a:lstStyle/>
          <a:p>
            <a:r>
              <a:rPr dirty="0"/>
              <a:t>Methods reproducibility</a:t>
            </a:r>
          </a:p>
        </p:txBody>
      </p:sp>
      <p:sp>
        <p:nvSpPr>
          <p:cNvPr id="251" name="Slide Subtitle"/>
          <p:cNvSpPr txBox="1">
            <a:spLocks noGrp="1"/>
          </p:cNvSpPr>
          <p:nvPr>
            <p:ph type="body" idx="21"/>
          </p:nvPr>
        </p:nvSpPr>
        <p:spPr>
          <a:prstGeom prst="rect">
            <a:avLst/>
          </a:prstGeom>
        </p:spPr>
        <p:txBody>
          <a:bodyPr>
            <a:normAutofit fontScale="62500" lnSpcReduction="20000"/>
          </a:bodyPr>
          <a:lstStyle/>
          <a:p>
            <a:r>
              <a:rPr lang="en-US" b="0" dirty="0"/>
              <a:t>What does research reproducibility mean?, S. Goodman et al., Science Translational Medicine, 2016</a:t>
            </a:r>
          </a:p>
        </p:txBody>
      </p:sp>
      <p:sp>
        <p:nvSpPr>
          <p:cNvPr id="252" name="Slide bullet text"/>
          <p:cNvSpPr txBox="1">
            <a:spLocks noGrp="1"/>
          </p:cNvSpPr>
          <p:nvPr>
            <p:ph type="body" idx="1"/>
          </p:nvPr>
        </p:nvSpPr>
        <p:spPr>
          <a:prstGeom prst="rect">
            <a:avLst/>
          </a:prstGeom>
        </p:spPr>
        <p:txBody>
          <a:bodyPr/>
          <a:lstStyle/>
          <a:p>
            <a:r>
              <a:rPr lang="en-US" dirty="0"/>
              <a:t>Methods reproducibility is (…) the ability to implement, as exactly as possible, the experimental and computational procedures, with the same data and tools, to obtain the same results as in an original work.</a:t>
            </a:r>
          </a:p>
          <a:p>
            <a:r>
              <a:rPr lang="en-US" dirty="0"/>
              <a:t>Methods reproducibility involves providing enough detail about the procedures and data in the study so the same procedures could be exactly repeated.</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Methods reproducibility"/>
          <p:cNvSpPr txBox="1">
            <a:spLocks noGrp="1"/>
          </p:cNvSpPr>
          <p:nvPr>
            <p:ph type="title"/>
          </p:nvPr>
        </p:nvSpPr>
        <p:spPr>
          <a:prstGeom prst="rect">
            <a:avLst/>
          </a:prstGeom>
        </p:spPr>
        <p:txBody>
          <a:bodyPr/>
          <a:lstStyle/>
          <a:p>
            <a:r>
              <a:rPr dirty="0"/>
              <a:t>Methods reproducibility</a:t>
            </a:r>
          </a:p>
        </p:txBody>
      </p:sp>
      <p:sp>
        <p:nvSpPr>
          <p:cNvPr id="251" name="Slide Subtitle"/>
          <p:cNvSpPr txBox="1">
            <a:spLocks noGrp="1"/>
          </p:cNvSpPr>
          <p:nvPr>
            <p:ph type="body" idx="21"/>
          </p:nvPr>
        </p:nvSpPr>
        <p:spPr>
          <a:prstGeom prst="rect">
            <a:avLst/>
          </a:prstGeom>
        </p:spPr>
        <p:txBody>
          <a:bodyPr/>
          <a:lstStyle/>
          <a:p>
            <a:r>
              <a:rPr lang="en-US" dirty="0"/>
              <a:t>Why is it important?</a:t>
            </a:r>
            <a:endParaRPr dirty="0"/>
          </a:p>
        </p:txBody>
      </p:sp>
      <p:sp>
        <p:nvSpPr>
          <p:cNvPr id="252" name="Slide bullet text"/>
          <p:cNvSpPr txBox="1">
            <a:spLocks noGrp="1"/>
          </p:cNvSpPr>
          <p:nvPr>
            <p:ph type="body" idx="1"/>
          </p:nvPr>
        </p:nvSpPr>
        <p:spPr>
          <a:prstGeom prst="rect">
            <a:avLst/>
          </a:prstGeom>
        </p:spPr>
        <p:txBody>
          <a:bodyPr/>
          <a:lstStyle/>
          <a:p>
            <a:r>
              <a:rPr lang="en-US" dirty="0"/>
              <a:t>Establishing baselines to compare new techniques with</a:t>
            </a:r>
          </a:p>
          <a:p>
            <a:r>
              <a:rPr lang="en-US" dirty="0"/>
              <a:t>Proof of correctness</a:t>
            </a:r>
          </a:p>
          <a:p>
            <a:r>
              <a:rPr lang="en-US" dirty="0"/>
              <a:t>Rebuilding model if necessary</a:t>
            </a:r>
          </a:p>
        </p:txBody>
      </p:sp>
      <p:sp>
        <p:nvSpPr>
          <p:cNvPr id="5" name="Slide Subtitle">
            <a:extLst>
              <a:ext uri="{FF2B5EF4-FFF2-40B4-BE49-F238E27FC236}">
                <a16:creationId xmlns:a16="http://schemas.microsoft.com/office/drawing/2014/main" id="{F6134679-7C8D-9747-9A05-6793C6965776}"/>
              </a:ext>
            </a:extLst>
          </p:cNvPr>
          <p:cNvSpPr txBox="1">
            <a:spLocks/>
          </p:cNvSpPr>
          <p:nvPr/>
        </p:nvSpPr>
        <p:spPr>
          <a:xfrm>
            <a:off x="1206500" y="12169110"/>
            <a:ext cx="21971000" cy="93478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tIns="45719" rIns="45719" bIns="45719">
            <a:noAutofit/>
          </a:bodyPr>
          <a:lstStyle>
            <a:lvl1pPr marL="0" marR="0" indent="0" algn="l" defTabSz="825500" rtl="0" latinLnBrk="0">
              <a:lnSpc>
                <a:spcPct val="100000"/>
              </a:lnSpc>
              <a:spcBef>
                <a:spcPts val="0"/>
              </a:spcBef>
              <a:spcAft>
                <a:spcPts val="0"/>
              </a:spcAft>
              <a:buClrTx/>
              <a:buSzTx/>
              <a:buFontTx/>
              <a:buNone/>
              <a:tabLst/>
              <a:defRPr sz="5500" b="1"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a:lstStyle>
          <a:p>
            <a:pPr hangingPunct="1"/>
            <a:r>
              <a:rPr lang="en-US" sz="4000" b="0" dirty="0"/>
              <a:t>https://</a:t>
            </a:r>
            <a:r>
              <a:rPr lang="en-US" sz="4000" b="0" dirty="0" err="1"/>
              <a:t>blog.ml.cmu.edu</a:t>
            </a:r>
            <a:r>
              <a:rPr lang="en-US" sz="4000" b="0" dirty="0"/>
              <a:t>/2020/08/31/5-reproducibility/</a:t>
            </a:r>
          </a:p>
        </p:txBody>
      </p:sp>
    </p:spTree>
    <p:extLst>
      <p:ext uri="{BB962C8B-B14F-4D97-AF65-F5344CB8AC3E}">
        <p14:creationId xmlns:p14="http://schemas.microsoft.com/office/powerpoint/2010/main" val="1068524627"/>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Methods reproducibility"/>
          <p:cNvSpPr txBox="1">
            <a:spLocks noGrp="1"/>
          </p:cNvSpPr>
          <p:nvPr>
            <p:ph type="title"/>
          </p:nvPr>
        </p:nvSpPr>
        <p:spPr>
          <a:prstGeom prst="rect">
            <a:avLst/>
          </a:prstGeom>
        </p:spPr>
        <p:txBody>
          <a:bodyPr/>
          <a:lstStyle/>
          <a:p>
            <a:r>
              <a:rPr dirty="0"/>
              <a:t>Methods reproducibility</a:t>
            </a:r>
          </a:p>
        </p:txBody>
      </p:sp>
      <p:sp>
        <p:nvSpPr>
          <p:cNvPr id="251" name="Slide Subtitle"/>
          <p:cNvSpPr txBox="1">
            <a:spLocks noGrp="1"/>
          </p:cNvSpPr>
          <p:nvPr>
            <p:ph type="body" idx="21"/>
          </p:nvPr>
        </p:nvSpPr>
        <p:spPr>
          <a:prstGeom prst="rect">
            <a:avLst/>
          </a:prstGeom>
        </p:spPr>
        <p:txBody>
          <a:bodyPr/>
          <a:lstStyle/>
          <a:p>
            <a:r>
              <a:rPr lang="en-US" dirty="0"/>
              <a:t>What are the difficulties?</a:t>
            </a:r>
            <a:endParaRPr dirty="0"/>
          </a:p>
        </p:txBody>
      </p:sp>
      <p:sp>
        <p:nvSpPr>
          <p:cNvPr id="252" name="Slide bullet text"/>
          <p:cNvSpPr txBox="1">
            <a:spLocks noGrp="1"/>
          </p:cNvSpPr>
          <p:nvPr>
            <p:ph type="body" idx="1"/>
          </p:nvPr>
        </p:nvSpPr>
        <p:spPr>
          <a:prstGeom prst="rect">
            <a:avLst/>
          </a:prstGeom>
        </p:spPr>
        <p:txBody>
          <a:bodyPr>
            <a:normAutofit fontScale="77500" lnSpcReduction="20000"/>
          </a:bodyPr>
          <a:lstStyle/>
          <a:p>
            <a:r>
              <a:rPr lang="en-US" dirty="0"/>
              <a:t>Keeping exact track of experiments:</a:t>
            </a:r>
          </a:p>
          <a:p>
            <a:pPr lvl="1"/>
            <a:r>
              <a:rPr lang="en-US" dirty="0"/>
              <a:t>Hyper-parameter choice</a:t>
            </a:r>
          </a:p>
          <a:p>
            <a:r>
              <a:rPr lang="en-US" dirty="0"/>
              <a:t>Non-deterministic aspects of methods:</a:t>
            </a:r>
          </a:p>
          <a:p>
            <a:pPr lvl="1"/>
            <a:r>
              <a:rPr lang="en-US" dirty="0"/>
              <a:t>random initialization</a:t>
            </a:r>
          </a:p>
          <a:p>
            <a:pPr lvl="1"/>
            <a:r>
              <a:rPr lang="en-US" dirty="0"/>
              <a:t>shuffling of dataset (generating different training, test and validation sets)</a:t>
            </a:r>
          </a:p>
          <a:p>
            <a:pPr lvl="1"/>
            <a:r>
              <a:rPr lang="en-US" dirty="0" err="1"/>
              <a:t>regularisation</a:t>
            </a:r>
            <a:r>
              <a:rPr lang="en-US" dirty="0"/>
              <a:t> through drop-out</a:t>
            </a:r>
          </a:p>
          <a:p>
            <a:pPr lvl="1"/>
            <a:r>
              <a:rPr lang="en-US" dirty="0"/>
              <a:t>Stochastic gradient descent type optimization </a:t>
            </a:r>
          </a:p>
          <a:p>
            <a:r>
              <a:rPr lang="en-US" dirty="0"/>
              <a:t>Changes in machine learning frameworks / non consistent development environments </a:t>
            </a:r>
          </a:p>
          <a:p>
            <a:r>
              <a:rPr lang="en-US" dirty="0"/>
              <a:t>Non-deterministic CPU/GPU floating-point calculations when it comes to parallelizing</a:t>
            </a:r>
          </a:p>
          <a:p>
            <a:endParaRPr lang="en-US" dirty="0"/>
          </a:p>
        </p:txBody>
      </p:sp>
    </p:spTree>
    <p:extLst>
      <p:ext uri="{BB962C8B-B14F-4D97-AF65-F5344CB8AC3E}">
        <p14:creationId xmlns:p14="http://schemas.microsoft.com/office/powerpoint/2010/main" val="3473119610"/>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Methods reproducibility"/>
          <p:cNvSpPr txBox="1">
            <a:spLocks noGrp="1"/>
          </p:cNvSpPr>
          <p:nvPr>
            <p:ph type="title"/>
          </p:nvPr>
        </p:nvSpPr>
        <p:spPr>
          <a:prstGeom prst="rect">
            <a:avLst/>
          </a:prstGeom>
        </p:spPr>
        <p:txBody>
          <a:bodyPr/>
          <a:lstStyle/>
          <a:p>
            <a:r>
              <a:rPr dirty="0"/>
              <a:t>Methods reproducibility</a:t>
            </a:r>
          </a:p>
        </p:txBody>
      </p:sp>
      <p:sp>
        <p:nvSpPr>
          <p:cNvPr id="251" name="Slide Subtitle"/>
          <p:cNvSpPr txBox="1">
            <a:spLocks noGrp="1"/>
          </p:cNvSpPr>
          <p:nvPr>
            <p:ph type="body" idx="21"/>
          </p:nvPr>
        </p:nvSpPr>
        <p:spPr>
          <a:prstGeom prst="rect">
            <a:avLst/>
          </a:prstGeom>
        </p:spPr>
        <p:txBody>
          <a:bodyPr/>
          <a:lstStyle/>
          <a:p>
            <a:r>
              <a:rPr lang="en-US" dirty="0"/>
              <a:t>What can we do?</a:t>
            </a:r>
            <a:endParaRPr dirty="0"/>
          </a:p>
        </p:txBody>
      </p:sp>
      <p:sp>
        <p:nvSpPr>
          <p:cNvPr id="252" name="Slide bullet text"/>
          <p:cNvSpPr txBox="1">
            <a:spLocks noGrp="1"/>
          </p:cNvSpPr>
          <p:nvPr>
            <p:ph type="body" idx="1"/>
          </p:nvPr>
        </p:nvSpPr>
        <p:spPr>
          <a:prstGeom prst="rect">
            <a:avLst/>
          </a:prstGeom>
        </p:spPr>
        <p:txBody>
          <a:bodyPr>
            <a:normAutofit/>
          </a:bodyPr>
          <a:lstStyle/>
          <a:p>
            <a:r>
              <a:rPr lang="en-US" dirty="0"/>
              <a:t>Provide details on:</a:t>
            </a:r>
          </a:p>
          <a:p>
            <a:pPr lvl="1"/>
            <a:r>
              <a:rPr lang="en-US" dirty="0"/>
              <a:t>Code</a:t>
            </a:r>
          </a:p>
          <a:p>
            <a:pPr lvl="1"/>
            <a:r>
              <a:rPr lang="en-US" dirty="0"/>
              <a:t>Dataset</a:t>
            </a:r>
          </a:p>
          <a:p>
            <a:pPr lvl="1"/>
            <a:r>
              <a:rPr lang="en-US" dirty="0"/>
              <a:t>Development environment (e.g.: docker or virtual environment)</a:t>
            </a:r>
          </a:p>
          <a:p>
            <a:pPr lvl="1"/>
            <a:r>
              <a:rPr lang="en-US" dirty="0"/>
              <a:t>Computational platform </a:t>
            </a:r>
          </a:p>
          <a:p>
            <a:endParaRPr lang="en-US" dirty="0"/>
          </a:p>
        </p:txBody>
      </p:sp>
    </p:spTree>
    <p:extLst>
      <p:ext uri="{BB962C8B-B14F-4D97-AF65-F5344CB8AC3E}">
        <p14:creationId xmlns:p14="http://schemas.microsoft.com/office/powerpoint/2010/main" val="383988900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Agenda"/>
          <p:cNvSpPr txBox="1">
            <a:spLocks noGrp="1"/>
          </p:cNvSpPr>
          <p:nvPr>
            <p:ph type="title"/>
          </p:nvPr>
        </p:nvSpPr>
        <p:spPr>
          <a:prstGeom prst="rect">
            <a:avLst/>
          </a:prstGeom>
        </p:spPr>
        <p:txBody>
          <a:bodyPr/>
          <a:lstStyle/>
          <a:p>
            <a:r>
              <a:t>Agenda</a:t>
            </a:r>
          </a:p>
        </p:txBody>
      </p:sp>
      <p:sp>
        <p:nvSpPr>
          <p:cNvPr id="204" name="Slide Subtitle"/>
          <p:cNvSpPr txBox="1">
            <a:spLocks noGrp="1"/>
          </p:cNvSpPr>
          <p:nvPr>
            <p:ph type="body" idx="21"/>
          </p:nvPr>
        </p:nvSpPr>
        <p:spPr>
          <a:prstGeom prst="rect">
            <a:avLst/>
          </a:prstGeom>
        </p:spPr>
        <p:txBody>
          <a:bodyPr/>
          <a:lstStyle/>
          <a:p>
            <a:endParaRPr/>
          </a:p>
        </p:txBody>
      </p:sp>
      <p:sp>
        <p:nvSpPr>
          <p:cNvPr id="205" name="State of affairs…"/>
          <p:cNvSpPr txBox="1">
            <a:spLocks noGrp="1"/>
          </p:cNvSpPr>
          <p:nvPr>
            <p:ph type="body" idx="1"/>
          </p:nvPr>
        </p:nvSpPr>
        <p:spPr>
          <a:prstGeom prst="rect">
            <a:avLst/>
          </a:prstGeom>
        </p:spPr>
        <p:txBody>
          <a:bodyPr/>
          <a:lstStyle/>
          <a:p>
            <a:r>
              <a:t>State of affairs</a:t>
            </a:r>
          </a:p>
          <a:p>
            <a:r>
              <a:t>Types of reproducibility</a:t>
            </a:r>
          </a:p>
          <a:p>
            <a:r>
              <a:t>Reproducibility checklist</a:t>
            </a:r>
          </a:p>
          <a:p>
            <a:r>
              <a:t>Useful tools</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Results reproducibility"/>
          <p:cNvSpPr txBox="1">
            <a:spLocks noGrp="1"/>
          </p:cNvSpPr>
          <p:nvPr>
            <p:ph type="title"/>
          </p:nvPr>
        </p:nvSpPr>
        <p:spPr>
          <a:prstGeom prst="rect">
            <a:avLst/>
          </a:prstGeom>
        </p:spPr>
        <p:txBody>
          <a:bodyPr/>
          <a:lstStyle/>
          <a:p>
            <a:r>
              <a:t>Results reproducibility</a:t>
            </a:r>
          </a:p>
        </p:txBody>
      </p:sp>
      <p:sp>
        <p:nvSpPr>
          <p:cNvPr id="257" name="Slide Subtitle"/>
          <p:cNvSpPr txBox="1">
            <a:spLocks noGrp="1"/>
          </p:cNvSpPr>
          <p:nvPr>
            <p:ph type="body" idx="21"/>
          </p:nvPr>
        </p:nvSpPr>
        <p:spPr>
          <a:prstGeom prst="rect">
            <a:avLst/>
          </a:prstGeom>
        </p:spPr>
        <p:txBody>
          <a:bodyPr>
            <a:normAutofit fontScale="62500" lnSpcReduction="20000"/>
          </a:bodyPr>
          <a:lstStyle/>
          <a:p>
            <a:r>
              <a:rPr lang="en-US" b="0" dirty="0"/>
              <a:t>What does research reproducibility mean?, S. Goodman et al., Science Translational Medicine, 2016</a:t>
            </a:r>
          </a:p>
          <a:p>
            <a:endParaRPr dirty="0"/>
          </a:p>
        </p:txBody>
      </p:sp>
      <p:sp>
        <p:nvSpPr>
          <p:cNvPr id="258" name="Slide bullet text"/>
          <p:cNvSpPr txBox="1">
            <a:spLocks noGrp="1"/>
          </p:cNvSpPr>
          <p:nvPr>
            <p:ph type="body" idx="1"/>
          </p:nvPr>
        </p:nvSpPr>
        <p:spPr>
          <a:xfrm>
            <a:off x="1206500" y="3307742"/>
            <a:ext cx="21971000" cy="8256012"/>
          </a:xfrm>
          <a:prstGeom prst="rect">
            <a:avLst/>
          </a:prstGeom>
        </p:spPr>
        <p:txBody>
          <a:bodyPr/>
          <a:lstStyle/>
          <a:p>
            <a:endParaRPr lang="en-US" dirty="0"/>
          </a:p>
          <a:p>
            <a:endParaRPr lang="en-US" dirty="0"/>
          </a:p>
          <a:p>
            <a:endParaRPr lang="en-US" dirty="0"/>
          </a:p>
          <a:p>
            <a:r>
              <a:rPr lang="en-US" dirty="0"/>
              <a:t>Results reproducibility is (…) the ability to produce corroborating results in a new (independent) study having followed the same experimental procedures. </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Results reproducibility"/>
          <p:cNvSpPr txBox="1">
            <a:spLocks noGrp="1"/>
          </p:cNvSpPr>
          <p:nvPr>
            <p:ph type="title"/>
          </p:nvPr>
        </p:nvSpPr>
        <p:spPr>
          <a:prstGeom prst="rect">
            <a:avLst/>
          </a:prstGeom>
        </p:spPr>
        <p:txBody>
          <a:bodyPr/>
          <a:lstStyle/>
          <a:p>
            <a:r>
              <a:rPr lang="en-US" dirty="0"/>
              <a:t>What can you do?</a:t>
            </a:r>
            <a:endParaRPr dirty="0"/>
          </a:p>
        </p:txBody>
      </p:sp>
      <p:sp>
        <p:nvSpPr>
          <p:cNvPr id="257" name="Slide Subtitle"/>
          <p:cNvSpPr txBox="1">
            <a:spLocks noGrp="1"/>
          </p:cNvSpPr>
          <p:nvPr>
            <p:ph type="body" idx="21"/>
          </p:nvPr>
        </p:nvSpPr>
        <p:spPr>
          <a:prstGeom prst="rect">
            <a:avLst/>
          </a:prstGeom>
        </p:spPr>
        <p:txBody>
          <a:bodyPr/>
          <a:lstStyle/>
          <a:p>
            <a:r>
              <a:rPr lang="en-US" dirty="0"/>
              <a:t>Why is it important?</a:t>
            </a:r>
            <a:endParaRPr dirty="0"/>
          </a:p>
        </p:txBody>
      </p:sp>
      <p:sp>
        <p:nvSpPr>
          <p:cNvPr id="258" name="Slide bullet text"/>
          <p:cNvSpPr txBox="1">
            <a:spLocks noGrp="1"/>
          </p:cNvSpPr>
          <p:nvPr>
            <p:ph type="body" idx="1"/>
          </p:nvPr>
        </p:nvSpPr>
        <p:spPr>
          <a:prstGeom prst="rect">
            <a:avLst/>
          </a:prstGeom>
        </p:spPr>
        <p:txBody>
          <a:bodyPr>
            <a:normAutofit/>
          </a:bodyPr>
          <a:lstStyle/>
          <a:p>
            <a:r>
              <a:rPr lang="en-US" dirty="0"/>
              <a:t>Don’t be afraid to reject or send back papers during the peer review process that aren’t reproducible or where it’s clear that the authors don’t understand what their model is doing.</a:t>
            </a:r>
          </a:p>
          <a:p>
            <a:r>
              <a:rPr lang="en-US" dirty="0"/>
              <a:t>Encourage (nay, demand!) open access, open data, open source</a:t>
            </a:r>
          </a:p>
          <a:p>
            <a:r>
              <a:rPr lang="en-US" dirty="0"/>
              <a:t>Accuracy isn’t enough in science. Use </a:t>
            </a:r>
            <a:r>
              <a:rPr lang="en-US" dirty="0" err="1"/>
              <a:t>explainability</a:t>
            </a:r>
            <a:r>
              <a:rPr lang="en-US" dirty="0"/>
              <a:t> metrics in your work (e.g., SHAP values, </a:t>
            </a:r>
          </a:p>
          <a:p>
            <a:endParaRPr lang="en-US" dirty="0"/>
          </a:p>
          <a:p>
            <a:endParaRPr lang="en-US" dirty="0"/>
          </a:p>
        </p:txBody>
      </p:sp>
    </p:spTree>
    <p:extLst>
      <p:ext uri="{BB962C8B-B14F-4D97-AF65-F5344CB8AC3E}">
        <p14:creationId xmlns:p14="http://schemas.microsoft.com/office/powerpoint/2010/main" val="3589216298"/>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Results reproducibility"/>
          <p:cNvSpPr txBox="1">
            <a:spLocks noGrp="1"/>
          </p:cNvSpPr>
          <p:nvPr>
            <p:ph type="title"/>
          </p:nvPr>
        </p:nvSpPr>
        <p:spPr>
          <a:prstGeom prst="rect">
            <a:avLst/>
          </a:prstGeom>
        </p:spPr>
        <p:txBody>
          <a:bodyPr/>
          <a:lstStyle/>
          <a:p>
            <a:r>
              <a:t>Results reproducibility</a:t>
            </a:r>
          </a:p>
        </p:txBody>
      </p:sp>
      <p:sp>
        <p:nvSpPr>
          <p:cNvPr id="257" name="Slide Subtitle"/>
          <p:cNvSpPr txBox="1">
            <a:spLocks noGrp="1"/>
          </p:cNvSpPr>
          <p:nvPr>
            <p:ph type="body" idx="21"/>
          </p:nvPr>
        </p:nvSpPr>
        <p:spPr>
          <a:prstGeom prst="rect">
            <a:avLst/>
          </a:prstGeom>
        </p:spPr>
        <p:txBody>
          <a:bodyPr>
            <a:normAutofit fontScale="92500"/>
          </a:bodyPr>
          <a:lstStyle/>
          <a:p>
            <a:r>
              <a:rPr lang="en-US" dirty="0"/>
              <a:t>What are the difficulties? An example from Reinforcement learning.</a:t>
            </a:r>
            <a:endParaRPr dirty="0"/>
          </a:p>
        </p:txBody>
      </p:sp>
      <p:sp>
        <p:nvSpPr>
          <p:cNvPr id="4" name="TextBox 3">
            <a:extLst>
              <a:ext uri="{FF2B5EF4-FFF2-40B4-BE49-F238E27FC236}">
                <a16:creationId xmlns:a16="http://schemas.microsoft.com/office/drawing/2014/main" id="{04E570ED-F59F-F541-BDE8-56EB888BD8F2}"/>
              </a:ext>
            </a:extLst>
          </p:cNvPr>
          <p:cNvSpPr txBox="1"/>
          <p:nvPr/>
        </p:nvSpPr>
        <p:spPr>
          <a:xfrm>
            <a:off x="1206500" y="12400538"/>
            <a:ext cx="7045198"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r>
              <a:rPr lang="en-US" dirty="0"/>
              <a:t>https://</a:t>
            </a:r>
            <a:r>
              <a:rPr lang="en-US" dirty="0" err="1"/>
              <a:t>www.youtube.com</a:t>
            </a:r>
            <a:r>
              <a:rPr lang="en-US" dirty="0"/>
              <a:t>/</a:t>
            </a:r>
            <a:r>
              <a:rPr lang="en-US" dirty="0" err="1"/>
              <a:t>watch?v</a:t>
            </a:r>
            <a:r>
              <a:rPr lang="en-US" dirty="0"/>
              <a:t>=</a:t>
            </a:r>
            <a:r>
              <a:rPr lang="en-US" dirty="0" err="1"/>
              <a:t>wVkViYY_fwA</a:t>
            </a: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6" name="Slide bullet text">
            <a:extLst>
              <a:ext uri="{FF2B5EF4-FFF2-40B4-BE49-F238E27FC236}">
                <a16:creationId xmlns:a16="http://schemas.microsoft.com/office/drawing/2014/main" id="{047B57DA-E7F1-8D4E-AC02-ACB73E234DBB}"/>
              </a:ext>
            </a:extLst>
          </p:cNvPr>
          <p:cNvSpPr txBox="1">
            <a:spLocks noGrp="1"/>
          </p:cNvSpPr>
          <p:nvPr>
            <p:ph type="body" idx="1"/>
          </p:nvPr>
        </p:nvSpPr>
        <p:spPr>
          <a:xfrm>
            <a:off x="1206500" y="4248504"/>
            <a:ext cx="21971000" cy="8256012"/>
          </a:xfrm>
          <a:prstGeom prst="rect">
            <a:avLst/>
          </a:prstGeom>
        </p:spPr>
        <p:txBody>
          <a:bodyPr>
            <a:normAutofit/>
          </a:bodyPr>
          <a:lstStyle/>
          <a:p>
            <a:r>
              <a:rPr lang="en-US" dirty="0"/>
              <a:t>Professor Joelle </a:t>
            </a:r>
            <a:r>
              <a:rPr lang="en-US" dirty="0" err="1"/>
              <a:t>Pineau</a:t>
            </a:r>
            <a:r>
              <a:rPr lang="en-US" dirty="0"/>
              <a:t>  at McGill University looked at reproducibility in Reinforcement Learning</a:t>
            </a:r>
          </a:p>
          <a:p>
            <a:r>
              <a:rPr lang="en-US" dirty="0"/>
              <a:t>They studied the </a:t>
            </a:r>
            <a:r>
              <a:rPr lang="en-US" dirty="0" err="1"/>
              <a:t>behaviour</a:t>
            </a:r>
            <a:r>
              <a:rPr lang="en-US" dirty="0"/>
              <a:t> of common baseline algorithms that are used to compare to new algorithms </a:t>
            </a:r>
          </a:p>
          <a:p>
            <a:r>
              <a:rPr lang="en-US" dirty="0"/>
              <a:t>Survey of 4 commonly used policy gradient baseline algorithms </a:t>
            </a:r>
          </a:p>
        </p:txBody>
      </p:sp>
      <p:pic>
        <p:nvPicPr>
          <p:cNvPr id="2" name="Picture 1">
            <a:extLst>
              <a:ext uri="{FF2B5EF4-FFF2-40B4-BE49-F238E27FC236}">
                <a16:creationId xmlns:a16="http://schemas.microsoft.com/office/drawing/2014/main" id="{5F70B94C-E5A5-C64B-BD51-8E9F0FCBC656}"/>
              </a:ext>
            </a:extLst>
          </p:cNvPr>
          <p:cNvPicPr>
            <a:picLocks noChangeAspect="1"/>
          </p:cNvPicPr>
          <p:nvPr/>
        </p:nvPicPr>
        <p:blipFill>
          <a:blip r:embed="rId3"/>
          <a:stretch>
            <a:fillRect/>
          </a:stretch>
        </p:blipFill>
        <p:spPr>
          <a:xfrm>
            <a:off x="7190318" y="9133760"/>
            <a:ext cx="8964082" cy="2898832"/>
          </a:xfrm>
          <a:prstGeom prst="rect">
            <a:avLst/>
          </a:prstGeom>
        </p:spPr>
      </p:pic>
    </p:spTree>
    <p:extLst>
      <p:ext uri="{BB962C8B-B14F-4D97-AF65-F5344CB8AC3E}">
        <p14:creationId xmlns:p14="http://schemas.microsoft.com/office/powerpoint/2010/main" val="12354975"/>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Results reproducibility"/>
          <p:cNvSpPr txBox="1">
            <a:spLocks noGrp="1"/>
          </p:cNvSpPr>
          <p:nvPr>
            <p:ph type="title"/>
          </p:nvPr>
        </p:nvSpPr>
        <p:spPr>
          <a:prstGeom prst="rect">
            <a:avLst/>
          </a:prstGeom>
        </p:spPr>
        <p:txBody>
          <a:bodyPr/>
          <a:lstStyle/>
          <a:p>
            <a:r>
              <a:t>Results reproducibility</a:t>
            </a:r>
          </a:p>
        </p:txBody>
      </p:sp>
      <p:sp>
        <p:nvSpPr>
          <p:cNvPr id="257" name="Slide Subtitle"/>
          <p:cNvSpPr txBox="1">
            <a:spLocks noGrp="1"/>
          </p:cNvSpPr>
          <p:nvPr>
            <p:ph type="body" idx="21"/>
          </p:nvPr>
        </p:nvSpPr>
        <p:spPr>
          <a:prstGeom prst="rect">
            <a:avLst/>
          </a:prstGeom>
        </p:spPr>
        <p:txBody>
          <a:bodyPr/>
          <a:lstStyle/>
          <a:p>
            <a:r>
              <a:rPr lang="en-US" dirty="0"/>
              <a:t>What are the difficulties?</a:t>
            </a:r>
            <a:endParaRPr dirty="0"/>
          </a:p>
        </p:txBody>
      </p:sp>
      <p:sp>
        <p:nvSpPr>
          <p:cNvPr id="4" name="TextBox 3">
            <a:extLst>
              <a:ext uri="{FF2B5EF4-FFF2-40B4-BE49-F238E27FC236}">
                <a16:creationId xmlns:a16="http://schemas.microsoft.com/office/drawing/2014/main" id="{04E570ED-F59F-F541-BDE8-56EB888BD8F2}"/>
              </a:ext>
            </a:extLst>
          </p:cNvPr>
          <p:cNvSpPr txBox="1"/>
          <p:nvPr/>
        </p:nvSpPr>
        <p:spPr>
          <a:xfrm>
            <a:off x="1206500" y="12400538"/>
            <a:ext cx="7045198"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r>
              <a:rPr lang="en-US" dirty="0"/>
              <a:t>https://</a:t>
            </a:r>
            <a:r>
              <a:rPr lang="en-US" dirty="0" err="1"/>
              <a:t>www.youtube.com</a:t>
            </a:r>
            <a:r>
              <a:rPr lang="en-US" dirty="0"/>
              <a:t>/</a:t>
            </a:r>
            <a:r>
              <a:rPr lang="en-US" dirty="0" err="1"/>
              <a:t>watch?v</a:t>
            </a:r>
            <a:r>
              <a:rPr lang="en-US" dirty="0"/>
              <a:t>=</a:t>
            </a:r>
            <a:r>
              <a:rPr lang="en-US" dirty="0" err="1"/>
              <a:t>wVkViYY_fwA</a:t>
            </a: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pic>
        <p:nvPicPr>
          <p:cNvPr id="5" name="Picture 4">
            <a:extLst>
              <a:ext uri="{FF2B5EF4-FFF2-40B4-BE49-F238E27FC236}">
                <a16:creationId xmlns:a16="http://schemas.microsoft.com/office/drawing/2014/main" id="{2ECA43E2-9B2B-9D4D-8718-8237713A508B}"/>
              </a:ext>
            </a:extLst>
          </p:cNvPr>
          <p:cNvPicPr>
            <a:picLocks noChangeAspect="1"/>
          </p:cNvPicPr>
          <p:nvPr/>
        </p:nvPicPr>
        <p:blipFill>
          <a:blip r:embed="rId3"/>
          <a:stretch>
            <a:fillRect/>
          </a:stretch>
        </p:blipFill>
        <p:spPr>
          <a:xfrm>
            <a:off x="5466291" y="3690606"/>
            <a:ext cx="13451417" cy="8327068"/>
          </a:xfrm>
          <a:prstGeom prst="rect">
            <a:avLst/>
          </a:prstGeom>
        </p:spPr>
      </p:pic>
    </p:spTree>
    <p:extLst>
      <p:ext uri="{BB962C8B-B14F-4D97-AF65-F5344CB8AC3E}">
        <p14:creationId xmlns:p14="http://schemas.microsoft.com/office/powerpoint/2010/main" val="1255789846"/>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Results reproducibility"/>
          <p:cNvSpPr txBox="1">
            <a:spLocks noGrp="1"/>
          </p:cNvSpPr>
          <p:nvPr>
            <p:ph type="title"/>
          </p:nvPr>
        </p:nvSpPr>
        <p:spPr>
          <a:prstGeom prst="rect">
            <a:avLst/>
          </a:prstGeom>
        </p:spPr>
        <p:txBody>
          <a:bodyPr/>
          <a:lstStyle/>
          <a:p>
            <a:r>
              <a:t>Results reproducibility</a:t>
            </a:r>
          </a:p>
        </p:txBody>
      </p:sp>
      <p:sp>
        <p:nvSpPr>
          <p:cNvPr id="257" name="Slide Subtitle"/>
          <p:cNvSpPr txBox="1">
            <a:spLocks noGrp="1"/>
          </p:cNvSpPr>
          <p:nvPr>
            <p:ph type="body" idx="21"/>
          </p:nvPr>
        </p:nvSpPr>
        <p:spPr>
          <a:prstGeom prst="rect">
            <a:avLst/>
          </a:prstGeom>
        </p:spPr>
        <p:txBody>
          <a:bodyPr/>
          <a:lstStyle/>
          <a:p>
            <a:r>
              <a:rPr lang="en-US" dirty="0"/>
              <a:t>What are the difficulties?</a:t>
            </a:r>
            <a:endParaRPr dirty="0"/>
          </a:p>
        </p:txBody>
      </p:sp>
      <p:sp>
        <p:nvSpPr>
          <p:cNvPr id="4" name="TextBox 3">
            <a:extLst>
              <a:ext uri="{FF2B5EF4-FFF2-40B4-BE49-F238E27FC236}">
                <a16:creationId xmlns:a16="http://schemas.microsoft.com/office/drawing/2014/main" id="{04E570ED-F59F-F541-BDE8-56EB888BD8F2}"/>
              </a:ext>
            </a:extLst>
          </p:cNvPr>
          <p:cNvSpPr txBox="1"/>
          <p:nvPr/>
        </p:nvSpPr>
        <p:spPr>
          <a:xfrm>
            <a:off x="1206500" y="12400538"/>
            <a:ext cx="7045198"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r>
              <a:rPr lang="en-US" dirty="0"/>
              <a:t>https://</a:t>
            </a:r>
            <a:r>
              <a:rPr lang="en-US" dirty="0" err="1"/>
              <a:t>www.youtube.com</a:t>
            </a:r>
            <a:r>
              <a:rPr lang="en-US" dirty="0"/>
              <a:t>/</a:t>
            </a:r>
            <a:r>
              <a:rPr lang="en-US" dirty="0" err="1"/>
              <a:t>watch?v</a:t>
            </a:r>
            <a:r>
              <a:rPr lang="en-US" dirty="0"/>
              <a:t>=</a:t>
            </a:r>
            <a:r>
              <a:rPr lang="en-US" dirty="0" err="1"/>
              <a:t>wVkViYY_fwA</a:t>
            </a: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pic>
        <p:nvPicPr>
          <p:cNvPr id="2" name="Picture 1">
            <a:extLst>
              <a:ext uri="{FF2B5EF4-FFF2-40B4-BE49-F238E27FC236}">
                <a16:creationId xmlns:a16="http://schemas.microsoft.com/office/drawing/2014/main" id="{8010DEF8-F33E-C645-9C23-61A21878F36F}"/>
              </a:ext>
            </a:extLst>
          </p:cNvPr>
          <p:cNvPicPr>
            <a:picLocks noChangeAspect="1"/>
          </p:cNvPicPr>
          <p:nvPr/>
        </p:nvPicPr>
        <p:blipFill>
          <a:blip r:embed="rId3"/>
          <a:stretch>
            <a:fillRect/>
          </a:stretch>
        </p:blipFill>
        <p:spPr>
          <a:xfrm>
            <a:off x="7834016" y="3307742"/>
            <a:ext cx="8715967" cy="8572298"/>
          </a:xfrm>
          <a:prstGeom prst="rect">
            <a:avLst/>
          </a:prstGeom>
        </p:spPr>
      </p:pic>
    </p:spTree>
    <p:extLst>
      <p:ext uri="{BB962C8B-B14F-4D97-AF65-F5344CB8AC3E}">
        <p14:creationId xmlns:p14="http://schemas.microsoft.com/office/powerpoint/2010/main" val="470808357"/>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Results reproducibility"/>
          <p:cNvSpPr txBox="1">
            <a:spLocks noGrp="1"/>
          </p:cNvSpPr>
          <p:nvPr>
            <p:ph type="title"/>
          </p:nvPr>
        </p:nvSpPr>
        <p:spPr>
          <a:prstGeom prst="rect">
            <a:avLst/>
          </a:prstGeom>
        </p:spPr>
        <p:txBody>
          <a:bodyPr/>
          <a:lstStyle/>
          <a:p>
            <a:r>
              <a:t>Results reproducibility</a:t>
            </a:r>
          </a:p>
        </p:txBody>
      </p:sp>
      <p:sp>
        <p:nvSpPr>
          <p:cNvPr id="257" name="Slide Subtitle"/>
          <p:cNvSpPr txBox="1">
            <a:spLocks noGrp="1"/>
          </p:cNvSpPr>
          <p:nvPr>
            <p:ph type="body" idx="21"/>
          </p:nvPr>
        </p:nvSpPr>
        <p:spPr>
          <a:prstGeom prst="rect">
            <a:avLst/>
          </a:prstGeom>
        </p:spPr>
        <p:txBody>
          <a:bodyPr/>
          <a:lstStyle/>
          <a:p>
            <a:r>
              <a:rPr lang="en-US" dirty="0"/>
              <a:t>What are the difficulties?</a:t>
            </a:r>
            <a:endParaRPr dirty="0"/>
          </a:p>
        </p:txBody>
      </p:sp>
      <p:sp>
        <p:nvSpPr>
          <p:cNvPr id="4" name="TextBox 3">
            <a:extLst>
              <a:ext uri="{FF2B5EF4-FFF2-40B4-BE49-F238E27FC236}">
                <a16:creationId xmlns:a16="http://schemas.microsoft.com/office/drawing/2014/main" id="{04E570ED-F59F-F541-BDE8-56EB888BD8F2}"/>
              </a:ext>
            </a:extLst>
          </p:cNvPr>
          <p:cNvSpPr txBox="1"/>
          <p:nvPr/>
        </p:nvSpPr>
        <p:spPr>
          <a:xfrm>
            <a:off x="1206500" y="12400538"/>
            <a:ext cx="7045198"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r>
              <a:rPr lang="en-US" dirty="0"/>
              <a:t>https://</a:t>
            </a:r>
            <a:r>
              <a:rPr lang="en-US" dirty="0" err="1"/>
              <a:t>www.youtube.com</a:t>
            </a:r>
            <a:r>
              <a:rPr lang="en-US" dirty="0"/>
              <a:t>/</a:t>
            </a:r>
            <a:r>
              <a:rPr lang="en-US" dirty="0" err="1"/>
              <a:t>watch?v</a:t>
            </a:r>
            <a:r>
              <a:rPr lang="en-US" dirty="0"/>
              <a:t>=</a:t>
            </a:r>
            <a:r>
              <a:rPr lang="en-US" dirty="0" err="1"/>
              <a:t>wVkViYY_fwA</a:t>
            </a: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pic>
        <p:nvPicPr>
          <p:cNvPr id="7" name="Picture 6">
            <a:extLst>
              <a:ext uri="{FF2B5EF4-FFF2-40B4-BE49-F238E27FC236}">
                <a16:creationId xmlns:a16="http://schemas.microsoft.com/office/drawing/2014/main" id="{E0F482E4-B113-7741-A2B9-A4A4C93BFAAC}"/>
              </a:ext>
            </a:extLst>
          </p:cNvPr>
          <p:cNvPicPr>
            <a:picLocks noChangeAspect="1"/>
          </p:cNvPicPr>
          <p:nvPr/>
        </p:nvPicPr>
        <p:blipFill>
          <a:blip r:embed="rId3"/>
          <a:stretch>
            <a:fillRect/>
          </a:stretch>
        </p:blipFill>
        <p:spPr>
          <a:xfrm>
            <a:off x="5342164" y="4302373"/>
            <a:ext cx="13699671" cy="7103533"/>
          </a:xfrm>
          <a:prstGeom prst="rect">
            <a:avLst/>
          </a:prstGeom>
        </p:spPr>
      </p:pic>
    </p:spTree>
    <p:extLst>
      <p:ext uri="{BB962C8B-B14F-4D97-AF65-F5344CB8AC3E}">
        <p14:creationId xmlns:p14="http://schemas.microsoft.com/office/powerpoint/2010/main" val="2287430988"/>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Results reproducibility"/>
          <p:cNvSpPr txBox="1">
            <a:spLocks noGrp="1"/>
          </p:cNvSpPr>
          <p:nvPr>
            <p:ph type="title"/>
          </p:nvPr>
        </p:nvSpPr>
        <p:spPr>
          <a:prstGeom prst="rect">
            <a:avLst/>
          </a:prstGeom>
        </p:spPr>
        <p:txBody>
          <a:bodyPr/>
          <a:lstStyle/>
          <a:p>
            <a:r>
              <a:rPr dirty="0"/>
              <a:t>Results reproducibility</a:t>
            </a:r>
          </a:p>
        </p:txBody>
      </p:sp>
      <p:sp>
        <p:nvSpPr>
          <p:cNvPr id="257" name="Slide Subtitle"/>
          <p:cNvSpPr txBox="1">
            <a:spLocks noGrp="1"/>
          </p:cNvSpPr>
          <p:nvPr>
            <p:ph type="body" idx="21"/>
          </p:nvPr>
        </p:nvSpPr>
        <p:spPr>
          <a:prstGeom prst="rect">
            <a:avLst/>
          </a:prstGeom>
        </p:spPr>
        <p:txBody>
          <a:bodyPr/>
          <a:lstStyle/>
          <a:p>
            <a:r>
              <a:rPr lang="en-US" dirty="0"/>
              <a:t>What are the difficulties?</a:t>
            </a:r>
            <a:endParaRPr dirty="0"/>
          </a:p>
        </p:txBody>
      </p:sp>
      <p:pic>
        <p:nvPicPr>
          <p:cNvPr id="6" name="Picture 5">
            <a:extLst>
              <a:ext uri="{FF2B5EF4-FFF2-40B4-BE49-F238E27FC236}">
                <a16:creationId xmlns:a16="http://schemas.microsoft.com/office/drawing/2014/main" id="{44FB4553-8EFD-9F4A-8746-66DCDD85BA15}"/>
              </a:ext>
            </a:extLst>
          </p:cNvPr>
          <p:cNvPicPr>
            <a:picLocks noChangeAspect="1"/>
          </p:cNvPicPr>
          <p:nvPr/>
        </p:nvPicPr>
        <p:blipFill>
          <a:blip r:embed="rId3"/>
          <a:stretch>
            <a:fillRect/>
          </a:stretch>
        </p:blipFill>
        <p:spPr>
          <a:xfrm>
            <a:off x="1206500" y="4267903"/>
            <a:ext cx="9104092" cy="1833463"/>
          </a:xfrm>
          <a:prstGeom prst="rect">
            <a:avLst/>
          </a:prstGeom>
        </p:spPr>
      </p:pic>
      <p:pic>
        <p:nvPicPr>
          <p:cNvPr id="8" name="Picture 7">
            <a:extLst>
              <a:ext uri="{FF2B5EF4-FFF2-40B4-BE49-F238E27FC236}">
                <a16:creationId xmlns:a16="http://schemas.microsoft.com/office/drawing/2014/main" id="{4B781DF3-4E77-484A-89FA-2D2188F68460}"/>
              </a:ext>
            </a:extLst>
          </p:cNvPr>
          <p:cNvPicPr>
            <a:picLocks noChangeAspect="1"/>
          </p:cNvPicPr>
          <p:nvPr/>
        </p:nvPicPr>
        <p:blipFill>
          <a:blip r:embed="rId4"/>
          <a:stretch>
            <a:fillRect/>
          </a:stretch>
        </p:blipFill>
        <p:spPr>
          <a:xfrm>
            <a:off x="1206500" y="6587394"/>
            <a:ext cx="9104092" cy="4281511"/>
          </a:xfrm>
          <a:prstGeom prst="rect">
            <a:avLst/>
          </a:prstGeom>
        </p:spPr>
      </p:pic>
      <p:sp>
        <p:nvSpPr>
          <p:cNvPr id="9" name="TextBox 8">
            <a:extLst>
              <a:ext uri="{FF2B5EF4-FFF2-40B4-BE49-F238E27FC236}">
                <a16:creationId xmlns:a16="http://schemas.microsoft.com/office/drawing/2014/main" id="{7FCDA737-741D-2C45-BA46-7F2011BC0D6E}"/>
              </a:ext>
            </a:extLst>
          </p:cNvPr>
          <p:cNvSpPr txBox="1"/>
          <p:nvPr/>
        </p:nvSpPr>
        <p:spPr>
          <a:xfrm>
            <a:off x="1206500" y="11343038"/>
            <a:ext cx="4652433" cy="15799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marR="0" indent="-342900" algn="l" defTabSz="2438338"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200" b="0" i="0" u="none" strike="noStrike" cap="none" spc="0" normalizeH="0" baseline="0" dirty="0">
                <a:ln>
                  <a:noFill/>
                </a:ln>
                <a:solidFill>
                  <a:srgbClr val="5E5E5E"/>
                </a:solidFill>
                <a:effectLst/>
                <a:uFillTx/>
                <a:latin typeface="+mn-lt"/>
                <a:ea typeface="+mn-ea"/>
                <a:cs typeface="+mn-cs"/>
                <a:sym typeface="Helvetica Neue"/>
              </a:rPr>
              <a:t>Same training / test set</a:t>
            </a:r>
          </a:p>
          <a:p>
            <a:pPr marL="342900" marR="0" indent="-342900" algn="l" defTabSz="2438338" rtl="0" fontAlgn="auto" latinLnBrk="0" hangingPunct="0">
              <a:lnSpc>
                <a:spcPct val="100000"/>
              </a:lnSpc>
              <a:spcBef>
                <a:spcPts val="0"/>
              </a:spcBef>
              <a:spcAft>
                <a:spcPts val="0"/>
              </a:spcAft>
              <a:buClrTx/>
              <a:buSzTx/>
              <a:buFont typeface="Arial" panose="020B0604020202020204" pitchFamily="34" charset="0"/>
              <a:buChar char="•"/>
              <a:tabLst/>
            </a:pPr>
            <a:r>
              <a:rPr lang="en-US" sz="3200" dirty="0"/>
              <a:t>S</a:t>
            </a:r>
            <a:r>
              <a:rPr kumimoji="0" lang="en-US" sz="3200" b="0" i="0" u="none" strike="noStrike" cap="none" spc="0" normalizeH="0" baseline="0" dirty="0">
                <a:ln>
                  <a:noFill/>
                </a:ln>
                <a:solidFill>
                  <a:srgbClr val="5E5E5E"/>
                </a:solidFill>
                <a:effectLst/>
                <a:uFillTx/>
                <a:latin typeface="+mn-lt"/>
                <a:ea typeface="+mn-ea"/>
                <a:cs typeface="+mn-cs"/>
                <a:sym typeface="Helvetica Neue"/>
              </a:rPr>
              <a:t>ame optimizer</a:t>
            </a:r>
          </a:p>
          <a:p>
            <a:pPr marL="342900" marR="0" indent="-342900" algn="l" defTabSz="2438338"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200" b="0" i="0" u="none" strike="noStrike" cap="none" spc="0" normalizeH="0" baseline="0" dirty="0">
                <a:ln>
                  <a:noFill/>
                </a:ln>
                <a:solidFill>
                  <a:srgbClr val="5E5E5E"/>
                </a:solidFill>
                <a:effectLst/>
                <a:uFillTx/>
                <a:latin typeface="+mn-lt"/>
                <a:ea typeface="+mn-ea"/>
                <a:cs typeface="+mn-cs"/>
                <a:sym typeface="Helvetica Neue"/>
              </a:rPr>
              <a:t>Architecture</a:t>
            </a:r>
          </a:p>
        </p:txBody>
      </p:sp>
      <p:pic>
        <p:nvPicPr>
          <p:cNvPr id="1026" name="Picture 2">
            <a:extLst>
              <a:ext uri="{FF2B5EF4-FFF2-40B4-BE49-F238E27FC236}">
                <a16:creationId xmlns:a16="http://schemas.microsoft.com/office/drawing/2014/main" id="{DF65BE1C-2EE4-B548-A01C-CCFF4F90060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52649" y="3528203"/>
            <a:ext cx="7873577" cy="512505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7FA150B7-092A-DE48-BF09-7D3111CD44CE}"/>
              </a:ext>
            </a:extLst>
          </p:cNvPr>
          <p:cNvSpPr txBox="1"/>
          <p:nvPr/>
        </p:nvSpPr>
        <p:spPr>
          <a:xfrm>
            <a:off x="17868511" y="3056279"/>
            <a:ext cx="1841851"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Training loss</a:t>
            </a:r>
          </a:p>
        </p:txBody>
      </p:sp>
      <p:graphicFrame>
        <p:nvGraphicFramePr>
          <p:cNvPr id="11" name="Table 11">
            <a:extLst>
              <a:ext uri="{FF2B5EF4-FFF2-40B4-BE49-F238E27FC236}">
                <a16:creationId xmlns:a16="http://schemas.microsoft.com/office/drawing/2014/main" id="{F15E7263-F20C-4E41-815F-488584A78DF5}"/>
              </a:ext>
            </a:extLst>
          </p:cNvPr>
          <p:cNvGraphicFramePr>
            <a:graphicFrameLocks noGrp="1"/>
          </p:cNvGraphicFramePr>
          <p:nvPr>
            <p:extLst>
              <p:ext uri="{D42A27DB-BD31-4B8C-83A1-F6EECF244321}">
                <p14:modId xmlns:p14="http://schemas.microsoft.com/office/powerpoint/2010/main" val="1876188832"/>
              </p:ext>
            </p:extLst>
          </p:nvPr>
        </p:nvGraphicFramePr>
        <p:xfrm>
          <a:off x="14598224" y="10726604"/>
          <a:ext cx="8128002" cy="1909896"/>
        </p:xfrm>
        <a:graphic>
          <a:graphicData uri="http://schemas.openxmlformats.org/drawingml/2006/table">
            <a:tbl>
              <a:tblPr firstRow="1" bandRow="1">
                <a:tableStyleId>{5940675A-B579-460E-94D1-54222C63F5DA}</a:tableStyleId>
              </a:tblPr>
              <a:tblGrid>
                <a:gridCol w="2709334">
                  <a:extLst>
                    <a:ext uri="{9D8B030D-6E8A-4147-A177-3AD203B41FA5}">
                      <a16:colId xmlns:a16="http://schemas.microsoft.com/office/drawing/2014/main" val="1325403158"/>
                    </a:ext>
                  </a:extLst>
                </a:gridCol>
                <a:gridCol w="2709334">
                  <a:extLst>
                    <a:ext uri="{9D8B030D-6E8A-4147-A177-3AD203B41FA5}">
                      <a16:colId xmlns:a16="http://schemas.microsoft.com/office/drawing/2014/main" val="677405833"/>
                    </a:ext>
                  </a:extLst>
                </a:gridCol>
                <a:gridCol w="2709334">
                  <a:extLst>
                    <a:ext uri="{9D8B030D-6E8A-4147-A177-3AD203B41FA5}">
                      <a16:colId xmlns:a16="http://schemas.microsoft.com/office/drawing/2014/main" val="1087877656"/>
                    </a:ext>
                  </a:extLst>
                </a:gridCol>
              </a:tblGrid>
              <a:tr h="954948">
                <a:tc>
                  <a:txBody>
                    <a:bodyPr/>
                    <a:lstStyle/>
                    <a:p>
                      <a:endParaRPr lang="en-US" sz="2800" b="1" dirty="0"/>
                    </a:p>
                  </a:txBody>
                  <a:tcPr/>
                </a:tc>
                <a:tc>
                  <a:txBody>
                    <a:bodyPr/>
                    <a:lstStyle/>
                    <a:p>
                      <a:r>
                        <a:rPr lang="en-US" sz="2800" b="1" dirty="0"/>
                        <a:t>SK-Learn</a:t>
                      </a:r>
                    </a:p>
                  </a:txBody>
                  <a:tcPr/>
                </a:tc>
                <a:tc>
                  <a:txBody>
                    <a:bodyPr/>
                    <a:lstStyle/>
                    <a:p>
                      <a:r>
                        <a:rPr lang="en-US" sz="2800" b="1" dirty="0" err="1"/>
                        <a:t>Keras</a:t>
                      </a:r>
                      <a:endParaRPr lang="en-US" sz="2800" b="1" dirty="0"/>
                    </a:p>
                  </a:txBody>
                  <a:tcPr/>
                </a:tc>
                <a:extLst>
                  <a:ext uri="{0D108BD9-81ED-4DB2-BD59-A6C34878D82A}">
                    <a16:rowId xmlns:a16="http://schemas.microsoft.com/office/drawing/2014/main" val="3394652824"/>
                  </a:ext>
                </a:extLst>
              </a:tr>
              <a:tr h="954948">
                <a:tc>
                  <a:txBody>
                    <a:bodyPr/>
                    <a:lstStyle/>
                    <a:p>
                      <a:r>
                        <a:rPr lang="en-US" sz="2800" b="1" dirty="0"/>
                        <a:t>R2 score</a:t>
                      </a:r>
                    </a:p>
                  </a:txBody>
                  <a:tcPr/>
                </a:tc>
                <a:tc>
                  <a:txBody>
                    <a:bodyPr/>
                    <a:lstStyle/>
                    <a:p>
                      <a:r>
                        <a:rPr lang="en-US" sz="2800" dirty="0"/>
                        <a:t>0.9789</a:t>
                      </a:r>
                      <a:endParaRPr lang="en-US" sz="2800" b="1" dirty="0"/>
                    </a:p>
                  </a:txBody>
                  <a:tcPr/>
                </a:tc>
                <a:tc>
                  <a:txBody>
                    <a:bodyPr/>
                    <a:lstStyle/>
                    <a:p>
                      <a:r>
                        <a:rPr lang="en-US" sz="2800" dirty="0"/>
                        <a:t>0.9844</a:t>
                      </a:r>
                      <a:endParaRPr lang="en-US" sz="2800" b="1" dirty="0"/>
                    </a:p>
                  </a:txBody>
                  <a:tcPr/>
                </a:tc>
                <a:extLst>
                  <a:ext uri="{0D108BD9-81ED-4DB2-BD59-A6C34878D82A}">
                    <a16:rowId xmlns:a16="http://schemas.microsoft.com/office/drawing/2014/main" val="254966029"/>
                  </a:ext>
                </a:extLst>
              </a:tr>
            </a:tbl>
          </a:graphicData>
        </a:graphic>
      </p:graphicFrame>
    </p:spTree>
    <p:extLst>
      <p:ext uri="{BB962C8B-B14F-4D97-AF65-F5344CB8AC3E}">
        <p14:creationId xmlns:p14="http://schemas.microsoft.com/office/powerpoint/2010/main" val="2452801487"/>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Results reproducibility"/>
          <p:cNvSpPr txBox="1">
            <a:spLocks noGrp="1"/>
          </p:cNvSpPr>
          <p:nvPr>
            <p:ph type="title"/>
          </p:nvPr>
        </p:nvSpPr>
        <p:spPr>
          <a:prstGeom prst="rect">
            <a:avLst/>
          </a:prstGeom>
        </p:spPr>
        <p:txBody>
          <a:bodyPr/>
          <a:lstStyle/>
          <a:p>
            <a:r>
              <a:t>Results reproducibility</a:t>
            </a:r>
          </a:p>
        </p:txBody>
      </p:sp>
      <p:sp>
        <p:nvSpPr>
          <p:cNvPr id="257" name="Slide Subtitle"/>
          <p:cNvSpPr txBox="1">
            <a:spLocks noGrp="1"/>
          </p:cNvSpPr>
          <p:nvPr>
            <p:ph type="body" idx="21"/>
          </p:nvPr>
        </p:nvSpPr>
        <p:spPr>
          <a:prstGeom prst="rect">
            <a:avLst/>
          </a:prstGeom>
        </p:spPr>
        <p:txBody>
          <a:bodyPr/>
          <a:lstStyle/>
          <a:p>
            <a:r>
              <a:rPr lang="en-US" dirty="0"/>
              <a:t>What can we do?</a:t>
            </a:r>
            <a:endParaRPr dirty="0"/>
          </a:p>
        </p:txBody>
      </p:sp>
      <p:sp>
        <p:nvSpPr>
          <p:cNvPr id="258" name="Slide bullet text"/>
          <p:cNvSpPr txBox="1">
            <a:spLocks noGrp="1"/>
          </p:cNvSpPr>
          <p:nvPr>
            <p:ph type="body" idx="1"/>
          </p:nvPr>
        </p:nvSpPr>
        <p:spPr>
          <a:prstGeom prst="rect">
            <a:avLst/>
          </a:prstGeom>
        </p:spPr>
        <p:txBody>
          <a:bodyPr>
            <a:normAutofit/>
          </a:bodyPr>
          <a:lstStyle/>
          <a:p>
            <a:r>
              <a:rPr lang="en-US" dirty="0"/>
              <a:t>Clear description of the algorithm along with the complexity analysis (space, time, sample size)</a:t>
            </a:r>
          </a:p>
          <a:p>
            <a:r>
              <a:rPr lang="en-US" dirty="0"/>
              <a:t>Provide downloadable source code and dataset along with the dependencies</a:t>
            </a:r>
          </a:p>
          <a:p>
            <a:r>
              <a:rPr lang="en-US" dirty="0"/>
              <a:t>Clear description about the data collection process, and how samples were allocated for training, testing, and validation.</a:t>
            </a:r>
          </a:p>
          <a:p>
            <a:r>
              <a:rPr lang="en-US" dirty="0"/>
              <a:t>Specify range of the hyperparameters considered and the method employed to select the best hyperparameters.</a:t>
            </a:r>
          </a:p>
          <a:p>
            <a:r>
              <a:rPr lang="en-US" dirty="0"/>
              <a:t>Include the computing infrastructure used.</a:t>
            </a:r>
          </a:p>
          <a:p>
            <a:endParaRPr lang="en-US" dirty="0"/>
          </a:p>
        </p:txBody>
      </p:sp>
    </p:spTree>
    <p:extLst>
      <p:ext uri="{BB962C8B-B14F-4D97-AF65-F5344CB8AC3E}">
        <p14:creationId xmlns:p14="http://schemas.microsoft.com/office/powerpoint/2010/main" val="3071802712"/>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Inferential reproducibility"/>
          <p:cNvSpPr txBox="1">
            <a:spLocks noGrp="1"/>
          </p:cNvSpPr>
          <p:nvPr>
            <p:ph type="title"/>
          </p:nvPr>
        </p:nvSpPr>
        <p:spPr>
          <a:prstGeom prst="rect">
            <a:avLst/>
          </a:prstGeom>
        </p:spPr>
        <p:txBody>
          <a:bodyPr/>
          <a:lstStyle/>
          <a:p>
            <a:r>
              <a:t>Inferential reproducibility</a:t>
            </a:r>
          </a:p>
        </p:txBody>
      </p:sp>
      <p:sp>
        <p:nvSpPr>
          <p:cNvPr id="263" name="Slide Subtitle"/>
          <p:cNvSpPr txBox="1">
            <a:spLocks noGrp="1"/>
          </p:cNvSpPr>
          <p:nvPr>
            <p:ph type="body" idx="21"/>
          </p:nvPr>
        </p:nvSpPr>
        <p:spPr>
          <a:prstGeom prst="rect">
            <a:avLst/>
          </a:prstGeom>
        </p:spPr>
        <p:txBody>
          <a:bodyPr/>
          <a:lstStyle/>
          <a:p>
            <a:endParaRPr/>
          </a:p>
        </p:txBody>
      </p:sp>
      <p:sp>
        <p:nvSpPr>
          <p:cNvPr id="264" name="Slide bullet text"/>
          <p:cNvSpPr txBox="1">
            <a:spLocks noGrp="1"/>
          </p:cNvSpPr>
          <p:nvPr>
            <p:ph type="body" idx="1"/>
          </p:nvPr>
        </p:nvSpPr>
        <p:spPr>
          <a:prstGeom prst="rect">
            <a:avLst/>
          </a:prstGeom>
        </p:spPr>
        <p:txBody>
          <a:bodyPr/>
          <a:lstStyle/>
          <a:p>
            <a:r>
              <a:rPr lang="en-US" dirty="0"/>
              <a:t>A study is (…) inferential reproducible when an independent replication of the study or a reanalysis of it arrives at qualitatively similar conclusions to that of the original study.</a:t>
            </a:r>
          </a:p>
          <a:p>
            <a:endParaRPr dirty="0"/>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Methods reproducibility"/>
          <p:cNvSpPr txBox="1">
            <a:spLocks noGrp="1"/>
          </p:cNvSpPr>
          <p:nvPr>
            <p:ph type="title"/>
          </p:nvPr>
        </p:nvSpPr>
        <p:spPr>
          <a:prstGeom prst="rect">
            <a:avLst/>
          </a:prstGeom>
        </p:spPr>
        <p:txBody>
          <a:bodyPr/>
          <a:lstStyle/>
          <a:p>
            <a:r>
              <a:rPr lang="en-US" dirty="0"/>
              <a:t>Inferential</a:t>
            </a:r>
            <a:r>
              <a:rPr dirty="0"/>
              <a:t> reproducibility</a:t>
            </a:r>
          </a:p>
        </p:txBody>
      </p:sp>
      <p:sp>
        <p:nvSpPr>
          <p:cNvPr id="251" name="Slide Subtitle"/>
          <p:cNvSpPr txBox="1">
            <a:spLocks noGrp="1"/>
          </p:cNvSpPr>
          <p:nvPr>
            <p:ph type="body" idx="21"/>
          </p:nvPr>
        </p:nvSpPr>
        <p:spPr>
          <a:prstGeom prst="rect">
            <a:avLst/>
          </a:prstGeom>
        </p:spPr>
        <p:txBody>
          <a:bodyPr/>
          <a:lstStyle/>
          <a:p>
            <a:r>
              <a:rPr lang="en-US" dirty="0"/>
              <a:t>Why is it important?</a:t>
            </a:r>
            <a:endParaRPr dirty="0"/>
          </a:p>
        </p:txBody>
      </p:sp>
      <p:sp>
        <p:nvSpPr>
          <p:cNvPr id="252" name="Slide bullet text"/>
          <p:cNvSpPr txBox="1">
            <a:spLocks noGrp="1"/>
          </p:cNvSpPr>
          <p:nvPr>
            <p:ph type="body" idx="1"/>
          </p:nvPr>
        </p:nvSpPr>
        <p:spPr>
          <a:prstGeom prst="rect">
            <a:avLst/>
          </a:prstGeom>
        </p:spPr>
        <p:txBody>
          <a:bodyPr/>
          <a:lstStyle/>
          <a:p>
            <a:r>
              <a:rPr lang="en-US" dirty="0"/>
              <a:t>Conclusions are robust and not due to scientists’ choices (e.g.: processing data, methodology, </a:t>
            </a:r>
            <a:r>
              <a:rPr lang="en-US" dirty="0" err="1"/>
              <a:t>etc</a:t>
            </a:r>
            <a:r>
              <a:rPr lang="en-US" dirty="0"/>
              <a:t>…)</a:t>
            </a:r>
          </a:p>
        </p:txBody>
      </p:sp>
      <p:sp>
        <p:nvSpPr>
          <p:cNvPr id="5" name="Slide Subtitle">
            <a:extLst>
              <a:ext uri="{FF2B5EF4-FFF2-40B4-BE49-F238E27FC236}">
                <a16:creationId xmlns:a16="http://schemas.microsoft.com/office/drawing/2014/main" id="{F6134679-7C8D-9747-9A05-6793C6965776}"/>
              </a:ext>
            </a:extLst>
          </p:cNvPr>
          <p:cNvSpPr txBox="1">
            <a:spLocks/>
          </p:cNvSpPr>
          <p:nvPr/>
        </p:nvSpPr>
        <p:spPr>
          <a:xfrm>
            <a:off x="1206500" y="12169110"/>
            <a:ext cx="21971000" cy="93478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tIns="45719" rIns="45719" bIns="45719">
            <a:noAutofit/>
          </a:bodyPr>
          <a:lstStyle>
            <a:lvl1pPr marL="0" marR="0" indent="0" algn="l" defTabSz="825500" rtl="0" latinLnBrk="0">
              <a:lnSpc>
                <a:spcPct val="100000"/>
              </a:lnSpc>
              <a:spcBef>
                <a:spcPts val="0"/>
              </a:spcBef>
              <a:spcAft>
                <a:spcPts val="0"/>
              </a:spcAft>
              <a:buClrTx/>
              <a:buSzTx/>
              <a:buFontTx/>
              <a:buNone/>
              <a:tabLst/>
              <a:defRPr sz="5500" b="1"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a:lstStyle>
          <a:p>
            <a:pPr hangingPunct="1"/>
            <a:r>
              <a:rPr lang="en-US" sz="4000" b="0" dirty="0"/>
              <a:t>https://</a:t>
            </a:r>
            <a:r>
              <a:rPr lang="en-US" sz="4000" b="0" dirty="0" err="1"/>
              <a:t>blog.ml.cmu.edu</a:t>
            </a:r>
            <a:r>
              <a:rPr lang="en-US" sz="4000" b="0" dirty="0"/>
              <a:t>/2020/08/31/5-reproducibility/</a:t>
            </a:r>
          </a:p>
        </p:txBody>
      </p:sp>
    </p:spTree>
    <p:extLst>
      <p:ext uri="{BB962C8B-B14F-4D97-AF65-F5344CB8AC3E}">
        <p14:creationId xmlns:p14="http://schemas.microsoft.com/office/powerpoint/2010/main" val="710245560"/>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State of affairs"/>
          <p:cNvSpPr txBox="1">
            <a:spLocks noGrp="1"/>
          </p:cNvSpPr>
          <p:nvPr>
            <p:ph type="title"/>
          </p:nvPr>
        </p:nvSpPr>
        <p:spPr>
          <a:prstGeom prst="rect">
            <a:avLst/>
          </a:prstGeom>
        </p:spPr>
        <p:txBody>
          <a:bodyPr/>
          <a:lstStyle/>
          <a:p>
            <a:r>
              <a:t>State of affairs</a:t>
            </a:r>
          </a:p>
        </p:txBody>
      </p:sp>
      <p:sp>
        <p:nvSpPr>
          <p:cNvPr id="208" name="Slide Subtitle"/>
          <p:cNvSpPr txBox="1">
            <a:spLocks noGrp="1"/>
          </p:cNvSpPr>
          <p:nvPr>
            <p:ph type="body" idx="21"/>
          </p:nvPr>
        </p:nvSpPr>
        <p:spPr>
          <a:prstGeom prst="rect">
            <a:avLst/>
          </a:prstGeom>
        </p:spPr>
        <p:txBody>
          <a:bodyPr/>
          <a:lstStyle/>
          <a:p>
            <a:endParaRPr/>
          </a:p>
        </p:txBody>
      </p:sp>
      <p:sp>
        <p:nvSpPr>
          <p:cNvPr id="209" name="There’s no standard practices for ML development in the scientific context…"/>
          <p:cNvSpPr txBox="1">
            <a:spLocks noGrp="1"/>
          </p:cNvSpPr>
          <p:nvPr>
            <p:ph type="body" idx="1"/>
          </p:nvPr>
        </p:nvSpPr>
        <p:spPr>
          <a:prstGeom prst="rect">
            <a:avLst/>
          </a:prstGeom>
        </p:spPr>
        <p:txBody>
          <a:bodyPr/>
          <a:lstStyle/>
          <a:p>
            <a:r>
              <a:rPr lang="en-US" dirty="0"/>
              <a:t>There are various guides in industry (</a:t>
            </a:r>
            <a:r>
              <a:rPr lang="en-US" dirty="0" err="1"/>
              <a:t>e.g</a:t>
            </a:r>
            <a:r>
              <a:rPr lang="en-US" dirty="0"/>
              <a:t>: google hand book, </a:t>
            </a:r>
            <a:r>
              <a:rPr lang="en-US" dirty="0" err="1"/>
              <a:t>etc</a:t>
            </a:r>
            <a:r>
              <a:rPr lang="en-US" dirty="0"/>
              <a:t>)</a:t>
            </a:r>
          </a:p>
          <a:p>
            <a:r>
              <a:rPr dirty="0"/>
              <a:t>There is a difference between ML for industry and ML for academia</a:t>
            </a:r>
            <a:endParaRPr lang="en-US" dirty="0"/>
          </a:p>
          <a:p>
            <a:r>
              <a:rPr lang="en-US" dirty="0"/>
              <a:t>There’s no standard practices for ML development in the scientific context</a:t>
            </a:r>
          </a:p>
          <a:p>
            <a:endParaRPr dirty="0"/>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Methods reproducibility"/>
          <p:cNvSpPr txBox="1">
            <a:spLocks noGrp="1"/>
          </p:cNvSpPr>
          <p:nvPr>
            <p:ph type="title"/>
          </p:nvPr>
        </p:nvSpPr>
        <p:spPr>
          <a:prstGeom prst="rect">
            <a:avLst/>
          </a:prstGeom>
        </p:spPr>
        <p:txBody>
          <a:bodyPr/>
          <a:lstStyle/>
          <a:p>
            <a:r>
              <a:rPr lang="en-US" dirty="0"/>
              <a:t>Inferential</a:t>
            </a:r>
            <a:r>
              <a:rPr dirty="0"/>
              <a:t> reproducibility</a:t>
            </a:r>
          </a:p>
        </p:txBody>
      </p:sp>
      <p:sp>
        <p:nvSpPr>
          <p:cNvPr id="251" name="Slide Subtitle"/>
          <p:cNvSpPr txBox="1">
            <a:spLocks noGrp="1"/>
          </p:cNvSpPr>
          <p:nvPr>
            <p:ph type="body" idx="21"/>
          </p:nvPr>
        </p:nvSpPr>
        <p:spPr>
          <a:prstGeom prst="rect">
            <a:avLst/>
          </a:prstGeom>
        </p:spPr>
        <p:txBody>
          <a:bodyPr/>
          <a:lstStyle/>
          <a:p>
            <a:r>
              <a:rPr lang="en-US" dirty="0"/>
              <a:t>Why is it hard?</a:t>
            </a:r>
            <a:endParaRPr dirty="0"/>
          </a:p>
        </p:txBody>
      </p:sp>
      <p:sp>
        <p:nvSpPr>
          <p:cNvPr id="252" name="Slide bullet text"/>
          <p:cNvSpPr txBox="1">
            <a:spLocks noGrp="1"/>
          </p:cNvSpPr>
          <p:nvPr>
            <p:ph type="body" idx="1"/>
          </p:nvPr>
        </p:nvSpPr>
        <p:spPr>
          <a:prstGeom prst="rect">
            <a:avLst/>
          </a:prstGeom>
        </p:spPr>
        <p:txBody>
          <a:bodyPr/>
          <a:lstStyle/>
          <a:p>
            <a:r>
              <a:rPr lang="en-US" dirty="0"/>
              <a:t>Different assessments of prior probability</a:t>
            </a:r>
          </a:p>
          <a:p>
            <a:r>
              <a:rPr lang="en-US" dirty="0"/>
              <a:t>Different choices (by the scientist) regarding what to focus on in the analysis and reporting of data</a:t>
            </a:r>
          </a:p>
          <a:p>
            <a:r>
              <a:rPr lang="en-US" dirty="0"/>
              <a:t>Lack of </a:t>
            </a:r>
            <a:r>
              <a:rPr lang="en-US" dirty="0" err="1"/>
              <a:t>contextualisation</a:t>
            </a:r>
            <a:r>
              <a:rPr lang="en-US" dirty="0"/>
              <a:t> of results using systematic review, selective citation of prior studies that agree with the results</a:t>
            </a:r>
          </a:p>
          <a:p>
            <a:r>
              <a:rPr lang="en-US" dirty="0"/>
              <a:t>Overinterpretation or misinterpretation of findings</a:t>
            </a:r>
          </a:p>
          <a:p>
            <a:r>
              <a:rPr lang="en-US" dirty="0"/>
              <a:t>Incomplete acknowledgement, analysis, and assessment of study limitations.</a:t>
            </a:r>
          </a:p>
        </p:txBody>
      </p:sp>
      <p:sp>
        <p:nvSpPr>
          <p:cNvPr id="5" name="Slide Subtitle">
            <a:extLst>
              <a:ext uri="{FF2B5EF4-FFF2-40B4-BE49-F238E27FC236}">
                <a16:creationId xmlns:a16="http://schemas.microsoft.com/office/drawing/2014/main" id="{F6134679-7C8D-9747-9A05-6793C6965776}"/>
              </a:ext>
            </a:extLst>
          </p:cNvPr>
          <p:cNvSpPr txBox="1">
            <a:spLocks/>
          </p:cNvSpPr>
          <p:nvPr/>
        </p:nvSpPr>
        <p:spPr>
          <a:xfrm>
            <a:off x="1206500" y="12169110"/>
            <a:ext cx="21971000" cy="93478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tIns="45719" rIns="45719" bIns="45719">
            <a:noAutofit/>
          </a:bodyPr>
          <a:lstStyle>
            <a:lvl1pPr marL="0" marR="0" indent="0" algn="l" defTabSz="825500" rtl="0" latinLnBrk="0">
              <a:lnSpc>
                <a:spcPct val="100000"/>
              </a:lnSpc>
              <a:spcBef>
                <a:spcPts val="0"/>
              </a:spcBef>
              <a:spcAft>
                <a:spcPts val="0"/>
              </a:spcAft>
              <a:buClrTx/>
              <a:buSzTx/>
              <a:buFontTx/>
              <a:buNone/>
              <a:tabLst/>
              <a:defRPr sz="5500" b="1"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a:lstStyle>
          <a:p>
            <a:pPr hangingPunct="1"/>
            <a:r>
              <a:rPr lang="en-US" sz="4000" b="0" dirty="0"/>
              <a:t>https://</a:t>
            </a:r>
            <a:r>
              <a:rPr lang="en-US" sz="4000" b="0" dirty="0" err="1"/>
              <a:t>blog.ml.cmu.edu</a:t>
            </a:r>
            <a:r>
              <a:rPr lang="en-US" sz="4000" b="0" dirty="0"/>
              <a:t>/2020/08/31/5-reproducibility/</a:t>
            </a:r>
          </a:p>
        </p:txBody>
      </p:sp>
    </p:spTree>
    <p:extLst>
      <p:ext uri="{BB962C8B-B14F-4D97-AF65-F5344CB8AC3E}">
        <p14:creationId xmlns:p14="http://schemas.microsoft.com/office/powerpoint/2010/main" val="1502556734"/>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Methods reproducibility"/>
          <p:cNvSpPr txBox="1">
            <a:spLocks noGrp="1"/>
          </p:cNvSpPr>
          <p:nvPr>
            <p:ph type="title"/>
          </p:nvPr>
        </p:nvSpPr>
        <p:spPr>
          <a:prstGeom prst="rect">
            <a:avLst/>
          </a:prstGeom>
        </p:spPr>
        <p:txBody>
          <a:bodyPr/>
          <a:lstStyle/>
          <a:p>
            <a:r>
              <a:rPr lang="en-US" dirty="0"/>
              <a:t>Inferential</a:t>
            </a:r>
            <a:r>
              <a:rPr dirty="0"/>
              <a:t> reproducibility</a:t>
            </a:r>
          </a:p>
        </p:txBody>
      </p:sp>
      <p:sp>
        <p:nvSpPr>
          <p:cNvPr id="251" name="Slide Subtitle"/>
          <p:cNvSpPr txBox="1">
            <a:spLocks noGrp="1"/>
          </p:cNvSpPr>
          <p:nvPr>
            <p:ph type="body" idx="21"/>
          </p:nvPr>
        </p:nvSpPr>
        <p:spPr>
          <a:prstGeom prst="rect">
            <a:avLst/>
          </a:prstGeom>
        </p:spPr>
        <p:txBody>
          <a:bodyPr/>
          <a:lstStyle/>
          <a:p>
            <a:r>
              <a:rPr lang="en-US" dirty="0"/>
              <a:t>What can we do?</a:t>
            </a:r>
            <a:endParaRPr dirty="0"/>
          </a:p>
        </p:txBody>
      </p:sp>
      <p:sp>
        <p:nvSpPr>
          <p:cNvPr id="252" name="Slide bullet text"/>
          <p:cNvSpPr txBox="1">
            <a:spLocks noGrp="1"/>
          </p:cNvSpPr>
          <p:nvPr>
            <p:ph type="body" idx="1"/>
          </p:nvPr>
        </p:nvSpPr>
        <p:spPr>
          <a:prstGeom prst="rect">
            <a:avLst/>
          </a:prstGeom>
        </p:spPr>
        <p:txBody>
          <a:bodyPr/>
          <a:lstStyle/>
          <a:p>
            <a:r>
              <a:rPr lang="en-US" dirty="0"/>
              <a:t>Present a wholesome picture of the previous work in the area</a:t>
            </a:r>
          </a:p>
          <a:p>
            <a:r>
              <a:rPr lang="en-US" dirty="0"/>
              <a:t>Accurately report all versions of the experimental protocol to assure the reader that selective outcome reporting has not occurred</a:t>
            </a:r>
          </a:p>
        </p:txBody>
      </p:sp>
      <p:sp>
        <p:nvSpPr>
          <p:cNvPr id="5" name="Slide Subtitle">
            <a:extLst>
              <a:ext uri="{FF2B5EF4-FFF2-40B4-BE49-F238E27FC236}">
                <a16:creationId xmlns:a16="http://schemas.microsoft.com/office/drawing/2014/main" id="{F6134679-7C8D-9747-9A05-6793C6965776}"/>
              </a:ext>
            </a:extLst>
          </p:cNvPr>
          <p:cNvSpPr txBox="1">
            <a:spLocks/>
          </p:cNvSpPr>
          <p:nvPr/>
        </p:nvSpPr>
        <p:spPr>
          <a:xfrm>
            <a:off x="1206500" y="12169110"/>
            <a:ext cx="21971000" cy="93478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tIns="45719" rIns="45719" bIns="45719">
            <a:noAutofit/>
          </a:bodyPr>
          <a:lstStyle>
            <a:lvl1pPr marL="0" marR="0" indent="0" algn="l" defTabSz="825500" rtl="0" latinLnBrk="0">
              <a:lnSpc>
                <a:spcPct val="100000"/>
              </a:lnSpc>
              <a:spcBef>
                <a:spcPts val="0"/>
              </a:spcBef>
              <a:spcAft>
                <a:spcPts val="0"/>
              </a:spcAft>
              <a:buClrTx/>
              <a:buSzTx/>
              <a:buFontTx/>
              <a:buNone/>
              <a:tabLst/>
              <a:defRPr sz="5500" b="1"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a:lstStyle>
          <a:p>
            <a:pPr hangingPunct="1"/>
            <a:r>
              <a:rPr lang="en-US" sz="4000" b="0" dirty="0"/>
              <a:t>https://</a:t>
            </a:r>
            <a:r>
              <a:rPr lang="en-US" sz="4000" b="0" dirty="0" err="1"/>
              <a:t>blog.ml.cmu.edu</a:t>
            </a:r>
            <a:r>
              <a:rPr lang="en-US" sz="4000" b="0" dirty="0"/>
              <a:t>/2020/08/31/5-reproducibility/</a:t>
            </a:r>
          </a:p>
        </p:txBody>
      </p:sp>
    </p:spTree>
    <p:extLst>
      <p:ext uri="{BB962C8B-B14F-4D97-AF65-F5344CB8AC3E}">
        <p14:creationId xmlns:p14="http://schemas.microsoft.com/office/powerpoint/2010/main" val="542548151"/>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The Machine Learning Reproducibility Checklist"/>
          <p:cNvSpPr txBox="1">
            <a:spLocks noGrp="1"/>
          </p:cNvSpPr>
          <p:nvPr>
            <p:ph type="title"/>
          </p:nvPr>
        </p:nvSpPr>
        <p:spPr>
          <a:xfrm>
            <a:off x="11840633" y="939799"/>
            <a:ext cx="11336867" cy="1433163"/>
          </a:xfrm>
          <a:prstGeom prst="rect">
            <a:avLst/>
          </a:prstGeom>
        </p:spPr>
        <p:txBody>
          <a:bodyPr>
            <a:normAutofit fontScale="90000"/>
          </a:bodyPr>
          <a:lstStyle>
            <a:lvl1pPr defTabSz="2243271">
              <a:defRPr sz="7820" spc="-156"/>
            </a:lvl1pPr>
          </a:lstStyle>
          <a:p>
            <a:r>
              <a:rPr dirty="0"/>
              <a:t>The Machine Learning Reproducibility Checklist </a:t>
            </a:r>
          </a:p>
        </p:txBody>
      </p:sp>
      <p:sp>
        <p:nvSpPr>
          <p:cNvPr id="270" name="Slide bullet text"/>
          <p:cNvSpPr txBox="1">
            <a:spLocks noGrp="1"/>
          </p:cNvSpPr>
          <p:nvPr>
            <p:ph type="body" idx="1"/>
          </p:nvPr>
        </p:nvSpPr>
        <p:spPr>
          <a:xfrm>
            <a:off x="11840632" y="4248504"/>
            <a:ext cx="11336867" cy="8256012"/>
          </a:xfrm>
          <a:prstGeom prst="rect">
            <a:avLst/>
          </a:prstGeom>
        </p:spPr>
        <p:txBody>
          <a:bodyPr/>
          <a:lstStyle/>
          <a:p>
            <a:r>
              <a:rPr lang="en-US" dirty="0"/>
              <a:t>Proposed by Joelle </a:t>
            </a:r>
            <a:r>
              <a:rPr lang="en-US" dirty="0" err="1"/>
              <a:t>Pineau</a:t>
            </a:r>
            <a:r>
              <a:rPr lang="en-US" dirty="0"/>
              <a:t> (Managing Director, Facebook AI) in 2018</a:t>
            </a:r>
          </a:p>
          <a:p>
            <a:r>
              <a:rPr lang="en-US" dirty="0"/>
              <a:t>Adopted by </a:t>
            </a:r>
            <a:r>
              <a:rPr lang="en-US" dirty="0" err="1"/>
              <a:t>NeurIPS</a:t>
            </a:r>
            <a:endParaRPr dirty="0"/>
          </a:p>
        </p:txBody>
      </p:sp>
      <p:pic>
        <p:nvPicPr>
          <p:cNvPr id="271" name="Image" descr="Image"/>
          <p:cNvPicPr>
            <a:picLocks noChangeAspect="1"/>
          </p:cNvPicPr>
          <p:nvPr/>
        </p:nvPicPr>
        <p:blipFill>
          <a:blip r:embed="rId3"/>
          <a:stretch>
            <a:fillRect/>
          </a:stretch>
        </p:blipFill>
        <p:spPr>
          <a:xfrm>
            <a:off x="914400" y="0"/>
            <a:ext cx="10634133" cy="13802892"/>
          </a:xfrm>
          <a:prstGeom prst="rect">
            <a:avLst/>
          </a:prstGeom>
          <a:ln w="12700">
            <a:miter lim="400000"/>
          </a:ln>
        </p:spPr>
      </p:pic>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Tools that can help us"/>
          <p:cNvSpPr txBox="1">
            <a:spLocks noGrp="1"/>
          </p:cNvSpPr>
          <p:nvPr>
            <p:ph type="title"/>
          </p:nvPr>
        </p:nvSpPr>
        <p:spPr>
          <a:prstGeom prst="rect">
            <a:avLst/>
          </a:prstGeom>
        </p:spPr>
        <p:txBody>
          <a:bodyPr/>
          <a:lstStyle/>
          <a:p>
            <a:r>
              <a:t>Tools that can help us</a:t>
            </a:r>
          </a:p>
        </p:txBody>
      </p:sp>
      <p:sp>
        <p:nvSpPr>
          <p:cNvPr id="276" name="Slide Subtitle"/>
          <p:cNvSpPr txBox="1">
            <a:spLocks noGrp="1"/>
          </p:cNvSpPr>
          <p:nvPr>
            <p:ph type="body" idx="21"/>
          </p:nvPr>
        </p:nvSpPr>
        <p:spPr>
          <a:prstGeom prst="rect">
            <a:avLst/>
          </a:prstGeom>
        </p:spPr>
        <p:txBody>
          <a:bodyPr/>
          <a:lstStyle/>
          <a:p>
            <a:r>
              <a:rPr lang="en-US" dirty="0"/>
              <a:t>Dataset</a:t>
            </a:r>
            <a:endParaRPr dirty="0"/>
          </a:p>
        </p:txBody>
      </p:sp>
      <p:sp>
        <p:nvSpPr>
          <p:cNvPr id="277" name="Slide bullet text"/>
          <p:cNvSpPr txBox="1">
            <a:spLocks noGrp="1"/>
          </p:cNvSpPr>
          <p:nvPr>
            <p:ph type="body" idx="1"/>
          </p:nvPr>
        </p:nvSpPr>
        <p:spPr>
          <a:prstGeom prst="rect">
            <a:avLst/>
          </a:prstGeom>
        </p:spPr>
        <p:txBody>
          <a:bodyPr/>
          <a:lstStyle/>
          <a:p>
            <a:r>
              <a:rPr lang="en-US" dirty="0"/>
              <a:t>Open Repositories</a:t>
            </a:r>
          </a:p>
          <a:p>
            <a:pPr lvl="1"/>
            <a:r>
              <a:rPr lang="en-US" b="1" dirty="0"/>
              <a:t>Dryad</a:t>
            </a:r>
            <a:r>
              <a:rPr lang="en-US" dirty="0"/>
              <a:t> </a:t>
            </a:r>
            <a:r>
              <a:rPr lang="en-US" dirty="0">
                <a:hlinkClick r:id="rId2"/>
              </a:rPr>
              <a:t>https://datadryad.org/stash/</a:t>
            </a:r>
            <a:r>
              <a:rPr lang="en-US" dirty="0"/>
              <a:t> </a:t>
            </a:r>
          </a:p>
          <a:p>
            <a:pPr lvl="1"/>
            <a:r>
              <a:rPr lang="en-US" b="1" dirty="0" err="1"/>
              <a:t>Zenodo</a:t>
            </a:r>
            <a:r>
              <a:rPr lang="en-US" dirty="0"/>
              <a:t> </a:t>
            </a:r>
            <a:r>
              <a:rPr lang="en-US" dirty="0">
                <a:hlinkClick r:id="rId3"/>
              </a:rPr>
              <a:t>https://zenodo.org/</a:t>
            </a:r>
            <a:r>
              <a:rPr lang="en-US" dirty="0"/>
              <a:t> </a:t>
            </a:r>
          </a:p>
          <a:p>
            <a:pPr lvl="1"/>
            <a:r>
              <a:rPr lang="en-US" dirty="0"/>
              <a:t>University-hosted repositories</a:t>
            </a:r>
            <a:endParaRPr dirty="0"/>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Tools that can help us"/>
          <p:cNvSpPr txBox="1">
            <a:spLocks noGrp="1"/>
          </p:cNvSpPr>
          <p:nvPr>
            <p:ph type="title"/>
          </p:nvPr>
        </p:nvSpPr>
        <p:spPr>
          <a:prstGeom prst="rect">
            <a:avLst/>
          </a:prstGeom>
        </p:spPr>
        <p:txBody>
          <a:bodyPr/>
          <a:lstStyle/>
          <a:p>
            <a:r>
              <a:t>Tools that can help us</a:t>
            </a:r>
          </a:p>
        </p:txBody>
      </p:sp>
      <p:sp>
        <p:nvSpPr>
          <p:cNvPr id="276" name="Slide Subtitle"/>
          <p:cNvSpPr txBox="1">
            <a:spLocks noGrp="1"/>
          </p:cNvSpPr>
          <p:nvPr>
            <p:ph type="body" idx="21"/>
          </p:nvPr>
        </p:nvSpPr>
        <p:spPr>
          <a:prstGeom prst="rect">
            <a:avLst/>
          </a:prstGeom>
        </p:spPr>
        <p:txBody>
          <a:bodyPr/>
          <a:lstStyle/>
          <a:p>
            <a:r>
              <a:rPr lang="en-US" dirty="0"/>
              <a:t>Experiment tracking</a:t>
            </a:r>
            <a:endParaRPr dirty="0"/>
          </a:p>
        </p:txBody>
      </p:sp>
      <p:sp>
        <p:nvSpPr>
          <p:cNvPr id="277" name="Slide bullet text"/>
          <p:cNvSpPr txBox="1">
            <a:spLocks noGrp="1"/>
          </p:cNvSpPr>
          <p:nvPr>
            <p:ph type="body" idx="1"/>
          </p:nvPr>
        </p:nvSpPr>
        <p:spPr>
          <a:prstGeom prst="rect">
            <a:avLst/>
          </a:prstGeom>
        </p:spPr>
        <p:txBody>
          <a:bodyPr/>
          <a:lstStyle/>
          <a:p>
            <a:r>
              <a:rPr lang="en-US" dirty="0"/>
              <a:t>Entire lifecycle tracking, free</a:t>
            </a:r>
          </a:p>
          <a:p>
            <a:pPr lvl="1"/>
            <a:r>
              <a:rPr lang="en-US" b="1" dirty="0" err="1"/>
              <a:t>MLFlow</a:t>
            </a:r>
            <a:r>
              <a:rPr lang="en-US" dirty="0"/>
              <a:t> </a:t>
            </a:r>
            <a:r>
              <a:rPr lang="en-US" dirty="0">
                <a:hlinkClick r:id="rId2"/>
              </a:rPr>
              <a:t>https://mlflow.org/</a:t>
            </a:r>
            <a:r>
              <a:rPr lang="en-US" dirty="0"/>
              <a:t> </a:t>
            </a:r>
          </a:p>
          <a:p>
            <a:pPr lvl="1"/>
            <a:r>
              <a:rPr lang="en-US" b="1" dirty="0" err="1"/>
              <a:t>TensorBoard</a:t>
            </a:r>
            <a:r>
              <a:rPr lang="en-US" dirty="0"/>
              <a:t> </a:t>
            </a:r>
            <a:r>
              <a:rPr lang="en-US" dirty="0">
                <a:hlinkClick r:id="rId3"/>
              </a:rPr>
              <a:t>https://www.tensorflow.org/tensorboard</a:t>
            </a:r>
            <a:endParaRPr lang="en-US" dirty="0"/>
          </a:p>
          <a:p>
            <a:pPr lvl="1"/>
            <a:r>
              <a:rPr lang="en-US" dirty="0"/>
              <a:t>GitHub or other VCS (to some extent) </a:t>
            </a:r>
            <a:endParaRPr dirty="0"/>
          </a:p>
        </p:txBody>
      </p:sp>
    </p:spTree>
    <p:extLst>
      <p:ext uri="{BB962C8B-B14F-4D97-AF65-F5344CB8AC3E}">
        <p14:creationId xmlns:p14="http://schemas.microsoft.com/office/powerpoint/2010/main" val="3461572903"/>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Tools that can help us"/>
          <p:cNvSpPr txBox="1">
            <a:spLocks noGrp="1"/>
          </p:cNvSpPr>
          <p:nvPr>
            <p:ph type="title"/>
          </p:nvPr>
        </p:nvSpPr>
        <p:spPr>
          <a:prstGeom prst="rect">
            <a:avLst/>
          </a:prstGeom>
        </p:spPr>
        <p:txBody>
          <a:bodyPr/>
          <a:lstStyle/>
          <a:p>
            <a:r>
              <a:t>Tools that can help us</a:t>
            </a:r>
          </a:p>
        </p:txBody>
      </p:sp>
      <p:sp>
        <p:nvSpPr>
          <p:cNvPr id="276" name="Slide Subtitle"/>
          <p:cNvSpPr txBox="1">
            <a:spLocks noGrp="1"/>
          </p:cNvSpPr>
          <p:nvPr>
            <p:ph type="body" idx="21"/>
          </p:nvPr>
        </p:nvSpPr>
        <p:spPr>
          <a:prstGeom prst="rect">
            <a:avLst/>
          </a:prstGeom>
        </p:spPr>
        <p:txBody>
          <a:bodyPr/>
          <a:lstStyle/>
          <a:p>
            <a:r>
              <a:rPr lang="en-US" dirty="0"/>
              <a:t>Presenting results</a:t>
            </a:r>
            <a:endParaRPr dirty="0"/>
          </a:p>
        </p:txBody>
      </p:sp>
      <p:sp>
        <p:nvSpPr>
          <p:cNvPr id="277" name="Slide bullet text"/>
          <p:cNvSpPr txBox="1">
            <a:spLocks noGrp="1"/>
          </p:cNvSpPr>
          <p:nvPr>
            <p:ph type="body" idx="1"/>
          </p:nvPr>
        </p:nvSpPr>
        <p:spPr>
          <a:prstGeom prst="rect">
            <a:avLst/>
          </a:prstGeom>
        </p:spPr>
        <p:txBody>
          <a:bodyPr/>
          <a:lstStyle/>
          <a:p>
            <a:r>
              <a:rPr lang="en-US" dirty="0" err="1"/>
              <a:t>Jupyter</a:t>
            </a:r>
            <a:r>
              <a:rPr lang="en-US" dirty="0"/>
              <a:t> notebooks </a:t>
            </a:r>
            <a:r>
              <a:rPr lang="en-US" dirty="0">
                <a:hlinkClick r:id="rId2"/>
              </a:rPr>
              <a:t>https://jupyter.org/</a:t>
            </a:r>
            <a:r>
              <a:rPr lang="en-US" dirty="0"/>
              <a:t> </a:t>
            </a:r>
          </a:p>
          <a:p>
            <a:r>
              <a:rPr lang="en-US" dirty="0"/>
              <a:t>Google </a:t>
            </a:r>
            <a:r>
              <a:rPr lang="en-US" dirty="0" err="1"/>
              <a:t>CoLab</a:t>
            </a:r>
            <a:r>
              <a:rPr lang="en-US" dirty="0"/>
              <a:t> </a:t>
            </a:r>
            <a:r>
              <a:rPr lang="en-US" dirty="0">
                <a:hlinkClick r:id="rId3"/>
              </a:rPr>
              <a:t>https://colab.research.google.com</a:t>
            </a:r>
            <a:r>
              <a:rPr lang="en-US" dirty="0"/>
              <a:t> </a:t>
            </a:r>
            <a:endParaRPr dirty="0"/>
          </a:p>
        </p:txBody>
      </p:sp>
    </p:spTree>
    <p:extLst>
      <p:ext uri="{BB962C8B-B14F-4D97-AF65-F5344CB8AC3E}">
        <p14:creationId xmlns:p14="http://schemas.microsoft.com/office/powerpoint/2010/main" val="2397940929"/>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Tools that can help us"/>
          <p:cNvSpPr txBox="1">
            <a:spLocks noGrp="1"/>
          </p:cNvSpPr>
          <p:nvPr>
            <p:ph type="title"/>
          </p:nvPr>
        </p:nvSpPr>
        <p:spPr>
          <a:prstGeom prst="rect">
            <a:avLst/>
          </a:prstGeom>
        </p:spPr>
        <p:txBody>
          <a:bodyPr/>
          <a:lstStyle/>
          <a:p>
            <a:r>
              <a:rPr dirty="0"/>
              <a:t>Tools that can help us</a:t>
            </a:r>
          </a:p>
        </p:txBody>
      </p:sp>
      <p:sp>
        <p:nvSpPr>
          <p:cNvPr id="276" name="Slide Subtitle"/>
          <p:cNvSpPr txBox="1">
            <a:spLocks noGrp="1"/>
          </p:cNvSpPr>
          <p:nvPr>
            <p:ph type="body" idx="21"/>
          </p:nvPr>
        </p:nvSpPr>
        <p:spPr>
          <a:prstGeom prst="rect">
            <a:avLst/>
          </a:prstGeom>
        </p:spPr>
        <p:txBody>
          <a:bodyPr/>
          <a:lstStyle/>
          <a:p>
            <a:r>
              <a:rPr lang="en-US" dirty="0"/>
              <a:t>Summary of Best Practices</a:t>
            </a:r>
            <a:endParaRPr dirty="0"/>
          </a:p>
        </p:txBody>
      </p:sp>
      <p:sp>
        <p:nvSpPr>
          <p:cNvPr id="277" name="Slide bullet text"/>
          <p:cNvSpPr txBox="1">
            <a:spLocks noGrp="1"/>
          </p:cNvSpPr>
          <p:nvPr>
            <p:ph type="body" idx="1"/>
          </p:nvPr>
        </p:nvSpPr>
        <p:spPr>
          <a:prstGeom prst="rect">
            <a:avLst/>
          </a:prstGeom>
        </p:spPr>
        <p:txBody>
          <a:bodyPr/>
          <a:lstStyle/>
          <a:p>
            <a:r>
              <a:rPr lang="en-US" dirty="0" err="1"/>
              <a:t>environment.yml</a:t>
            </a:r>
            <a:r>
              <a:rPr lang="en-US" dirty="0"/>
              <a:t> to recreate runtime environment</a:t>
            </a:r>
          </a:p>
          <a:p>
            <a:r>
              <a:rPr lang="en-US" dirty="0"/>
              <a:t>Versioned dataset (if size allows it, otherwise use timestamps)</a:t>
            </a:r>
          </a:p>
          <a:p>
            <a:r>
              <a:rPr lang="en-US" dirty="0"/>
              <a:t>Full code used to preprocess data</a:t>
            </a:r>
          </a:p>
          <a:p>
            <a:r>
              <a:rPr lang="en-US" dirty="0"/>
              <a:t>Full code used to train and evaluate model(s)</a:t>
            </a:r>
          </a:p>
          <a:p>
            <a:r>
              <a:rPr lang="en-US" dirty="0"/>
              <a:t>Saved models in universally readable format</a:t>
            </a:r>
          </a:p>
          <a:p>
            <a:r>
              <a:rPr lang="en-US" dirty="0"/>
              <a:t>Code to generate any analysis and plots in published work</a:t>
            </a:r>
          </a:p>
          <a:p>
            <a:r>
              <a:rPr lang="en-US" dirty="0"/>
              <a:t>Strict version control if GitHub repo (for example) will continue to be modified</a:t>
            </a:r>
            <a:endParaRPr dirty="0"/>
          </a:p>
        </p:txBody>
      </p:sp>
    </p:spTree>
    <p:extLst>
      <p:ext uri="{BB962C8B-B14F-4D97-AF65-F5344CB8AC3E}">
        <p14:creationId xmlns:p14="http://schemas.microsoft.com/office/powerpoint/2010/main" val="151177720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State of affairs"/>
          <p:cNvSpPr txBox="1">
            <a:spLocks noGrp="1"/>
          </p:cNvSpPr>
          <p:nvPr>
            <p:ph type="title"/>
          </p:nvPr>
        </p:nvSpPr>
        <p:spPr>
          <a:prstGeom prst="rect">
            <a:avLst/>
          </a:prstGeom>
        </p:spPr>
        <p:txBody>
          <a:bodyPr/>
          <a:lstStyle/>
          <a:p>
            <a:r>
              <a:rPr lang="en-US" dirty="0"/>
              <a:t>Industry Perspectives on AI/ML</a:t>
            </a:r>
            <a:endParaRPr dirty="0"/>
          </a:p>
        </p:txBody>
      </p:sp>
      <p:sp>
        <p:nvSpPr>
          <p:cNvPr id="208" name="Slide Subtitle"/>
          <p:cNvSpPr txBox="1">
            <a:spLocks noGrp="1"/>
          </p:cNvSpPr>
          <p:nvPr>
            <p:ph type="body" idx="21"/>
          </p:nvPr>
        </p:nvSpPr>
        <p:spPr>
          <a:prstGeom prst="rect">
            <a:avLst/>
          </a:prstGeom>
        </p:spPr>
        <p:txBody>
          <a:bodyPr/>
          <a:lstStyle/>
          <a:p>
            <a:endParaRPr dirty="0"/>
          </a:p>
        </p:txBody>
      </p:sp>
      <p:sp>
        <p:nvSpPr>
          <p:cNvPr id="209" name="There’s no standard practices for ML development in the scientific context…"/>
          <p:cNvSpPr txBox="1">
            <a:spLocks noGrp="1"/>
          </p:cNvSpPr>
          <p:nvPr>
            <p:ph type="body" idx="1"/>
          </p:nvPr>
        </p:nvSpPr>
        <p:spPr>
          <a:prstGeom prst="rect">
            <a:avLst/>
          </a:prstGeom>
        </p:spPr>
        <p:txBody>
          <a:bodyPr>
            <a:normAutofit fontScale="92500" lnSpcReduction="20000"/>
          </a:bodyPr>
          <a:lstStyle/>
          <a:p>
            <a:r>
              <a:rPr lang="en-US" dirty="0"/>
              <a:t>Proprietary, closed source and closed data</a:t>
            </a:r>
          </a:p>
          <a:p>
            <a:r>
              <a:rPr lang="en-US" dirty="0"/>
              <a:t>Generally concerned more with the underlying data than the models</a:t>
            </a:r>
          </a:p>
          <a:p>
            <a:r>
              <a:rPr lang="en-US" dirty="0"/>
              <a:t>Iterate quickly to keep performance edge over competitors</a:t>
            </a:r>
          </a:p>
          <a:p>
            <a:r>
              <a:rPr lang="en-US" dirty="0"/>
              <a:t>Not usually concerned with how the model is making its predictions</a:t>
            </a:r>
          </a:p>
          <a:p>
            <a:r>
              <a:rPr lang="en-US" dirty="0"/>
              <a:t>No peer-review and no need for reproducibility </a:t>
            </a:r>
          </a:p>
          <a:p>
            <a:pPr lvl="1"/>
            <a:r>
              <a:rPr lang="en-US" dirty="0"/>
              <a:t>Some exceptions, for example in banking for regulatory compliance, safety-critical applications such as autonomous driving and flight, and some medical applications. But still the Wild West mostly.</a:t>
            </a:r>
          </a:p>
          <a:p>
            <a:r>
              <a:rPr lang="en-US" dirty="0"/>
              <a:t>Emphasis on deployment / online systems</a:t>
            </a:r>
            <a:endParaRPr dirty="0"/>
          </a:p>
        </p:txBody>
      </p:sp>
    </p:spTree>
    <p:extLst>
      <p:ext uri="{BB962C8B-B14F-4D97-AF65-F5344CB8AC3E}">
        <p14:creationId xmlns:p14="http://schemas.microsoft.com/office/powerpoint/2010/main" val="80103941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State of affairs"/>
          <p:cNvSpPr txBox="1">
            <a:spLocks noGrp="1"/>
          </p:cNvSpPr>
          <p:nvPr>
            <p:ph type="title"/>
          </p:nvPr>
        </p:nvSpPr>
        <p:spPr>
          <a:prstGeom prst="rect">
            <a:avLst/>
          </a:prstGeom>
        </p:spPr>
        <p:txBody>
          <a:bodyPr/>
          <a:lstStyle/>
          <a:p>
            <a:r>
              <a:rPr lang="en-US" dirty="0"/>
              <a:t>Scientific Perspectives on AI/ML</a:t>
            </a:r>
            <a:endParaRPr dirty="0"/>
          </a:p>
        </p:txBody>
      </p:sp>
      <p:sp>
        <p:nvSpPr>
          <p:cNvPr id="208" name="Slide Subtitle"/>
          <p:cNvSpPr txBox="1">
            <a:spLocks noGrp="1"/>
          </p:cNvSpPr>
          <p:nvPr>
            <p:ph type="body" idx="21"/>
          </p:nvPr>
        </p:nvSpPr>
        <p:spPr>
          <a:prstGeom prst="rect">
            <a:avLst/>
          </a:prstGeom>
        </p:spPr>
        <p:txBody>
          <a:bodyPr/>
          <a:lstStyle/>
          <a:p>
            <a:endParaRPr dirty="0"/>
          </a:p>
        </p:txBody>
      </p:sp>
      <p:sp>
        <p:nvSpPr>
          <p:cNvPr id="209" name="There’s no standard practices for ML development in the scientific context…"/>
          <p:cNvSpPr txBox="1">
            <a:spLocks noGrp="1"/>
          </p:cNvSpPr>
          <p:nvPr>
            <p:ph type="body" idx="1"/>
          </p:nvPr>
        </p:nvSpPr>
        <p:spPr>
          <a:prstGeom prst="rect">
            <a:avLst/>
          </a:prstGeom>
        </p:spPr>
        <p:txBody>
          <a:bodyPr/>
          <a:lstStyle/>
          <a:p>
            <a:r>
              <a:rPr lang="en-US" dirty="0"/>
              <a:t>Surrogate model for complex problems</a:t>
            </a:r>
          </a:p>
          <a:p>
            <a:r>
              <a:rPr lang="en-US" dirty="0"/>
              <a:t>How is the model making its predictions?</a:t>
            </a:r>
          </a:p>
          <a:p>
            <a:r>
              <a:rPr lang="en-US" dirty="0"/>
              <a:t>Is the model actually learning physical laws and relationships?</a:t>
            </a:r>
          </a:p>
          <a:p>
            <a:r>
              <a:rPr lang="en-US" dirty="0"/>
              <a:t>Can the model be generalized to other problems?</a:t>
            </a:r>
          </a:p>
          <a:p>
            <a:r>
              <a:rPr lang="en-US" dirty="0"/>
              <a:t>How does the model compare to non-ML approaches?</a:t>
            </a:r>
          </a:p>
          <a:p>
            <a:r>
              <a:rPr lang="en-US" dirty="0"/>
              <a:t>Can the results be independently reproduced?</a:t>
            </a:r>
            <a:endParaRPr dirty="0"/>
          </a:p>
        </p:txBody>
      </p:sp>
    </p:spTree>
    <p:extLst>
      <p:ext uri="{BB962C8B-B14F-4D97-AF65-F5344CB8AC3E}">
        <p14:creationId xmlns:p14="http://schemas.microsoft.com/office/powerpoint/2010/main" val="29225774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State of affairs"/>
          <p:cNvSpPr txBox="1">
            <a:spLocks noGrp="1"/>
          </p:cNvSpPr>
          <p:nvPr>
            <p:ph type="title"/>
          </p:nvPr>
        </p:nvSpPr>
        <p:spPr>
          <a:prstGeom prst="rect">
            <a:avLst/>
          </a:prstGeom>
        </p:spPr>
        <p:txBody>
          <a:bodyPr/>
          <a:lstStyle/>
          <a:p>
            <a:r>
              <a:rPr lang="en-US" dirty="0"/>
              <a:t>Scientific Perspectives on AI/ML</a:t>
            </a:r>
            <a:endParaRPr dirty="0"/>
          </a:p>
        </p:txBody>
      </p:sp>
      <p:sp>
        <p:nvSpPr>
          <p:cNvPr id="208" name="Slide Subtitle"/>
          <p:cNvSpPr txBox="1">
            <a:spLocks noGrp="1"/>
          </p:cNvSpPr>
          <p:nvPr>
            <p:ph type="body" idx="21"/>
          </p:nvPr>
        </p:nvSpPr>
        <p:spPr>
          <a:prstGeom prst="rect">
            <a:avLst/>
          </a:prstGeom>
        </p:spPr>
        <p:txBody>
          <a:bodyPr/>
          <a:lstStyle/>
          <a:p>
            <a:endParaRPr dirty="0"/>
          </a:p>
        </p:txBody>
      </p:sp>
      <p:sp>
        <p:nvSpPr>
          <p:cNvPr id="209" name="There’s no standard practices for ML development in the scientific context…"/>
          <p:cNvSpPr txBox="1">
            <a:spLocks noGrp="1"/>
          </p:cNvSpPr>
          <p:nvPr>
            <p:ph type="body" idx="1"/>
          </p:nvPr>
        </p:nvSpPr>
        <p:spPr>
          <a:prstGeom prst="rect">
            <a:avLst/>
          </a:prstGeom>
        </p:spPr>
        <p:txBody>
          <a:bodyPr>
            <a:normAutofit lnSpcReduction="10000"/>
          </a:bodyPr>
          <a:lstStyle/>
          <a:p>
            <a:r>
              <a:rPr lang="en-US" dirty="0"/>
              <a:t>Big datasets are readily available in most scientific fields.</a:t>
            </a:r>
          </a:p>
          <a:p>
            <a:r>
              <a:rPr lang="en-US" dirty="0"/>
              <a:t>In recent years, increasingly accessible machine learning frameworks (e.g., </a:t>
            </a:r>
            <a:r>
              <a:rPr lang="en-US" dirty="0" err="1"/>
              <a:t>Keras</a:t>
            </a:r>
            <a:r>
              <a:rPr lang="en-US" dirty="0"/>
              <a:t>) have led to an exponential rise in the number of AI/ML papers in scientific journals.</a:t>
            </a:r>
          </a:p>
          <a:p>
            <a:r>
              <a:rPr lang="en-US" dirty="0"/>
              <a:t>An emergence of </a:t>
            </a:r>
            <a:r>
              <a:rPr lang="en-US" i="1" dirty="0"/>
              <a:t>lazy</a:t>
            </a:r>
            <a:r>
              <a:rPr lang="en-US" dirty="0"/>
              <a:t> papers often with no discernible scientific aim, e.g.: “We applied </a:t>
            </a:r>
            <a:r>
              <a:rPr lang="en-US" dirty="0" err="1"/>
              <a:t>sklearn’s</a:t>
            </a:r>
            <a:r>
              <a:rPr lang="en-US" dirty="0"/>
              <a:t> </a:t>
            </a:r>
            <a:r>
              <a:rPr lang="en-US" dirty="0" err="1"/>
              <a:t>MLPRegressor</a:t>
            </a:r>
            <a:r>
              <a:rPr lang="en-US" dirty="0"/>
              <a:t> to this problem and achieved higher accuracy than previous models. QED.”</a:t>
            </a:r>
          </a:p>
          <a:p>
            <a:r>
              <a:rPr lang="en-US" dirty="0"/>
              <a:t>Many of these papers breeze through the peer-review process, likely because there is lack or rigor and/or understanding when it comes to reviewing machine learning methods.</a:t>
            </a:r>
            <a:endParaRPr dirty="0"/>
          </a:p>
        </p:txBody>
      </p:sp>
    </p:spTree>
    <p:extLst>
      <p:ext uri="{BB962C8B-B14F-4D97-AF65-F5344CB8AC3E}">
        <p14:creationId xmlns:p14="http://schemas.microsoft.com/office/powerpoint/2010/main" val="134991596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State of affairs"/>
          <p:cNvSpPr txBox="1">
            <a:spLocks noGrp="1"/>
          </p:cNvSpPr>
          <p:nvPr>
            <p:ph type="title"/>
          </p:nvPr>
        </p:nvSpPr>
        <p:spPr>
          <a:prstGeom prst="rect">
            <a:avLst/>
          </a:prstGeom>
        </p:spPr>
        <p:txBody>
          <a:bodyPr/>
          <a:lstStyle/>
          <a:p>
            <a:r>
              <a:rPr lang="en-US" dirty="0"/>
              <a:t>Scientific Perspectives on AI/ML</a:t>
            </a:r>
            <a:endParaRPr dirty="0"/>
          </a:p>
        </p:txBody>
      </p:sp>
      <p:sp>
        <p:nvSpPr>
          <p:cNvPr id="208" name="Slide Subtitle"/>
          <p:cNvSpPr txBox="1">
            <a:spLocks noGrp="1"/>
          </p:cNvSpPr>
          <p:nvPr>
            <p:ph type="body" idx="21"/>
          </p:nvPr>
        </p:nvSpPr>
        <p:spPr>
          <a:prstGeom prst="rect">
            <a:avLst/>
          </a:prstGeom>
        </p:spPr>
        <p:txBody>
          <a:bodyPr/>
          <a:lstStyle/>
          <a:p>
            <a:endParaRPr dirty="0"/>
          </a:p>
        </p:txBody>
      </p:sp>
      <p:sp>
        <p:nvSpPr>
          <p:cNvPr id="209" name="There’s no standard practices for ML development in the scientific context…"/>
          <p:cNvSpPr txBox="1">
            <a:spLocks noGrp="1"/>
          </p:cNvSpPr>
          <p:nvPr>
            <p:ph type="body" idx="1"/>
          </p:nvPr>
        </p:nvSpPr>
        <p:spPr>
          <a:prstGeom prst="rect">
            <a:avLst/>
          </a:prstGeom>
        </p:spPr>
        <p:txBody>
          <a:bodyPr>
            <a:normAutofit lnSpcReduction="10000"/>
          </a:bodyPr>
          <a:lstStyle/>
          <a:p>
            <a:r>
              <a:rPr lang="en-US" dirty="0"/>
              <a:t>Some data can’t be openly shared (e.g., medical records)</a:t>
            </a:r>
          </a:p>
          <a:p>
            <a:pPr lvl="1"/>
            <a:r>
              <a:rPr lang="en-US" dirty="0"/>
              <a:t>Nonetheless, those who do have access to the protected data still need to be able to reproduce your results</a:t>
            </a:r>
            <a:br>
              <a:rPr lang="en-US" dirty="0"/>
            </a:br>
            <a:endParaRPr lang="en-US" dirty="0"/>
          </a:p>
          <a:p>
            <a:r>
              <a:rPr lang="en-US" dirty="0"/>
              <a:t>Reproducibility may not always go hand-in-hand with </a:t>
            </a:r>
            <a:r>
              <a:rPr lang="en-US" dirty="0" err="1"/>
              <a:t>explainability</a:t>
            </a:r>
            <a:endParaRPr lang="en-US" dirty="0"/>
          </a:p>
          <a:p>
            <a:pPr lvl="1"/>
            <a:r>
              <a:rPr lang="en-US" dirty="0"/>
              <a:t>Even so, the author(s) should make every effort to explain how the model arrived at its predictions.</a:t>
            </a:r>
          </a:p>
          <a:p>
            <a:pPr lvl="1"/>
            <a:r>
              <a:rPr lang="en-US" dirty="0"/>
              <a:t>Consider when </a:t>
            </a:r>
            <a:r>
              <a:rPr lang="en-US" dirty="0" err="1"/>
              <a:t>explainability</a:t>
            </a:r>
            <a:r>
              <a:rPr lang="en-US" dirty="0"/>
              <a:t> is indispensable to the scientific goal. Higher accuracy isn’t always a result worth publishing without </a:t>
            </a:r>
            <a:r>
              <a:rPr lang="en-US" dirty="0" err="1"/>
              <a:t>explainability</a:t>
            </a:r>
            <a:r>
              <a:rPr lang="en-US" dirty="0"/>
              <a:t>.</a:t>
            </a:r>
            <a:endParaRPr dirty="0"/>
          </a:p>
        </p:txBody>
      </p:sp>
    </p:spTree>
    <p:extLst>
      <p:ext uri="{BB962C8B-B14F-4D97-AF65-F5344CB8AC3E}">
        <p14:creationId xmlns:p14="http://schemas.microsoft.com/office/powerpoint/2010/main" val="200166974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State of affairs"/>
          <p:cNvSpPr txBox="1">
            <a:spLocks noGrp="1"/>
          </p:cNvSpPr>
          <p:nvPr>
            <p:ph type="title"/>
          </p:nvPr>
        </p:nvSpPr>
        <p:spPr>
          <a:prstGeom prst="rect">
            <a:avLst/>
          </a:prstGeom>
        </p:spPr>
        <p:txBody>
          <a:bodyPr/>
          <a:lstStyle/>
          <a:p>
            <a:r>
              <a:rPr lang="en-US" dirty="0"/>
              <a:t>The Pillars of Scientific AI/ML</a:t>
            </a:r>
            <a:endParaRPr dirty="0"/>
          </a:p>
        </p:txBody>
      </p:sp>
      <p:sp>
        <p:nvSpPr>
          <p:cNvPr id="208" name="Slide Subtitle"/>
          <p:cNvSpPr txBox="1">
            <a:spLocks noGrp="1"/>
          </p:cNvSpPr>
          <p:nvPr>
            <p:ph type="body" idx="21"/>
          </p:nvPr>
        </p:nvSpPr>
        <p:spPr>
          <a:prstGeom prst="rect">
            <a:avLst/>
          </a:prstGeom>
        </p:spPr>
        <p:txBody>
          <a:bodyPr/>
          <a:lstStyle/>
          <a:p>
            <a:endParaRPr dirty="0"/>
          </a:p>
        </p:txBody>
      </p:sp>
      <p:sp>
        <p:nvSpPr>
          <p:cNvPr id="209" name="There’s no standard practices for ML development in the scientific context…"/>
          <p:cNvSpPr txBox="1">
            <a:spLocks noGrp="1"/>
          </p:cNvSpPr>
          <p:nvPr>
            <p:ph type="body" idx="1"/>
          </p:nvPr>
        </p:nvSpPr>
        <p:spPr>
          <a:prstGeom prst="rect">
            <a:avLst/>
          </a:prstGeom>
        </p:spPr>
        <p:txBody>
          <a:bodyPr/>
          <a:lstStyle/>
          <a:p>
            <a:r>
              <a:rPr lang="en-US" dirty="0"/>
              <a:t>Reproducibility</a:t>
            </a:r>
          </a:p>
          <a:p>
            <a:pPr lvl="1"/>
            <a:r>
              <a:rPr lang="en-US" dirty="0"/>
              <a:t>Open access</a:t>
            </a:r>
          </a:p>
          <a:p>
            <a:pPr lvl="1"/>
            <a:r>
              <a:rPr lang="en-US" dirty="0"/>
              <a:t>Open data</a:t>
            </a:r>
          </a:p>
          <a:p>
            <a:pPr lvl="1"/>
            <a:r>
              <a:rPr lang="en-US" dirty="0"/>
              <a:t>Open source</a:t>
            </a:r>
          </a:p>
          <a:p>
            <a:r>
              <a:rPr lang="en-US" dirty="0" err="1"/>
              <a:t>Explainability</a:t>
            </a:r>
            <a:r>
              <a:rPr lang="en-US" dirty="0"/>
              <a:t> / Interpretability</a:t>
            </a:r>
          </a:p>
        </p:txBody>
      </p:sp>
    </p:spTree>
    <p:extLst>
      <p:ext uri="{BB962C8B-B14F-4D97-AF65-F5344CB8AC3E}">
        <p14:creationId xmlns:p14="http://schemas.microsoft.com/office/powerpoint/2010/main" val="259088149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Scientific ML vs Industry ML"/>
          <p:cNvSpPr txBox="1">
            <a:spLocks noGrp="1"/>
          </p:cNvSpPr>
          <p:nvPr>
            <p:ph type="title"/>
          </p:nvPr>
        </p:nvSpPr>
        <p:spPr>
          <a:prstGeom prst="rect">
            <a:avLst/>
          </a:prstGeom>
        </p:spPr>
        <p:txBody>
          <a:bodyPr/>
          <a:lstStyle/>
          <a:p>
            <a:r>
              <a:t>Scientific ML vs Industry ML</a:t>
            </a:r>
          </a:p>
        </p:txBody>
      </p:sp>
      <p:sp>
        <p:nvSpPr>
          <p:cNvPr id="212" name="Business question"/>
          <p:cNvSpPr/>
          <p:nvPr/>
        </p:nvSpPr>
        <p:spPr>
          <a:xfrm>
            <a:off x="2163562" y="4397850"/>
            <a:ext cx="5086656" cy="1433163"/>
          </a:xfrm>
          <a:prstGeom prst="roundRect">
            <a:avLst>
              <a:gd name="adj" fmla="val 13292"/>
            </a:avLst>
          </a:prstGeom>
          <a:solidFill>
            <a:srgbClr val="000000"/>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825500">
              <a:defRPr sz="3200">
                <a:solidFill>
                  <a:srgbClr val="FFFFFF"/>
                </a:solidFill>
                <a:latin typeface="Helvetica Neue Medium"/>
                <a:ea typeface="Helvetica Neue Medium"/>
                <a:cs typeface="Helvetica Neue Medium"/>
                <a:sym typeface="Helvetica Neue Medium"/>
              </a:defRPr>
            </a:lvl1pPr>
          </a:lstStyle>
          <a:p>
            <a:r>
              <a:t>Business question</a:t>
            </a:r>
          </a:p>
        </p:txBody>
      </p:sp>
      <p:sp>
        <p:nvSpPr>
          <p:cNvPr id="213" name="Scientific question"/>
          <p:cNvSpPr/>
          <p:nvPr/>
        </p:nvSpPr>
        <p:spPr>
          <a:xfrm>
            <a:off x="2163562" y="10176943"/>
            <a:ext cx="5086656" cy="1433163"/>
          </a:xfrm>
          <a:prstGeom prst="roundRect">
            <a:avLst>
              <a:gd name="adj" fmla="val 13292"/>
            </a:avLst>
          </a:prstGeom>
          <a:solidFill>
            <a:srgbClr val="000000"/>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825500">
              <a:defRPr sz="3200">
                <a:solidFill>
                  <a:srgbClr val="FFFFFF"/>
                </a:solidFill>
                <a:latin typeface="Helvetica Neue Medium"/>
                <a:ea typeface="Helvetica Neue Medium"/>
                <a:cs typeface="Helvetica Neue Medium"/>
                <a:sym typeface="Helvetica Neue Medium"/>
              </a:defRPr>
            </a:lvl1pPr>
          </a:lstStyle>
          <a:p>
            <a:r>
              <a:t>Scientific question</a:t>
            </a:r>
          </a:p>
        </p:txBody>
      </p:sp>
      <p:pic>
        <p:nvPicPr>
          <p:cNvPr id="214" name="initial-ml-process.png" descr="initial-ml-process.png"/>
          <p:cNvPicPr>
            <a:picLocks noChangeAspect="1"/>
          </p:cNvPicPr>
          <p:nvPr/>
        </p:nvPicPr>
        <p:blipFill>
          <a:blip r:embed="rId3"/>
          <a:stretch>
            <a:fillRect/>
          </a:stretch>
        </p:blipFill>
        <p:spPr>
          <a:xfrm>
            <a:off x="8970230" y="3171628"/>
            <a:ext cx="12008756" cy="4384150"/>
          </a:xfrm>
          <a:prstGeom prst="rect">
            <a:avLst/>
          </a:prstGeom>
          <a:ln w="12700">
            <a:miter lim="400000"/>
          </a:ln>
        </p:spPr>
      </p:pic>
      <p:pic>
        <p:nvPicPr>
          <p:cNvPr id="215" name="initial-ml-process.png" descr="initial-ml-process.png"/>
          <p:cNvPicPr>
            <a:picLocks noChangeAspect="1"/>
          </p:cNvPicPr>
          <p:nvPr/>
        </p:nvPicPr>
        <p:blipFill>
          <a:blip r:embed="rId3"/>
          <a:stretch>
            <a:fillRect/>
          </a:stretch>
        </p:blipFill>
        <p:spPr>
          <a:xfrm>
            <a:off x="8970230" y="8896132"/>
            <a:ext cx="12008756" cy="4384150"/>
          </a:xfrm>
          <a:prstGeom prst="rect">
            <a:avLst/>
          </a:prstGeom>
          <a:ln w="12700">
            <a:miter lim="400000"/>
          </a:ln>
        </p:spPr>
      </p:pic>
      <p:grpSp>
        <p:nvGrpSpPr>
          <p:cNvPr id="218" name="Group"/>
          <p:cNvGrpSpPr/>
          <p:nvPr/>
        </p:nvGrpSpPr>
        <p:grpSpPr>
          <a:xfrm>
            <a:off x="15464508" y="2760740"/>
            <a:ext cx="1219231" cy="1433163"/>
            <a:chOff x="0" y="0"/>
            <a:chExt cx="1219229" cy="1433162"/>
          </a:xfrm>
        </p:grpSpPr>
        <p:sp>
          <p:nvSpPr>
            <p:cNvPr id="226" name="Connection Line"/>
            <p:cNvSpPr/>
            <p:nvPr/>
          </p:nvSpPr>
          <p:spPr>
            <a:xfrm>
              <a:off x="107414" y="-1"/>
              <a:ext cx="1111816" cy="496133"/>
            </a:xfrm>
            <a:custGeom>
              <a:avLst/>
              <a:gdLst/>
              <a:ahLst/>
              <a:cxnLst>
                <a:cxn ang="0">
                  <a:pos x="wd2" y="hd2"/>
                </a:cxn>
                <a:cxn ang="5400000">
                  <a:pos x="wd2" y="hd2"/>
                </a:cxn>
                <a:cxn ang="10800000">
                  <a:pos x="wd2" y="hd2"/>
                </a:cxn>
                <a:cxn ang="16200000">
                  <a:pos x="wd2" y="hd2"/>
                </a:cxn>
              </a:cxnLst>
              <a:rect l="0" t="0" r="r" b="b"/>
              <a:pathLst>
                <a:path w="21600" h="17027" extrusionOk="0">
                  <a:moveTo>
                    <a:pt x="0" y="5327"/>
                  </a:moveTo>
                  <a:cubicBezTo>
                    <a:pt x="9226" y="-4573"/>
                    <a:pt x="16426" y="-673"/>
                    <a:pt x="21600" y="17027"/>
                  </a:cubicBezTo>
                </a:path>
              </a:pathLst>
            </a:custGeom>
            <a:noFill/>
            <a:ln w="25400" cap="flat">
              <a:solidFill>
                <a:srgbClr val="000000"/>
              </a:solidFill>
              <a:prstDash val="solid"/>
              <a:miter lim="400000"/>
              <a:headEnd type="triangle" w="med" len="med"/>
            </a:ln>
            <a:effectLst/>
          </p:spPr>
          <p:txBody>
            <a:bodyPr/>
            <a:lstStyle/>
            <a:p>
              <a:endParaRPr/>
            </a:p>
          </p:txBody>
        </p:sp>
        <p:sp>
          <p:nvSpPr>
            <p:cNvPr id="227" name="Connection Line"/>
            <p:cNvSpPr/>
            <p:nvPr/>
          </p:nvSpPr>
          <p:spPr>
            <a:xfrm>
              <a:off x="0" y="822537"/>
              <a:ext cx="1111815" cy="610626"/>
            </a:xfrm>
            <a:custGeom>
              <a:avLst/>
              <a:gdLst/>
              <a:ahLst/>
              <a:cxnLst>
                <a:cxn ang="0">
                  <a:pos x="wd2" y="hd2"/>
                </a:cxn>
                <a:cxn ang="5400000">
                  <a:pos x="wd2" y="hd2"/>
                </a:cxn>
                <a:cxn ang="10800000">
                  <a:pos x="wd2" y="hd2"/>
                </a:cxn>
                <a:cxn ang="16200000">
                  <a:pos x="wd2" y="hd2"/>
                </a:cxn>
              </a:cxnLst>
              <a:rect l="0" t="0" r="r" b="b"/>
              <a:pathLst>
                <a:path w="21600" h="16669" extrusionOk="0">
                  <a:moveTo>
                    <a:pt x="0" y="0"/>
                  </a:moveTo>
                  <a:cubicBezTo>
                    <a:pt x="4646" y="18498"/>
                    <a:pt x="11846" y="21600"/>
                    <a:pt x="21600" y="9306"/>
                  </a:cubicBezTo>
                </a:path>
              </a:pathLst>
            </a:custGeom>
            <a:noFill/>
            <a:ln w="25400" cap="flat">
              <a:solidFill>
                <a:srgbClr val="000000"/>
              </a:solidFill>
              <a:prstDash val="solid"/>
              <a:miter lim="400000"/>
              <a:tailEnd type="triangle" w="med" len="med"/>
            </a:ln>
            <a:effectLst/>
          </p:spPr>
          <p:txBody>
            <a:bodyPr/>
            <a:lstStyle/>
            <a:p>
              <a:endParaRPr/>
            </a:p>
          </p:txBody>
        </p:sp>
      </p:grpSp>
      <p:sp>
        <p:nvSpPr>
          <p:cNvPr id="219" name="Iterative process"/>
          <p:cNvSpPr txBox="1"/>
          <p:nvPr/>
        </p:nvSpPr>
        <p:spPr>
          <a:xfrm>
            <a:off x="16995256" y="3246638"/>
            <a:ext cx="2366468" cy="4613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a:solidFill>
                  <a:srgbClr val="000000"/>
                </a:solidFill>
              </a:defRPr>
            </a:lvl1pPr>
          </a:lstStyle>
          <a:p>
            <a:r>
              <a:t>Iterative process</a:t>
            </a:r>
          </a:p>
        </p:txBody>
      </p:sp>
      <p:sp>
        <p:nvSpPr>
          <p:cNvPr id="220" name="Rectangle"/>
          <p:cNvSpPr/>
          <p:nvPr/>
        </p:nvSpPr>
        <p:spPr>
          <a:xfrm>
            <a:off x="14039203" y="11455096"/>
            <a:ext cx="7195050" cy="1906712"/>
          </a:xfrm>
          <a:prstGeom prst="rect">
            <a:avLst/>
          </a:prstGeom>
          <a:solidFill>
            <a:srgbClr val="FFFFFF"/>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221" name="Rectangle"/>
          <p:cNvSpPr/>
          <p:nvPr/>
        </p:nvSpPr>
        <p:spPr>
          <a:xfrm>
            <a:off x="16380717" y="9940168"/>
            <a:ext cx="7195051" cy="1906712"/>
          </a:xfrm>
          <a:prstGeom prst="rect">
            <a:avLst/>
          </a:prstGeom>
          <a:solidFill>
            <a:srgbClr val="FFFFFF"/>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222" name="Paper"/>
          <p:cNvSpPr/>
          <p:nvPr/>
        </p:nvSpPr>
        <p:spPr>
          <a:xfrm>
            <a:off x="16588978" y="9033182"/>
            <a:ext cx="2095501" cy="1433164"/>
          </a:xfrm>
          <a:prstGeom prst="roundRect">
            <a:avLst>
              <a:gd name="adj" fmla="val 24718"/>
            </a:avLst>
          </a:prstGeom>
          <a:solidFill>
            <a:srgbClr val="CC2269"/>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825500">
              <a:defRPr sz="3200">
                <a:solidFill>
                  <a:srgbClr val="FFFFFF"/>
                </a:solidFill>
                <a:latin typeface="Helvetica Neue Medium"/>
                <a:ea typeface="Helvetica Neue Medium"/>
                <a:cs typeface="Helvetica Neue Medium"/>
                <a:sym typeface="Helvetica Neue Medium"/>
              </a:defRPr>
            </a:lvl1pPr>
          </a:lstStyle>
          <a:p>
            <a:r>
              <a:t>Paper</a:t>
            </a:r>
          </a:p>
        </p:txBody>
      </p:sp>
      <p:sp>
        <p:nvSpPr>
          <p:cNvPr id="223" name="Dataset"/>
          <p:cNvSpPr/>
          <p:nvPr/>
        </p:nvSpPr>
        <p:spPr>
          <a:xfrm>
            <a:off x="16588978" y="11009667"/>
            <a:ext cx="2095501" cy="1433164"/>
          </a:xfrm>
          <a:prstGeom prst="roundRect">
            <a:avLst>
              <a:gd name="adj" fmla="val 24718"/>
            </a:avLst>
          </a:prstGeom>
          <a:solidFill>
            <a:srgbClr val="CC2269"/>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825500">
              <a:defRPr sz="3200">
                <a:solidFill>
                  <a:srgbClr val="FFFFFF"/>
                </a:solidFill>
                <a:latin typeface="Helvetica Neue Medium"/>
                <a:ea typeface="Helvetica Neue Medium"/>
                <a:cs typeface="Helvetica Neue Medium"/>
                <a:sym typeface="Helvetica Neue Medium"/>
              </a:defRPr>
            </a:lvl1pPr>
          </a:lstStyle>
          <a:p>
            <a:r>
              <a:t>Dataset</a:t>
            </a:r>
          </a:p>
        </p:txBody>
      </p:sp>
      <p:sp>
        <p:nvSpPr>
          <p:cNvPr id="228" name="Connection Line"/>
          <p:cNvSpPr/>
          <p:nvPr/>
        </p:nvSpPr>
        <p:spPr>
          <a:xfrm>
            <a:off x="13268495" y="12796833"/>
            <a:ext cx="3401662" cy="720393"/>
          </a:xfrm>
          <a:custGeom>
            <a:avLst/>
            <a:gdLst/>
            <a:ahLst/>
            <a:cxnLst>
              <a:cxn ang="0">
                <a:pos x="wd2" y="hd2"/>
              </a:cxn>
              <a:cxn ang="5400000">
                <a:pos x="wd2" y="hd2"/>
              </a:cxn>
              <a:cxn ang="10800000">
                <a:pos x="wd2" y="hd2"/>
              </a:cxn>
              <a:cxn ang="16200000">
                <a:pos x="wd2" y="hd2"/>
              </a:cxn>
            </a:cxnLst>
            <a:rect l="0" t="0" r="r" b="b"/>
            <a:pathLst>
              <a:path w="21600" h="16209" extrusionOk="0">
                <a:moveTo>
                  <a:pt x="0" y="0"/>
                </a:moveTo>
                <a:cubicBezTo>
                  <a:pt x="10612" y="21107"/>
                  <a:pt x="17812" y="21600"/>
                  <a:pt x="21600" y="1478"/>
                </a:cubicBezTo>
              </a:path>
            </a:pathLst>
          </a:custGeom>
          <a:ln w="25400">
            <a:solidFill>
              <a:srgbClr val="000000"/>
            </a:solidFill>
            <a:miter lim="400000"/>
            <a:headEnd type="triangle"/>
          </a:ln>
        </p:spPr>
        <p:txBody>
          <a:bodyPr/>
          <a:lstStyle/>
          <a:p>
            <a:endParaRPr/>
          </a:p>
        </p:txBody>
      </p:sp>
      <p:sp>
        <p:nvSpPr>
          <p:cNvPr id="225" name="re-use"/>
          <p:cNvSpPr txBox="1"/>
          <p:nvPr/>
        </p:nvSpPr>
        <p:spPr>
          <a:xfrm>
            <a:off x="14735905" y="12665634"/>
            <a:ext cx="978105" cy="4613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a:solidFill>
                  <a:srgbClr val="000000"/>
                </a:solidFill>
              </a:defRPr>
            </a:lvl1pPr>
          </a:lstStyle>
          <a:p>
            <a:r>
              <a:t>re-use</a:t>
            </a:r>
          </a:p>
        </p:txBody>
      </p:sp>
    </p:spTree>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4493</TotalTime>
  <Words>3133</Words>
  <Application>Microsoft Macintosh PowerPoint</Application>
  <PresentationFormat>Custom</PresentationFormat>
  <Paragraphs>303</Paragraphs>
  <Slides>36</Slides>
  <Notes>28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Helvetica Neue</vt:lpstr>
      <vt:lpstr>Helvetica Neue Medium</vt:lpstr>
      <vt:lpstr>21_BasicWhite</vt:lpstr>
      <vt:lpstr>PowerPoint Presentation</vt:lpstr>
      <vt:lpstr>Agenda</vt:lpstr>
      <vt:lpstr>State of affairs</vt:lpstr>
      <vt:lpstr>Industry Perspectives on AI/ML</vt:lpstr>
      <vt:lpstr>Scientific Perspectives on AI/ML</vt:lpstr>
      <vt:lpstr>Scientific Perspectives on AI/ML</vt:lpstr>
      <vt:lpstr>Scientific Perspectives on AI/ML</vt:lpstr>
      <vt:lpstr>The Pillars of Scientific AI/ML</vt:lpstr>
      <vt:lpstr>Scientific ML vs Industry ML</vt:lpstr>
      <vt:lpstr>Reproducibility</vt:lpstr>
      <vt:lpstr>Reproducibility in ML</vt:lpstr>
      <vt:lpstr>Reproducibility in ML</vt:lpstr>
      <vt:lpstr>Reproducibility</vt:lpstr>
      <vt:lpstr>Reproducibility</vt:lpstr>
      <vt:lpstr>Types of reproducibility</vt:lpstr>
      <vt:lpstr>Methods reproducibility</vt:lpstr>
      <vt:lpstr>Methods reproducibility</vt:lpstr>
      <vt:lpstr>Methods reproducibility</vt:lpstr>
      <vt:lpstr>Methods reproducibility</vt:lpstr>
      <vt:lpstr>Results reproducibility</vt:lpstr>
      <vt:lpstr>What can you do?</vt:lpstr>
      <vt:lpstr>Results reproducibility</vt:lpstr>
      <vt:lpstr>Results reproducibility</vt:lpstr>
      <vt:lpstr>Results reproducibility</vt:lpstr>
      <vt:lpstr>Results reproducibility</vt:lpstr>
      <vt:lpstr>Results reproducibility</vt:lpstr>
      <vt:lpstr>Results reproducibility</vt:lpstr>
      <vt:lpstr>Inferential reproducibility</vt:lpstr>
      <vt:lpstr>Inferential reproducibility</vt:lpstr>
      <vt:lpstr>Inferential reproducibility</vt:lpstr>
      <vt:lpstr>Inferential reproducibility</vt:lpstr>
      <vt:lpstr>The Machine Learning Reproducibility Checklist </vt:lpstr>
      <vt:lpstr>Tools that can help us</vt:lpstr>
      <vt:lpstr>Tools that can help us</vt:lpstr>
      <vt:lpstr>Tools that can help us</vt:lpstr>
      <vt:lpstr>Tools that can help 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AMLD</dc:title>
  <cp:lastModifiedBy>Han Veiga, Maria</cp:lastModifiedBy>
  <cp:revision>234</cp:revision>
  <dcterms:modified xsi:type="dcterms:W3CDTF">2021-04-26T20:42:06Z</dcterms:modified>
</cp:coreProperties>
</file>