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8" r:id="rId2"/>
    <p:sldId id="269" r:id="rId3"/>
    <p:sldId id="270" r:id="rId4"/>
    <p:sldId id="328" r:id="rId5"/>
    <p:sldId id="327" r:id="rId6"/>
    <p:sldId id="334" r:id="rId7"/>
    <p:sldId id="333" r:id="rId8"/>
    <p:sldId id="331" r:id="rId9"/>
    <p:sldId id="271" r:id="rId10"/>
    <p:sldId id="272" r:id="rId11"/>
    <p:sldId id="273" r:id="rId12"/>
    <p:sldId id="322" r:id="rId13"/>
    <p:sldId id="274" r:id="rId14"/>
    <p:sldId id="275" r:id="rId15"/>
    <p:sldId id="316" r:id="rId16"/>
    <p:sldId id="317" r:id="rId17"/>
    <p:sldId id="318" r:id="rId18"/>
    <p:sldId id="276" r:id="rId19"/>
    <p:sldId id="329" r:id="rId20"/>
    <p:sldId id="319" r:id="rId21"/>
    <p:sldId id="330" r:id="rId22"/>
    <p:sldId id="320" r:id="rId23"/>
    <p:sldId id="323" r:id="rId24"/>
    <p:sldId id="324" r:id="rId25"/>
    <p:sldId id="321" r:id="rId26"/>
    <p:sldId id="277" r:id="rId27"/>
    <p:sldId id="278" r:id="rId28"/>
    <p:sldId id="279" r:id="rId29"/>
    <p:sldId id="325" r:id="rId30"/>
    <p:sldId id="326" r:id="rId31"/>
    <p:sldId id="332"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8"/>
    <p:restoredTop sz="64115"/>
  </p:normalViewPr>
  <p:slideViewPr>
    <p:cSldViewPr snapToGrid="0" snapToObjects="1">
      <p:cViewPr varScale="1">
        <p:scale>
          <a:sx n="37" d="100"/>
          <a:sy n="37" d="100"/>
        </p:scale>
        <p:origin x="18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9497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67618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lang="en-US" dirty="0"/>
              <a:t>replicability</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1770637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277419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2851350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433886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3806095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3836928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645651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Typically, we are not interested in deploying an online ML system.</a:t>
            </a:r>
          </a:p>
          <a:p>
            <a:r>
              <a:t>We usually operate in a more controlled execution environment. (No end users)</a:t>
            </a:r>
          </a:p>
          <a:p>
            <a:r>
              <a:t>We want the system to be reproducible.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ML reproducibility is not the first time that we come across issues with reproducing scientific results. A survey conducted in 2016 shows that in “hard” sciences, many fields struggle with reproducibility (this becomes worse in soft sciences).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extLst>
      <p:ext uri="{BB962C8B-B14F-4D97-AF65-F5344CB8AC3E}">
        <p14:creationId xmlns:p14="http://schemas.microsoft.com/office/powerpoint/2010/main" val="32354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xfrm>
            <a:off x="381000" y="685800"/>
            <a:ext cx="6096000" cy="3429000"/>
          </a:xfrm>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endParaRPr lang="en-US" b="0" i="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lang="en-US" b="0" dirty="0">
                <a:effectLst/>
              </a:rPr>
              <a:t>Using baselines to prove a new technique is better – We need to obtain the same accuracy for the baseline as the original research if we want to prove that our approach is an improvement.</a:t>
            </a:r>
          </a:p>
          <a:p>
            <a:r>
              <a:rPr lang="en-US" b="0" dirty="0">
                <a:effectLst/>
              </a:rPr>
              <a:t>Proof of correctness – If no one obtains the same results as us, it is likely that we are doing something wrong.</a:t>
            </a:r>
          </a:p>
          <a:p>
            <a:r>
              <a:rPr lang="en-US" b="0" dirty="0">
                <a:effectLst/>
              </a:rPr>
              <a:t>Without methods reproducibility, scientists risk claiming gains from changing one parameter while the real source of improvement may be some hidden source of randomness.</a:t>
            </a:r>
          </a:p>
          <a:p>
            <a:r>
              <a:rPr lang="en-US" b="0" dirty="0">
                <a:effectLst/>
              </a:rPr>
              <a:t>It is concerning to rely on models in production systems if we do not have ways of rebuilding them since requirements as well as platforms keep changing</a:t>
            </a:r>
            <a:endParaRPr dirty="0"/>
          </a:p>
        </p:txBody>
      </p:sp>
    </p:spTree>
    <p:extLst>
      <p:ext uri="{BB962C8B-B14F-4D97-AF65-F5344CB8AC3E}">
        <p14:creationId xmlns:p14="http://schemas.microsoft.com/office/powerpoint/2010/main" val="312220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234277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hanveiga/amld-2021-repML"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zenodo.org/" TargetMode="External"/><Relationship Id="rId2" Type="http://schemas.openxmlformats.org/officeDocument/2006/relationships/hyperlink" Target="https://datadryad.org/stash/"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tensorflow.org/tensorboard" TargetMode="External"/><Relationship Id="rId2" Type="http://schemas.openxmlformats.org/officeDocument/2006/relationships/hyperlink" Target="https://mlflow.org/"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jupyter.org/"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hite, green, black, sign&#10;&#10;Description automatically generated">
            <a:extLst>
              <a:ext uri="{FF2B5EF4-FFF2-40B4-BE49-F238E27FC236}">
                <a16:creationId xmlns:a16="http://schemas.microsoft.com/office/drawing/2014/main" id="{BD6E3E8C-28FF-914E-ADFC-3CA81015B74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5733" y="-323839"/>
            <a:ext cx="25983235" cy="14615572"/>
          </a:xfrm>
          <a:prstGeom prst="rect">
            <a:avLst/>
          </a:prstGeom>
        </p:spPr>
      </p:pic>
      <p:sp>
        <p:nvSpPr>
          <p:cNvPr id="6" name="AMLD">
            <a:extLst>
              <a:ext uri="{FF2B5EF4-FFF2-40B4-BE49-F238E27FC236}">
                <a16:creationId xmlns:a16="http://schemas.microsoft.com/office/drawing/2014/main" id="{8127B2B5-B6A5-BF4F-8FAC-6A6D040C1FFC}"/>
              </a:ext>
            </a:extLst>
          </p:cNvPr>
          <p:cNvSpPr txBox="1">
            <a:spLocks/>
          </p:cNvSpPr>
          <p:nvPr/>
        </p:nvSpPr>
        <p:spPr>
          <a:xfrm>
            <a:off x="896537" y="2641851"/>
            <a:ext cx="15325594" cy="4498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Autofit/>
          </a:bodyPr>
          <a:lstStyle>
            <a:lvl1pPr marL="0" marR="0" indent="0" algn="l" defTabSz="2438338" rtl="0" latinLnBrk="0">
              <a:lnSpc>
                <a:spcPct val="80000"/>
              </a:lnSpc>
              <a:spcBef>
                <a:spcPts val="0"/>
              </a:spcBef>
              <a:spcAft>
                <a:spcPts val="0"/>
              </a:spcAft>
              <a:buClrTx/>
              <a:buSzTx/>
              <a:buFontTx/>
              <a:buNone/>
              <a:tabLst/>
              <a:defRPr sz="11600" b="1" i="0" u="none" strike="noStrike" cap="none" spc="-232"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n-US" sz="8000" dirty="0">
                <a:solidFill>
                  <a:schemeClr val="bg1"/>
                </a:solidFill>
              </a:rPr>
              <a:t>Reproducibility in (Scientific) Machine Learning</a:t>
            </a:r>
            <a:endParaRPr lang="en-US" sz="8000" b="0" dirty="0">
              <a:solidFill>
                <a:schemeClr val="bg1"/>
              </a:solidFill>
            </a:endParaRPr>
          </a:p>
        </p:txBody>
      </p:sp>
      <p:sp>
        <p:nvSpPr>
          <p:cNvPr id="7" name="Presentation Subtitle">
            <a:extLst>
              <a:ext uri="{FF2B5EF4-FFF2-40B4-BE49-F238E27FC236}">
                <a16:creationId xmlns:a16="http://schemas.microsoft.com/office/drawing/2014/main" id="{71A99824-33EE-3440-94C7-0C759E78B6E5}"/>
              </a:ext>
            </a:extLst>
          </p:cNvPr>
          <p:cNvSpPr txBox="1">
            <a:spLocks/>
          </p:cNvSpPr>
          <p:nvPr/>
        </p:nvSpPr>
        <p:spPr>
          <a:xfrm>
            <a:off x="896537" y="11144661"/>
            <a:ext cx="21971001" cy="190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85000" lnSpcReduction="20000"/>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dirty="0">
                <a:solidFill>
                  <a:schemeClr val="bg1"/>
                </a:solidFill>
              </a:rPr>
              <a:t>Organizers:</a:t>
            </a:r>
          </a:p>
          <a:p>
            <a:pPr hangingPunct="1"/>
            <a:r>
              <a:rPr lang="en-US" b="0" dirty="0">
                <a:solidFill>
                  <a:schemeClr val="bg1"/>
                </a:solidFill>
              </a:rPr>
              <a:t>Maria Han </a:t>
            </a:r>
            <a:r>
              <a:rPr lang="en-US" b="0" dirty="0" err="1">
                <a:solidFill>
                  <a:schemeClr val="bg1"/>
                </a:solidFill>
              </a:rPr>
              <a:t>Veiga</a:t>
            </a:r>
            <a:r>
              <a:rPr lang="en-US" b="0" dirty="0">
                <a:solidFill>
                  <a:schemeClr val="bg1"/>
                </a:solidFill>
              </a:rPr>
              <a:t> (MIDAS)</a:t>
            </a:r>
          </a:p>
          <a:p>
            <a:pPr hangingPunct="1"/>
            <a:r>
              <a:rPr lang="en-US" b="0" dirty="0">
                <a:solidFill>
                  <a:schemeClr val="bg1"/>
                </a:solidFill>
              </a:rPr>
              <a:t>Miles </a:t>
            </a:r>
            <a:r>
              <a:rPr lang="en-US" b="0" dirty="0" err="1">
                <a:solidFill>
                  <a:schemeClr val="bg1"/>
                </a:solidFill>
              </a:rPr>
              <a:t>Timpe</a:t>
            </a:r>
            <a:r>
              <a:rPr lang="en-US" b="0" dirty="0">
                <a:solidFill>
                  <a:schemeClr val="bg1"/>
                </a:solidFill>
              </a:rPr>
              <a:t> (UZH)</a:t>
            </a:r>
          </a:p>
        </p:txBody>
      </p:sp>
      <p:sp>
        <p:nvSpPr>
          <p:cNvPr id="8" name="Parallelogram 7">
            <a:extLst>
              <a:ext uri="{FF2B5EF4-FFF2-40B4-BE49-F238E27FC236}">
                <a16:creationId xmlns:a16="http://schemas.microsoft.com/office/drawing/2014/main" id="{32F78E2B-D13E-964A-B850-4BC01D775A6D}"/>
              </a:ext>
            </a:extLst>
          </p:cNvPr>
          <p:cNvSpPr/>
          <p:nvPr/>
        </p:nvSpPr>
        <p:spPr>
          <a:xfrm>
            <a:off x="13275736" y="-323839"/>
            <a:ext cx="20512841" cy="14615571"/>
          </a:xfrm>
          <a:prstGeom prst="parallelogram">
            <a:avLst/>
          </a:prstGeom>
          <a:blipFill dpi="0" rotWithShape="1">
            <a:blip r:embed="rId4">
              <a:extLst>
                <a:ext uri="{28A0092B-C50C-407E-A947-70E740481C1C}">
                  <a14:useLocalDpi xmlns:a14="http://schemas.microsoft.com/office/drawing/2010/main" val="0"/>
                </a:ext>
              </a:extLst>
            </a:blip>
            <a:srcRect/>
            <a:stretch>
              <a:fillRect l="-18781" r="187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Slide Subtitle">
            <a:extLst>
              <a:ext uri="{FF2B5EF4-FFF2-40B4-BE49-F238E27FC236}">
                <a16:creationId xmlns:a16="http://schemas.microsoft.com/office/drawing/2014/main" id="{78676182-564A-4474-9D60-02B0D8A61476}"/>
              </a:ext>
            </a:extLst>
          </p:cNvPr>
          <p:cNvSpPr txBox="1">
            <a:spLocks noGrp="1"/>
          </p:cNvSpPr>
          <p:nvPr>
            <p:ph type="body" idx="21"/>
          </p:nvPr>
        </p:nvSpPr>
        <p:spPr>
          <a:xfrm>
            <a:off x="896537" y="8675206"/>
            <a:ext cx="21971000" cy="934780"/>
          </a:xfrm>
          <a:prstGeom prst="rect">
            <a:avLst/>
          </a:prstGeom>
        </p:spPr>
        <p:txBody>
          <a:bodyPr/>
          <a:lstStyle/>
          <a:p>
            <a:r>
              <a:rPr lang="en-US" b="0" dirty="0">
                <a:solidFill>
                  <a:schemeClr val="bg1"/>
                </a:solidFill>
              </a:rPr>
              <a:t>Materials at: </a:t>
            </a:r>
            <a:r>
              <a:rPr lang="en-US" b="0" dirty="0">
                <a:solidFill>
                  <a:schemeClr val="bg1"/>
                </a:solidFill>
                <a:hlinkClick r:id="rId5">
                  <a:extLst>
                    <a:ext uri="{A12FA001-AC4F-418D-AE19-62706E023703}">
                      <ahyp:hlinkClr xmlns:ahyp="http://schemas.microsoft.com/office/drawing/2018/hyperlinkcolor" val="tx"/>
                    </a:ext>
                  </a:extLst>
                </a:hlinkClick>
              </a:rPr>
              <a:t>https://github.com/hanveiga/amld-2021-repML</a:t>
            </a:r>
            <a:endParaRPr lang="en-US" b="0" dirty="0">
              <a:solidFill>
                <a:schemeClr val="bg1"/>
              </a:solidFill>
            </a:endParaRPr>
          </a:p>
          <a:p>
            <a:endParaRPr b="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producibility"/>
          <p:cNvSpPr txBox="1">
            <a:spLocks noGrp="1"/>
          </p:cNvSpPr>
          <p:nvPr>
            <p:ph type="title"/>
          </p:nvPr>
        </p:nvSpPr>
        <p:spPr>
          <a:prstGeom prst="rect">
            <a:avLst/>
          </a:prstGeom>
        </p:spPr>
        <p:txBody>
          <a:bodyPr/>
          <a:lstStyle/>
          <a:p>
            <a:r>
              <a:t>Reproducibility</a:t>
            </a:r>
          </a:p>
        </p:txBody>
      </p:sp>
      <p:sp>
        <p:nvSpPr>
          <p:cNvPr id="233" name="Slide Subtitle"/>
          <p:cNvSpPr txBox="1">
            <a:spLocks noGrp="1"/>
          </p:cNvSpPr>
          <p:nvPr>
            <p:ph type="body" idx="21"/>
          </p:nvPr>
        </p:nvSpPr>
        <p:spPr>
          <a:prstGeom prst="rect">
            <a:avLst/>
          </a:prstGeom>
        </p:spPr>
        <p:txBody>
          <a:bodyPr/>
          <a:lstStyle/>
          <a:p>
            <a:endParaRPr/>
          </a:p>
        </p:txBody>
      </p:sp>
      <p:pic>
        <p:nvPicPr>
          <p:cNvPr id="234" name="Image" descr="Image"/>
          <p:cNvPicPr>
            <a:picLocks noChangeAspect="1"/>
          </p:cNvPicPr>
          <p:nvPr/>
        </p:nvPicPr>
        <p:blipFill>
          <a:blip r:embed="rId3"/>
          <a:stretch>
            <a:fillRect/>
          </a:stretch>
        </p:blipFill>
        <p:spPr>
          <a:xfrm>
            <a:off x="4792299" y="3897923"/>
            <a:ext cx="14799402" cy="752583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
        <p:nvSpPr>
          <p:cNvPr id="2" name="TextBox 1">
            <a:extLst>
              <a:ext uri="{FF2B5EF4-FFF2-40B4-BE49-F238E27FC236}">
                <a16:creationId xmlns:a16="http://schemas.microsoft.com/office/drawing/2014/main" id="{3AF6353B-26AA-AB4B-88BD-4DEAC2163571}"/>
              </a:ext>
            </a:extLst>
          </p:cNvPr>
          <p:cNvSpPr txBox="1"/>
          <p:nvPr/>
        </p:nvSpPr>
        <p:spPr>
          <a:xfrm>
            <a:off x="11243734" y="6513067"/>
            <a:ext cx="12429066"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SzPct val="123000"/>
              <a:buFont typeface="Arial" panose="020B0604020202020204" pitchFamily="34" charset="0"/>
              <a:buChar char="•"/>
            </a:pPr>
            <a:r>
              <a:rPr lang="en-US" sz="4000" dirty="0">
                <a:solidFill>
                  <a:schemeClr val="bg2">
                    <a:lumMod val="10000"/>
                  </a:schemeClr>
                </a:solidFill>
              </a:rPr>
              <a:t> In 2018, 6% of authors shared codes (out of 400)</a:t>
            </a:r>
          </a:p>
          <a:p>
            <a:pPr marL="571500" indent="-571500" algn="l">
              <a:buSzPct val="123000"/>
              <a:buFont typeface="Arial" panose="020B0604020202020204" pitchFamily="34" charset="0"/>
              <a:buChar char="•"/>
            </a:pPr>
            <a:r>
              <a:rPr lang="en-US" sz="4000" dirty="0">
                <a:solidFill>
                  <a:schemeClr val="bg2">
                    <a:lumMod val="10000"/>
                  </a:schemeClr>
                </a:solidFill>
              </a:rPr>
              <a:t>Training data is not shared</a:t>
            </a:r>
          </a:p>
          <a:p>
            <a:pPr marL="279400" indent="-279400" algn="l">
              <a:buSzPct val="123000"/>
              <a:buChar char="-"/>
            </a:pPr>
            <a:endParaRPr lang="en-US" sz="4000" dirty="0">
              <a:solidFill>
                <a:schemeClr val="bg2">
                  <a:lumMod val="10000"/>
                </a:schemeClr>
              </a:solidFill>
            </a:endParaRPr>
          </a:p>
          <a:p>
            <a:pPr marL="571500" indent="-571500" algn="l">
              <a:buSzPct val="123000"/>
              <a:buFont typeface="Arial" panose="020B0604020202020204" pitchFamily="34" charset="0"/>
              <a:buChar char="•"/>
            </a:pPr>
            <a:r>
              <a:rPr lang="en-US" sz="4000" dirty="0">
                <a:solidFill>
                  <a:schemeClr val="bg2">
                    <a:lumMod val="10000"/>
                  </a:schemeClr>
                </a:solidFill>
              </a:rPr>
              <a:t>This is in machine learning conferences</a:t>
            </a:r>
          </a:p>
          <a:p>
            <a:pPr marL="571500" indent="-571500" algn="l">
              <a:buSzPct val="123000"/>
              <a:buFont typeface="Arial" panose="020B0604020202020204" pitchFamily="34" charset="0"/>
              <a:buChar char="•"/>
            </a:pPr>
            <a:r>
              <a:rPr lang="en-US" sz="4000" dirty="0">
                <a:solidFill>
                  <a:schemeClr val="bg2">
                    <a:lumMod val="10000"/>
                  </a:schemeClr>
                </a:solidFill>
              </a:rPr>
              <a:t>Scientific fields using ML as a tool are likely worse</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1282440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ypes of reproducibility"/>
          <p:cNvSpPr txBox="1">
            <a:spLocks noGrp="1"/>
          </p:cNvSpPr>
          <p:nvPr>
            <p:ph type="title"/>
          </p:nvPr>
        </p:nvSpPr>
        <p:spPr>
          <a:prstGeom prst="rect">
            <a:avLst/>
          </a:prstGeom>
        </p:spPr>
        <p:txBody>
          <a:bodyPr/>
          <a:lstStyle/>
          <a:p>
            <a:r>
              <a:t>Types of reproducibility</a:t>
            </a:r>
          </a:p>
        </p:txBody>
      </p:sp>
      <p:sp>
        <p:nvSpPr>
          <p:cNvPr id="245"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46" name="According to Goodman et al. [1], there are 3 types of reproducibility:…"/>
          <p:cNvSpPr txBox="1">
            <a:spLocks noGrp="1"/>
          </p:cNvSpPr>
          <p:nvPr>
            <p:ph type="body" idx="1"/>
          </p:nvPr>
        </p:nvSpPr>
        <p:spPr>
          <a:prstGeom prst="rect">
            <a:avLst/>
          </a:prstGeom>
        </p:spPr>
        <p:txBody>
          <a:bodyPr/>
          <a:lstStyle/>
          <a:p>
            <a:r>
              <a:rPr dirty="0"/>
              <a:t>According to Goodman et al., there are 3 types of reproducibility:</a:t>
            </a:r>
          </a:p>
          <a:p>
            <a:pPr lvl="1"/>
            <a:r>
              <a:rPr dirty="0"/>
              <a:t>Methods</a:t>
            </a:r>
          </a:p>
          <a:p>
            <a:pPr lvl="1"/>
            <a:r>
              <a:rPr dirty="0"/>
              <a:t>Results</a:t>
            </a:r>
          </a:p>
          <a:p>
            <a:pPr lvl="1"/>
            <a:r>
              <a:rPr dirty="0"/>
              <a:t>Inferential</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p:txBody>
      </p:sp>
      <p:sp>
        <p:nvSpPr>
          <p:cNvPr id="252" name="Slide bullet text"/>
          <p:cNvSpPr txBox="1">
            <a:spLocks noGrp="1"/>
          </p:cNvSpPr>
          <p:nvPr>
            <p:ph type="body" idx="1"/>
          </p:nvPr>
        </p:nvSpPr>
        <p:spPr>
          <a:prstGeom prst="rect">
            <a:avLst/>
          </a:prstGeom>
        </p:spPr>
        <p:txBody>
          <a:bodyPr/>
          <a:lstStyle/>
          <a:p>
            <a:r>
              <a:rPr lang="en-US" dirty="0"/>
              <a:t>Methods reproducibility is (…) the ability to implement, as exactly as possible, the experimental and computational procedures, with the same data and tools, to obtain the same results as in an original work.</a:t>
            </a:r>
          </a:p>
          <a:p>
            <a:r>
              <a:rPr lang="en-US" dirty="0"/>
              <a:t>Methods reproducibility involves providing enough detail about the procedures and data in the study so the same procedures could be exactly repeated.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Establishing baselines to compare new techniques with</a:t>
            </a:r>
          </a:p>
          <a:p>
            <a:r>
              <a:rPr lang="en-US" dirty="0"/>
              <a:t>Proof of correctness</a:t>
            </a:r>
          </a:p>
          <a:p>
            <a:r>
              <a:rPr lang="en-US" dirty="0"/>
              <a:t>Rebuilding model if necessary</a:t>
            </a:r>
          </a:p>
        </p:txBody>
      </p:sp>
      <p:sp>
        <p:nvSpPr>
          <p:cNvPr id="5" name="Slide Subtitle">
            <a:extLst>
              <a:ext uri="{FF2B5EF4-FFF2-40B4-BE49-F238E27FC236}">
                <a16:creationId xmlns:a16="http://schemas.microsoft.com/office/drawing/2014/main" id="{F6134679-7C8D-9747-9A05-6793C6965776}"/>
              </a:ext>
            </a:extLst>
          </p:cNvPr>
          <p:cNvSpPr txBox="1">
            <a:spLocks/>
          </p:cNvSpPr>
          <p:nvPr/>
        </p:nvSpPr>
        <p:spPr>
          <a:xfrm>
            <a:off x="1206500" y="12169110"/>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en-US" sz="4000" b="0" dirty="0"/>
              <a:t>https://</a:t>
            </a:r>
            <a:r>
              <a:rPr lang="en-US" sz="4000" b="0" dirty="0" err="1"/>
              <a:t>blog.ml.cmu.edu</a:t>
            </a:r>
            <a:r>
              <a:rPr lang="en-US" sz="4000" b="0" dirty="0"/>
              <a:t>/2020/08/31/5-reproducibility/</a:t>
            </a:r>
          </a:p>
        </p:txBody>
      </p:sp>
    </p:spTree>
    <p:extLst>
      <p:ext uri="{BB962C8B-B14F-4D97-AF65-F5344CB8AC3E}">
        <p14:creationId xmlns:p14="http://schemas.microsoft.com/office/powerpoint/2010/main" val="106852462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2" name="Slide bullet text"/>
          <p:cNvSpPr txBox="1">
            <a:spLocks noGrp="1"/>
          </p:cNvSpPr>
          <p:nvPr>
            <p:ph type="body" idx="1"/>
          </p:nvPr>
        </p:nvSpPr>
        <p:spPr>
          <a:prstGeom prst="rect">
            <a:avLst/>
          </a:prstGeom>
        </p:spPr>
        <p:txBody>
          <a:bodyPr>
            <a:normAutofit fontScale="77500" lnSpcReduction="20000"/>
          </a:bodyPr>
          <a:lstStyle/>
          <a:p>
            <a:r>
              <a:rPr lang="en-US" dirty="0"/>
              <a:t>Keeping exact track of experiments:</a:t>
            </a:r>
          </a:p>
          <a:p>
            <a:pPr lvl="1"/>
            <a:r>
              <a:rPr lang="en-US" dirty="0"/>
              <a:t>Hyper-parameter choice</a:t>
            </a:r>
          </a:p>
          <a:p>
            <a:r>
              <a:rPr lang="en-US" dirty="0"/>
              <a:t>Non-deterministic aspects of methods:</a:t>
            </a:r>
          </a:p>
          <a:p>
            <a:pPr lvl="1"/>
            <a:r>
              <a:rPr lang="en-US" dirty="0"/>
              <a:t>random initialization</a:t>
            </a:r>
          </a:p>
          <a:p>
            <a:pPr lvl="1"/>
            <a:r>
              <a:rPr lang="en-US" dirty="0"/>
              <a:t>shuffling of dataset (generating different training, test and validation sets)</a:t>
            </a:r>
          </a:p>
          <a:p>
            <a:pPr lvl="1"/>
            <a:r>
              <a:rPr lang="en-US" dirty="0" err="1"/>
              <a:t>regularisation</a:t>
            </a:r>
            <a:r>
              <a:rPr lang="en-US" dirty="0"/>
              <a:t> through drop-out</a:t>
            </a:r>
          </a:p>
          <a:p>
            <a:pPr lvl="1"/>
            <a:r>
              <a:rPr lang="en-US" dirty="0"/>
              <a:t>Stochastic gradient descent type optimization </a:t>
            </a:r>
          </a:p>
          <a:p>
            <a:r>
              <a:rPr lang="en-US" dirty="0"/>
              <a:t>Changes in machine learning frameworks / non consistent development environments </a:t>
            </a:r>
          </a:p>
          <a:p>
            <a:r>
              <a:rPr lang="en-US" dirty="0"/>
              <a:t>Non-deterministic CPU/GPU floating-point calculations when it comes to parallelizing</a:t>
            </a:r>
          </a:p>
          <a:p>
            <a:endParaRPr lang="en-US" dirty="0"/>
          </a:p>
        </p:txBody>
      </p:sp>
    </p:spTree>
    <p:extLst>
      <p:ext uri="{BB962C8B-B14F-4D97-AF65-F5344CB8AC3E}">
        <p14:creationId xmlns:p14="http://schemas.microsoft.com/office/powerpoint/2010/main" val="347311961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normAutofit/>
          </a:bodyPr>
          <a:lstStyle/>
          <a:p>
            <a:r>
              <a:rPr lang="en-US" dirty="0"/>
              <a:t>Provide details on:</a:t>
            </a:r>
          </a:p>
          <a:p>
            <a:pPr lvl="1"/>
            <a:r>
              <a:rPr lang="en-US" dirty="0"/>
              <a:t>Code</a:t>
            </a:r>
          </a:p>
          <a:p>
            <a:pPr lvl="1"/>
            <a:r>
              <a:rPr lang="en-US" dirty="0"/>
              <a:t>Dataset</a:t>
            </a:r>
          </a:p>
          <a:p>
            <a:pPr lvl="1"/>
            <a:r>
              <a:rPr lang="en-US" dirty="0"/>
              <a:t>Development environment (e.g.: docker or virtual environment)</a:t>
            </a:r>
          </a:p>
          <a:p>
            <a:pPr lvl="1"/>
            <a:r>
              <a:rPr lang="en-US" dirty="0"/>
              <a:t>Computational platform </a:t>
            </a:r>
          </a:p>
          <a:p>
            <a:endParaRPr lang="en-US" dirty="0"/>
          </a:p>
        </p:txBody>
      </p:sp>
    </p:spTree>
    <p:extLst>
      <p:ext uri="{BB962C8B-B14F-4D97-AF65-F5344CB8AC3E}">
        <p14:creationId xmlns:p14="http://schemas.microsoft.com/office/powerpoint/2010/main" val="383988900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normAutofit fontScale="62500" lnSpcReduction="20000"/>
          </a:bodyPr>
          <a:lstStyle/>
          <a:p>
            <a:r>
              <a:rPr lang="en-US" b="0" dirty="0"/>
              <a:t>What does research reproducibility mean?, S. Goodman et al., Science Translational Medicine, 2016</a:t>
            </a:r>
          </a:p>
          <a:p>
            <a:endParaRPr dirty="0"/>
          </a:p>
        </p:txBody>
      </p:sp>
      <p:sp>
        <p:nvSpPr>
          <p:cNvPr id="258" name="Slide bullet text"/>
          <p:cNvSpPr txBox="1">
            <a:spLocks noGrp="1"/>
          </p:cNvSpPr>
          <p:nvPr>
            <p:ph type="body" idx="1"/>
          </p:nvPr>
        </p:nvSpPr>
        <p:spPr>
          <a:xfrm>
            <a:off x="1206500" y="3307742"/>
            <a:ext cx="21971000" cy="8256012"/>
          </a:xfrm>
          <a:prstGeom prst="rect">
            <a:avLst/>
          </a:prstGeom>
        </p:spPr>
        <p:txBody>
          <a:bodyPr/>
          <a:lstStyle/>
          <a:p>
            <a:endParaRPr lang="en-US" dirty="0"/>
          </a:p>
          <a:p>
            <a:endParaRPr lang="en-US" dirty="0"/>
          </a:p>
          <a:p>
            <a:endParaRPr lang="en-US" dirty="0"/>
          </a:p>
          <a:p>
            <a:r>
              <a:rPr lang="en-US" dirty="0"/>
              <a:t>Results reproducibility is (…) the ability to produce corroborating results in a new (independent) study having followed the same experimental procedures.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lang="en-US" dirty="0"/>
              <a:t>Reproducibility</a:t>
            </a:r>
            <a:endParaRPr dirty="0"/>
          </a:p>
        </p:txBody>
      </p:sp>
      <p:sp>
        <p:nvSpPr>
          <p:cNvPr id="257" name="Slide Subtitle"/>
          <p:cNvSpPr txBox="1">
            <a:spLocks noGrp="1"/>
          </p:cNvSpPr>
          <p:nvPr>
            <p:ph type="body" idx="21"/>
          </p:nvPr>
        </p:nvSpPr>
        <p:spPr>
          <a:prstGeom prst="rect">
            <a:avLst/>
          </a:prstGeom>
        </p:spPr>
        <p:txBody>
          <a:bodyPr/>
          <a:lstStyle/>
          <a:p>
            <a:r>
              <a:rPr lang="en-US" dirty="0"/>
              <a:t>Why is it important? Real world consequences</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Reproducibility is not only an epistemological concern, but also an urgent ethical and political problem.</a:t>
            </a:r>
          </a:p>
          <a:p>
            <a:pPr lvl="1"/>
            <a:r>
              <a:rPr lang="en-US" dirty="0"/>
              <a:t>AI/ML is increasingly being used drive decision making. For example:</a:t>
            </a:r>
          </a:p>
          <a:p>
            <a:pPr lvl="2"/>
            <a:r>
              <a:rPr lang="en-US" dirty="0"/>
              <a:t>How should the government respond to a deadly pandemic?</a:t>
            </a:r>
          </a:p>
          <a:p>
            <a:pPr lvl="2"/>
            <a:r>
              <a:rPr lang="en-US" dirty="0"/>
              <a:t>Should a patient undergo further testing for cancer or be sent home?</a:t>
            </a:r>
          </a:p>
          <a:p>
            <a:pPr lvl="2"/>
            <a:r>
              <a:rPr lang="en-US" dirty="0"/>
              <a:t>In which communities should an NGO invest foreign aid?</a:t>
            </a:r>
          </a:p>
          <a:p>
            <a:pPr lvl="2"/>
            <a:r>
              <a:rPr lang="en-US" dirty="0"/>
              <a:t>The trolley problem for self-driving cars (maybe)</a:t>
            </a:r>
          </a:p>
          <a:p>
            <a:endParaRPr lang="en-US" dirty="0"/>
          </a:p>
        </p:txBody>
      </p:sp>
    </p:spTree>
    <p:extLst>
      <p:ext uri="{BB962C8B-B14F-4D97-AF65-F5344CB8AC3E}">
        <p14:creationId xmlns:p14="http://schemas.microsoft.com/office/powerpoint/2010/main" val="391843190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genda"/>
          <p:cNvSpPr txBox="1">
            <a:spLocks noGrp="1"/>
          </p:cNvSpPr>
          <p:nvPr>
            <p:ph type="title"/>
          </p:nvPr>
        </p:nvSpPr>
        <p:spPr>
          <a:prstGeom prst="rect">
            <a:avLst/>
          </a:prstGeom>
        </p:spPr>
        <p:txBody>
          <a:bodyPr/>
          <a:lstStyle/>
          <a:p>
            <a:r>
              <a:t>Agenda</a:t>
            </a:r>
          </a:p>
        </p:txBody>
      </p:sp>
      <p:sp>
        <p:nvSpPr>
          <p:cNvPr id="204" name="Slide Subtitle"/>
          <p:cNvSpPr txBox="1">
            <a:spLocks noGrp="1"/>
          </p:cNvSpPr>
          <p:nvPr>
            <p:ph type="body" idx="21"/>
          </p:nvPr>
        </p:nvSpPr>
        <p:spPr>
          <a:prstGeom prst="rect">
            <a:avLst/>
          </a:prstGeom>
        </p:spPr>
        <p:txBody>
          <a:bodyPr/>
          <a:lstStyle/>
          <a:p>
            <a:endParaRPr/>
          </a:p>
        </p:txBody>
      </p:sp>
      <p:sp>
        <p:nvSpPr>
          <p:cNvPr id="205" name="State of affairs…"/>
          <p:cNvSpPr txBox="1">
            <a:spLocks noGrp="1"/>
          </p:cNvSpPr>
          <p:nvPr>
            <p:ph type="body" idx="1"/>
          </p:nvPr>
        </p:nvSpPr>
        <p:spPr>
          <a:prstGeom prst="rect">
            <a:avLst/>
          </a:prstGeom>
        </p:spPr>
        <p:txBody>
          <a:bodyPr/>
          <a:lstStyle/>
          <a:p>
            <a:r>
              <a:t>State of affairs</a:t>
            </a:r>
          </a:p>
          <a:p>
            <a:r>
              <a:t>Types of reproducibility</a:t>
            </a:r>
          </a:p>
          <a:p>
            <a:r>
              <a:t>Reproducibility checklist</a:t>
            </a:r>
          </a:p>
          <a:p>
            <a:r>
              <a:t>Useful tools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lang="en-US" dirty="0"/>
              <a:t>Reproducibility</a:t>
            </a:r>
            <a:endParaRPr dirty="0"/>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In many contexts it is clearly unethical to make use of so-called “black box” models when the predictions have real-world consequences</a:t>
            </a:r>
          </a:p>
          <a:p>
            <a:r>
              <a:rPr lang="en-US" dirty="0"/>
              <a:t>At best, it’s lazy science. At worst, it’s pseudo-science that informs bad decisions and gets people killed.</a:t>
            </a:r>
          </a:p>
          <a:p>
            <a:r>
              <a:rPr lang="en-US" dirty="0"/>
              <a:t>While reproducibility is only one part of mitigating bad science, it’s </a:t>
            </a:r>
          </a:p>
          <a:p>
            <a:r>
              <a:rPr lang="en-US" dirty="0"/>
              <a:t>Showing that the outcomes are not random or a fluke</a:t>
            </a:r>
          </a:p>
          <a:p>
            <a:r>
              <a:rPr lang="en-US" dirty="0"/>
              <a:t>Demonstrating understanding of the underlying methodology</a:t>
            </a:r>
          </a:p>
          <a:p>
            <a:r>
              <a:rPr lang="en-US" dirty="0"/>
              <a:t>Failure to replicate results often leads to disproving original claims</a:t>
            </a:r>
          </a:p>
          <a:p>
            <a:endParaRPr lang="en-US" dirty="0"/>
          </a:p>
          <a:p>
            <a:endParaRPr lang="en-US" dirty="0"/>
          </a:p>
        </p:txBody>
      </p:sp>
    </p:spTree>
    <p:extLst>
      <p:ext uri="{BB962C8B-B14F-4D97-AF65-F5344CB8AC3E}">
        <p14:creationId xmlns:p14="http://schemas.microsoft.com/office/powerpoint/2010/main" val="164751643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rPr lang="en-US" dirty="0"/>
              <a:t>What can you do?</a:t>
            </a:r>
            <a:endParaRPr dirty="0"/>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Don’t be afraid to reject or send back papers during the peer review process that aren’t reproducible or where it’s clear that the authors don’t understand what their model is doing.</a:t>
            </a:r>
          </a:p>
          <a:p>
            <a:r>
              <a:rPr lang="en-US" dirty="0"/>
              <a:t>Encourage (nay, demand!) open access, open data, open source</a:t>
            </a:r>
          </a:p>
          <a:p>
            <a:r>
              <a:rPr lang="en-US" dirty="0"/>
              <a:t>Accuracy isn’t enough in science. Use </a:t>
            </a:r>
            <a:r>
              <a:rPr lang="en-US" dirty="0" err="1"/>
              <a:t>explainability</a:t>
            </a:r>
            <a:r>
              <a:rPr lang="en-US" dirty="0"/>
              <a:t> metrics in your work (e.g., SHAP values, </a:t>
            </a:r>
          </a:p>
          <a:p>
            <a:endParaRPr lang="en-US" dirty="0"/>
          </a:p>
          <a:p>
            <a:endParaRPr lang="en-US" dirty="0"/>
          </a:p>
        </p:txBody>
      </p:sp>
    </p:spTree>
    <p:extLst>
      <p:ext uri="{BB962C8B-B14F-4D97-AF65-F5344CB8AC3E}">
        <p14:creationId xmlns:p14="http://schemas.microsoft.com/office/powerpoint/2010/main" val="35892162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5" name="Picture 4">
            <a:extLst>
              <a:ext uri="{FF2B5EF4-FFF2-40B4-BE49-F238E27FC236}">
                <a16:creationId xmlns:a16="http://schemas.microsoft.com/office/drawing/2014/main" id="{2ECA43E2-9B2B-9D4D-8718-8237713A508B}"/>
              </a:ext>
            </a:extLst>
          </p:cNvPr>
          <p:cNvPicPr>
            <a:picLocks noChangeAspect="1"/>
          </p:cNvPicPr>
          <p:nvPr/>
        </p:nvPicPr>
        <p:blipFill>
          <a:blip r:embed="rId3"/>
          <a:stretch>
            <a:fillRect/>
          </a:stretch>
        </p:blipFill>
        <p:spPr>
          <a:xfrm>
            <a:off x="5466291" y="3690606"/>
            <a:ext cx="13451417" cy="8327068"/>
          </a:xfrm>
          <a:prstGeom prst="rect">
            <a:avLst/>
          </a:prstGeom>
        </p:spPr>
      </p:pic>
    </p:spTree>
    <p:extLst>
      <p:ext uri="{BB962C8B-B14F-4D97-AF65-F5344CB8AC3E}">
        <p14:creationId xmlns:p14="http://schemas.microsoft.com/office/powerpoint/2010/main" val="1235497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2" name="Picture 1">
            <a:extLst>
              <a:ext uri="{FF2B5EF4-FFF2-40B4-BE49-F238E27FC236}">
                <a16:creationId xmlns:a16="http://schemas.microsoft.com/office/drawing/2014/main" id="{8010DEF8-F33E-C645-9C23-61A21878F36F}"/>
              </a:ext>
            </a:extLst>
          </p:cNvPr>
          <p:cNvPicPr>
            <a:picLocks noChangeAspect="1"/>
          </p:cNvPicPr>
          <p:nvPr/>
        </p:nvPicPr>
        <p:blipFill>
          <a:blip r:embed="rId3"/>
          <a:stretch>
            <a:fillRect/>
          </a:stretch>
        </p:blipFill>
        <p:spPr>
          <a:xfrm>
            <a:off x="7834016" y="3307742"/>
            <a:ext cx="8715967" cy="8572298"/>
          </a:xfrm>
          <a:prstGeom prst="rect">
            <a:avLst/>
          </a:prstGeom>
        </p:spPr>
      </p:pic>
      <p:pic>
        <p:nvPicPr>
          <p:cNvPr id="3" name="Picture 2">
            <a:extLst>
              <a:ext uri="{FF2B5EF4-FFF2-40B4-BE49-F238E27FC236}">
                <a16:creationId xmlns:a16="http://schemas.microsoft.com/office/drawing/2014/main" id="{64723097-980D-5B49-A217-1D9CF5073E79}"/>
              </a:ext>
            </a:extLst>
          </p:cNvPr>
          <p:cNvPicPr>
            <a:picLocks noChangeAspect="1"/>
          </p:cNvPicPr>
          <p:nvPr/>
        </p:nvPicPr>
        <p:blipFill>
          <a:blip r:embed="rId4"/>
          <a:stretch>
            <a:fillRect/>
          </a:stretch>
        </p:blipFill>
        <p:spPr>
          <a:xfrm>
            <a:off x="9105900" y="5257800"/>
            <a:ext cx="6172200" cy="3200400"/>
          </a:xfrm>
          <a:prstGeom prst="rect">
            <a:avLst/>
          </a:prstGeom>
        </p:spPr>
      </p:pic>
    </p:spTree>
    <p:extLst>
      <p:ext uri="{BB962C8B-B14F-4D97-AF65-F5344CB8AC3E}">
        <p14:creationId xmlns:p14="http://schemas.microsoft.com/office/powerpoint/2010/main" val="47080835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4" name="TextBox 3">
            <a:extLst>
              <a:ext uri="{FF2B5EF4-FFF2-40B4-BE49-F238E27FC236}">
                <a16:creationId xmlns:a16="http://schemas.microsoft.com/office/drawing/2014/main" id="{04E570ED-F59F-F541-BDE8-56EB888BD8F2}"/>
              </a:ext>
            </a:extLst>
          </p:cNvPr>
          <p:cNvSpPr txBox="1"/>
          <p:nvPr/>
        </p:nvSpPr>
        <p:spPr>
          <a:xfrm>
            <a:off x="1206500" y="12400538"/>
            <a:ext cx="704519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dirty="0"/>
              <a:t>https://</a:t>
            </a:r>
            <a:r>
              <a:rPr lang="en-US" dirty="0" err="1"/>
              <a:t>www.youtube.com</a:t>
            </a:r>
            <a:r>
              <a:rPr lang="en-US" dirty="0"/>
              <a:t>/</a:t>
            </a:r>
            <a:r>
              <a:rPr lang="en-US" dirty="0" err="1"/>
              <a:t>watch?v</a:t>
            </a:r>
            <a:r>
              <a:rPr lang="en-US" dirty="0"/>
              <a:t>=</a:t>
            </a:r>
            <a:r>
              <a:rPr lang="en-US" dirty="0" err="1"/>
              <a:t>wVkViYY_fwA</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7" name="Picture 6">
            <a:extLst>
              <a:ext uri="{FF2B5EF4-FFF2-40B4-BE49-F238E27FC236}">
                <a16:creationId xmlns:a16="http://schemas.microsoft.com/office/drawing/2014/main" id="{E0F482E4-B113-7741-A2B9-A4A4C93BFAAC}"/>
              </a:ext>
            </a:extLst>
          </p:cNvPr>
          <p:cNvPicPr>
            <a:picLocks noChangeAspect="1"/>
          </p:cNvPicPr>
          <p:nvPr/>
        </p:nvPicPr>
        <p:blipFill>
          <a:blip r:embed="rId3"/>
          <a:stretch>
            <a:fillRect/>
          </a:stretch>
        </p:blipFill>
        <p:spPr>
          <a:xfrm>
            <a:off x="5342164" y="4302373"/>
            <a:ext cx="13699671" cy="7103533"/>
          </a:xfrm>
          <a:prstGeom prst="rect">
            <a:avLst/>
          </a:prstGeom>
        </p:spPr>
      </p:pic>
    </p:spTree>
    <p:extLst>
      <p:ext uri="{BB962C8B-B14F-4D97-AF65-F5344CB8AC3E}">
        <p14:creationId xmlns:p14="http://schemas.microsoft.com/office/powerpoint/2010/main" val="228743098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8" name="Slide bullet text"/>
          <p:cNvSpPr txBox="1">
            <a:spLocks noGrp="1"/>
          </p:cNvSpPr>
          <p:nvPr>
            <p:ph type="body" idx="1"/>
          </p:nvPr>
        </p:nvSpPr>
        <p:spPr>
          <a:prstGeom prst="rect">
            <a:avLst/>
          </a:prstGeom>
        </p:spPr>
        <p:txBody>
          <a:bodyPr>
            <a:normAutofit/>
          </a:bodyPr>
          <a:lstStyle/>
          <a:p>
            <a:r>
              <a:rPr lang="en-US" dirty="0"/>
              <a:t>Clear description of the algorithm along with the complexity analysis (space, time, sample size)</a:t>
            </a:r>
          </a:p>
          <a:p>
            <a:r>
              <a:rPr lang="en-US" dirty="0"/>
              <a:t>Provide downloadable source code and dataset along with the dependencies</a:t>
            </a:r>
          </a:p>
          <a:p>
            <a:r>
              <a:rPr lang="en-US" dirty="0"/>
              <a:t>Clear description about the data collection process, and how samples were allocated for training, testing, and validation.</a:t>
            </a:r>
          </a:p>
          <a:p>
            <a:r>
              <a:rPr lang="en-US" dirty="0"/>
              <a:t>Specify range of the hyperparameters considered and the method employed to select the best hyperparameters.</a:t>
            </a:r>
          </a:p>
          <a:p>
            <a:r>
              <a:rPr lang="en-US" dirty="0"/>
              <a:t>Include the computing infrastructure used.</a:t>
            </a:r>
          </a:p>
          <a:p>
            <a:endParaRPr lang="en-US" dirty="0"/>
          </a:p>
        </p:txBody>
      </p:sp>
    </p:spTree>
    <p:extLst>
      <p:ext uri="{BB962C8B-B14F-4D97-AF65-F5344CB8AC3E}">
        <p14:creationId xmlns:p14="http://schemas.microsoft.com/office/powerpoint/2010/main" val="307180271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Inferential reproducibility"/>
          <p:cNvSpPr txBox="1">
            <a:spLocks noGrp="1"/>
          </p:cNvSpPr>
          <p:nvPr>
            <p:ph type="title"/>
          </p:nvPr>
        </p:nvSpPr>
        <p:spPr>
          <a:prstGeom prst="rect">
            <a:avLst/>
          </a:prstGeom>
        </p:spPr>
        <p:txBody>
          <a:bodyPr/>
          <a:lstStyle/>
          <a:p>
            <a:r>
              <a:t>Inferential reproducibility</a:t>
            </a:r>
          </a:p>
        </p:txBody>
      </p:sp>
      <p:sp>
        <p:nvSpPr>
          <p:cNvPr id="263" name="Slide Subtitle"/>
          <p:cNvSpPr txBox="1">
            <a:spLocks noGrp="1"/>
          </p:cNvSpPr>
          <p:nvPr>
            <p:ph type="body" idx="21"/>
          </p:nvPr>
        </p:nvSpPr>
        <p:spPr>
          <a:prstGeom prst="rect">
            <a:avLst/>
          </a:prstGeom>
        </p:spPr>
        <p:txBody>
          <a:bodyPr/>
          <a:lstStyle/>
          <a:p>
            <a:endParaRPr/>
          </a:p>
        </p:txBody>
      </p:sp>
      <p:sp>
        <p:nvSpPr>
          <p:cNvPr id="264" name="Slide bullet text"/>
          <p:cNvSpPr txBox="1">
            <a:spLocks noGrp="1"/>
          </p:cNvSpPr>
          <p:nvPr>
            <p:ph type="body" idx="1"/>
          </p:nvPr>
        </p:nvSpPr>
        <p:spPr>
          <a:prstGeom prst="rect">
            <a:avLst/>
          </a:prstGeom>
        </p:spPr>
        <p:txBody>
          <a:bodyPr/>
          <a:lstStyle/>
          <a:p>
            <a:r>
              <a:rPr lang="en-US" dirty="0"/>
              <a:t>A study is (…) inferential reproducible when an independent replication of the study or a reanalysis of it arrives at qualitatively similar conclusions to that of the original study.</a:t>
            </a:r>
          </a:p>
          <a:p>
            <a:endParaRPr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he Machine Learning Reproducibility Checklist"/>
          <p:cNvSpPr txBox="1">
            <a:spLocks noGrp="1"/>
          </p:cNvSpPr>
          <p:nvPr>
            <p:ph type="title"/>
          </p:nvPr>
        </p:nvSpPr>
        <p:spPr>
          <a:xfrm>
            <a:off x="11840633" y="939799"/>
            <a:ext cx="11336867" cy="1433163"/>
          </a:xfrm>
          <a:prstGeom prst="rect">
            <a:avLst/>
          </a:prstGeom>
        </p:spPr>
        <p:txBody>
          <a:bodyPr>
            <a:normAutofit fontScale="90000"/>
          </a:bodyPr>
          <a:lstStyle>
            <a:lvl1pPr defTabSz="2243271">
              <a:defRPr sz="7820" spc="-156"/>
            </a:lvl1pPr>
          </a:lstStyle>
          <a:p>
            <a:r>
              <a:rPr dirty="0"/>
              <a:t>The Machine Learning Reproducibility Checklist </a:t>
            </a:r>
          </a:p>
        </p:txBody>
      </p:sp>
      <p:sp>
        <p:nvSpPr>
          <p:cNvPr id="270" name="Slide bullet text"/>
          <p:cNvSpPr txBox="1">
            <a:spLocks noGrp="1"/>
          </p:cNvSpPr>
          <p:nvPr>
            <p:ph type="body" idx="1"/>
          </p:nvPr>
        </p:nvSpPr>
        <p:spPr>
          <a:xfrm>
            <a:off x="11840632" y="4248504"/>
            <a:ext cx="11336867" cy="8256012"/>
          </a:xfrm>
          <a:prstGeom prst="rect">
            <a:avLst/>
          </a:prstGeom>
        </p:spPr>
        <p:txBody>
          <a:bodyPr/>
          <a:lstStyle/>
          <a:p>
            <a:r>
              <a:rPr lang="en-US" dirty="0"/>
              <a:t>Proposed by Joelle </a:t>
            </a:r>
            <a:r>
              <a:rPr lang="en-US" dirty="0" err="1"/>
              <a:t>Pineau</a:t>
            </a:r>
            <a:r>
              <a:rPr lang="en-US" dirty="0"/>
              <a:t> (Managing Director, Facebook AI) in 2018</a:t>
            </a:r>
          </a:p>
          <a:p>
            <a:r>
              <a:rPr lang="en-US" dirty="0"/>
              <a:t>Adopted by </a:t>
            </a:r>
            <a:r>
              <a:rPr lang="en-US" dirty="0" err="1"/>
              <a:t>NeurIPS</a:t>
            </a:r>
            <a:endParaRPr dirty="0"/>
          </a:p>
        </p:txBody>
      </p:sp>
      <p:pic>
        <p:nvPicPr>
          <p:cNvPr id="271" name="Image" descr="Image"/>
          <p:cNvPicPr>
            <a:picLocks noChangeAspect="1"/>
          </p:cNvPicPr>
          <p:nvPr/>
        </p:nvPicPr>
        <p:blipFill>
          <a:blip r:embed="rId3"/>
          <a:stretch>
            <a:fillRect/>
          </a:stretch>
        </p:blipFill>
        <p:spPr>
          <a:xfrm>
            <a:off x="914400" y="0"/>
            <a:ext cx="10634133" cy="13802892"/>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Dataset</a:t>
            </a:r>
            <a:endParaRPr dirty="0"/>
          </a:p>
        </p:txBody>
      </p:sp>
      <p:sp>
        <p:nvSpPr>
          <p:cNvPr id="277" name="Slide bullet text"/>
          <p:cNvSpPr txBox="1">
            <a:spLocks noGrp="1"/>
          </p:cNvSpPr>
          <p:nvPr>
            <p:ph type="body" idx="1"/>
          </p:nvPr>
        </p:nvSpPr>
        <p:spPr>
          <a:prstGeom prst="rect">
            <a:avLst/>
          </a:prstGeom>
        </p:spPr>
        <p:txBody>
          <a:bodyPr/>
          <a:lstStyle/>
          <a:p>
            <a:r>
              <a:rPr lang="en-US" dirty="0"/>
              <a:t>Open Repositories</a:t>
            </a:r>
          </a:p>
          <a:p>
            <a:pPr lvl="1"/>
            <a:r>
              <a:rPr lang="en-US" b="1" dirty="0"/>
              <a:t>Dryad</a:t>
            </a:r>
            <a:r>
              <a:rPr lang="en-US" dirty="0"/>
              <a:t> </a:t>
            </a:r>
            <a:r>
              <a:rPr lang="en-US" dirty="0">
                <a:hlinkClick r:id="rId2"/>
              </a:rPr>
              <a:t>https://datadryad.org/stash/</a:t>
            </a:r>
            <a:r>
              <a:rPr lang="en-US" dirty="0"/>
              <a:t> </a:t>
            </a:r>
          </a:p>
          <a:p>
            <a:pPr lvl="1"/>
            <a:r>
              <a:rPr lang="en-US" b="1" dirty="0" err="1"/>
              <a:t>Zenodo</a:t>
            </a:r>
            <a:r>
              <a:rPr lang="en-US" dirty="0"/>
              <a:t> </a:t>
            </a:r>
            <a:r>
              <a:rPr lang="en-US" dirty="0">
                <a:hlinkClick r:id="rId3"/>
              </a:rPr>
              <a:t>https://zenodo.org/</a:t>
            </a:r>
            <a:r>
              <a:rPr lang="en-US" dirty="0"/>
              <a:t> </a:t>
            </a:r>
          </a:p>
          <a:p>
            <a:pPr lvl="1"/>
            <a:r>
              <a:rPr lang="en-US" dirty="0"/>
              <a:t>University-hosted repositories</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Experiment tracking</a:t>
            </a:r>
            <a:endParaRPr dirty="0"/>
          </a:p>
        </p:txBody>
      </p:sp>
      <p:sp>
        <p:nvSpPr>
          <p:cNvPr id="277" name="Slide bullet text"/>
          <p:cNvSpPr txBox="1">
            <a:spLocks noGrp="1"/>
          </p:cNvSpPr>
          <p:nvPr>
            <p:ph type="body" idx="1"/>
          </p:nvPr>
        </p:nvSpPr>
        <p:spPr>
          <a:prstGeom prst="rect">
            <a:avLst/>
          </a:prstGeom>
        </p:spPr>
        <p:txBody>
          <a:bodyPr/>
          <a:lstStyle/>
          <a:p>
            <a:r>
              <a:rPr lang="en-US" dirty="0"/>
              <a:t>Entire lifecycle tracking, free</a:t>
            </a:r>
          </a:p>
          <a:p>
            <a:pPr lvl="1"/>
            <a:r>
              <a:rPr lang="en-US" b="1" dirty="0" err="1"/>
              <a:t>MLFlow</a:t>
            </a:r>
            <a:r>
              <a:rPr lang="en-US" dirty="0"/>
              <a:t> </a:t>
            </a:r>
            <a:r>
              <a:rPr lang="en-US" dirty="0">
                <a:hlinkClick r:id="rId2"/>
              </a:rPr>
              <a:t>https://mlflow.org/</a:t>
            </a:r>
            <a:r>
              <a:rPr lang="en-US" dirty="0"/>
              <a:t> </a:t>
            </a:r>
          </a:p>
          <a:p>
            <a:pPr lvl="1"/>
            <a:r>
              <a:rPr lang="en-US" b="1" dirty="0" err="1"/>
              <a:t>TensorBoard</a:t>
            </a:r>
            <a:r>
              <a:rPr lang="en-US" dirty="0"/>
              <a:t> </a:t>
            </a:r>
            <a:r>
              <a:rPr lang="en-US" dirty="0">
                <a:hlinkClick r:id="rId3"/>
              </a:rPr>
              <a:t>https://www.tensorflow.org/tensorboard</a:t>
            </a:r>
            <a:endParaRPr lang="en-US" dirty="0"/>
          </a:p>
          <a:p>
            <a:pPr lvl="1"/>
            <a:r>
              <a:rPr lang="en-US" dirty="0"/>
              <a:t>GitHub or other VCS (to some extent) </a:t>
            </a:r>
            <a:endParaRPr dirty="0"/>
          </a:p>
        </p:txBody>
      </p:sp>
    </p:spTree>
    <p:extLst>
      <p:ext uri="{BB962C8B-B14F-4D97-AF65-F5344CB8AC3E}">
        <p14:creationId xmlns:p14="http://schemas.microsoft.com/office/powerpoint/2010/main" val="34615729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t>State of affairs</a:t>
            </a:r>
          </a:p>
        </p:txBody>
      </p:sp>
      <p:sp>
        <p:nvSpPr>
          <p:cNvPr id="208" name="Slide Subtitle"/>
          <p:cNvSpPr txBox="1">
            <a:spLocks noGrp="1"/>
          </p:cNvSpPr>
          <p:nvPr>
            <p:ph type="body" idx="21"/>
          </p:nvPr>
        </p:nvSpPr>
        <p:spPr>
          <a:prstGeom prst="rect">
            <a:avLst/>
          </a:prstGeom>
        </p:spPr>
        <p:txBody>
          <a:bodyPr/>
          <a:lstStyle/>
          <a:p>
            <a:endParaRPr/>
          </a:p>
        </p:txBody>
      </p:sp>
      <p:sp>
        <p:nvSpPr>
          <p:cNvPr id="209" name="There’s no standard practices for ML development in the scientific context…"/>
          <p:cNvSpPr txBox="1">
            <a:spLocks noGrp="1"/>
          </p:cNvSpPr>
          <p:nvPr>
            <p:ph type="body" idx="1"/>
          </p:nvPr>
        </p:nvSpPr>
        <p:spPr>
          <a:prstGeom prst="rect">
            <a:avLst/>
          </a:prstGeom>
        </p:spPr>
        <p:txBody>
          <a:bodyPr/>
          <a:lstStyle/>
          <a:p>
            <a:r>
              <a:t>There’s no standard practices for ML development in the scientific context</a:t>
            </a:r>
          </a:p>
          <a:p>
            <a:r>
              <a:t>There are various guides in industry (e.g: google hand book, etc)</a:t>
            </a:r>
          </a:p>
          <a:p>
            <a:r>
              <a:t>There is a difference between ML for industry and ML for academia</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r>
              <a:rPr lang="en-US" dirty="0"/>
              <a:t>Presenting results</a:t>
            </a:r>
            <a:endParaRPr dirty="0"/>
          </a:p>
        </p:txBody>
      </p:sp>
      <p:sp>
        <p:nvSpPr>
          <p:cNvPr id="277" name="Slide bullet text"/>
          <p:cNvSpPr txBox="1">
            <a:spLocks noGrp="1"/>
          </p:cNvSpPr>
          <p:nvPr>
            <p:ph type="body" idx="1"/>
          </p:nvPr>
        </p:nvSpPr>
        <p:spPr>
          <a:prstGeom prst="rect">
            <a:avLst/>
          </a:prstGeom>
        </p:spPr>
        <p:txBody>
          <a:bodyPr/>
          <a:lstStyle/>
          <a:p>
            <a:r>
              <a:rPr lang="en-US" dirty="0" err="1"/>
              <a:t>Jupyter</a:t>
            </a:r>
            <a:r>
              <a:rPr lang="en-US" dirty="0"/>
              <a:t> notebooks </a:t>
            </a:r>
            <a:r>
              <a:rPr lang="en-US" dirty="0">
                <a:hlinkClick r:id="rId2"/>
              </a:rPr>
              <a:t>https://jupyter.org/</a:t>
            </a:r>
            <a:r>
              <a:rPr lang="en-US" dirty="0"/>
              <a:t> </a:t>
            </a:r>
          </a:p>
          <a:p>
            <a:r>
              <a:rPr lang="en-US" dirty="0"/>
              <a:t>Google </a:t>
            </a:r>
            <a:r>
              <a:rPr lang="en-US" dirty="0" err="1"/>
              <a:t>CoLab</a:t>
            </a:r>
            <a:r>
              <a:rPr lang="en-US" dirty="0"/>
              <a:t> </a:t>
            </a:r>
            <a:r>
              <a:rPr lang="en-US" dirty="0">
                <a:hlinkClick r:id="rId3"/>
              </a:rPr>
              <a:t>https://colab.research.google.com</a:t>
            </a:r>
            <a:r>
              <a:rPr lang="en-US" dirty="0"/>
              <a:t> </a:t>
            </a:r>
            <a:endParaRPr dirty="0"/>
          </a:p>
        </p:txBody>
      </p:sp>
    </p:spTree>
    <p:extLst>
      <p:ext uri="{BB962C8B-B14F-4D97-AF65-F5344CB8AC3E}">
        <p14:creationId xmlns:p14="http://schemas.microsoft.com/office/powerpoint/2010/main" val="239794092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rPr dirty="0"/>
              <a:t>Tools that can help us</a:t>
            </a:r>
          </a:p>
        </p:txBody>
      </p:sp>
      <p:sp>
        <p:nvSpPr>
          <p:cNvPr id="276" name="Slide Subtitle"/>
          <p:cNvSpPr txBox="1">
            <a:spLocks noGrp="1"/>
          </p:cNvSpPr>
          <p:nvPr>
            <p:ph type="body" idx="21"/>
          </p:nvPr>
        </p:nvSpPr>
        <p:spPr>
          <a:prstGeom prst="rect">
            <a:avLst/>
          </a:prstGeom>
        </p:spPr>
        <p:txBody>
          <a:bodyPr/>
          <a:lstStyle/>
          <a:p>
            <a:r>
              <a:rPr lang="en-US" dirty="0"/>
              <a:t>Summary of Best Practices</a:t>
            </a:r>
            <a:endParaRPr dirty="0"/>
          </a:p>
        </p:txBody>
      </p:sp>
      <p:sp>
        <p:nvSpPr>
          <p:cNvPr id="277" name="Slide bullet text"/>
          <p:cNvSpPr txBox="1">
            <a:spLocks noGrp="1"/>
          </p:cNvSpPr>
          <p:nvPr>
            <p:ph type="body" idx="1"/>
          </p:nvPr>
        </p:nvSpPr>
        <p:spPr>
          <a:prstGeom prst="rect">
            <a:avLst/>
          </a:prstGeom>
        </p:spPr>
        <p:txBody>
          <a:bodyPr/>
          <a:lstStyle/>
          <a:p>
            <a:r>
              <a:rPr lang="en-US" dirty="0" err="1"/>
              <a:t>environment.yml</a:t>
            </a:r>
            <a:r>
              <a:rPr lang="en-US" dirty="0"/>
              <a:t> to recreate runtime environment</a:t>
            </a:r>
          </a:p>
          <a:p>
            <a:r>
              <a:rPr lang="en-US" dirty="0"/>
              <a:t>Versioned dataset (if size allows it, otherwise use timestamps)</a:t>
            </a:r>
          </a:p>
          <a:p>
            <a:r>
              <a:rPr lang="en-US" dirty="0"/>
              <a:t>Full code used to preprocess data</a:t>
            </a:r>
          </a:p>
          <a:p>
            <a:r>
              <a:rPr lang="en-US" dirty="0"/>
              <a:t>Full code used to train and evaluate model(s)</a:t>
            </a:r>
          </a:p>
          <a:p>
            <a:r>
              <a:rPr lang="en-US" dirty="0"/>
              <a:t>Saved models in universally readable format</a:t>
            </a:r>
          </a:p>
          <a:p>
            <a:r>
              <a:rPr lang="en-US" dirty="0"/>
              <a:t>Code to generate any analysis and plots in published work</a:t>
            </a:r>
          </a:p>
          <a:p>
            <a:r>
              <a:rPr lang="en-US" dirty="0"/>
              <a:t>Strict version control if GitHub repo (for example) will continue to be modified</a:t>
            </a:r>
            <a:endParaRPr dirty="0"/>
          </a:p>
        </p:txBody>
      </p:sp>
    </p:spTree>
    <p:extLst>
      <p:ext uri="{BB962C8B-B14F-4D97-AF65-F5344CB8AC3E}">
        <p14:creationId xmlns:p14="http://schemas.microsoft.com/office/powerpoint/2010/main" val="15117772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Industry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lstStyle/>
          <a:p>
            <a:r>
              <a:rPr lang="en-US" dirty="0"/>
              <a:t>Proprietary, closed source and closed data</a:t>
            </a:r>
          </a:p>
          <a:p>
            <a:r>
              <a:rPr lang="en-US" dirty="0"/>
              <a:t>Generally concerned more with the underlying data than the models</a:t>
            </a:r>
          </a:p>
          <a:p>
            <a:r>
              <a:rPr lang="en-US" dirty="0"/>
              <a:t>Iterate quickly to keep performance edge over competitors</a:t>
            </a:r>
          </a:p>
          <a:p>
            <a:r>
              <a:rPr lang="en-US" dirty="0"/>
              <a:t>Not usually concerned with how the model is making its predictions</a:t>
            </a:r>
          </a:p>
          <a:p>
            <a:r>
              <a:rPr lang="en-US" dirty="0"/>
              <a:t>No peer-review and no need for reproducibility </a:t>
            </a:r>
          </a:p>
          <a:p>
            <a:pPr lvl="1"/>
            <a:r>
              <a:rPr lang="en-US" dirty="0"/>
              <a:t>Some exceptions, for example in banking for regulatory compliance, safety-critical applications such as autonomous driving and flight, and some medical applications. But still the Wild West mostly.</a:t>
            </a:r>
            <a:endParaRPr dirty="0"/>
          </a:p>
        </p:txBody>
      </p:sp>
    </p:spTree>
    <p:extLst>
      <p:ext uri="{BB962C8B-B14F-4D97-AF65-F5344CB8AC3E}">
        <p14:creationId xmlns:p14="http://schemas.microsoft.com/office/powerpoint/2010/main" val="8010394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Scientific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lstStyle/>
          <a:p>
            <a:r>
              <a:rPr lang="en-US" dirty="0"/>
              <a:t>Surrogate model for complex problems</a:t>
            </a:r>
          </a:p>
          <a:p>
            <a:r>
              <a:rPr lang="en-US" dirty="0"/>
              <a:t>How is the model making its predictions?</a:t>
            </a:r>
          </a:p>
          <a:p>
            <a:r>
              <a:rPr lang="en-US" dirty="0"/>
              <a:t>Is the model actually learning physical laws and relationships?</a:t>
            </a:r>
          </a:p>
          <a:p>
            <a:r>
              <a:rPr lang="en-US" dirty="0"/>
              <a:t>Can the model be generalized to other problems?</a:t>
            </a:r>
          </a:p>
          <a:p>
            <a:r>
              <a:rPr lang="en-US" dirty="0"/>
              <a:t>How does the model compare to non-ML approaches?</a:t>
            </a:r>
          </a:p>
          <a:p>
            <a:r>
              <a:rPr lang="en-US" dirty="0"/>
              <a:t>Can the results be independently reproduced?</a:t>
            </a:r>
            <a:endParaRPr dirty="0"/>
          </a:p>
        </p:txBody>
      </p:sp>
    </p:spTree>
    <p:extLst>
      <p:ext uri="{BB962C8B-B14F-4D97-AF65-F5344CB8AC3E}">
        <p14:creationId xmlns:p14="http://schemas.microsoft.com/office/powerpoint/2010/main" val="2922577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Scientific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normAutofit lnSpcReduction="10000"/>
          </a:bodyPr>
          <a:lstStyle/>
          <a:p>
            <a:r>
              <a:rPr lang="en-US" dirty="0"/>
              <a:t>Big datasets are readily available in most scientific fields.</a:t>
            </a:r>
          </a:p>
          <a:p>
            <a:r>
              <a:rPr lang="en-US" dirty="0"/>
              <a:t>In recent years, increasingly accessible machine learning frameworks (e.g., </a:t>
            </a:r>
            <a:r>
              <a:rPr lang="en-US" dirty="0" err="1"/>
              <a:t>Keras</a:t>
            </a:r>
            <a:r>
              <a:rPr lang="en-US" dirty="0"/>
              <a:t>) have led to an exponential rise in the number of AI/ML papers in scientific journals.</a:t>
            </a:r>
          </a:p>
          <a:p>
            <a:r>
              <a:rPr lang="en-US" dirty="0"/>
              <a:t>Lots of lazy papers often with no discernible scientific aim, e.g.: “We applied </a:t>
            </a:r>
            <a:r>
              <a:rPr lang="en-US" dirty="0" err="1"/>
              <a:t>sklearn’s</a:t>
            </a:r>
            <a:r>
              <a:rPr lang="en-US" dirty="0"/>
              <a:t> </a:t>
            </a:r>
            <a:r>
              <a:rPr lang="en-US" dirty="0" err="1"/>
              <a:t>MLPRegressor</a:t>
            </a:r>
            <a:r>
              <a:rPr lang="en-US" dirty="0"/>
              <a:t> to this problem and achieved higher accuracy than previous models. QED.”</a:t>
            </a:r>
          </a:p>
          <a:p>
            <a:r>
              <a:rPr lang="en-US" dirty="0"/>
              <a:t>Most of these papers breeze through the peer-review process, likely because there is lack or rigor and/or understanding when it comes to reviewing machine learning methods.</a:t>
            </a:r>
            <a:endParaRPr dirty="0"/>
          </a:p>
        </p:txBody>
      </p:sp>
    </p:spTree>
    <p:extLst>
      <p:ext uri="{BB962C8B-B14F-4D97-AF65-F5344CB8AC3E}">
        <p14:creationId xmlns:p14="http://schemas.microsoft.com/office/powerpoint/2010/main" val="13499159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Scientific Perspectives on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normAutofit lnSpcReduction="10000"/>
          </a:bodyPr>
          <a:lstStyle/>
          <a:p>
            <a:r>
              <a:rPr lang="en-US" dirty="0"/>
              <a:t>Some data can’t be openly shared (e.g., medical records)</a:t>
            </a:r>
          </a:p>
          <a:p>
            <a:pPr lvl="1"/>
            <a:r>
              <a:rPr lang="en-US" dirty="0"/>
              <a:t>Nonetheless, those who do have access to the protected data still need to be able to reproduce your results</a:t>
            </a:r>
            <a:br>
              <a:rPr lang="en-US" dirty="0"/>
            </a:br>
            <a:endParaRPr lang="en-US" dirty="0"/>
          </a:p>
          <a:p>
            <a:r>
              <a:rPr lang="en-US" dirty="0"/>
              <a:t>Reproducibility may not always go hand-in-hand with </a:t>
            </a:r>
            <a:r>
              <a:rPr lang="en-US" dirty="0" err="1"/>
              <a:t>explainability</a:t>
            </a:r>
            <a:endParaRPr lang="en-US" dirty="0"/>
          </a:p>
          <a:p>
            <a:pPr lvl="1"/>
            <a:r>
              <a:rPr lang="en-US" dirty="0"/>
              <a:t>Even so, the author(s) should make every effort to explain how the model arrived at its predictions.</a:t>
            </a:r>
          </a:p>
          <a:p>
            <a:pPr lvl="1"/>
            <a:r>
              <a:rPr lang="en-US" dirty="0"/>
              <a:t>Consider when </a:t>
            </a:r>
            <a:r>
              <a:rPr lang="en-US" dirty="0" err="1"/>
              <a:t>explainability</a:t>
            </a:r>
            <a:r>
              <a:rPr lang="en-US" dirty="0"/>
              <a:t> is indispensable to the scientific goal. Higher accuracy isn’t always a result worth publishing without </a:t>
            </a:r>
            <a:r>
              <a:rPr lang="en-US" dirty="0" err="1"/>
              <a:t>explainability</a:t>
            </a:r>
            <a:r>
              <a:rPr lang="en-US" dirty="0"/>
              <a:t>.</a:t>
            </a:r>
            <a:endParaRPr dirty="0"/>
          </a:p>
        </p:txBody>
      </p:sp>
    </p:spTree>
    <p:extLst>
      <p:ext uri="{BB962C8B-B14F-4D97-AF65-F5344CB8AC3E}">
        <p14:creationId xmlns:p14="http://schemas.microsoft.com/office/powerpoint/2010/main" val="20016697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rPr lang="en-US" dirty="0"/>
              <a:t>The Pillars of Scientific AI/ML</a:t>
            </a:r>
            <a:endParaRPr dirty="0"/>
          </a:p>
        </p:txBody>
      </p:sp>
      <p:sp>
        <p:nvSpPr>
          <p:cNvPr id="208" name="Slide Subtitle"/>
          <p:cNvSpPr txBox="1">
            <a:spLocks noGrp="1"/>
          </p:cNvSpPr>
          <p:nvPr>
            <p:ph type="body" idx="21"/>
          </p:nvPr>
        </p:nvSpPr>
        <p:spPr>
          <a:prstGeom prst="rect">
            <a:avLst/>
          </a:prstGeom>
        </p:spPr>
        <p:txBody>
          <a:bodyPr/>
          <a:lstStyle/>
          <a:p>
            <a:endParaRPr dirty="0"/>
          </a:p>
        </p:txBody>
      </p:sp>
      <p:sp>
        <p:nvSpPr>
          <p:cNvPr id="209" name="There’s no standard practices for ML development in the scientific context…"/>
          <p:cNvSpPr txBox="1">
            <a:spLocks noGrp="1"/>
          </p:cNvSpPr>
          <p:nvPr>
            <p:ph type="body" idx="1"/>
          </p:nvPr>
        </p:nvSpPr>
        <p:spPr>
          <a:prstGeom prst="rect">
            <a:avLst/>
          </a:prstGeom>
        </p:spPr>
        <p:txBody>
          <a:bodyPr/>
          <a:lstStyle/>
          <a:p>
            <a:r>
              <a:rPr lang="en-US" dirty="0"/>
              <a:t>Reproducibility</a:t>
            </a:r>
          </a:p>
          <a:p>
            <a:pPr lvl="1"/>
            <a:r>
              <a:rPr lang="en-US" dirty="0"/>
              <a:t>Open access</a:t>
            </a:r>
          </a:p>
          <a:p>
            <a:pPr lvl="1"/>
            <a:r>
              <a:rPr lang="en-US" dirty="0"/>
              <a:t>Open data</a:t>
            </a:r>
          </a:p>
          <a:p>
            <a:pPr lvl="1"/>
            <a:r>
              <a:rPr lang="en-US" dirty="0"/>
              <a:t>Open source</a:t>
            </a:r>
          </a:p>
          <a:p>
            <a:r>
              <a:rPr lang="en-US" dirty="0" err="1"/>
              <a:t>Explainability</a:t>
            </a:r>
            <a:r>
              <a:rPr lang="en-US" dirty="0"/>
              <a:t> / Interpretability</a:t>
            </a:r>
          </a:p>
        </p:txBody>
      </p:sp>
    </p:spTree>
    <p:extLst>
      <p:ext uri="{BB962C8B-B14F-4D97-AF65-F5344CB8AC3E}">
        <p14:creationId xmlns:p14="http://schemas.microsoft.com/office/powerpoint/2010/main" val="25908814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ientific ML vs Industry ML"/>
          <p:cNvSpPr txBox="1">
            <a:spLocks noGrp="1"/>
          </p:cNvSpPr>
          <p:nvPr>
            <p:ph type="title"/>
          </p:nvPr>
        </p:nvSpPr>
        <p:spPr>
          <a:prstGeom prst="rect">
            <a:avLst/>
          </a:prstGeom>
        </p:spPr>
        <p:txBody>
          <a:bodyPr/>
          <a:lstStyle/>
          <a:p>
            <a:r>
              <a:t>Scientific ML vs Industry ML</a:t>
            </a:r>
          </a:p>
        </p:txBody>
      </p:sp>
      <p:sp>
        <p:nvSpPr>
          <p:cNvPr id="212"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Business question</a:t>
            </a:r>
          </a:p>
        </p:txBody>
      </p:sp>
      <p:sp>
        <p:nvSpPr>
          <p:cNvPr id="213"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Scientific question</a:t>
            </a:r>
          </a:p>
        </p:txBody>
      </p:sp>
      <p:pic>
        <p:nvPicPr>
          <p:cNvPr id="214" name="initial-ml-process.png" descr="initial-ml-process.png"/>
          <p:cNvPicPr>
            <a:picLocks noChangeAspect="1"/>
          </p:cNvPicPr>
          <p:nvPr/>
        </p:nvPicPr>
        <p:blipFill>
          <a:blip r:embed="rId3"/>
          <a:stretch>
            <a:fillRect/>
          </a:stretch>
        </p:blipFill>
        <p:spPr>
          <a:xfrm>
            <a:off x="8970230" y="3171628"/>
            <a:ext cx="12008756" cy="4384150"/>
          </a:xfrm>
          <a:prstGeom prst="rect">
            <a:avLst/>
          </a:prstGeom>
          <a:ln w="12700">
            <a:miter lim="400000"/>
          </a:ln>
        </p:spPr>
      </p:pic>
      <p:pic>
        <p:nvPicPr>
          <p:cNvPr id="215" name="initial-ml-process.png" descr="initial-ml-process.png"/>
          <p:cNvPicPr>
            <a:picLocks noChangeAspect="1"/>
          </p:cNvPicPr>
          <p:nvPr/>
        </p:nvPicPr>
        <p:blipFill>
          <a:blip r:embed="rId3"/>
          <a:stretch>
            <a:fillRect/>
          </a:stretch>
        </p:blipFill>
        <p:spPr>
          <a:xfrm>
            <a:off x="8970230" y="8896132"/>
            <a:ext cx="12008756" cy="4384150"/>
          </a:xfrm>
          <a:prstGeom prst="rect">
            <a:avLst/>
          </a:prstGeom>
          <a:ln w="12700">
            <a:miter lim="400000"/>
          </a:ln>
        </p:spPr>
      </p:pic>
      <p:grpSp>
        <p:nvGrpSpPr>
          <p:cNvPr id="218" name="Group"/>
          <p:cNvGrpSpPr/>
          <p:nvPr/>
        </p:nvGrpSpPr>
        <p:grpSpPr>
          <a:xfrm>
            <a:off x="15464508" y="2760740"/>
            <a:ext cx="1219231" cy="1433163"/>
            <a:chOff x="0" y="0"/>
            <a:chExt cx="1219229" cy="1433162"/>
          </a:xfrm>
        </p:grpSpPr>
        <p:sp>
          <p:nvSpPr>
            <p:cNvPr id="226"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endParaRPr/>
            </a:p>
          </p:txBody>
        </p:sp>
        <p:sp>
          <p:nvSpPr>
            <p:cNvPr id="227"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219" name="Iterative process"/>
          <p:cNvSpPr txBox="1"/>
          <p:nvPr/>
        </p:nvSpPr>
        <p:spPr>
          <a:xfrm>
            <a:off x="16995256" y="3246638"/>
            <a:ext cx="2366468"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Iterative process</a:t>
            </a:r>
          </a:p>
        </p:txBody>
      </p:sp>
      <p:sp>
        <p:nvSpPr>
          <p:cNvPr id="220"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2"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Paper</a:t>
            </a:r>
          </a:p>
        </p:txBody>
      </p:sp>
      <p:sp>
        <p:nvSpPr>
          <p:cNvPr id="223"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Dataset</a:t>
            </a:r>
          </a:p>
        </p:txBody>
      </p:sp>
      <p:sp>
        <p:nvSpPr>
          <p:cNvPr id="228" name="Connection Line"/>
          <p:cNvSpPr/>
          <p:nvPr/>
        </p:nvSpPr>
        <p:spPr>
          <a:xfrm>
            <a:off x="13268495" y="12796833"/>
            <a:ext cx="3401662" cy="720393"/>
          </a:xfrm>
          <a:custGeom>
            <a:avLst/>
            <a:gdLst/>
            <a:ahLst/>
            <a:cxnLst>
              <a:cxn ang="0">
                <a:pos x="wd2" y="hd2"/>
              </a:cxn>
              <a:cxn ang="5400000">
                <a:pos x="wd2" y="hd2"/>
              </a:cxn>
              <a:cxn ang="10800000">
                <a:pos x="wd2" y="hd2"/>
              </a:cxn>
              <a:cxn ang="16200000">
                <a:pos x="wd2" y="hd2"/>
              </a:cxn>
            </a:cxnLst>
            <a:rect l="0" t="0" r="r" b="b"/>
            <a:pathLst>
              <a:path w="21600" h="16209" extrusionOk="0">
                <a:moveTo>
                  <a:pt x="0" y="0"/>
                </a:moveTo>
                <a:cubicBezTo>
                  <a:pt x="10612" y="21107"/>
                  <a:pt x="17812" y="21600"/>
                  <a:pt x="21600" y="1478"/>
                </a:cubicBezTo>
              </a:path>
            </a:pathLst>
          </a:custGeom>
          <a:ln w="25400">
            <a:solidFill>
              <a:srgbClr val="000000"/>
            </a:solidFill>
            <a:miter lim="400000"/>
            <a:headEnd type="triangle"/>
          </a:ln>
        </p:spPr>
        <p:txBody>
          <a:bodyPr/>
          <a:lstStyle/>
          <a:p>
            <a:endParaRPr/>
          </a:p>
        </p:txBody>
      </p:sp>
      <p:sp>
        <p:nvSpPr>
          <p:cNvPr id="225" name="re-use"/>
          <p:cNvSpPr txBox="1"/>
          <p:nvPr/>
        </p:nvSpPr>
        <p:spPr>
          <a:xfrm>
            <a:off x="14735905" y="12665634"/>
            <a:ext cx="978105"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re-use</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4315</TotalTime>
  <Words>2461</Words>
  <Application>Microsoft Office PowerPoint</Application>
  <PresentationFormat>Custom</PresentationFormat>
  <Paragraphs>264</Paragraphs>
  <Slides>31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Helvetica Neue</vt:lpstr>
      <vt:lpstr>Helvetica Neue Medium</vt:lpstr>
      <vt:lpstr>21_BasicWhite</vt:lpstr>
      <vt:lpstr>PowerPoint Presentation</vt:lpstr>
      <vt:lpstr>Agenda</vt:lpstr>
      <vt:lpstr>State of affairs</vt:lpstr>
      <vt:lpstr>Industry Perspectives on AI/ML</vt:lpstr>
      <vt:lpstr>Scientific Perspectives on AI/ML</vt:lpstr>
      <vt:lpstr>Scientific Perspectives on AI/ML</vt:lpstr>
      <vt:lpstr>Scientific Perspectives on AI/ML</vt:lpstr>
      <vt:lpstr>The Pillars of Scientific AI/ML</vt:lpstr>
      <vt:lpstr>Scientific ML vs Industry ML</vt:lpstr>
      <vt:lpstr>Reproducibility</vt:lpstr>
      <vt:lpstr>Reproducibility in ML</vt:lpstr>
      <vt:lpstr>Reproducibility in ML</vt:lpstr>
      <vt:lpstr>Types of reproducibility</vt:lpstr>
      <vt:lpstr>Methods reproducibility</vt:lpstr>
      <vt:lpstr>Methods reproducibility</vt:lpstr>
      <vt:lpstr>Methods reproducibility</vt:lpstr>
      <vt:lpstr>Methods reproducibility</vt:lpstr>
      <vt:lpstr>Results reproducibility</vt:lpstr>
      <vt:lpstr>Reproducibility</vt:lpstr>
      <vt:lpstr>Reproducibility</vt:lpstr>
      <vt:lpstr>What can you do?</vt:lpstr>
      <vt:lpstr>Results reproducibility</vt:lpstr>
      <vt:lpstr>Results reproducibility</vt:lpstr>
      <vt:lpstr>Results reproducibility</vt:lpstr>
      <vt:lpstr>Results reproducibility</vt:lpstr>
      <vt:lpstr>Inferential reproducibility</vt:lpstr>
      <vt:lpstr>The Machine Learning Reproducibility Checklist </vt:lpstr>
      <vt:lpstr>Tools that can help us</vt:lpstr>
      <vt:lpstr>Tools that can help us</vt:lpstr>
      <vt:lpstr>Tools that can help us</vt:lpstr>
      <vt:lpstr>Tools that can help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dc:title>
  <cp:lastModifiedBy>Miles Timpe</cp:lastModifiedBy>
  <cp:revision>201</cp:revision>
  <dcterms:modified xsi:type="dcterms:W3CDTF">2021-04-26T13:43:12Z</dcterms:modified>
</cp:coreProperties>
</file>