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8" r:id="rId2"/>
    <p:sldId id="269" r:id="rId3"/>
    <p:sldId id="270" r:id="rId4"/>
    <p:sldId id="271" r:id="rId5"/>
    <p:sldId id="272" r:id="rId6"/>
    <p:sldId id="273" r:id="rId7"/>
    <p:sldId id="322" r:id="rId8"/>
    <p:sldId id="274" r:id="rId9"/>
    <p:sldId id="275" r:id="rId10"/>
    <p:sldId id="316" r:id="rId11"/>
    <p:sldId id="317" r:id="rId12"/>
    <p:sldId id="318" r:id="rId13"/>
    <p:sldId id="276" r:id="rId14"/>
    <p:sldId id="319" r:id="rId15"/>
    <p:sldId id="320" r:id="rId16"/>
    <p:sldId id="323" r:id="rId17"/>
    <p:sldId id="324" r:id="rId18"/>
    <p:sldId id="321" r:id="rId19"/>
    <p:sldId id="277" r:id="rId20"/>
    <p:sldId id="278" r:id="rId21"/>
    <p:sldId id="279" r:id="rId22"/>
    <p:sldId id="325" r:id="rId23"/>
    <p:sldId id="326"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8"/>
    <p:restoredTop sz="64115"/>
  </p:normalViewPr>
  <p:slideViewPr>
    <p:cSldViewPr snapToGrid="0" snapToObjects="1">
      <p:cViewPr varScale="1">
        <p:scale>
          <a:sx n="38" d="100"/>
          <a:sy n="38" d="100"/>
        </p:scale>
        <p:origin x="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replicability</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43388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06095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3692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extLst>
      <p:ext uri="{BB962C8B-B14F-4D97-AF65-F5344CB8AC3E}">
        <p14:creationId xmlns:p14="http://schemas.microsoft.com/office/powerpoint/2010/main" val="32354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xfrm>
            <a:off x="381000" y="685800"/>
            <a:ext cx="6096000" cy="3429000"/>
          </a:xfrm>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endParaRPr lang="en-US" b="0" i="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312220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hite, green, black, sign&#10;&#10;Description automatically generated">
            <a:extLst>
              <a:ext uri="{FF2B5EF4-FFF2-40B4-BE49-F238E27FC236}">
                <a16:creationId xmlns:a16="http://schemas.microsoft.com/office/drawing/2014/main" id="{BD6E3E8C-28FF-914E-ADFC-3CA81015B74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75733" y="-323839"/>
            <a:ext cx="25983235" cy="14615572"/>
          </a:xfrm>
          <a:prstGeom prst="rect">
            <a:avLst/>
          </a:prstGeom>
        </p:spPr>
      </p:pic>
      <p:sp>
        <p:nvSpPr>
          <p:cNvPr id="6" name="AMLD">
            <a:extLst>
              <a:ext uri="{FF2B5EF4-FFF2-40B4-BE49-F238E27FC236}">
                <a16:creationId xmlns:a16="http://schemas.microsoft.com/office/drawing/2014/main" id="{8127B2B5-B6A5-BF4F-8FAC-6A6D040C1FFC}"/>
              </a:ext>
            </a:extLst>
          </p:cNvPr>
          <p:cNvSpPr txBox="1">
            <a:spLocks/>
          </p:cNvSpPr>
          <p:nvPr/>
        </p:nvSpPr>
        <p:spPr>
          <a:xfrm>
            <a:off x="896537" y="2641851"/>
            <a:ext cx="15325594" cy="4498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Autofit/>
          </a:bodyPr>
          <a:lstStyle>
            <a:lvl1pPr marL="0" marR="0" indent="0" algn="l" defTabSz="2438338" rtl="0" latinLnBrk="0">
              <a:lnSpc>
                <a:spcPct val="80000"/>
              </a:lnSpc>
              <a:spcBef>
                <a:spcPts val="0"/>
              </a:spcBef>
              <a:spcAft>
                <a:spcPts val="0"/>
              </a:spcAft>
              <a:buClrTx/>
              <a:buSzTx/>
              <a:buFontTx/>
              <a:buNone/>
              <a:tabLst/>
              <a:defRPr sz="11600" b="1" i="0" u="none" strike="noStrike" cap="none" spc="-232"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sz="8000" dirty="0">
                <a:solidFill>
                  <a:schemeClr val="bg1"/>
                </a:solidFill>
              </a:rPr>
              <a:t>Reproducibility in (Scientific) Machine Learning</a:t>
            </a:r>
            <a:endParaRPr lang="en-US" sz="8000" b="0" dirty="0">
              <a:solidFill>
                <a:schemeClr val="bg1"/>
              </a:solidFill>
            </a:endParaRPr>
          </a:p>
        </p:txBody>
      </p:sp>
      <p:sp>
        <p:nvSpPr>
          <p:cNvPr id="7" name="Presentation Subtitle">
            <a:extLst>
              <a:ext uri="{FF2B5EF4-FFF2-40B4-BE49-F238E27FC236}">
                <a16:creationId xmlns:a16="http://schemas.microsoft.com/office/drawing/2014/main" id="{71A99824-33EE-3440-94C7-0C759E78B6E5}"/>
              </a:ext>
            </a:extLst>
          </p:cNvPr>
          <p:cNvSpPr txBox="1">
            <a:spLocks/>
          </p:cNvSpPr>
          <p:nvPr/>
        </p:nvSpPr>
        <p:spPr>
          <a:xfrm>
            <a:off x="896537" y="11144661"/>
            <a:ext cx="21971001" cy="190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dirty="0">
                <a:solidFill>
                  <a:schemeClr val="bg1"/>
                </a:solidFill>
              </a:rPr>
              <a:t>Organizers:</a:t>
            </a:r>
          </a:p>
          <a:p>
            <a:pPr hangingPunct="1"/>
            <a:r>
              <a:rPr lang="en-US" b="0" dirty="0">
                <a:solidFill>
                  <a:schemeClr val="bg1"/>
                </a:solidFill>
              </a:rPr>
              <a:t>Maria Han </a:t>
            </a:r>
            <a:r>
              <a:rPr lang="en-US" b="0" dirty="0" err="1">
                <a:solidFill>
                  <a:schemeClr val="bg1"/>
                </a:solidFill>
              </a:rPr>
              <a:t>Veiga</a:t>
            </a:r>
            <a:r>
              <a:rPr lang="en-US" b="0" dirty="0">
                <a:solidFill>
                  <a:schemeClr val="bg1"/>
                </a:solidFill>
              </a:rPr>
              <a:t> (MIDAS)</a:t>
            </a:r>
          </a:p>
          <a:p>
            <a:pPr hangingPunct="1"/>
            <a:r>
              <a:rPr lang="en-US" b="0" dirty="0">
                <a:solidFill>
                  <a:schemeClr val="bg1"/>
                </a:solidFill>
              </a:rPr>
              <a:t>Miles </a:t>
            </a:r>
            <a:r>
              <a:rPr lang="en-US" b="0" dirty="0" err="1">
                <a:solidFill>
                  <a:schemeClr val="bg1"/>
                </a:solidFill>
              </a:rPr>
              <a:t>Timpe</a:t>
            </a:r>
            <a:r>
              <a:rPr lang="en-US" b="0" dirty="0">
                <a:solidFill>
                  <a:schemeClr val="bg1"/>
                </a:solidFill>
              </a:rPr>
              <a:t> (UZH)</a:t>
            </a:r>
          </a:p>
        </p:txBody>
      </p:sp>
      <p:sp>
        <p:nvSpPr>
          <p:cNvPr id="8" name="Parallelogram 7">
            <a:extLst>
              <a:ext uri="{FF2B5EF4-FFF2-40B4-BE49-F238E27FC236}">
                <a16:creationId xmlns:a16="http://schemas.microsoft.com/office/drawing/2014/main" id="{32F78E2B-D13E-964A-B850-4BC01D775A6D}"/>
              </a:ext>
            </a:extLst>
          </p:cNvPr>
          <p:cNvSpPr/>
          <p:nvPr/>
        </p:nvSpPr>
        <p:spPr>
          <a:xfrm>
            <a:off x="13275736" y="-323839"/>
            <a:ext cx="20512841" cy="14615571"/>
          </a:xfrm>
          <a:prstGeom prst="parallelogram">
            <a:avLst/>
          </a:prstGeom>
          <a:blipFill dpi="0" rotWithShape="1">
            <a:blip r:embed="rId3">
              <a:extLst>
                <a:ext uri="{28A0092B-C50C-407E-A947-70E740481C1C}">
                  <a14:useLocalDpi xmlns:a14="http://schemas.microsoft.com/office/drawing/2010/main" val="0"/>
                </a:ext>
              </a:extLst>
            </a:blip>
            <a:srcRect/>
            <a:stretch>
              <a:fillRect l="-18781" r="187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Establishing baselines to compare new techniques with</a:t>
            </a:r>
          </a:p>
          <a:p>
            <a:r>
              <a:rPr lang="en-US" dirty="0"/>
              <a:t>Proof of correctness</a:t>
            </a:r>
          </a:p>
          <a:p>
            <a:r>
              <a:rPr lang="en-US" dirty="0"/>
              <a:t>Rebuilding model if necessary</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10685246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a:p>
            <a:endParaRPr dirty="0"/>
          </a:p>
        </p:txBody>
      </p:sp>
      <p:sp>
        <p:nvSpPr>
          <p:cNvPr id="258" name="Slide bullet text"/>
          <p:cNvSpPr txBox="1">
            <a:spLocks noGrp="1"/>
          </p:cNvSpPr>
          <p:nvPr>
            <p:ph type="body" idx="1"/>
          </p:nvPr>
        </p:nvSpPr>
        <p:spPr>
          <a:xfrm>
            <a:off x="1206500" y="3307742"/>
            <a:ext cx="21971000" cy="8256012"/>
          </a:xfrm>
          <a:prstGeom prst="rect">
            <a:avLst/>
          </a:prstGeom>
        </p:spPr>
        <p:txBody>
          <a:bodyPr/>
          <a:lstStyle/>
          <a:p>
            <a:endParaRPr lang="en-US" dirty="0"/>
          </a:p>
          <a:p>
            <a:endParaRPr lang="en-US" dirty="0"/>
          </a:p>
          <a:p>
            <a:endParaRPr lang="en-US" dirty="0"/>
          </a:p>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lstStyle/>
          <a:p>
            <a:r>
              <a:rPr lang="en-US" dirty="0"/>
              <a:t>Showing that the outcomes are not random / are well understood</a:t>
            </a:r>
          </a:p>
          <a:p>
            <a:r>
              <a:rPr lang="en-US" dirty="0"/>
              <a:t>Failure to replicate results often leads to disproving original claims</a:t>
            </a:r>
          </a:p>
          <a:p>
            <a:endParaRPr lang="en-US" dirty="0"/>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5" name="Picture 4">
            <a:extLst>
              <a:ext uri="{FF2B5EF4-FFF2-40B4-BE49-F238E27FC236}">
                <a16:creationId xmlns:a16="http://schemas.microsoft.com/office/drawing/2014/main" id="{2ECA43E2-9B2B-9D4D-8718-8237713A508B}"/>
              </a:ext>
            </a:extLst>
          </p:cNvPr>
          <p:cNvPicPr>
            <a:picLocks noChangeAspect="1"/>
          </p:cNvPicPr>
          <p:nvPr/>
        </p:nvPicPr>
        <p:blipFill>
          <a:blip r:embed="rId3"/>
          <a:stretch>
            <a:fillRect/>
          </a:stretch>
        </p:blipFill>
        <p:spPr>
          <a:xfrm>
            <a:off x="5466291" y="3690606"/>
            <a:ext cx="13451417" cy="8327068"/>
          </a:xfrm>
          <a:prstGeom prst="rect">
            <a:avLst/>
          </a:prstGeom>
        </p:spPr>
      </p:pic>
    </p:spTree>
    <p:extLst>
      <p:ext uri="{BB962C8B-B14F-4D97-AF65-F5344CB8AC3E}">
        <p14:creationId xmlns:p14="http://schemas.microsoft.com/office/powerpoint/2010/main" val="123549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2" name="Picture 1">
            <a:extLst>
              <a:ext uri="{FF2B5EF4-FFF2-40B4-BE49-F238E27FC236}">
                <a16:creationId xmlns:a16="http://schemas.microsoft.com/office/drawing/2014/main" id="{8010DEF8-F33E-C645-9C23-61A21878F36F}"/>
              </a:ext>
            </a:extLst>
          </p:cNvPr>
          <p:cNvPicPr>
            <a:picLocks noChangeAspect="1"/>
          </p:cNvPicPr>
          <p:nvPr/>
        </p:nvPicPr>
        <p:blipFill>
          <a:blip r:embed="rId3"/>
          <a:stretch>
            <a:fillRect/>
          </a:stretch>
        </p:blipFill>
        <p:spPr>
          <a:xfrm>
            <a:off x="7834016" y="3307742"/>
            <a:ext cx="8715967" cy="8572298"/>
          </a:xfrm>
          <a:prstGeom prst="rect">
            <a:avLst/>
          </a:prstGeom>
        </p:spPr>
      </p:pic>
      <p:pic>
        <p:nvPicPr>
          <p:cNvPr id="3" name="Picture 2">
            <a:extLst>
              <a:ext uri="{FF2B5EF4-FFF2-40B4-BE49-F238E27FC236}">
                <a16:creationId xmlns:a16="http://schemas.microsoft.com/office/drawing/2014/main" id="{64723097-980D-5B49-A217-1D9CF5073E79}"/>
              </a:ext>
            </a:extLst>
          </p:cNvPr>
          <p:cNvPicPr>
            <a:picLocks noChangeAspect="1"/>
          </p:cNvPicPr>
          <p:nvPr/>
        </p:nvPicPr>
        <p:blipFill>
          <a:blip r:embed="rId4"/>
          <a:stretch>
            <a:fillRect/>
          </a:stretch>
        </p:blipFill>
        <p:spPr>
          <a:xfrm>
            <a:off x="9105900" y="5257800"/>
            <a:ext cx="6172200" cy="3200400"/>
          </a:xfrm>
          <a:prstGeom prst="rect">
            <a:avLst/>
          </a:prstGeom>
        </p:spPr>
      </p:pic>
    </p:spTree>
    <p:extLst>
      <p:ext uri="{BB962C8B-B14F-4D97-AF65-F5344CB8AC3E}">
        <p14:creationId xmlns:p14="http://schemas.microsoft.com/office/powerpoint/2010/main" val="4708083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7" name="Picture 6">
            <a:extLst>
              <a:ext uri="{FF2B5EF4-FFF2-40B4-BE49-F238E27FC236}">
                <a16:creationId xmlns:a16="http://schemas.microsoft.com/office/drawing/2014/main" id="{E0F482E4-B113-7741-A2B9-A4A4C93BFAAC}"/>
              </a:ext>
            </a:extLst>
          </p:cNvPr>
          <p:cNvPicPr>
            <a:picLocks noChangeAspect="1"/>
          </p:cNvPicPr>
          <p:nvPr/>
        </p:nvPicPr>
        <p:blipFill>
          <a:blip r:embed="rId3"/>
          <a:stretch>
            <a:fillRect/>
          </a:stretch>
        </p:blipFill>
        <p:spPr>
          <a:xfrm>
            <a:off x="5342164" y="4302373"/>
            <a:ext cx="13699671" cy="7103533"/>
          </a:xfrm>
          <a:prstGeom prst="rect">
            <a:avLst/>
          </a:prstGeom>
        </p:spPr>
      </p:pic>
    </p:spTree>
    <p:extLst>
      <p:ext uri="{BB962C8B-B14F-4D97-AF65-F5344CB8AC3E}">
        <p14:creationId xmlns:p14="http://schemas.microsoft.com/office/powerpoint/2010/main" val="22874309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Clear description of the algorithm along with the complexity analysis (space, time, sample size)</a:t>
            </a:r>
          </a:p>
          <a:p>
            <a:r>
              <a:rPr lang="en-US" dirty="0"/>
              <a:t>Provide downloadable source code and dataset along with the dependencies</a:t>
            </a:r>
          </a:p>
          <a:p>
            <a:r>
              <a:rPr lang="en-US" dirty="0"/>
              <a:t>Clear description about the data collection process, and how samples were allocated for training, testing, and validation.</a:t>
            </a:r>
          </a:p>
          <a:p>
            <a:r>
              <a:rPr lang="en-US" dirty="0"/>
              <a:t>Specify range of the hyperparameters considered and the method employed to select the best hyperparameters.</a:t>
            </a:r>
          </a:p>
          <a:p>
            <a:r>
              <a:rPr lang="en-US" dirty="0"/>
              <a:t>Include the computing infrastructure used.</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xfrm>
            <a:off x="11840633" y="939799"/>
            <a:ext cx="11336867" cy="1433163"/>
          </a:xfrm>
          <a:prstGeom prst="rect">
            <a:avLst/>
          </a:prstGeom>
        </p:spPr>
        <p:txBody>
          <a:bodyPr>
            <a:normAutofit fontScale="90000"/>
          </a:bodyPr>
          <a:lstStyle>
            <a:lvl1pPr defTabSz="2243271">
              <a:defRPr sz="7820" spc="-156"/>
            </a:lvl1pPr>
          </a:lstStyle>
          <a:p>
            <a:r>
              <a:rPr dirty="0"/>
              <a:t>The Machine Learning Reproducibility Checklist </a:t>
            </a:r>
          </a:p>
        </p:txBody>
      </p:sp>
      <p:sp>
        <p:nvSpPr>
          <p:cNvPr id="269" name="Slide Subtitle"/>
          <p:cNvSpPr txBox="1">
            <a:spLocks noGrp="1"/>
          </p:cNvSpPr>
          <p:nvPr>
            <p:ph type="body" idx="21"/>
          </p:nvPr>
        </p:nvSpPr>
        <p:spPr>
          <a:prstGeom prst="rect">
            <a:avLst/>
          </a:prstGeom>
        </p:spPr>
        <p:txBody>
          <a:bodyPr/>
          <a:lstStyle/>
          <a:p>
            <a:endParaRPr/>
          </a:p>
        </p:txBody>
      </p:sp>
      <p:sp>
        <p:nvSpPr>
          <p:cNvPr id="270" name="Slide bullet text"/>
          <p:cNvSpPr txBox="1">
            <a:spLocks noGrp="1"/>
          </p:cNvSpPr>
          <p:nvPr>
            <p:ph type="body" idx="1"/>
          </p:nvPr>
        </p:nvSpPr>
        <p:spPr>
          <a:xfrm>
            <a:off x="11840632" y="4248504"/>
            <a:ext cx="11336867" cy="8256012"/>
          </a:xfrm>
          <a:prstGeom prst="rect">
            <a:avLst/>
          </a:prstGeom>
        </p:spPr>
        <p:txBody>
          <a:bodyPr/>
          <a:lstStyle/>
          <a:p>
            <a:r>
              <a:rPr lang="en-US" dirty="0"/>
              <a:t>Proposed by Joelle </a:t>
            </a:r>
            <a:r>
              <a:rPr lang="en-US" dirty="0" err="1"/>
              <a:t>Pineau</a:t>
            </a:r>
            <a:r>
              <a:rPr lang="en-US" dirty="0"/>
              <a:t> (Managing Director, Facebook AI) in 2018</a:t>
            </a:r>
          </a:p>
          <a:p>
            <a:r>
              <a:rPr lang="en-US" dirty="0"/>
              <a:t>Adopted by </a:t>
            </a:r>
            <a:r>
              <a:rPr lang="en-US" dirty="0" err="1"/>
              <a:t>NeurIPS</a:t>
            </a:r>
            <a:endParaRPr dirty="0"/>
          </a:p>
        </p:txBody>
      </p:sp>
      <p:pic>
        <p:nvPicPr>
          <p:cNvPr id="271" name="Image" descr="Image"/>
          <p:cNvPicPr>
            <a:picLocks noChangeAspect="1"/>
          </p:cNvPicPr>
          <p:nvPr/>
        </p:nvPicPr>
        <p:blipFill>
          <a:blip r:embed="rId3"/>
          <a:stretch>
            <a:fillRect/>
          </a:stretch>
        </p:blipFill>
        <p:spPr>
          <a:xfrm>
            <a:off x="914400" y="0"/>
            <a:ext cx="10634133" cy="13802892"/>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Dataset</a:t>
            </a:r>
            <a:endParaRPr dirty="0"/>
          </a:p>
        </p:txBody>
      </p:sp>
      <p:sp>
        <p:nvSpPr>
          <p:cNvPr id="277"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Experiment tracking</a:t>
            </a:r>
            <a:endParaRPr dirty="0"/>
          </a:p>
        </p:txBody>
      </p:sp>
      <p:sp>
        <p:nvSpPr>
          <p:cNvPr id="277" name="Slide bullet text"/>
          <p:cNvSpPr txBox="1">
            <a:spLocks noGrp="1"/>
          </p:cNvSpPr>
          <p:nvPr>
            <p:ph type="body" idx="1"/>
          </p:nvPr>
        </p:nvSpPr>
        <p:spPr>
          <a:prstGeom prst="rect">
            <a:avLst/>
          </a:prstGeom>
        </p:spPr>
        <p:txBody>
          <a:bodyPr/>
          <a:lstStyle/>
          <a:p>
            <a:endParaRPr/>
          </a:p>
        </p:txBody>
      </p:sp>
    </p:spTree>
    <p:extLst>
      <p:ext uri="{BB962C8B-B14F-4D97-AF65-F5344CB8AC3E}">
        <p14:creationId xmlns:p14="http://schemas.microsoft.com/office/powerpoint/2010/main" val="34615729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Presenting results</a:t>
            </a:r>
            <a:endParaRPr dirty="0"/>
          </a:p>
        </p:txBody>
      </p:sp>
      <p:sp>
        <p:nvSpPr>
          <p:cNvPr id="277" name="Slide bullet text"/>
          <p:cNvSpPr txBox="1">
            <a:spLocks noGrp="1"/>
          </p:cNvSpPr>
          <p:nvPr>
            <p:ph type="body" idx="1"/>
          </p:nvPr>
        </p:nvSpPr>
        <p:spPr>
          <a:prstGeom prst="rect">
            <a:avLst/>
          </a:prstGeom>
        </p:spPr>
        <p:txBody>
          <a:bodyPr/>
          <a:lstStyle/>
          <a:p>
            <a:endParaRPr/>
          </a:p>
        </p:txBody>
      </p:sp>
    </p:spTree>
    <p:extLst>
      <p:ext uri="{BB962C8B-B14F-4D97-AF65-F5344CB8AC3E}">
        <p14:creationId xmlns:p14="http://schemas.microsoft.com/office/powerpoint/2010/main" val="23979409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t>There’s no standard practices for ML development in the scientific context</a:t>
            </a:r>
          </a:p>
          <a:p>
            <a:r>
              <a:t>There are various guides in industry (e.g: google hand book, etc)</a:t>
            </a:r>
          </a:p>
          <a:p>
            <a:r>
              <a:t>There is a difference between ML for industry and ML for academia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
        <p:nvSpPr>
          <p:cNvPr id="2" name="TextBox 1">
            <a:extLst>
              <a:ext uri="{FF2B5EF4-FFF2-40B4-BE49-F238E27FC236}">
                <a16:creationId xmlns:a16="http://schemas.microsoft.com/office/drawing/2014/main" id="{3AF6353B-26AA-AB4B-88BD-4DEAC2163571}"/>
              </a:ext>
            </a:extLst>
          </p:cNvPr>
          <p:cNvSpPr txBox="1"/>
          <p:nvPr/>
        </p:nvSpPr>
        <p:spPr>
          <a:xfrm>
            <a:off x="11243734" y="6513067"/>
            <a:ext cx="12429066"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SzPct val="123000"/>
              <a:buFont typeface="Arial" panose="020B0604020202020204" pitchFamily="34" charset="0"/>
              <a:buChar char="•"/>
            </a:pPr>
            <a:r>
              <a:rPr lang="en-US" sz="4000" dirty="0">
                <a:solidFill>
                  <a:schemeClr val="bg2">
                    <a:lumMod val="10000"/>
                  </a:schemeClr>
                </a:solidFill>
              </a:rPr>
              <a:t> In 2018, 6% of authors shared codes (out of 400)</a:t>
            </a:r>
          </a:p>
          <a:p>
            <a:pPr marL="571500" indent="-571500" algn="l">
              <a:buSzPct val="123000"/>
              <a:buFont typeface="Arial" panose="020B0604020202020204" pitchFamily="34" charset="0"/>
              <a:buChar char="•"/>
            </a:pPr>
            <a:r>
              <a:rPr lang="en-US" sz="4000" dirty="0">
                <a:solidFill>
                  <a:schemeClr val="bg2">
                    <a:lumMod val="10000"/>
                  </a:schemeClr>
                </a:solidFill>
              </a:rPr>
              <a:t>Training data is not shared</a:t>
            </a:r>
          </a:p>
          <a:p>
            <a:pPr marL="279400" indent="-279400" algn="l">
              <a:buSzPct val="123000"/>
              <a:buChar char="-"/>
            </a:pPr>
            <a:endParaRPr lang="en-US" sz="4000" dirty="0">
              <a:solidFill>
                <a:schemeClr val="bg2">
                  <a:lumMod val="10000"/>
                </a:schemeClr>
              </a:solidFill>
            </a:endParaRPr>
          </a:p>
          <a:p>
            <a:pPr marL="571500" indent="-571500" algn="l">
              <a:buSzPct val="123000"/>
              <a:buFont typeface="Arial" panose="020B0604020202020204" pitchFamily="34" charset="0"/>
              <a:buChar char="•"/>
            </a:pPr>
            <a:r>
              <a:rPr lang="en-US" sz="4000" dirty="0">
                <a:solidFill>
                  <a:schemeClr val="bg2">
                    <a:lumMod val="10000"/>
                  </a:schemeClr>
                </a:solidFill>
              </a:rPr>
              <a:t>This is in machine learning conferences</a:t>
            </a:r>
          </a:p>
          <a:p>
            <a:pPr marL="571500" indent="-571500" algn="l">
              <a:buSzPct val="123000"/>
              <a:buFont typeface="Arial" panose="020B0604020202020204" pitchFamily="34" charset="0"/>
              <a:buChar char="•"/>
            </a:pPr>
            <a:r>
              <a:rPr lang="en-US" sz="4000" dirty="0">
                <a:solidFill>
                  <a:schemeClr val="bg2">
                    <a:lumMod val="10000"/>
                  </a:schemeClr>
                </a:solidFill>
              </a:rPr>
              <a:t>Scientific fields using ML as a tool are likely worse</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1282440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46" name="According to Goodman et al. [1], there are 3 types of reproducibility:…"/>
          <p:cNvSpPr txBox="1">
            <a:spLocks noGrp="1"/>
          </p:cNvSpPr>
          <p:nvPr>
            <p:ph type="body" idx="1"/>
          </p:nvPr>
        </p:nvSpPr>
        <p:spPr>
          <a:prstGeom prst="rect">
            <a:avLst/>
          </a:prstGeom>
        </p:spPr>
        <p:txBody>
          <a:bodyPr/>
          <a:lstStyle/>
          <a:p>
            <a:r>
              <a:rPr dirty="0"/>
              <a:t>According to Goodman et al., there are 3 types of reproducibility:</a:t>
            </a:r>
          </a:p>
          <a:p>
            <a:pPr lvl="1"/>
            <a:r>
              <a:rPr dirty="0"/>
              <a:t>Methods</a:t>
            </a:r>
          </a:p>
          <a:p>
            <a:pPr lvl="1"/>
            <a:r>
              <a:rPr dirty="0"/>
              <a:t>Results</a:t>
            </a:r>
          </a:p>
          <a:p>
            <a:pPr lvl="1"/>
            <a:r>
              <a:rPr dirty="0"/>
              <a:t>Inferential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4097</TotalTime>
  <Words>1610</Words>
  <Application>Microsoft Macintosh PowerPoint</Application>
  <PresentationFormat>Custom</PresentationFormat>
  <Paragraphs>184</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Helvetica Neue</vt:lpstr>
      <vt:lpstr>Helvetica Neue Medium</vt:lpstr>
      <vt:lpstr>21_BasicWhite</vt:lpstr>
      <vt:lpstr>PowerPoint Presentation</vt:lpstr>
      <vt:lpstr>Agenda</vt:lpstr>
      <vt:lpstr>State of affairs</vt:lpstr>
      <vt:lpstr>Scientific ML vs Industry ML</vt:lpstr>
      <vt:lpstr>Reproducibility</vt:lpstr>
      <vt:lpstr>Reproducibility in ML</vt:lpstr>
      <vt:lpstr>Reproducibility in ML</vt:lpstr>
      <vt:lpstr>Types of reproducibility</vt:lpstr>
      <vt:lpstr>Methods reproducibility</vt:lpstr>
      <vt:lpstr>Methods reproducibility</vt:lpstr>
      <vt:lpstr>Methods reproducibility</vt:lpstr>
      <vt:lpstr>Methods reproducibility</vt:lpstr>
      <vt:lpstr>Results reproducibility</vt:lpstr>
      <vt:lpstr>Results reproducibility</vt:lpstr>
      <vt:lpstr>Results reproducibility</vt:lpstr>
      <vt:lpstr>Results reproducibility</vt:lpstr>
      <vt:lpstr>Results reproducibility</vt:lpstr>
      <vt:lpstr>Results reproducibility</vt:lpstr>
      <vt:lpstr>Inferential reproducibility</vt:lpstr>
      <vt:lpstr>The Machine Learning Reproducibility Checklist </vt:lpstr>
      <vt:lpstr>Tools that can help us</vt:lpstr>
      <vt:lpstr>Tools that can help us</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Han Veiga, Maria</cp:lastModifiedBy>
  <cp:revision>180</cp:revision>
  <dcterms:modified xsi:type="dcterms:W3CDTF">2021-04-26T01:51:05Z</dcterms:modified>
</cp:coreProperties>
</file>