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8" r:id="rId6"/>
    <p:sldId id="265" r:id="rId7"/>
    <p:sldId id="266" r:id="rId8"/>
    <p:sldId id="267" r:id="rId9"/>
    <p:sldId id="258" r:id="rId10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6" y="0"/>
            <a:ext cx="9144251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1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1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/>
          <p:nvPr/>
        </p:nvSpPr>
        <p:spPr>
          <a:xfrm>
            <a:off x="1" y="44127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6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1" y="1505700"/>
            <a:ext cx="8520624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lang="de-DE"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6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1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1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1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0033-2909.109.2.163" TargetMode="External"/><Relationship Id="rId2" Type="http://schemas.openxmlformats.org/officeDocument/2006/relationships/hyperlink" Target="https://doi.org/10.1007/s00426-008-0154-6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080/02699930601054133" TargetMode="External"/><Relationship Id="rId4" Type="http://schemas.openxmlformats.org/officeDocument/2006/relationships/hyperlink" Target="https://wordnet.princeton.ed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1111225"/>
            <a:ext cx="8520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Emotional Stroop Experiment</a:t>
            </a:r>
            <a:endParaRPr/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195846-1862-4D30-B893-3026A37E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49" y="212700"/>
            <a:ext cx="2148451" cy="660631"/>
          </a:xfrm>
          <a:prstGeom prst="rect">
            <a:avLst/>
          </a:prstGeom>
        </p:spPr>
      </p:pic>
      <p:sp>
        <p:nvSpPr>
          <p:cNvPr id="5" name="Google Shape;64;p13">
            <a:extLst>
              <a:ext uri="{FF2B5EF4-FFF2-40B4-BE49-F238E27FC236}">
                <a16:creationId xmlns:a16="http://schemas.microsoft.com/office/drawing/2014/main" id="{B20A0BA4-C5D3-4DD9-931B-76BB6D578603}"/>
              </a:ext>
            </a:extLst>
          </p:cNvPr>
          <p:cNvSpPr txBox="1">
            <a:spLocks/>
          </p:cNvSpPr>
          <p:nvPr/>
        </p:nvSpPr>
        <p:spPr>
          <a:xfrm>
            <a:off x="337100" y="1858851"/>
            <a:ext cx="3079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de-DE" sz="2400" dirty="0">
                <a:solidFill>
                  <a:schemeClr val="bg2">
                    <a:lumMod val="75000"/>
                  </a:schemeClr>
                </a:solidFill>
                <a:latin typeface="Arial Nova" panose="020B0504020202020204" pitchFamily="34" charset="0"/>
              </a:rPr>
              <a:t>Final </a:t>
            </a:r>
            <a:r>
              <a:rPr lang="de-DE" sz="2400" dirty="0" err="1">
                <a:solidFill>
                  <a:schemeClr val="bg2">
                    <a:lumMod val="75000"/>
                  </a:schemeClr>
                </a:solidFill>
                <a:latin typeface="Arial Nova" panose="020B0504020202020204" pitchFamily="34" charset="0"/>
              </a:rPr>
              <a:t>presentation</a:t>
            </a:r>
            <a:endParaRPr lang="de-DE" sz="2400" dirty="0">
              <a:solidFill>
                <a:schemeClr val="bg2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610AA2D-E980-43A8-BB0D-0AFEF4F62630}"/>
              </a:ext>
            </a:extLst>
          </p:cNvPr>
          <p:cNvSpPr txBox="1">
            <a:spLocks/>
          </p:cNvSpPr>
          <p:nvPr/>
        </p:nvSpPr>
        <p:spPr>
          <a:xfrm>
            <a:off x="1363425" y="4362073"/>
            <a:ext cx="7605075" cy="78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/>
            <a:r>
              <a:rPr lang="de-DE" dirty="0">
                <a:solidFill>
                  <a:schemeClr val="bg1"/>
                </a:solidFill>
              </a:rPr>
              <a:t>B. Holler, K. Fritsch, D. Gösser, B. Lutz, J. Reischl, M. </a:t>
            </a:r>
            <a:r>
              <a:rPr lang="de-DE" dirty="0" err="1">
                <a:solidFill>
                  <a:schemeClr val="bg1"/>
                </a:solidFill>
              </a:rPr>
              <a:t>Wesnitzer</a:t>
            </a:r>
            <a:endParaRPr lang="de-DE" dirty="0">
              <a:solidFill>
                <a:schemeClr val="bg1"/>
              </a:solidFill>
            </a:endParaRPr>
          </a:p>
          <a:p>
            <a:pPr algn="r"/>
            <a:r>
              <a:rPr lang="de-DE" dirty="0">
                <a:solidFill>
                  <a:schemeClr val="bg1"/>
                </a:solidFill>
              </a:rPr>
              <a:t>Übung Psychologie der Mensch-Maschine-Interaktion am 29.01.2020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879026" y="1169581"/>
            <a:ext cx="4003500" cy="378342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de-DE" sz="2400" dirty="0" err="1"/>
              <a:t>Introduction</a:t>
            </a:r>
            <a:endParaRPr lang="de-DE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de-DE" sz="2400" dirty="0" err="1"/>
              <a:t>Methodology</a:t>
            </a:r>
            <a:endParaRPr lang="de-DE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de-DE" sz="2400" dirty="0" err="1"/>
              <a:t>Results</a:t>
            </a:r>
            <a:endParaRPr lang="de-DE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de-DE" sz="2400" dirty="0"/>
              <a:t>Interpretation &amp; </a:t>
            </a:r>
            <a:r>
              <a:rPr lang="de-DE" sz="2400" dirty="0" err="1"/>
              <a:t>Discussion</a:t>
            </a:r>
            <a:endParaRPr lang="de-DE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de-DE" sz="2400" dirty="0"/>
              <a:t>Sources</a:t>
            </a:r>
          </a:p>
          <a:p>
            <a:pPr marL="2857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sz="1500" dirty="0"/>
          </a:p>
          <a:p>
            <a:pPr marL="1200127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85A128-2BB0-4C71-A72A-74AE2395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FA1C64-3466-4AC9-BE85-278300573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Experiment: Emotional </a:t>
            </a:r>
            <a:r>
              <a:rPr lang="de-DE" dirty="0" err="1"/>
              <a:t>Stroop</a:t>
            </a:r>
            <a:r>
              <a:rPr lang="de-DE" dirty="0"/>
              <a:t> Task</a:t>
            </a:r>
          </a:p>
          <a:p>
            <a:r>
              <a:rPr lang="de-DE" dirty="0"/>
              <a:t>Underlying </a:t>
            </a:r>
            <a:r>
              <a:rPr lang="de-DE" dirty="0" err="1"/>
              <a:t>theory</a:t>
            </a:r>
            <a:r>
              <a:rPr lang="de-DE" dirty="0"/>
              <a:t>: </a:t>
            </a:r>
            <a:r>
              <a:rPr lang="de-DE" dirty="0" err="1"/>
              <a:t>emotion</a:t>
            </a:r>
            <a:r>
              <a:rPr lang="de-DE" dirty="0"/>
              <a:t> …..</a:t>
            </a:r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Bilingual</a:t>
            </a:r>
          </a:p>
          <a:p>
            <a:pPr lvl="1"/>
            <a:r>
              <a:rPr lang="de-DE" dirty="0"/>
              <a:t>Arousal</a:t>
            </a:r>
          </a:p>
          <a:p>
            <a:r>
              <a:rPr lang="de-DE" dirty="0"/>
              <a:t>Research Question: (brauchen wir das?)</a:t>
            </a:r>
          </a:p>
          <a:p>
            <a:r>
              <a:rPr lang="de-DE" dirty="0"/>
              <a:t>Hypothesis: Words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negative emotional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deciding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25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24071-54B2-49DB-803B-8D9E963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Methodolgy</a:t>
            </a:r>
            <a:r>
              <a:rPr lang="de-DE" dirty="0"/>
              <a:t>: Experiment Set-Up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96953-AB5C-43A4-9377-173FE09BF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16 neutral </a:t>
            </a:r>
            <a:r>
              <a:rPr lang="de-DE" dirty="0" err="1"/>
              <a:t>words</a:t>
            </a:r>
            <a:r>
              <a:rPr lang="de-DE" dirty="0"/>
              <a:t>, 16 negative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Appendix)</a:t>
            </a:r>
          </a:p>
          <a:p>
            <a:r>
              <a:rPr lang="de-DE" dirty="0"/>
              <a:t>3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: </a:t>
            </a:r>
            <a:r>
              <a:rPr lang="en" dirty="0">
                <a:solidFill>
                  <a:srgbClr val="0000FF"/>
                </a:solidFill>
              </a:rPr>
              <a:t>blue,</a:t>
            </a:r>
            <a:r>
              <a:rPr lang="en" dirty="0"/>
              <a:t> </a:t>
            </a:r>
            <a:r>
              <a:rPr lang="en" dirty="0">
                <a:solidFill>
                  <a:srgbClr val="274E13"/>
                </a:solidFill>
              </a:rPr>
              <a:t>green</a:t>
            </a:r>
            <a:r>
              <a:rPr lang="en" dirty="0"/>
              <a:t>, </a:t>
            </a:r>
            <a:r>
              <a:rPr lang="en" dirty="0">
                <a:solidFill>
                  <a:srgbClr val="9900FF"/>
                </a:solidFill>
              </a:rPr>
              <a:t>purple</a:t>
            </a:r>
            <a:endParaRPr lang="de-DE" dirty="0"/>
          </a:p>
          <a:p>
            <a:r>
              <a:rPr lang="de-DE" dirty="0"/>
              <a:t>Sample: 31 </a:t>
            </a:r>
            <a:r>
              <a:rPr lang="de-DE" dirty="0" err="1"/>
              <a:t>participants</a:t>
            </a:r>
            <a:r>
              <a:rPr lang="de-DE" dirty="0"/>
              <a:t>, all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  <a:p>
            <a:r>
              <a:rPr lang="de-DE" dirty="0" err="1"/>
              <a:t>Measured</a:t>
            </a:r>
            <a:r>
              <a:rPr lang="de-DE" dirty="0"/>
              <a:t>: </a:t>
            </a:r>
            <a:r>
              <a:rPr lang="de-DE" dirty="0" err="1"/>
              <a:t>reaction</a:t>
            </a:r>
            <a:r>
              <a:rPr lang="de-DE" dirty="0"/>
              <a:t> time,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de-DE" sz="1800" i="1" dirty="0" err="1"/>
              <a:t>Condition</a:t>
            </a:r>
            <a:r>
              <a:rPr lang="de-DE" sz="1800" i="1" dirty="0"/>
              <a:t> 1: Neutral </a:t>
            </a:r>
            <a:r>
              <a:rPr lang="de-DE" sz="1800" i="1" dirty="0" err="1"/>
              <a:t>words</a:t>
            </a:r>
            <a:endParaRPr lang="de-DE" sz="1800" i="1" dirty="0"/>
          </a:p>
          <a:p>
            <a:pPr lvl="1">
              <a:spcBef>
                <a:spcPts val="0"/>
              </a:spcBef>
            </a:pPr>
            <a:r>
              <a:rPr lang="de-DE" sz="1800" i="1" dirty="0" err="1"/>
              <a:t>Condition</a:t>
            </a:r>
            <a:r>
              <a:rPr lang="de-DE" sz="1800" i="1" dirty="0"/>
              <a:t> 2: Negative </a:t>
            </a:r>
            <a:r>
              <a:rPr lang="de-DE" sz="1800" i="1" dirty="0" err="1"/>
              <a:t>emotion</a:t>
            </a:r>
            <a:r>
              <a:rPr lang="de-DE" sz="1800" i="1" dirty="0"/>
              <a:t> </a:t>
            </a:r>
            <a:r>
              <a:rPr lang="de-DE" sz="1800" i="1" dirty="0" err="1"/>
              <a:t>words</a:t>
            </a:r>
            <a:endParaRPr lang="de-DE" sz="1800" i="1" dirty="0"/>
          </a:p>
          <a:p>
            <a:r>
              <a:rPr lang="de-DE" dirty="0"/>
              <a:t>Experiment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JSPsych</a:t>
            </a:r>
            <a:r>
              <a:rPr lang="de-DE" dirty="0"/>
              <a:t>, </a:t>
            </a:r>
            <a:r>
              <a:rPr lang="de-DE" dirty="0" err="1"/>
              <a:t>conducted</a:t>
            </a:r>
            <a:r>
              <a:rPr lang="de-DE" dirty="0"/>
              <a:t> on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in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4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2D57-7E67-452D-B401-CD1058C5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Methodology</a:t>
            </a:r>
            <a:r>
              <a:rPr lang="de-DE" dirty="0"/>
              <a:t>: Experiment Run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CCA10-A00B-4BF3-8E10-09E28281C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Task: Press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!</a:t>
            </a:r>
          </a:p>
          <a:p>
            <a:r>
              <a:rPr lang="de-DE" dirty="0"/>
              <a:t>Test </a:t>
            </a:r>
            <a:r>
              <a:rPr lang="de-DE" dirty="0" err="1"/>
              <a:t>phase</a:t>
            </a:r>
            <a:r>
              <a:rPr lang="de-DE" dirty="0"/>
              <a:t>: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demands</a:t>
            </a:r>
            <a:r>
              <a:rPr lang="de-DE" dirty="0"/>
              <a:t> (8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)</a:t>
            </a:r>
          </a:p>
          <a:p>
            <a:r>
              <a:rPr lang="de-DE" dirty="0"/>
              <a:t>Experiment </a:t>
            </a:r>
            <a:r>
              <a:rPr lang="de-DE" dirty="0" err="1"/>
              <a:t>phase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-color </a:t>
            </a:r>
            <a:r>
              <a:rPr lang="de-DE" dirty="0" err="1"/>
              <a:t>combination</a:t>
            </a:r>
            <a:endParaRPr lang="de-DE" dirty="0"/>
          </a:p>
          <a:p>
            <a:r>
              <a:rPr lang="de-DE" dirty="0"/>
              <a:t>Evaluation: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1 and </a:t>
            </a:r>
            <a:r>
              <a:rPr lang="de-DE" dirty="0" err="1"/>
              <a:t>condition</a:t>
            </a:r>
            <a:r>
              <a:rPr lang="de-DE" dirty="0"/>
              <a:t> 2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948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9875D-58BB-4BA9-BE17-42F04A80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2336B-86B4-4D75-A10D-6665BE48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4432300"/>
            <a:ext cx="8520624" cy="623700"/>
          </a:xfrm>
        </p:spPr>
        <p:txBody>
          <a:bodyPr/>
          <a:lstStyle/>
          <a:p>
            <a:r>
              <a:rPr lang="de-DE" dirty="0"/>
              <a:t>Error rate: … HIER EVTL AUCH LINIEN/VERGLEICHE ziehen / aber Achtung Maßstab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6A535-ED67-41FC-A776-B78AFACC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8" y="1400512"/>
            <a:ext cx="4165112" cy="2755900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DA2330-1D8D-4ED7-BBF0-C86E57DD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83" y="1400512"/>
            <a:ext cx="4316642" cy="2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1A784-921B-46DC-859D-9B0D4DB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Interpretation and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99BE8-BE21-4D92-A0AB-77234391D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not </a:t>
            </a:r>
            <a:r>
              <a:rPr lang="de-DE" dirty="0" err="1"/>
              <a:t>significant</a:t>
            </a:r>
            <a:r>
              <a:rPr lang="de-DE" dirty="0"/>
              <a:t> (Zahl/</a:t>
            </a:r>
            <a:r>
              <a:rPr lang="de-DE" dirty="0" err="1"/>
              <a:t>explanation</a:t>
            </a:r>
            <a:r>
              <a:rPr lang="de-DE" dirty="0"/>
              <a:t> hier einfügen)</a:t>
            </a:r>
          </a:p>
          <a:p>
            <a:r>
              <a:rPr lang="de-DE" dirty="0"/>
              <a:t>Possible </a:t>
            </a:r>
            <a:r>
              <a:rPr lang="de-DE" dirty="0" err="1"/>
              <a:t>reasons</a:t>
            </a:r>
            <a:r>
              <a:rPr lang="de-DE" dirty="0"/>
              <a:t>:</a:t>
            </a:r>
          </a:p>
          <a:p>
            <a:pPr lvl="1">
              <a:spcBef>
                <a:spcPts val="300"/>
              </a:spcBef>
              <a:buSzPct val="100000"/>
            </a:pPr>
            <a:r>
              <a:rPr lang="de-DE" sz="1800" dirty="0" err="1"/>
              <a:t>Heterogeneous</a:t>
            </a:r>
            <a:r>
              <a:rPr lang="de-DE" sz="1800" dirty="0"/>
              <a:t> </a:t>
            </a:r>
            <a:r>
              <a:rPr lang="de-DE" sz="1800" dirty="0" err="1"/>
              <a:t>experiment</a:t>
            </a:r>
            <a:r>
              <a:rPr lang="de-DE" sz="1800" dirty="0"/>
              <a:t> </a:t>
            </a:r>
            <a:r>
              <a:rPr lang="de-DE" sz="1800" dirty="0" err="1"/>
              <a:t>environment</a:t>
            </a:r>
            <a:endParaRPr lang="de-DE" sz="1800" dirty="0"/>
          </a:p>
          <a:p>
            <a:pPr lvl="1">
              <a:spcBef>
                <a:spcPts val="300"/>
              </a:spcBef>
              <a:buSzPct val="100000"/>
            </a:pPr>
            <a:r>
              <a:rPr lang="de-DE" sz="1800" dirty="0" err="1"/>
              <a:t>Participant</a:t>
            </a:r>
            <a:r>
              <a:rPr lang="de-DE" sz="1800" dirty="0"/>
              <a:t> </a:t>
            </a:r>
            <a:r>
              <a:rPr lang="de-DE" sz="1800" dirty="0" err="1"/>
              <a:t>selection</a:t>
            </a:r>
            <a:r>
              <a:rPr lang="de-DE" sz="1800" dirty="0"/>
              <a:t> not </a:t>
            </a:r>
            <a:r>
              <a:rPr lang="de-DE" sz="1800" dirty="0" err="1"/>
              <a:t>representative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population</a:t>
            </a:r>
            <a:endParaRPr lang="de-DE" sz="1800" dirty="0"/>
          </a:p>
          <a:p>
            <a:pPr lvl="1">
              <a:spcBef>
                <a:spcPts val="300"/>
              </a:spcBef>
              <a:buSzPct val="100000"/>
            </a:pPr>
            <a:r>
              <a:rPr lang="de-DE" sz="1800" dirty="0"/>
              <a:t>… mehr?</a:t>
            </a:r>
          </a:p>
          <a:p>
            <a:pPr lvl="1">
              <a:spcBef>
                <a:spcPts val="300"/>
              </a:spcBef>
              <a:buSzPct val="100000"/>
            </a:pPr>
            <a:endParaRPr lang="de-DE" sz="1800" dirty="0"/>
          </a:p>
          <a:p>
            <a:r>
              <a:rPr lang="de-DE" dirty="0" err="1"/>
              <a:t>However</a:t>
            </a:r>
            <a:r>
              <a:rPr lang="de-DE" dirty="0"/>
              <a:t>: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de-DE" sz="1500" dirty="0"/>
              <a:t>E.g. L1 in Sutton et. Al (2007)</a:t>
            </a:r>
          </a:p>
        </p:txBody>
      </p:sp>
    </p:spTree>
    <p:extLst>
      <p:ext uri="{BB962C8B-B14F-4D97-AF65-F5344CB8AC3E}">
        <p14:creationId xmlns:p14="http://schemas.microsoft.com/office/powerpoint/2010/main" val="365713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8E440-FE48-4CDA-9FF4-8D23B487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Sources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B62E8-8CCF-44E3-A826-241A344BF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46" indent="0">
              <a:spcAft>
                <a:spcPts val="600"/>
              </a:spcAft>
              <a:buNone/>
            </a:pPr>
            <a:r>
              <a:rPr lang="de-DE" sz="1600" dirty="0" err="1"/>
              <a:t>Dresler</a:t>
            </a:r>
            <a:r>
              <a:rPr lang="de-DE" sz="1600" dirty="0"/>
              <a:t>, T., </a:t>
            </a:r>
            <a:r>
              <a:rPr lang="de-DE" sz="1600" dirty="0" err="1"/>
              <a:t>Mériau</a:t>
            </a:r>
            <a:r>
              <a:rPr lang="de-DE" sz="1600" dirty="0"/>
              <a:t>, K., </a:t>
            </a:r>
            <a:r>
              <a:rPr lang="de-DE" sz="1600" dirty="0" err="1"/>
              <a:t>Heekeren</a:t>
            </a:r>
            <a:r>
              <a:rPr lang="de-DE" sz="1600" dirty="0"/>
              <a:t>, H. R., &amp; Meer, E. (2009). Emotional </a:t>
            </a:r>
            <a:r>
              <a:rPr lang="de-DE" sz="1600" dirty="0" err="1"/>
              <a:t>Stroop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: </a:t>
            </a:r>
            <a:r>
              <a:rPr lang="de-DE" sz="1600" dirty="0" err="1"/>
              <a:t>effect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en-US" sz="1600" dirty="0"/>
              <a:t>word arousal and subject anxiety on emotional interference. </a:t>
            </a:r>
            <a:r>
              <a:rPr lang="en-US" sz="1600" i="1" dirty="0"/>
              <a:t>Psychological Research,</a:t>
            </a:r>
            <a:r>
              <a:rPr lang="de-DE" sz="1600" i="1" dirty="0"/>
              <a:t>73(3), 364–371</a:t>
            </a:r>
            <a:r>
              <a:rPr lang="de-DE" sz="1600" dirty="0"/>
              <a:t>. </a:t>
            </a:r>
            <a:r>
              <a:rPr lang="de-DE" sz="1600" dirty="0">
                <a:hlinkClick r:id="rId2"/>
              </a:rPr>
              <a:t>https://doi.org/10.1007/s00426-008-0154-6</a:t>
            </a:r>
            <a:endParaRPr lang="de-DE" sz="1600" dirty="0"/>
          </a:p>
          <a:p>
            <a:pPr marL="146046" indent="0">
              <a:spcAft>
                <a:spcPts val="600"/>
              </a:spcAft>
              <a:buNone/>
            </a:pPr>
            <a:r>
              <a:rPr lang="en-US" sz="1600" dirty="0"/>
              <a:t>MacLeod, C. M. (1991). Half a century of research on the Stroop effect: An integrative review. </a:t>
            </a:r>
            <a:r>
              <a:rPr lang="de-DE" sz="1600" i="1" dirty="0"/>
              <a:t>Psychological Bulletin, 109(2), 163–203. </a:t>
            </a:r>
            <a:r>
              <a:rPr lang="de-DE" sz="1600" dirty="0">
                <a:hlinkClick r:id="rId3"/>
              </a:rPr>
              <a:t>https://doi.org/10.1037/0033-2909.109.2.163</a:t>
            </a:r>
            <a:endParaRPr lang="de-DE" sz="1600" dirty="0"/>
          </a:p>
          <a:p>
            <a:pPr marL="146046" indent="0">
              <a:spcAft>
                <a:spcPts val="600"/>
              </a:spcAft>
              <a:buNone/>
            </a:pPr>
            <a:r>
              <a:rPr lang="en-US" sz="1600" dirty="0"/>
              <a:t>Princeton University "About WordNet." </a:t>
            </a:r>
            <a:r>
              <a:rPr lang="en-US" sz="1600" dirty="0">
                <a:hlinkClick r:id="rId4"/>
              </a:rPr>
              <a:t>WordNet</a:t>
            </a:r>
            <a:r>
              <a:rPr lang="en-US" sz="1600" dirty="0"/>
              <a:t>. Princeton University. 2010. </a:t>
            </a:r>
            <a:endParaRPr lang="de-DE" sz="1600" dirty="0"/>
          </a:p>
          <a:p>
            <a:pPr marL="146046" indent="0">
              <a:spcAft>
                <a:spcPts val="600"/>
              </a:spcAft>
              <a:buNone/>
            </a:pPr>
            <a:r>
              <a:rPr lang="it-IT" sz="1600" dirty="0"/>
              <a:t>Sutton, T. M., Altarriba, J., Gianico, J. L., &amp; </a:t>
            </a:r>
            <a:r>
              <a:rPr lang="it-IT" sz="1600" dirty="0" err="1"/>
              <a:t>Basnight</a:t>
            </a:r>
            <a:r>
              <a:rPr lang="it-IT" sz="1600" dirty="0"/>
              <a:t>-Brown, </a:t>
            </a:r>
            <a:r>
              <a:rPr lang="en-US" sz="1600" dirty="0"/>
              <a:t>D. M. (2007). The automatic access of emotion: Emotional Stroop effects in Spanish–English bilingual speakers. </a:t>
            </a:r>
            <a:r>
              <a:rPr lang="de-DE" sz="1600" i="1" dirty="0" err="1"/>
              <a:t>Cognition</a:t>
            </a:r>
            <a:r>
              <a:rPr lang="de-DE" sz="1600" i="1" dirty="0"/>
              <a:t> &amp; Emotion, 21(5), 1077–1090. </a:t>
            </a:r>
            <a:r>
              <a:rPr lang="de-DE" sz="1600" dirty="0">
                <a:hlinkClick r:id="rId5"/>
              </a:rPr>
              <a:t>https://doi.org/10.1080/02699930601054133</a:t>
            </a:r>
            <a:endParaRPr lang="de-DE" sz="1600" dirty="0"/>
          </a:p>
          <a:p>
            <a:pPr marL="146046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4721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Appendix: Words  </a:t>
            </a: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29862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Papier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Haus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Anker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Stuhl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Fahrzeug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Pflanze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Stein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Lampe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Schrank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Tür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Straße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Stadt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Flasche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Schal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Schuhe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Fenster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4567501" y="1554625"/>
            <a:ext cx="4500" cy="34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9" name="Google Shape;79;p15"/>
          <p:cNvSpPr txBox="1"/>
          <p:nvPr/>
        </p:nvSpPr>
        <p:spPr>
          <a:xfrm>
            <a:off x="4815000" y="1554625"/>
            <a:ext cx="1342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Mord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Krieg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Tod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Grab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Schulden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Stress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Ekel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Prüfung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Diebstahl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Zerstörung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Kälte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Panik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Hunger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Ebola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Bombe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Krankheit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26500" y="1250351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sz="12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055300" y="1250351"/>
            <a:ext cx="862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emotional</a:t>
            </a:r>
            <a:endParaRPr sz="1200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Bildschirmpräsentation (16:9)</PresentationFormat>
  <Paragraphs>82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Roboto</vt:lpstr>
      <vt:lpstr>Merriweather</vt:lpstr>
      <vt:lpstr>Arial Nova</vt:lpstr>
      <vt:lpstr>Arial</vt:lpstr>
      <vt:lpstr>Paradigm</vt:lpstr>
      <vt:lpstr>Emotional Stroop Experiment</vt:lpstr>
      <vt:lpstr>Overview</vt:lpstr>
      <vt:lpstr>1. Introduction</vt:lpstr>
      <vt:lpstr>2. Methodolgy: Experiment Set-Up</vt:lpstr>
      <vt:lpstr>2. Methodology: Experiment Run</vt:lpstr>
      <vt:lpstr>3. Results</vt:lpstr>
      <vt:lpstr>4. Interpretation and discussion</vt:lpstr>
      <vt:lpstr>5. Sources</vt:lpstr>
      <vt:lpstr>Appendix: Words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Stroop Experiment</dc:title>
  <cp:lastModifiedBy>Varja Merian</cp:lastModifiedBy>
  <cp:revision>14</cp:revision>
  <dcterms:modified xsi:type="dcterms:W3CDTF">2020-01-28T11:15:16Z</dcterms:modified>
</cp:coreProperties>
</file>