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5" r:id="rId2"/>
    <p:sldId id="347" r:id="rId3"/>
    <p:sldId id="336" r:id="rId4"/>
    <p:sldId id="338" r:id="rId5"/>
    <p:sldId id="337" r:id="rId6"/>
    <p:sldId id="344" r:id="rId7"/>
    <p:sldId id="349" r:id="rId8"/>
    <p:sldId id="345" r:id="rId9"/>
    <p:sldId id="339" r:id="rId10"/>
    <p:sldId id="340" r:id="rId11"/>
    <p:sldId id="342" r:id="rId12"/>
    <p:sldId id="343" r:id="rId13"/>
    <p:sldId id="346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9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0E139-BB19-4CC9-B13F-A9C9D4D5F50C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0177-0788-482A-96E3-C32B38491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 House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Public domain data set from kaggle.com</a:t>
            </a:r>
          </a:p>
          <a:p>
            <a:pPr lvl="1"/>
            <a:r>
              <a:rPr lang="en-US" dirty="0"/>
              <a:t>Sales of houses in the Seattle area from May, 2014 - May, 2015.</a:t>
            </a:r>
          </a:p>
          <a:p>
            <a:r>
              <a:rPr lang="en-US" dirty="0"/>
              <a:t>Inputs to the models you will develop</a:t>
            </a:r>
          </a:p>
          <a:p>
            <a:pPr lvl="1"/>
            <a:r>
              <a:rPr lang="en-US" dirty="0"/>
              <a:t>id#, </a:t>
            </a:r>
            <a:r>
              <a:rPr lang="en-US" dirty="0" err="1"/>
              <a:t>prop_id</a:t>
            </a:r>
            <a:r>
              <a:rPr lang="en-US" dirty="0"/>
              <a:t> – identify each property – </a:t>
            </a:r>
            <a:r>
              <a:rPr lang="en-US" i="1" dirty="0"/>
              <a:t>not useful inputs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size in square feet</a:t>
            </a:r>
          </a:p>
          <a:p>
            <a:pPr lvl="1"/>
            <a:r>
              <a:rPr lang="en-US" dirty="0"/>
              <a:t>lot size in square feet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condition – small integer value</a:t>
            </a:r>
          </a:p>
          <a:p>
            <a:pPr lvl="1"/>
            <a:r>
              <a:rPr lang="en-US" dirty="0"/>
              <a:t>location – zip code; latitude and longitude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Output – predicted price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5AC6-BC87-4DAF-8B31-4BE09F2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head(</a:t>
            </a:r>
            <a:r>
              <a:rPr lang="en-US" dirty="0" err="1"/>
              <a:t>data_by_zipcode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F6B8A2-9E5E-4093-86CC-E886132BC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183568"/>
              </p:ext>
            </p:extLst>
          </p:nvPr>
        </p:nvGraphicFramePr>
        <p:xfrm>
          <a:off x="1600200" y="2148840"/>
          <a:ext cx="4800600" cy="256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6832959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897590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5134470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11951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Zipcode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med_price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med_yr_built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2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98001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260000.0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1981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57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235000.0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80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267475.0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051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1150000.0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28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765475.0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676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760184.5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1978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409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3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4E31-0CAB-461F-AB24-D5DD686D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Your Predictions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E44B-D840-40DB-9201-FD6FA273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house_data</a:t>
            </a:r>
            <a:r>
              <a:rPr lang="en-US" dirty="0"/>
              <a:t> &lt;- read.csv("house_data.csv")</a:t>
            </a:r>
          </a:p>
          <a:p>
            <a:pPr marL="0" indent="0">
              <a:buNone/>
            </a:pPr>
            <a:r>
              <a:rPr lang="en-US" dirty="0" err="1"/>
              <a:t>data_by_zipcode</a:t>
            </a:r>
            <a:r>
              <a:rPr lang="en-US" dirty="0"/>
              <a:t> &lt;- </a:t>
            </a:r>
            <a:r>
              <a:rPr lang="en-US" dirty="0" err="1"/>
              <a:t>house_data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zipcode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summarize(</a:t>
            </a:r>
          </a:p>
          <a:p>
            <a:pPr marL="0" indent="0">
              <a:buNone/>
            </a:pPr>
            <a:r>
              <a:rPr lang="en-US" dirty="0"/>
              <a:t>    count = n(),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med_price</a:t>
            </a:r>
            <a:r>
              <a:rPr lang="en-US" dirty="0"/>
              <a:t> = median(price),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med_yr_built</a:t>
            </a:r>
            <a:r>
              <a:rPr lang="en-US" dirty="0"/>
              <a:t> = median(</a:t>
            </a:r>
            <a:r>
              <a:rPr lang="en-US" dirty="0" err="1"/>
              <a:t>yr_built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error = </a:t>
            </a:r>
            <a:r>
              <a:rPr lang="en-US" dirty="0" err="1">
                <a:solidFill>
                  <a:srgbClr val="FF0000"/>
                </a:solidFill>
              </a:rPr>
              <a:t>price_prediction_error</a:t>
            </a:r>
            <a:r>
              <a:rPr lang="en-US" dirty="0">
                <a:solidFill>
                  <a:srgbClr val="FF0000"/>
                </a:solidFill>
              </a:rPr>
              <a:t>(price, bedrooms, </a:t>
            </a:r>
            <a:r>
              <a:rPr lang="en-US" dirty="0" err="1">
                <a:solidFill>
                  <a:srgbClr val="FF0000"/>
                </a:solidFill>
              </a:rPr>
              <a:t>sqft_living</a:t>
            </a:r>
            <a:r>
              <a:rPr lang="en-US" dirty="0">
                <a:solidFill>
                  <a:srgbClr val="FF0000"/>
                </a:solidFill>
              </a:rPr>
              <a:t>, …..)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C7C83-0944-485E-B200-8306E106F98C}"/>
              </a:ext>
            </a:extLst>
          </p:cNvPr>
          <p:cNvSpPr txBox="1"/>
          <p:nvPr/>
        </p:nvSpPr>
        <p:spPr>
          <a:xfrm>
            <a:off x="6629400" y="2667000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Pipeline operation</a:t>
            </a:r>
          </a:p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%&gt;%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0E77BE-BD98-4035-A8F1-33BC9C7F2EE7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2209800"/>
            <a:ext cx="1752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40C5C9-9067-43D9-86EE-DAE21BC99752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2438400"/>
            <a:ext cx="3124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8E43FB-C569-4893-8E6D-B50C9637EBB0}"/>
              </a:ext>
            </a:extLst>
          </p:cNvPr>
          <p:cNvSpPr txBox="1"/>
          <p:nvPr/>
        </p:nvSpPr>
        <p:spPr>
          <a:xfrm>
            <a:off x="6324600" y="3561952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 names from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house_data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B4071-B15A-49C2-A0F8-BEC17686E5D8}"/>
              </a:ext>
            </a:extLst>
          </p:cNvPr>
          <p:cNvCxnSpPr>
            <a:cxnSpLocks/>
          </p:cNvCxnSpPr>
          <p:nvPr/>
        </p:nvCxnSpPr>
        <p:spPr>
          <a:xfrm flipH="1">
            <a:off x="2057399" y="4208283"/>
            <a:ext cx="5029201" cy="104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480DDB-7834-496E-A542-72B3BAFC3593}"/>
              </a:ext>
            </a:extLst>
          </p:cNvPr>
          <p:cNvCxnSpPr>
            <a:cxnSpLocks/>
          </p:cNvCxnSpPr>
          <p:nvPr/>
        </p:nvCxnSpPr>
        <p:spPr>
          <a:xfrm flipH="1">
            <a:off x="6172200" y="4208283"/>
            <a:ext cx="914400" cy="59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38A0BD-6CF0-4A05-BBD8-0559078D26B1}"/>
              </a:ext>
            </a:extLst>
          </p:cNvPr>
          <p:cNvCxnSpPr>
            <a:cxnSpLocks/>
          </p:cNvCxnSpPr>
          <p:nvPr/>
        </p:nvCxnSpPr>
        <p:spPr>
          <a:xfrm>
            <a:off x="7086600" y="4208283"/>
            <a:ext cx="228600" cy="66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B2227-DFC5-46EF-B759-FF8BE708D207}"/>
              </a:ext>
            </a:extLst>
          </p:cNvPr>
          <p:cNvSpPr txBox="1"/>
          <p:nvPr/>
        </p:nvSpPr>
        <p:spPr>
          <a:xfrm>
            <a:off x="1295400" y="5802997"/>
            <a:ext cx="776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Within your function, divide into training and testing sets and return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rmse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of your</a:t>
            </a:r>
          </a:p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predictions.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E32FC5-9943-4B06-AE1D-8F7485F16A94}"/>
              </a:ext>
            </a:extLst>
          </p:cNvPr>
          <p:cNvCxnSpPr>
            <a:cxnSpLocks/>
          </p:cNvCxnSpPr>
          <p:nvPr/>
        </p:nvCxnSpPr>
        <p:spPr>
          <a:xfrm flipV="1">
            <a:off x="2819400" y="5334000"/>
            <a:ext cx="685800" cy="50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1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5AC6-BC87-4DAF-8B31-4BE09F2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head(</a:t>
            </a:r>
            <a:r>
              <a:rPr lang="en-US" dirty="0" err="1"/>
              <a:t>data_by_zipcode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F6B8A2-9E5E-4093-86CC-E886132BC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42190"/>
              </p:ext>
            </p:extLst>
          </p:nvPr>
        </p:nvGraphicFramePr>
        <p:xfrm>
          <a:off x="1331295" y="2148840"/>
          <a:ext cx="6441105" cy="2560320"/>
        </p:xfrm>
        <a:graphic>
          <a:graphicData uri="http://schemas.openxmlformats.org/drawingml/2006/table">
            <a:tbl>
              <a:tblPr/>
              <a:tblGrid>
                <a:gridCol w="1321709">
                  <a:extLst>
                    <a:ext uri="{9D8B030D-6E8A-4147-A177-3AD203B41FA5}">
                      <a16:colId xmlns:a16="http://schemas.microsoft.com/office/drawing/2014/main" val="3683295924"/>
                    </a:ext>
                  </a:extLst>
                </a:gridCol>
                <a:gridCol w="929514">
                  <a:extLst>
                    <a:ext uri="{9D8B030D-6E8A-4147-A177-3AD203B41FA5}">
                      <a16:colId xmlns:a16="http://schemas.microsoft.com/office/drawing/2014/main" val="1389759068"/>
                    </a:ext>
                  </a:extLst>
                </a:gridCol>
                <a:gridCol w="1440783">
                  <a:extLst>
                    <a:ext uri="{9D8B030D-6E8A-4147-A177-3AD203B41FA5}">
                      <a16:colId xmlns:a16="http://schemas.microsoft.com/office/drawing/2014/main" val="3451344707"/>
                    </a:ext>
                  </a:extLst>
                </a:gridCol>
                <a:gridCol w="1734746">
                  <a:extLst>
                    <a:ext uri="{9D8B030D-6E8A-4147-A177-3AD203B41FA5}">
                      <a16:colId xmlns:a16="http://schemas.microsoft.com/office/drawing/2014/main" val="3411951219"/>
                    </a:ext>
                  </a:extLst>
                </a:gridCol>
                <a:gridCol w="1014353">
                  <a:extLst>
                    <a:ext uri="{9D8B030D-6E8A-4147-A177-3AD203B41FA5}">
                      <a16:colId xmlns:a16="http://schemas.microsoft.com/office/drawing/2014/main" val="2061318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Zipcode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med_price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med_yr_built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2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98001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260000.0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1981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10238.2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57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235000.0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9896.7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80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267475.0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4524.4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051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1150000.0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….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28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765475.0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….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676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760184.5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1978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….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409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5E19B4-8934-457B-B017-73065DAC65AE}"/>
              </a:ext>
            </a:extLst>
          </p:cNvPr>
          <p:cNvSpPr txBox="1"/>
          <p:nvPr/>
        </p:nvSpPr>
        <p:spPr>
          <a:xfrm>
            <a:off x="1295400" y="5802997"/>
            <a:ext cx="442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Your computed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rmse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values for each zip code.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B679C4-02B4-4CF7-ACA4-F47EB99BABBD}"/>
              </a:ext>
            </a:extLst>
          </p:cNvPr>
          <p:cNvCxnSpPr>
            <a:cxnSpLocks/>
          </p:cNvCxnSpPr>
          <p:nvPr/>
        </p:nvCxnSpPr>
        <p:spPr>
          <a:xfrm flipV="1">
            <a:off x="5638800" y="4800600"/>
            <a:ext cx="1828800" cy="100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6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price prediction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price_prediction_error</a:t>
            </a:r>
            <a:r>
              <a:rPr lang="en-US" sz="1600" dirty="0"/>
              <a:t> &lt;- function(price, bedrooms, bathroom, </a:t>
            </a:r>
            <a:r>
              <a:rPr lang="en-US" sz="1600" dirty="0" err="1"/>
              <a:t>sqft_living</a:t>
            </a:r>
            <a:r>
              <a:rPr lang="en-US" sz="1600" dirty="0"/>
              <a:t>, </a:t>
            </a:r>
            <a:r>
              <a:rPr lang="en-US" sz="1600" dirty="0" err="1"/>
              <a:t>sqft_lot</a:t>
            </a:r>
            <a:r>
              <a:rPr lang="en-US" sz="1600" dirty="0"/>
              <a:t>, grade, </a:t>
            </a:r>
            <a:r>
              <a:rPr lang="en-US" sz="1600" dirty="0" err="1"/>
              <a:t>yr_built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# Create a new data frame for the variables to be used in the price prediction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house_info</a:t>
            </a:r>
            <a:r>
              <a:rPr lang="en-US" sz="1600" dirty="0"/>
              <a:t> &lt;- </a:t>
            </a:r>
            <a:r>
              <a:rPr lang="en-US" sz="1600" dirty="0" err="1"/>
              <a:t>data.frame</a:t>
            </a:r>
            <a:r>
              <a:rPr lang="en-US" sz="1600" dirty="0"/>
              <a:t>(price, bedrooms, bathroom, </a:t>
            </a:r>
            <a:r>
              <a:rPr lang="en-US" sz="1600" dirty="0" err="1"/>
              <a:t>sqft_living</a:t>
            </a:r>
            <a:r>
              <a:rPr lang="en-US" sz="1600" dirty="0"/>
              <a:t>, </a:t>
            </a:r>
            <a:r>
              <a:rPr lang="en-US" sz="1600" dirty="0" err="1"/>
              <a:t>sqft_lot</a:t>
            </a:r>
            <a:r>
              <a:rPr lang="en-US" sz="1600" dirty="0"/>
              <a:t>, grade, </a:t>
            </a:r>
            <a:r>
              <a:rPr lang="en-US" sz="1600" dirty="0" err="1"/>
              <a:t>yr_built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# Separate the data into training and testing sets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  	This is the same as last lab, but using </a:t>
            </a:r>
            <a:r>
              <a:rPr lang="en-US" sz="1600" i="1" dirty="0" err="1">
                <a:solidFill>
                  <a:srgbClr val="FF0000"/>
                </a:solidFill>
              </a:rPr>
              <a:t>house_info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# Compute the linear model</a:t>
            </a:r>
          </a:p>
          <a:p>
            <a:pPr marL="0" indent="0">
              <a:buNone/>
            </a:pPr>
            <a:r>
              <a:rPr lang="en-US" sz="1600" dirty="0"/>
              <a:t>  	</a:t>
            </a:r>
            <a:r>
              <a:rPr lang="en-US" sz="1600" i="1" dirty="0">
                <a:solidFill>
                  <a:srgbClr val="FF0000"/>
                </a:solidFill>
              </a:rPr>
              <a:t> This is the same as last lab, but using </a:t>
            </a:r>
            <a:r>
              <a:rPr lang="en-US" sz="1600" i="1" dirty="0" err="1">
                <a:solidFill>
                  <a:srgbClr val="FF0000"/>
                </a:solidFill>
              </a:rPr>
              <a:t>house_info</a:t>
            </a:r>
            <a:r>
              <a:rPr lang="en-US" sz="1600" i="1" dirty="0">
                <a:solidFill>
                  <a:srgbClr val="FF0000"/>
                </a:solidFill>
              </a:rPr>
              <a:t>, and the parameters above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# Use the model to predict the prices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i="1" dirty="0">
                <a:solidFill>
                  <a:srgbClr val="FF0000"/>
                </a:solidFill>
              </a:rPr>
              <a:t> This is the same as last lab, but using </a:t>
            </a:r>
            <a:r>
              <a:rPr lang="en-US" sz="1600" i="1" dirty="0" err="1">
                <a:solidFill>
                  <a:srgbClr val="FF0000"/>
                </a:solidFill>
              </a:rPr>
              <a:t>house_info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# Compute the </a:t>
            </a:r>
            <a:r>
              <a:rPr lang="en-US" sz="1600" dirty="0" err="1"/>
              <a:t>rmse</a:t>
            </a:r>
            <a:r>
              <a:rPr lang="en-US" sz="1600" dirty="0"/>
              <a:t> of the predicted - actual values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rmse</a:t>
            </a:r>
            <a:r>
              <a:rPr lang="en-US" sz="1600" dirty="0"/>
              <a:t> &lt;- </a:t>
            </a:r>
            <a:r>
              <a:rPr lang="en-US" sz="1600" i="1" dirty="0">
                <a:solidFill>
                  <a:srgbClr val="FF0000"/>
                </a:solidFill>
              </a:rPr>
              <a:t>compute </a:t>
            </a:r>
            <a:r>
              <a:rPr lang="en-US" sz="1600" i="1" dirty="0" err="1">
                <a:solidFill>
                  <a:srgbClr val="FF0000"/>
                </a:solidFill>
              </a:rPr>
              <a:t>rmse</a:t>
            </a:r>
            <a:r>
              <a:rPr lang="en-US" sz="1600" i="1" dirty="0">
                <a:solidFill>
                  <a:srgbClr val="FF0000"/>
                </a:solidFill>
              </a:rPr>
              <a:t> of (predicted – actual)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return(</a:t>
            </a:r>
            <a:r>
              <a:rPr lang="en-US" sz="1600" dirty="0" err="1"/>
              <a:t>rmse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90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complete </a:t>
            </a:r>
            <a:r>
              <a:rPr lang="en-US"/>
              <a:t>Lab 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4E31-0CAB-461F-AB24-D5DD686D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house_data.csv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E44B-D840-40DB-9201-FD6FA273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house_data</a:t>
            </a:r>
            <a:r>
              <a:rPr lang="en-US" dirty="0"/>
              <a:t> &lt;- read.csv("house_data.csv")</a:t>
            </a:r>
          </a:p>
          <a:p>
            <a:pPr marL="0" indent="0">
              <a:buNone/>
            </a:pPr>
            <a:r>
              <a:rPr lang="en-US" dirty="0"/>
              <a:t>head(</a:t>
            </a:r>
            <a:r>
              <a:rPr lang="en-US" dirty="0" err="1"/>
              <a:t>house_data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                  date                           price                           bedrooms bathrooms </a:t>
            </a:r>
            <a:r>
              <a:rPr lang="en-US" sz="17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sqft_living</a:t>
            </a:r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   7129300520  20141013T000000  221900        3      1.00        1180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   6414100192  20141209T000000  538000        3      2.25        2570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  5631500400  20150225T000000  180000        2      1.00         770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   2487200875  20141209T000000  604000        4      3.00        1960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    1954400510  20150218T000000  510000        3      2.00        1680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    7237550310  20140512T000000 1230000        4      4.50        5420 …</a:t>
            </a:r>
          </a:p>
        </p:txBody>
      </p:sp>
    </p:spTree>
    <p:extLst>
      <p:ext uri="{BB962C8B-B14F-4D97-AF65-F5344CB8AC3E}">
        <p14:creationId xmlns:p14="http://schemas.microsoft.com/office/powerpoint/2010/main" val="126790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 Predict House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Divide data into training and testing sets</a:t>
            </a:r>
          </a:p>
          <a:p>
            <a:r>
              <a:rPr lang="en-US" dirty="0"/>
              <a:t>Training set</a:t>
            </a:r>
          </a:p>
          <a:p>
            <a:pPr lvl="1"/>
            <a:r>
              <a:rPr lang="en-US" dirty="0"/>
              <a:t>All inputs plus price</a:t>
            </a:r>
          </a:p>
          <a:p>
            <a:r>
              <a:rPr lang="en-US" dirty="0"/>
              <a:t>Testing set</a:t>
            </a:r>
          </a:p>
          <a:p>
            <a:pPr lvl="1"/>
            <a:r>
              <a:rPr lang="en-US" dirty="0"/>
              <a:t>Predict the price using the model you developed with the training set</a:t>
            </a:r>
          </a:p>
          <a:p>
            <a:r>
              <a:rPr lang="en-US" dirty="0"/>
              <a:t>Compute error between your predicted price and the actual priced provided in data set.</a:t>
            </a:r>
          </a:p>
          <a:p>
            <a:pPr lvl="1"/>
            <a:r>
              <a:rPr lang="en-US" dirty="0"/>
              <a:t>Measure </a:t>
            </a:r>
            <a:r>
              <a:rPr lang="en-US"/>
              <a:t>of overall error </a:t>
            </a:r>
            <a:r>
              <a:rPr lang="en-US" dirty="0"/>
              <a:t>= RMSE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RMSE - Root Mean Square Error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403433"/>
              </p:ext>
            </p:extLst>
          </p:nvPr>
        </p:nvGraphicFramePr>
        <p:xfrm>
          <a:off x="1600200" y="2895600"/>
          <a:ext cx="53589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3" name="Equation" r:id="rId3" imgW="2019300" imgH="660400" progId="Equation.3">
                  <p:embed/>
                </p:oleObj>
              </mc:Choice>
              <mc:Fallback>
                <p:oleObj name="Equation" r:id="rId3" imgW="2019300" imgH="660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5358912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Develop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708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Backward elimination using all data</a:t>
            </a:r>
          </a:p>
          <a:p>
            <a:r>
              <a:rPr lang="en-US" dirty="0"/>
              <a:t>Segment data by zip code</a:t>
            </a:r>
          </a:p>
          <a:p>
            <a:pPr lvl="1"/>
            <a:r>
              <a:rPr lang="en-US" dirty="0"/>
              <a:t>Train and test models for each zip code using specified predictors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Package = library of functions developed by someone else for you to use</a:t>
            </a:r>
          </a:p>
          <a:p>
            <a:r>
              <a:rPr lang="en-US" dirty="0"/>
              <a:t>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Window in lower right quadrant</a:t>
            </a:r>
          </a:p>
          <a:p>
            <a:pPr lvl="1"/>
            <a:r>
              <a:rPr lang="en-US" dirty="0"/>
              <a:t>“Packages” tab </a:t>
            </a:r>
            <a:r>
              <a:rPr lang="en-US" dirty="0">
                <a:sym typeface="Wingdings" panose="05000000000000000000" pitchFamily="2" charset="2"/>
              </a:rPr>
              <a:t> “install” tab  type “package name” in box</a:t>
            </a:r>
          </a:p>
        </p:txBody>
      </p:sp>
      <p:pic>
        <p:nvPicPr>
          <p:cNvPr id="5" name="Content Placeholder 3" descr="rstudio-screen-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442313"/>
            <a:ext cx="4603139" cy="33830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876800" y="3733800"/>
            <a:ext cx="3352800" cy="1143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4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dplyr</a:t>
            </a:r>
            <a:r>
              <a:rPr lang="en-US" dirty="0">
                <a:sym typeface="Wingdings" panose="05000000000000000000" pitchFamily="2" charset="2"/>
              </a:rPr>
              <a:t> package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Set of functions to easily access and change </a:t>
            </a:r>
            <a:r>
              <a:rPr lang="en-US" dirty="0" err="1">
                <a:sym typeface="Wingdings" panose="05000000000000000000" pitchFamily="2" charset="2"/>
              </a:rPr>
              <a:t>dataframes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group, filter, select, summarize, ….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Much more functionality than we will be using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will focus on segmentation and summarizing</a:t>
            </a:r>
          </a:p>
          <a:p>
            <a:pPr lvl="1"/>
            <a:r>
              <a:rPr lang="en-US" sz="2400" dirty="0"/>
              <a:t>“Packages” tab </a:t>
            </a:r>
            <a:r>
              <a:rPr lang="en-US" sz="2400" dirty="0">
                <a:sym typeface="Wingdings" panose="05000000000000000000" pitchFamily="2" charset="2"/>
              </a:rPr>
              <a:t> “install” tab  type “</a:t>
            </a:r>
            <a:r>
              <a:rPr lang="en-US" sz="2400" dirty="0" err="1">
                <a:sym typeface="Wingdings" panose="05000000000000000000" pitchFamily="2" charset="2"/>
              </a:rPr>
              <a:t>dplyr</a:t>
            </a:r>
            <a:r>
              <a:rPr lang="en-US" sz="2400" dirty="0">
                <a:sym typeface="Wingdings" panose="05000000000000000000" pitchFamily="2" charset="2"/>
              </a:rPr>
              <a:t>” in box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1000"/>
            <a:ext cx="1510868" cy="1751047"/>
          </a:xfrm>
          <a:prstGeom prst="rect">
            <a:avLst/>
          </a:prstGeom>
        </p:spPr>
      </p:pic>
      <p:pic>
        <p:nvPicPr>
          <p:cNvPr id="5" name="Content Placeholder 3" descr="rstudio-screen-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5105400"/>
            <a:ext cx="2286000" cy="16800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610100" y="5334000"/>
            <a:ext cx="1600200" cy="4590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8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4E31-0CAB-461F-AB24-D5DD686D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head(</a:t>
            </a:r>
            <a:r>
              <a:rPr lang="en-US" dirty="0" err="1"/>
              <a:t>house_data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E44B-D840-40DB-9201-FD6FA273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house_data</a:t>
            </a:r>
            <a:r>
              <a:rPr lang="en-US" dirty="0"/>
              <a:t> &lt;- read.csv("house_data.csv")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                  date                           price                           bedrooms bathrooms </a:t>
            </a:r>
            <a:r>
              <a:rPr lang="en-US" sz="17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sqft_living</a:t>
            </a:r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   7129300520  20141013T000000  221900        3      1.00        1180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   6414100192  20141209T000000  538000        3      2.25        2570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  5631500400  20150225T000000  180000        2      1.00         770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   2487200875  20141209T000000  604000        4      3.00        1960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    1954400510  20150218T000000  510000        3      2.00        1680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    7237550310  20140512T000000 1230000        4      4.50        5420 …</a:t>
            </a:r>
          </a:p>
        </p:txBody>
      </p:sp>
    </p:spTree>
    <p:extLst>
      <p:ext uri="{BB962C8B-B14F-4D97-AF65-F5344CB8AC3E}">
        <p14:creationId xmlns:p14="http://schemas.microsoft.com/office/powerpoint/2010/main" val="236770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4E31-0CAB-461F-AB24-D5DD686D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by </a:t>
            </a:r>
            <a:r>
              <a:rPr lang="en-US" dirty="0" err="1"/>
              <a:t>zipcode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E44B-D840-40DB-9201-FD6FA273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house_data</a:t>
            </a:r>
            <a:r>
              <a:rPr lang="en-US" dirty="0"/>
              <a:t> &lt;- read.csv("house_data.csv")</a:t>
            </a:r>
          </a:p>
          <a:p>
            <a:pPr marL="0" indent="0">
              <a:buNone/>
            </a:pPr>
            <a:r>
              <a:rPr lang="en-US" dirty="0" err="1"/>
              <a:t>data_by_zipcode</a:t>
            </a:r>
            <a:r>
              <a:rPr lang="en-US" dirty="0"/>
              <a:t> &lt;- </a:t>
            </a:r>
            <a:r>
              <a:rPr lang="en-US" dirty="0" err="1"/>
              <a:t>house_data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zipcode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summarize(</a:t>
            </a:r>
          </a:p>
          <a:p>
            <a:pPr marL="0" indent="0">
              <a:buNone/>
            </a:pPr>
            <a:r>
              <a:rPr lang="en-US" dirty="0"/>
              <a:t>    count = n(),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med_price</a:t>
            </a:r>
            <a:r>
              <a:rPr lang="en-US" dirty="0"/>
              <a:t> = median(price),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med_yr_built</a:t>
            </a:r>
            <a:r>
              <a:rPr lang="en-US" dirty="0"/>
              <a:t> = median(</a:t>
            </a:r>
            <a:r>
              <a:rPr lang="en-US" dirty="0" err="1"/>
              <a:t>yr_built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flow of the pipeline operations: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house_data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group_by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 summarize 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data_by_zipcode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C7C83-0944-485E-B200-8306E106F98C}"/>
              </a:ext>
            </a:extLst>
          </p:cNvPr>
          <p:cNvSpPr txBox="1"/>
          <p:nvPr/>
        </p:nvSpPr>
        <p:spPr>
          <a:xfrm>
            <a:off x="6629400" y="2667000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Pipeline operation</a:t>
            </a:r>
          </a:p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%&gt;%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0E77BE-BD98-4035-A8F1-33BC9C7F2EE7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286000"/>
            <a:ext cx="1295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40C5C9-9067-43D9-86EE-DAE21BC99752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2590800"/>
            <a:ext cx="2819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BA441-7F58-4A6D-AD2E-1B82EC4B7B4D}"/>
              </a:ext>
            </a:extLst>
          </p:cNvPr>
          <p:cNvSpPr txBox="1"/>
          <p:nvPr/>
        </p:nvSpPr>
        <p:spPr>
          <a:xfrm>
            <a:off x="6705600" y="3719613"/>
            <a:ext cx="1928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columns that</a:t>
            </a:r>
          </a:p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are generating</a:t>
            </a:r>
          </a:p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summarize()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8D94F-23C6-4E67-86B4-D5663741C5F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4181279"/>
            <a:ext cx="1371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F6102-F1D7-4916-8B8E-C06AA468F534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3863181"/>
            <a:ext cx="2133602" cy="31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1AB5F5-4688-4AC6-9526-3FB0DE9E6C58}"/>
              </a:ext>
            </a:extLst>
          </p:cNvPr>
          <p:cNvCxnSpPr>
            <a:cxnSpLocks/>
          </p:cNvCxnSpPr>
          <p:nvPr/>
        </p:nvCxnSpPr>
        <p:spPr>
          <a:xfrm flipH="1" flipV="1">
            <a:off x="2438401" y="3313331"/>
            <a:ext cx="4114800" cy="88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9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926</Words>
  <Application>Microsoft Office PowerPoint</Application>
  <PresentationFormat>On-screen Show (4:3)</PresentationFormat>
  <Paragraphs>174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Equation</vt:lpstr>
      <vt:lpstr>Lab 6:  House Price Prediction</vt:lpstr>
      <vt:lpstr>Example house_data.csv</vt:lpstr>
      <vt:lpstr>Goal:  Predict House Prices</vt:lpstr>
      <vt:lpstr>RMSE - Root Mean Square Error</vt:lpstr>
      <vt:lpstr>Models to Develop</vt:lpstr>
      <vt:lpstr>Packages in R</vt:lpstr>
      <vt:lpstr>dplyr package</vt:lpstr>
      <vt:lpstr>head(house_data)</vt:lpstr>
      <vt:lpstr>Segmentation by zipcode</vt:lpstr>
      <vt:lpstr>head(data_by_zipcode)</vt:lpstr>
      <vt:lpstr>Adding Your Predictions</vt:lpstr>
      <vt:lpstr>head(data_by_zipcode)</vt:lpstr>
      <vt:lpstr>Your price prediction function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EE5940:  Introduction to Data Modeling Using R</dc:title>
  <dc:creator>david</dc:creator>
  <cp:lastModifiedBy>David J Lilja</cp:lastModifiedBy>
  <cp:revision>273</cp:revision>
  <dcterms:created xsi:type="dcterms:W3CDTF">2006-08-16T00:00:00Z</dcterms:created>
  <dcterms:modified xsi:type="dcterms:W3CDTF">2022-07-28T21:58:05Z</dcterms:modified>
</cp:coreProperties>
</file>